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554" r:id="rId3"/>
    <p:sldId id="257" r:id="rId4"/>
    <p:sldId id="882" r:id="rId5"/>
    <p:sldId id="285" r:id="rId6"/>
    <p:sldId id="883" r:id="rId7"/>
    <p:sldId id="917" r:id="rId8"/>
    <p:sldId id="919" r:id="rId9"/>
    <p:sldId id="884" r:id="rId10"/>
    <p:sldId id="265" r:id="rId11"/>
    <p:sldId id="259" r:id="rId12"/>
    <p:sldId id="295" r:id="rId13"/>
    <p:sldId id="260" r:id="rId14"/>
    <p:sldId id="888" r:id="rId15"/>
    <p:sldId id="270" r:id="rId16"/>
    <p:sldId id="889" r:id="rId17"/>
    <p:sldId id="890" r:id="rId18"/>
    <p:sldId id="891" r:id="rId19"/>
    <p:sldId id="892" r:id="rId20"/>
    <p:sldId id="893" r:id="rId21"/>
    <p:sldId id="895" r:id="rId22"/>
    <p:sldId id="896" r:id="rId23"/>
    <p:sldId id="897" r:id="rId24"/>
    <p:sldId id="282" r:id="rId25"/>
    <p:sldId id="898" r:id="rId26"/>
    <p:sldId id="899" r:id="rId27"/>
    <p:sldId id="900" r:id="rId28"/>
    <p:sldId id="901" r:id="rId29"/>
    <p:sldId id="902" r:id="rId30"/>
    <p:sldId id="903" r:id="rId31"/>
    <p:sldId id="904" r:id="rId32"/>
    <p:sldId id="905" r:id="rId33"/>
    <p:sldId id="906" r:id="rId34"/>
    <p:sldId id="907" r:id="rId35"/>
    <p:sldId id="908" r:id="rId36"/>
    <p:sldId id="909" r:id="rId38"/>
    <p:sldId id="912" r:id="rId39"/>
    <p:sldId id="910" r:id="rId40"/>
    <p:sldId id="911" r:id="rId41"/>
    <p:sldId id="914" r:id="rId42"/>
    <p:sldId id="915"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1855CD-6145-4892-B30A-BF14E4D1735B}">
          <p14:sldIdLst>
            <p14:sldId id="554"/>
            <p14:sldId id="285"/>
            <p14:sldId id="883"/>
            <p14:sldId id="917"/>
            <p14:sldId id="884"/>
            <p14:sldId id="265"/>
            <p14:sldId id="259"/>
            <p14:sldId id="260"/>
            <p14:sldId id="888"/>
            <p14:sldId id="270"/>
            <p14:sldId id="889"/>
            <p14:sldId id="890"/>
            <p14:sldId id="891"/>
            <p14:sldId id="893"/>
            <p14:sldId id="896"/>
            <p14:sldId id="897"/>
            <p14:sldId id="901"/>
            <p14:sldId id="902"/>
            <p14:sldId id="903"/>
            <p14:sldId id="904"/>
            <p14:sldId id="899"/>
            <p14:sldId id="900"/>
            <p14:sldId id="295"/>
            <p14:sldId id="892"/>
            <p14:sldId id="895"/>
            <p14:sldId id="898"/>
            <p14:sldId id="282"/>
            <p14:sldId id="257"/>
            <p14:sldId id="882"/>
            <p14:sldId id="919"/>
          </p14:sldIdLst>
        </p14:section>
        <p14:section name="无标题节" id="{2F436345-8B10-4AD5-A8D6-B366B5BF43CC}">
          <p14:sldIdLst>
            <p14:sldId id="905"/>
            <p14:sldId id="906"/>
            <p14:sldId id="907"/>
            <p14:sldId id="908"/>
            <p14:sldId id="909"/>
            <p14:sldId id="912"/>
            <p14:sldId id="910"/>
            <p14:sldId id="911"/>
            <p14:sldId id="914"/>
            <p14:sldId id="9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45" autoAdjust="0"/>
  </p:normalViewPr>
  <p:slideViewPr>
    <p:cSldViewPr>
      <p:cViewPr varScale="1">
        <p:scale>
          <a:sx n="62" d="100"/>
          <a:sy n="62" d="100"/>
        </p:scale>
        <p:origin x="-840"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59.emf"/><Relationship Id="rId8" Type="http://schemas.openxmlformats.org/officeDocument/2006/relationships/image" Target="../media/image58.emf"/><Relationship Id="rId7" Type="http://schemas.openxmlformats.org/officeDocument/2006/relationships/image" Target="../media/image57.emf"/><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 Id="rId3" Type="http://schemas.openxmlformats.org/officeDocument/2006/relationships/image" Target="../media/image53.emf"/><Relationship Id="rId2" Type="http://schemas.openxmlformats.org/officeDocument/2006/relationships/image" Target="../media/image52.emf"/><Relationship Id="rId10" Type="http://schemas.openxmlformats.org/officeDocument/2006/relationships/image" Target="../media/image60.emf"/><Relationship Id="rId1"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1D4EA-8FF2-43E4-BBB1-02CA7EC93B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CA116-1A87-469E-B49F-416127A651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B32A74B-1851-4BB7-93D3-8B21FA3C169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57A1496-64D1-40B7-9B89-33887F921B5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E1F353-FC5B-4CC0-9443-1BB157234BA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257300" y="609600"/>
            <a:ext cx="77724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13"/>
          <p:cNvSpPr>
            <a:spLocks noGrp="1" noChangeArrowheads="1"/>
          </p:cNvSpPr>
          <p:nvPr>
            <p:ph type="dt" sz="half" idx="10"/>
          </p:nvPr>
        </p:nvSpPr>
        <p:spPr/>
        <p:txBody>
          <a:bodyPr/>
          <a:lstStyle>
            <a:lvl1pPr>
              <a:defRPr/>
            </a:lvl1pPr>
          </a:lstStyle>
          <a:p>
            <a:pPr>
              <a:defRPr/>
            </a:pPr>
            <a:fld id="{E2713D59-85A1-4E42-BDC1-F4051FE71857}" type="datetime1">
              <a:rPr lang="zh-CN" altLang="en-US" smtClean="0"/>
            </a:fld>
            <a:endParaRPr lang="en-US" altLang="zh-CN"/>
          </a:p>
        </p:txBody>
      </p:sp>
      <p:sp>
        <p:nvSpPr>
          <p:cNvPr id="4" name="Rectangle 14"/>
          <p:cNvSpPr>
            <a:spLocks noGrp="1" noChangeArrowheads="1"/>
          </p:cNvSpPr>
          <p:nvPr>
            <p:ph type="ftr" sz="quarter" idx="11"/>
          </p:nvPr>
        </p:nvSpPr>
        <p:spPr/>
        <p:txBody>
          <a:bodyPr/>
          <a:lstStyle>
            <a:lvl1pPr>
              <a:defRPr/>
            </a:lvl1pPr>
          </a:lstStyle>
          <a:p>
            <a:pPr>
              <a:defRPr/>
            </a:pPr>
            <a:endParaRPr lang="en-US" altLang="zh-CN"/>
          </a:p>
        </p:txBody>
      </p:sp>
      <p:sp>
        <p:nvSpPr>
          <p:cNvPr id="5" name="Rectangle 15"/>
          <p:cNvSpPr>
            <a:spLocks noGrp="1" noChangeArrowheads="1"/>
          </p:cNvSpPr>
          <p:nvPr>
            <p:ph type="sldNum" sz="quarter" idx="12"/>
          </p:nvPr>
        </p:nvSpPr>
        <p:spPr/>
        <p:txBody>
          <a:bodyPr/>
          <a:lstStyle>
            <a:lvl1pPr>
              <a:defRPr/>
            </a:lvl1pPr>
          </a:lstStyle>
          <a:p>
            <a:fld id="{AFEAEE94-27E3-41D4-8735-F16DCC7D863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0BF8714-8999-4A73-8CA4-533FC541CCA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42E8D00-8527-4738-B79D-815C19C5387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F71C355-3007-472E-A972-B8C3929F29A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7ECD05-ED42-4B9B-BC12-B8038B6906F5}"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9055927-6574-41A4-813F-A8D5B6387AD7}"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618DD6-7739-477F-83AE-7D70D4BB243B}"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21C8F26-0247-47B7-8898-30365198869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F32E70-D258-4C69-9DC7-34F7FC50775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71341-84EF-4044-92A4-30D7620F7833}"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jpeg"/><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9.bin"/><Relationship Id="rId3" Type="http://schemas.openxmlformats.org/officeDocument/2006/relationships/image" Target="../media/image18.wmf"/><Relationship Id="rId2" Type="http://schemas.openxmlformats.org/officeDocument/2006/relationships/oleObject" Target="../embeddings/oleObject8.bin"/><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12.xml"/><Relationship Id="rId7" Type="http://schemas.openxmlformats.org/officeDocument/2006/relationships/image" Target="../media/image23.wmf"/><Relationship Id="rId6" Type="http://schemas.openxmlformats.org/officeDocument/2006/relationships/oleObject" Target="../embeddings/oleObject12.bin"/><Relationship Id="rId5" Type="http://schemas.openxmlformats.org/officeDocument/2006/relationships/image" Target="../media/image22.wmf"/><Relationship Id="rId4" Type="http://schemas.openxmlformats.org/officeDocument/2006/relationships/oleObject" Target="../embeddings/oleObject11.bin"/><Relationship Id="rId3" Type="http://schemas.openxmlformats.org/officeDocument/2006/relationships/image" Target="../media/image21.wmf"/><Relationship Id="rId2" Type="http://schemas.openxmlformats.org/officeDocument/2006/relationships/oleObject" Target="../embeddings/oleObject10.bin"/><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25.wmf"/><Relationship Id="rId3" Type="http://schemas.openxmlformats.org/officeDocument/2006/relationships/oleObject" Target="../embeddings/oleObject14.bin"/><Relationship Id="rId2" Type="http://schemas.openxmlformats.org/officeDocument/2006/relationships/image" Target="../media/image24.wmf"/><Relationship Id="rId1"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1.jpeg"/><Relationship Id="rId4" Type="http://schemas.openxmlformats.org/officeDocument/2006/relationships/image" Target="../media/image42.wmf"/><Relationship Id="rId3" Type="http://schemas.openxmlformats.org/officeDocument/2006/relationships/oleObject" Target="../embeddings/oleObject16.bin"/><Relationship Id="rId2" Type="http://schemas.openxmlformats.org/officeDocument/2006/relationships/image" Target="../media/image41.wmf"/><Relationship Id="rId1"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45.wmf"/><Relationship Id="rId2" Type="http://schemas.openxmlformats.org/officeDocument/2006/relationships/oleObject" Target="../embeddings/oleObject17.bin"/><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46.wmf"/><Relationship Id="rId2" Type="http://schemas.openxmlformats.org/officeDocument/2006/relationships/oleObject" Target="../embeddings/oleObject18.bin"/><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47.wmf"/><Relationship Id="rId2" Type="http://schemas.openxmlformats.org/officeDocument/2006/relationships/oleObject" Target="../embeddings/oleObject19.bin"/><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48.png"/><Relationship Id="rId2" Type="http://schemas.openxmlformats.org/officeDocument/2006/relationships/oleObject" Target="../embeddings/oleObject20.bin"/><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9" Type="http://schemas.openxmlformats.org/officeDocument/2006/relationships/image" Target="../media/image54.emf"/><Relationship Id="rId8" Type="http://schemas.openxmlformats.org/officeDocument/2006/relationships/oleObject" Target="../embeddings/oleObject24.bin"/><Relationship Id="rId7" Type="http://schemas.openxmlformats.org/officeDocument/2006/relationships/image" Target="../media/image53.emf"/><Relationship Id="rId6" Type="http://schemas.openxmlformats.org/officeDocument/2006/relationships/oleObject" Target="../embeddings/oleObject23.bin"/><Relationship Id="rId5" Type="http://schemas.openxmlformats.org/officeDocument/2006/relationships/image" Target="../media/image52.emf"/><Relationship Id="rId4" Type="http://schemas.openxmlformats.org/officeDocument/2006/relationships/oleObject" Target="../embeddings/oleObject22.bin"/><Relationship Id="rId3" Type="http://schemas.openxmlformats.org/officeDocument/2006/relationships/image" Target="../media/image51.emf"/><Relationship Id="rId24" Type="http://schemas.openxmlformats.org/officeDocument/2006/relationships/notesSlide" Target="../notesSlides/notesSlide4.xml"/><Relationship Id="rId23" Type="http://schemas.openxmlformats.org/officeDocument/2006/relationships/vmlDrawing" Target="../drawings/vmlDrawing10.vml"/><Relationship Id="rId22" Type="http://schemas.openxmlformats.org/officeDocument/2006/relationships/slideLayout" Target="../slideLayouts/slideLayout2.xml"/><Relationship Id="rId21" Type="http://schemas.openxmlformats.org/officeDocument/2006/relationships/image" Target="../media/image60.emf"/><Relationship Id="rId20" Type="http://schemas.openxmlformats.org/officeDocument/2006/relationships/oleObject" Target="../embeddings/oleObject30.bin"/><Relationship Id="rId2" Type="http://schemas.openxmlformats.org/officeDocument/2006/relationships/oleObject" Target="../embeddings/oleObject21.bin"/><Relationship Id="rId19" Type="http://schemas.openxmlformats.org/officeDocument/2006/relationships/image" Target="../media/image59.emf"/><Relationship Id="rId18" Type="http://schemas.openxmlformats.org/officeDocument/2006/relationships/oleObject" Target="../embeddings/oleObject29.bin"/><Relationship Id="rId17" Type="http://schemas.openxmlformats.org/officeDocument/2006/relationships/image" Target="../media/image58.emf"/><Relationship Id="rId16" Type="http://schemas.openxmlformats.org/officeDocument/2006/relationships/oleObject" Target="../embeddings/oleObject28.bin"/><Relationship Id="rId15" Type="http://schemas.openxmlformats.org/officeDocument/2006/relationships/image" Target="../media/image57.emf"/><Relationship Id="rId14" Type="http://schemas.openxmlformats.org/officeDocument/2006/relationships/oleObject" Target="../embeddings/oleObject27.bin"/><Relationship Id="rId13" Type="http://schemas.openxmlformats.org/officeDocument/2006/relationships/image" Target="../media/image56.emf"/><Relationship Id="rId12" Type="http://schemas.openxmlformats.org/officeDocument/2006/relationships/oleObject" Target="../embeddings/oleObject26.bin"/><Relationship Id="rId11" Type="http://schemas.openxmlformats.org/officeDocument/2006/relationships/image" Target="../media/image55.emf"/><Relationship Id="rId10" Type="http://schemas.openxmlformats.org/officeDocument/2006/relationships/oleObject" Target="../embeddings/oleObject25.bin"/><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4.bin"/><Relationship Id="rId7" Type="http://schemas.openxmlformats.org/officeDocument/2006/relationships/image" Target="../media/image1.jpeg"/><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7" Type="http://schemas.openxmlformats.org/officeDocument/2006/relationships/vmlDrawing" Target="../drawings/vmlDrawing1.vml"/><Relationship Id="rId16" Type="http://schemas.openxmlformats.org/officeDocument/2006/relationships/slideLayout" Target="../slideLayouts/slideLayout2.xml"/><Relationship Id="rId15" Type="http://schemas.openxmlformats.org/officeDocument/2006/relationships/image" Target="../media/image17.wmf"/><Relationship Id="rId14" Type="http://schemas.openxmlformats.org/officeDocument/2006/relationships/oleObject" Target="../embeddings/oleObject7.bin"/><Relationship Id="rId13" Type="http://schemas.openxmlformats.org/officeDocument/2006/relationships/image" Target="../media/image16.wmf"/><Relationship Id="rId12" Type="http://schemas.openxmlformats.org/officeDocument/2006/relationships/oleObject" Target="../embeddings/oleObject6.bin"/><Relationship Id="rId11" Type="http://schemas.openxmlformats.org/officeDocument/2006/relationships/image" Target="../media/image15.wmf"/><Relationship Id="rId10" Type="http://schemas.openxmlformats.org/officeDocument/2006/relationships/oleObject" Target="../embeddings/oleObject5.bin"/><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2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31" name="Text Box 11"/>
          <p:cNvSpPr txBox="1">
            <a:spLocks noChangeArrowheads="1"/>
          </p:cNvSpPr>
          <p:nvPr/>
        </p:nvSpPr>
        <p:spPr bwMode="auto">
          <a:xfrm>
            <a:off x="395536" y="1556792"/>
            <a:ext cx="84164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50000"/>
              </a:spcBef>
              <a:buClrTx/>
              <a:buSzTx/>
              <a:buFont typeface="Wingdings" panose="05000000000000000000" pitchFamily="2" charset="2"/>
              <a:buNone/>
              <a:defRPr sz="4000" b="1">
                <a:solidFill>
                  <a:srgbClr val="FF0000"/>
                </a:solidFill>
                <a:latin typeface="微软雅黑" pitchFamily="34" charset="-122"/>
                <a:ea typeface="微软雅黑" pitchFamily="34" charset="-122"/>
              </a:defRPr>
            </a:lvl1pPr>
            <a:lvl2pPr marL="742950" indent="-285750" eaLnBrk="0" hangingPunct="0">
              <a:spcBef>
                <a:spcPts val="250"/>
              </a:spcBef>
              <a:buClr>
                <a:srgbClr val="FF0000"/>
              </a:buClr>
              <a:buSzPct val="100000"/>
              <a:buFont typeface="Wingdings" panose="05000000000000000000" pitchFamily="2" charset="2"/>
              <a:buChar char="Ø"/>
              <a:defRPr sz="2000" b="1">
                <a:latin typeface="Times New Roman" panose="02020503050405090304" pitchFamily="18" charset="0"/>
                <a:ea typeface="宋体" panose="02010600030101010101" pitchFamily="2" charset="-122"/>
              </a:defRPr>
            </a:lvl2pPr>
            <a:lvl3pPr marL="1143000" indent="-228600" eaLnBrk="0" hangingPunct="0">
              <a:spcBef>
                <a:spcPts val="250"/>
              </a:spcBef>
              <a:buClr>
                <a:srgbClr val="ED3742"/>
              </a:buClr>
              <a:buSzPct val="100000"/>
              <a:buFont typeface="Wingdings 2" panose="05020102010507070707" pitchFamily="18" charset="2"/>
              <a:buChar char=""/>
              <a:defRPr sz="2400">
                <a:latin typeface="Arial Rounded MT Bold" panose="020F0704030504030204" pitchFamily="34" charset="0"/>
                <a:ea typeface="宋体" panose="02010600030101010101" pitchFamily="2" charset="-122"/>
              </a:defRPr>
            </a:lvl3pPr>
            <a:lvl4pPr marL="1600200" indent="-228600" eaLnBrk="0" hangingPunct="0">
              <a:spcBef>
                <a:spcPts val="225"/>
              </a:spcBef>
              <a:buClr>
                <a:srgbClr val="ED3742"/>
              </a:buClr>
              <a:buSzPct val="112000"/>
              <a:buFont typeface="Verdana" panose="020B0604030504040204" pitchFamily="34" charset="0"/>
              <a:buChar char="◦"/>
              <a:defRPr sz="1900">
                <a:latin typeface="Arial Rounded MT Bold" panose="020F0704030504030204" pitchFamily="34" charset="0"/>
                <a:ea typeface="宋体" panose="02010600030101010101" pitchFamily="2" charset="-122"/>
              </a:defRPr>
            </a:lvl4pPr>
            <a:lvl5pPr marL="2057400" indent="-228600" eaLnBrk="0" hangingPunct="0">
              <a:spcBef>
                <a:spcPts val="250"/>
              </a:spcBef>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5pPr>
            <a:lvl6pPr marL="25146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6pPr>
            <a:lvl7pPr marL="29718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7pPr>
            <a:lvl8pPr marL="34290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8pPr>
            <a:lvl9pPr marL="38862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9pPr>
          </a:lstStyle>
          <a:p>
            <a:pPr>
              <a:defRPr/>
            </a:pPr>
            <a:r>
              <a:rPr lang="zh-CN" altLang="en-US" sz="5400" dirty="0">
                <a:solidFill>
                  <a:srgbClr val="C00000"/>
                </a:solidFill>
                <a:latin typeface="Arial" panose="020B0604020202090204" pitchFamily="34" charset="0"/>
                <a:ea typeface="华文新魏" pitchFamily="2" charset="-122"/>
              </a:rPr>
              <a:t>数学建模与数学实验</a:t>
            </a:r>
            <a:endParaRPr lang="zh-CN" altLang="en-US" sz="5400" dirty="0">
              <a:solidFill>
                <a:srgbClr val="C00000"/>
              </a:solidFill>
              <a:latin typeface="Arial" panose="020B0604020202090204" pitchFamily="34" charset="0"/>
              <a:ea typeface="华文新魏" pitchFamily="2" charset="-122"/>
            </a:endParaRPr>
          </a:p>
        </p:txBody>
      </p:sp>
      <p:grpSp>
        <p:nvGrpSpPr>
          <p:cNvPr id="34" name="Group 3"/>
          <p:cNvGrpSpPr/>
          <p:nvPr/>
        </p:nvGrpSpPr>
        <p:grpSpPr bwMode="auto">
          <a:xfrm>
            <a:off x="1439467" y="5662615"/>
            <a:ext cx="6265069" cy="719137"/>
            <a:chOff x="249" y="3702"/>
            <a:chExt cx="5262" cy="453"/>
          </a:xfrm>
        </p:grpSpPr>
        <p:pic>
          <p:nvPicPr>
            <p:cNvPr id="35"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6"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7"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5"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8"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1"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1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62"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40" name="Picture 1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4"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41" name="Picture 1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76"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grpSp>
      <p:sp>
        <p:nvSpPr>
          <p:cNvPr id="15" name="矩形 14"/>
          <p:cNvSpPr/>
          <p:nvPr/>
        </p:nvSpPr>
        <p:spPr>
          <a:xfrm>
            <a:off x="2146297" y="3425275"/>
            <a:ext cx="4729959" cy="769441"/>
          </a:xfrm>
          <a:prstGeom prst="rect">
            <a:avLst/>
          </a:prstGeom>
        </p:spPr>
        <p:txBody>
          <a:bodyPr wrap="square">
            <a:spAutoFit/>
          </a:bodyPr>
          <a:lstStyle/>
          <a:p>
            <a:pPr algn="ctr"/>
            <a:r>
              <a:rPr lang="zh-CN" altLang="en-US" sz="4400" b="1" dirty="0">
                <a:latin typeface="Arial Unicode MS" panose="020B0604020202020204" charset="-122"/>
                <a:ea typeface="Arial Unicode MS" panose="020B0604020202020204" charset="-122"/>
                <a:cs typeface="Arial Unicode MS" panose="020B0604020202020204" charset="-122"/>
              </a:rPr>
              <a:t>聚类分析</a:t>
            </a:r>
            <a:endParaRPr lang="zh-CN" altLang="en-US" sz="4400" b="1" dirty="0">
              <a:latin typeface="Arial Unicode MS" panose="020B0604020202020204" charset="-122"/>
              <a:ea typeface="Arial Unicode MS" panose="020B0604020202020204" charset="-122"/>
              <a:cs typeface="Arial Unicode MS" panose="020B0604020202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body" idx="1"/>
          </p:nvPr>
        </p:nvSpPr>
        <p:spPr>
          <a:xfrm>
            <a:off x="274637" y="1828800"/>
            <a:ext cx="8545835" cy="4114800"/>
          </a:xfrm>
        </p:spPr>
        <p:txBody>
          <a:bodyPr/>
          <a:lstStyle/>
          <a:p>
            <a:pPr indent="0" eaLnBrk="1" hangingPunct="1">
              <a:lnSpc>
                <a:spcPct val="120000"/>
              </a:lnSpc>
              <a:buFont typeface="Wingdings" panose="05000000000000000000" pitchFamily="2" charset="2"/>
              <a:buNone/>
            </a:pPr>
            <a:r>
              <a:rPr lang="en-US" altLang="zh-CN" sz="2800" b="1" dirty="0">
                <a:solidFill>
                  <a:schemeClr val="hlink"/>
                </a:solidFill>
                <a:latin typeface="宋体" panose="02010600030101010101" pitchFamily="2" charset="-122"/>
              </a:rPr>
              <a:t>①</a:t>
            </a:r>
            <a:r>
              <a:rPr lang="en-US" altLang="zh-CN" sz="2800" dirty="0">
                <a:latin typeface="宋体" panose="02010600030101010101" pitchFamily="2" charset="-122"/>
              </a:rPr>
              <a:t> </a:t>
            </a:r>
            <a:r>
              <a:rPr lang="zh-CN" altLang="en-US" sz="2800" b="1" dirty="0">
                <a:latin typeface="Times New Roman" panose="02020503050405090304" pitchFamily="18" charset="0"/>
              </a:rPr>
              <a:t>总和标准化</a:t>
            </a:r>
            <a:r>
              <a:rPr lang="zh-CN" altLang="en-US" sz="2800" dirty="0">
                <a:latin typeface="Times New Roman" panose="02020503050405090304" pitchFamily="18" charset="0"/>
              </a:rPr>
              <a:t>。分别求出各聚类要素所对应的数据的总和，以各要素的数据除以该要素数据的总和，</a:t>
            </a:r>
            <a:endParaRPr lang="zh-CN" altLang="en-US" sz="2800" dirty="0">
              <a:latin typeface="Times New Roman" panose="02020503050405090304" pitchFamily="18" charset="0"/>
            </a:endParaRPr>
          </a:p>
          <a:p>
            <a:pPr eaLnBrk="1" hangingPunct="1">
              <a:lnSpc>
                <a:spcPct val="120000"/>
              </a:lnSpc>
              <a:buFont typeface="Wingdings" panose="05000000000000000000" pitchFamily="2" charset="2"/>
              <a:buNone/>
            </a:pPr>
            <a:endParaRPr lang="zh-CN" altLang="en-US" sz="2800" dirty="0">
              <a:latin typeface="Times New Roman" panose="02020503050405090304" pitchFamily="18" charset="0"/>
            </a:endParaRPr>
          </a:p>
          <a:p>
            <a:pPr algn="just" eaLnBrk="1" hangingPunct="1">
              <a:lnSpc>
                <a:spcPct val="120000"/>
              </a:lnSpc>
              <a:buFont typeface="Wingdings" panose="05000000000000000000" pitchFamily="2" charset="2"/>
              <a:buNone/>
            </a:pPr>
            <a:r>
              <a:rPr lang="zh-CN" altLang="en-US" sz="2800" dirty="0">
                <a:latin typeface="Times New Roman" panose="02020503050405090304" pitchFamily="18" charset="0"/>
              </a:rPr>
              <a:t>    </a:t>
            </a:r>
            <a:endParaRPr lang="en-US" altLang="zh-CN" sz="2800" dirty="0">
              <a:latin typeface="Times New Roman" panose="02020503050405090304" pitchFamily="18" charset="0"/>
            </a:endParaRPr>
          </a:p>
          <a:p>
            <a:pPr algn="just" eaLnBrk="1" hangingPunct="1">
              <a:lnSpc>
                <a:spcPct val="120000"/>
              </a:lnSpc>
              <a:buFont typeface="Wingdings" panose="05000000000000000000" pitchFamily="2" charset="2"/>
              <a:buNone/>
            </a:pPr>
            <a:r>
              <a:rPr lang="zh-CN" altLang="en-US" sz="2800" dirty="0">
                <a:latin typeface="Times New Roman" panose="02020503050405090304" pitchFamily="18" charset="0"/>
              </a:rPr>
              <a:t>     这种标准化方法所得到的新数据满足</a:t>
            </a:r>
            <a:endParaRPr lang="zh-CN" altLang="en-US" sz="2400" dirty="0">
              <a:latin typeface="Times New Roman" panose="02020503050405090304" pitchFamily="18" charset="0"/>
            </a:endParaRPr>
          </a:p>
        </p:txBody>
      </p:sp>
      <p:sp>
        <p:nvSpPr>
          <p:cNvPr id="2054" name="Rectangle 5"/>
          <p:cNvSpPr>
            <a:spLocks noChangeArrowheads="1"/>
          </p:cNvSpPr>
          <p:nvPr/>
        </p:nvSpPr>
        <p:spPr bwMode="auto">
          <a:xfrm>
            <a:off x="3176588"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panose="020B0604020202090204" pitchFamily="34" charset="0"/>
                <a:ea typeface="宋体" panose="02010600030101010101" pitchFamily="2" charset="-122"/>
              </a:defRPr>
            </a:lvl1pPr>
            <a:lvl2pPr marL="742950" indent="-285750" eaLnBrk="0" hangingPunct="0">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defRPr kumimoji="1" sz="2400">
                <a:solidFill>
                  <a:schemeClr val="tx1"/>
                </a:solidFill>
                <a:latin typeface="Arial" panose="020B0604020202090204" pitchFamily="34" charset="0"/>
                <a:ea typeface="宋体" panose="02010600030101010101" pitchFamily="2" charset="-122"/>
              </a:defRPr>
            </a:lvl3pPr>
            <a:lvl4pPr marL="1600200" indent="-228600" eaLnBrk="0" hangingPunct="0">
              <a:defRPr kumimoji="1" sz="2400">
                <a:solidFill>
                  <a:schemeClr val="tx1"/>
                </a:solidFill>
                <a:latin typeface="Arial" panose="020B0604020202090204" pitchFamily="34" charset="0"/>
                <a:ea typeface="宋体" panose="02010600030101010101" pitchFamily="2" charset="-122"/>
              </a:defRPr>
            </a:lvl4pPr>
            <a:lvl5pPr marL="2057400" indent="-228600" eaLnBrk="0" hangingPunct="0">
              <a:defRPr kumimoji="1" sz="24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2056" name="Rectangle 8"/>
          <p:cNvSpPr>
            <a:spLocks noChangeArrowheads="1"/>
          </p:cNvSpPr>
          <p:nvPr/>
        </p:nvSpPr>
        <p:spPr bwMode="auto">
          <a:xfrm>
            <a:off x="36576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panose="020B0604020202090204" pitchFamily="34" charset="0"/>
                <a:ea typeface="宋体" panose="02010600030101010101" pitchFamily="2" charset="-122"/>
              </a:defRPr>
            </a:lvl1pPr>
            <a:lvl2pPr marL="742950" indent="-285750" eaLnBrk="0" hangingPunct="0">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defRPr kumimoji="1" sz="2400">
                <a:solidFill>
                  <a:schemeClr val="tx1"/>
                </a:solidFill>
                <a:latin typeface="Arial" panose="020B0604020202090204" pitchFamily="34" charset="0"/>
                <a:ea typeface="宋体" panose="02010600030101010101" pitchFamily="2" charset="-122"/>
              </a:defRPr>
            </a:lvl3pPr>
            <a:lvl4pPr marL="1600200" indent="-228600" eaLnBrk="0" hangingPunct="0">
              <a:defRPr kumimoji="1" sz="2400">
                <a:solidFill>
                  <a:schemeClr val="tx1"/>
                </a:solidFill>
                <a:latin typeface="Arial" panose="020B0604020202090204" pitchFamily="34" charset="0"/>
                <a:ea typeface="宋体" panose="02010600030101010101" pitchFamily="2" charset="-122"/>
              </a:defRPr>
            </a:lvl4pPr>
            <a:lvl5pPr marL="2057400" indent="-228600" eaLnBrk="0" hangingPunct="0">
              <a:defRPr kumimoji="1" sz="24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2057" name="Rectangle 10"/>
          <p:cNvSpPr>
            <a:spLocks noChangeArrowheads="1"/>
          </p:cNvSpPr>
          <p:nvPr/>
        </p:nvSpPr>
        <p:spPr bwMode="auto">
          <a:xfrm>
            <a:off x="322421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panose="020B0604020202090204" pitchFamily="34" charset="0"/>
                <a:ea typeface="宋体" panose="02010600030101010101" pitchFamily="2" charset="-122"/>
              </a:defRPr>
            </a:lvl1pPr>
            <a:lvl2pPr marL="742950" indent="-285750" eaLnBrk="0" hangingPunct="0">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defRPr kumimoji="1" sz="2400">
                <a:solidFill>
                  <a:schemeClr val="tx1"/>
                </a:solidFill>
                <a:latin typeface="Arial" panose="020B0604020202090204" pitchFamily="34" charset="0"/>
                <a:ea typeface="宋体" panose="02010600030101010101" pitchFamily="2" charset="-122"/>
              </a:defRPr>
            </a:lvl3pPr>
            <a:lvl4pPr marL="1600200" indent="-228600" eaLnBrk="0" hangingPunct="0">
              <a:defRPr kumimoji="1" sz="2400">
                <a:solidFill>
                  <a:schemeClr val="tx1"/>
                </a:solidFill>
                <a:latin typeface="Arial" panose="020B0604020202090204" pitchFamily="34" charset="0"/>
                <a:ea typeface="宋体" panose="02010600030101010101" pitchFamily="2" charset="-122"/>
              </a:defRPr>
            </a:lvl4pPr>
            <a:lvl5pPr marL="2057400" indent="-228600" eaLnBrk="0" hangingPunct="0">
              <a:defRPr kumimoji="1" sz="24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10"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1"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2" name="Rectangle 1026"/>
          <p:cNvSpPr txBox="1">
            <a:spLocks noChangeArrowheads="1"/>
          </p:cNvSpPr>
          <p:nvPr/>
        </p:nvSpPr>
        <p:spPr>
          <a:xfrm>
            <a:off x="288801" y="844376"/>
            <a:ext cx="7793037" cy="9114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ea typeface="楷体_GB2312" pitchFamily="49" charset="-122"/>
                <a:cs typeface="+mn-cs"/>
              </a:rPr>
              <a:t>变量的标准化</a:t>
            </a:r>
            <a:endParaRPr lang="zh-CN" altLang="en-US" sz="2800" b="1" dirty="0">
              <a:solidFill>
                <a:srgbClr val="FF0000"/>
              </a:solidFill>
              <a:ea typeface="楷体_GB2312" pitchFamily="49" charset="-122"/>
              <a:cs typeface="+mn-cs"/>
            </a:endParaRPr>
          </a:p>
        </p:txBody>
      </p:sp>
      <p:sp>
        <p:nvSpPr>
          <p:cNvPr id="1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聚类分析</a:t>
            </a:r>
            <a:endParaRPr lang="zh-CN" altLang="en-US" sz="3600" dirty="0">
              <a:latin typeface="Times New Roman" panose="02020503050405090304" pitchFamily="18" charset="0"/>
              <a:ea typeface="文鼎大标宋简" charset="-122"/>
            </a:endParaRPr>
          </a:p>
        </p:txBody>
      </p:sp>
      <p:graphicFrame>
        <p:nvGraphicFramePr>
          <p:cNvPr id="5" name="对象 4"/>
          <p:cNvGraphicFramePr>
            <a:graphicFrameLocks noChangeAspect="1"/>
          </p:cNvGraphicFramePr>
          <p:nvPr/>
        </p:nvGraphicFramePr>
        <p:xfrm>
          <a:off x="1908175" y="3013075"/>
          <a:ext cx="4319588" cy="1182688"/>
        </p:xfrm>
        <a:graphic>
          <a:graphicData uri="http://schemas.openxmlformats.org/presentationml/2006/ole">
            <mc:AlternateContent xmlns:mc="http://schemas.openxmlformats.org/markup-compatibility/2006">
              <mc:Choice xmlns:v="urn:schemas-microsoft-com:vml" Requires="v">
                <p:oleObj spid="_x0000_s109618" name="Equation" r:id="rId2" imgW="56692800" imgH="15544800" progId="Equation.DSMT4">
                  <p:embed/>
                </p:oleObj>
              </mc:Choice>
              <mc:Fallback>
                <p:oleObj name="Equation" r:id="rId2" imgW="56692800" imgH="15544800" progId="Equation.DSMT4">
                  <p:embed/>
                  <p:pic>
                    <p:nvPicPr>
                      <p:cNvPr id="0" name="图片 109617"/>
                      <p:cNvPicPr/>
                      <p:nvPr/>
                    </p:nvPicPr>
                    <p:blipFill>
                      <a:blip r:embed="rId3"/>
                      <a:stretch>
                        <a:fillRect/>
                      </a:stretch>
                    </p:blipFill>
                    <p:spPr>
                      <a:xfrm>
                        <a:off x="1908175" y="3013075"/>
                        <a:ext cx="4319588" cy="1182688"/>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2771775" y="4791075"/>
          <a:ext cx="1230313" cy="790575"/>
        </p:xfrm>
        <a:graphic>
          <a:graphicData uri="http://schemas.openxmlformats.org/presentationml/2006/ole">
            <mc:AlternateContent xmlns:mc="http://schemas.openxmlformats.org/markup-compatibility/2006">
              <mc:Choice xmlns:v="urn:schemas-microsoft-com:vml" Requires="v">
                <p:oleObj spid="_x0000_s109619" name="Equation" r:id="rId4" imgW="16154400" imgH="10363200" progId="Equation.DSMT4">
                  <p:embed/>
                </p:oleObj>
              </mc:Choice>
              <mc:Fallback>
                <p:oleObj name="Equation" r:id="rId4" imgW="16154400" imgH="10363200" progId="Equation.DSMT4">
                  <p:embed/>
                  <p:pic>
                    <p:nvPicPr>
                      <p:cNvPr id="0" name="对象 4"/>
                      <p:cNvPicPr/>
                      <p:nvPr/>
                    </p:nvPicPr>
                    <p:blipFill>
                      <a:blip r:embed="rId5"/>
                      <a:stretch>
                        <a:fillRect/>
                      </a:stretch>
                    </p:blipFill>
                    <p:spPr>
                      <a:xfrm>
                        <a:off x="2771775" y="4791075"/>
                        <a:ext cx="1230313" cy="790575"/>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p:nvPr>
        </p:nvSpPr>
        <p:spPr>
          <a:xfrm>
            <a:off x="611560" y="1772816"/>
            <a:ext cx="7188232" cy="4536504"/>
          </a:xfrm>
        </p:spPr>
        <p:txBody>
          <a:bodyPr/>
          <a:lstStyle/>
          <a:p>
            <a:pPr eaLnBrk="1" hangingPunct="1">
              <a:lnSpc>
                <a:spcPct val="120000"/>
              </a:lnSpc>
              <a:buFont typeface="Wingdings" panose="05000000000000000000" pitchFamily="2" charset="2"/>
              <a:buNone/>
            </a:pPr>
            <a:r>
              <a:rPr lang="en-US" altLang="zh-CN" sz="2400" b="1" dirty="0">
                <a:solidFill>
                  <a:schemeClr val="hlink"/>
                </a:solidFill>
                <a:latin typeface="Times New Roman" panose="02020503050405090304" pitchFamily="18" charset="0"/>
              </a:rPr>
              <a:t>②</a:t>
            </a:r>
            <a:r>
              <a:rPr lang="en-US" altLang="zh-CN" sz="2400" dirty="0">
                <a:latin typeface="Times New Roman" panose="02020503050405090304" pitchFamily="18" charset="0"/>
              </a:rPr>
              <a:t> </a:t>
            </a:r>
            <a:r>
              <a:rPr lang="zh-CN" altLang="en-US" sz="2800" b="1" dirty="0">
                <a:latin typeface="Times New Roman" panose="02020503050405090304" pitchFamily="18" charset="0"/>
              </a:rPr>
              <a:t>标准差标准化</a:t>
            </a:r>
            <a:r>
              <a:rPr lang="zh-CN" altLang="en-US" sz="2800" dirty="0">
                <a:latin typeface="Times New Roman" panose="02020503050405090304" pitchFamily="18" charset="0"/>
              </a:rPr>
              <a:t>，即</a:t>
            </a:r>
            <a:endParaRPr lang="zh-CN" altLang="en-US" sz="2800" dirty="0">
              <a:latin typeface="Times New Roman" panose="02020503050405090304" pitchFamily="18" charset="0"/>
            </a:endParaRPr>
          </a:p>
          <a:p>
            <a:pPr eaLnBrk="1" hangingPunct="1">
              <a:lnSpc>
                <a:spcPct val="120000"/>
              </a:lnSpc>
              <a:buFont typeface="Wingdings" panose="05000000000000000000" pitchFamily="2" charset="2"/>
              <a:buNone/>
            </a:pPr>
            <a:endParaRPr lang="zh-CN" altLang="en-US" sz="2800" dirty="0">
              <a:latin typeface="Times New Roman" panose="02020503050405090304" pitchFamily="18" charset="0"/>
            </a:endParaRPr>
          </a:p>
          <a:p>
            <a:pPr>
              <a:lnSpc>
                <a:spcPct val="120000"/>
              </a:lnSpc>
              <a:buNone/>
            </a:pPr>
            <a:endParaRPr lang="en-US" altLang="zh-CN" sz="2800" dirty="0">
              <a:latin typeface="Times New Roman" panose="02020503050405090304" pitchFamily="18" charset="0"/>
            </a:endParaRPr>
          </a:p>
          <a:p>
            <a:pPr>
              <a:lnSpc>
                <a:spcPct val="120000"/>
              </a:lnSpc>
              <a:buNone/>
            </a:pPr>
            <a:r>
              <a:rPr lang="zh-CN" altLang="en-US" sz="2800" dirty="0">
                <a:latin typeface="Times New Roman" panose="02020503050405090304" pitchFamily="18" charset="0"/>
              </a:rPr>
              <a:t>    由这种标准化方法所得到的新数据，各要素的平均值为</a:t>
            </a:r>
            <a:r>
              <a:rPr lang="en-US" altLang="zh-CN" sz="2800" dirty="0">
                <a:latin typeface="Times New Roman" panose="02020503050405090304" pitchFamily="18" charset="0"/>
              </a:rPr>
              <a:t>0</a:t>
            </a:r>
            <a:r>
              <a:rPr lang="zh-CN" altLang="en-US" sz="2800" dirty="0">
                <a:latin typeface="Times New Roman" panose="02020503050405090304" pitchFamily="18" charset="0"/>
              </a:rPr>
              <a:t>，标准差为</a:t>
            </a:r>
            <a:r>
              <a:rPr lang="en-US" altLang="zh-CN" sz="2800" dirty="0">
                <a:latin typeface="Times New Roman" panose="02020503050405090304" pitchFamily="18" charset="0"/>
              </a:rPr>
              <a:t>1</a:t>
            </a:r>
            <a:endParaRPr lang="zh-CN" altLang="en-US" sz="2800" dirty="0">
              <a:latin typeface="Times New Roman" panose="02020503050405090304" pitchFamily="18" charset="0"/>
            </a:endParaRPr>
          </a:p>
        </p:txBody>
      </p:sp>
      <p:sp>
        <p:nvSpPr>
          <p:cNvPr id="6"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7"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8" name="Rectangle 1026"/>
          <p:cNvSpPr txBox="1">
            <a:spLocks noChangeArrowheads="1"/>
          </p:cNvSpPr>
          <p:nvPr/>
        </p:nvSpPr>
        <p:spPr>
          <a:xfrm>
            <a:off x="288801" y="844376"/>
            <a:ext cx="7793037" cy="9114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ea typeface="楷体_GB2312" pitchFamily="49" charset="-122"/>
                <a:cs typeface="+mn-cs"/>
              </a:rPr>
              <a:t>变量的标准化</a:t>
            </a:r>
            <a:endParaRPr lang="zh-CN" altLang="en-US" sz="2800" b="1" dirty="0">
              <a:solidFill>
                <a:srgbClr val="FF0000"/>
              </a:solidFill>
              <a:ea typeface="楷体_GB2312" pitchFamily="49" charset="-122"/>
              <a:cs typeface="+mn-cs"/>
            </a:endParaRPr>
          </a:p>
        </p:txBody>
      </p:sp>
      <p:sp>
        <p:nvSpPr>
          <p:cNvPr id="9"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聚类分析</a:t>
            </a:r>
            <a:endParaRPr lang="zh-CN" altLang="en-US" sz="3600" dirty="0">
              <a:latin typeface="Times New Roman" panose="02020503050405090304" pitchFamily="18" charset="0"/>
              <a:ea typeface="文鼎大标宋简" charset="-122"/>
            </a:endParaRPr>
          </a:p>
        </p:txBody>
      </p:sp>
      <mc:AlternateContent xmlns:mc="http://schemas.openxmlformats.org/markup-compatibility/2006">
        <mc:Choice xmlns:a14="http://schemas.microsoft.com/office/drawing/2010/main" Requires="a14">
          <p:sp>
            <p:nvSpPr>
              <p:cNvPr id="2" name="矩形 1"/>
              <p:cNvSpPr/>
              <p:nvPr/>
            </p:nvSpPr>
            <p:spPr>
              <a:xfrm>
                <a:off x="1187624" y="2420888"/>
                <a:ext cx="6552728" cy="70153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𝒙</m:t>
                      </m:r>
                      <m:sSub>
                        <m:sSubPr>
                          <m:ctrlPr>
                            <a:rPr lang="zh-CN" altLang="en-US" b="1" i="1">
                              <a:latin typeface="Cambria Math"/>
                            </a:rPr>
                          </m:ctrlPr>
                        </m:sSubPr>
                        <m:e>
                          <m:r>
                            <a:rPr lang="zh-CN" altLang="en-US" b="1" i="0">
                              <a:latin typeface="Cambria Math" panose="02040503050406030204" pitchFamily="18" charset="0"/>
                            </a:rPr>
                            <m:t>′</m:t>
                          </m:r>
                        </m:e>
                        <m:sub>
                          <m:r>
                            <a:rPr lang="zh-CN" altLang="en-US" b="1" i="1">
                              <a:latin typeface="Cambria Math" panose="02040503050406030204" pitchFamily="18" charset="0"/>
                            </a:rPr>
                            <m:t>𝒊</m:t>
                          </m:r>
                          <m:r>
                            <a:rPr lang="zh-CN" altLang="en-US" b="1" i="0">
                              <a:latin typeface="Cambria Math" panose="02040503050406030204" pitchFamily="18" charset="0"/>
                            </a:rPr>
                            <m:t>,</m:t>
                          </m:r>
                          <m:r>
                            <a:rPr lang="zh-CN" altLang="en-US" b="1" i="1">
                              <a:latin typeface="Cambria Math" panose="02040503050406030204" pitchFamily="18" charset="0"/>
                            </a:rPr>
                            <m:t>𝒋</m:t>
                          </m:r>
                        </m:sub>
                      </m:sSub>
                      <m:r>
                        <a:rPr lang="en-US" altLang="zh-CN" b="1" i="1" smtClean="0">
                          <a:latin typeface="Cambria Math" panose="02040503050406030204" pitchFamily="18" charset="0"/>
                        </a:rPr>
                        <m:t>=</m:t>
                      </m:r>
                      <m:f>
                        <m:fPr>
                          <m:ctrlPr>
                            <a:rPr lang="zh-CN" altLang="en-US" b="1" i="1">
                              <a:latin typeface="Cambria Math"/>
                            </a:rPr>
                          </m:ctrlPr>
                        </m:fPr>
                        <m:num>
                          <m:sSub>
                            <m:sSubPr>
                              <m:ctrlPr>
                                <a:rPr lang="zh-CN" altLang="en-US" b="1" i="1">
                                  <a:latin typeface="Cambria Math"/>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m:t>
                              </m:r>
                              <m:r>
                                <a:rPr lang="zh-CN" altLang="en-US" b="1" i="0">
                                  <a:latin typeface="Cambria Math" panose="02040503050406030204" pitchFamily="18" charset="0"/>
                                </a:rPr>
                                <m:t>,</m:t>
                              </m:r>
                              <m:r>
                                <a:rPr lang="zh-CN" altLang="en-US" b="1" i="1">
                                  <a:latin typeface="Cambria Math" panose="02040503050406030204" pitchFamily="18" charset="0"/>
                                </a:rPr>
                                <m:t>𝒋</m:t>
                              </m:r>
                            </m:sub>
                          </m:sSub>
                          <m:r>
                            <a:rPr lang="zh-CN" altLang="en-US" b="1" i="0">
                              <a:latin typeface="Cambria Math" panose="02040503050406030204" pitchFamily="18" charset="0"/>
                            </a:rPr>
                            <m:t>−</m:t>
                          </m:r>
                          <m:sSub>
                            <m:sSubPr>
                              <m:ctrlPr>
                                <a:rPr lang="zh-CN" altLang="en-US" b="1" i="1">
                                  <a:latin typeface="Cambria Math"/>
                                </a:rPr>
                              </m:ctrlPr>
                            </m:sSubPr>
                            <m:e>
                              <m:acc>
                                <m:accPr>
                                  <m:chr m:val="̅"/>
                                  <m:ctrlPr>
                                    <a:rPr lang="zh-CN" altLang="en-US" b="1" i="1">
                                      <a:latin typeface="Cambria Math"/>
                                    </a:rPr>
                                  </m:ctrlPr>
                                </m:accPr>
                                <m:e>
                                  <m:r>
                                    <a:rPr lang="zh-CN" altLang="en-US" b="1" i="1">
                                      <a:latin typeface="Cambria Math" panose="02040503050406030204" pitchFamily="18" charset="0"/>
                                    </a:rPr>
                                    <m:t>𝒙</m:t>
                                  </m:r>
                                </m:e>
                              </m:acc>
                            </m:e>
                            <m:sub>
                              <m:r>
                                <a:rPr lang="zh-CN" altLang="en-US" b="1" i="1">
                                  <a:latin typeface="Cambria Math" panose="02040503050406030204" pitchFamily="18" charset="0"/>
                                </a:rPr>
                                <m:t>𝒋</m:t>
                              </m:r>
                            </m:sub>
                          </m:sSub>
                        </m:num>
                        <m:den>
                          <m:sSub>
                            <m:sSubPr>
                              <m:ctrlPr>
                                <a:rPr lang="zh-CN" altLang="en-US" b="1" i="1">
                                  <a:latin typeface="Cambria Math"/>
                                </a:rPr>
                              </m:ctrlPr>
                            </m:sSubPr>
                            <m:e>
                              <m:r>
                                <a:rPr lang="zh-CN" altLang="en-US" b="1" i="1">
                                  <a:latin typeface="Cambria Math" panose="02040503050406030204" pitchFamily="18" charset="0"/>
                                </a:rPr>
                                <m:t>𝑺</m:t>
                              </m:r>
                            </m:e>
                            <m:sub>
                              <m:r>
                                <a:rPr lang="zh-CN" altLang="en-US" b="1" i="1">
                                  <a:latin typeface="Cambria Math" panose="02040503050406030204" pitchFamily="18" charset="0"/>
                                </a:rPr>
                                <m:t>𝒋</m:t>
                              </m:r>
                            </m:sub>
                          </m:sSub>
                        </m:den>
                      </m:f>
                      <m:r>
                        <a:rPr lang="zh-CN" altLang="en-US" b="1" i="0">
                          <a:latin typeface="Cambria Math" panose="02040503050406030204" pitchFamily="18" charset="0"/>
                        </a:rPr>
                        <m:t>,</m:t>
                      </m:r>
                      <m:r>
                        <m:rPr>
                          <m:nor/>
                        </m:rPr>
                        <a:rPr lang="zh-CN" altLang="en-US" b="1" i="1">
                          <a:latin typeface="Cambria Math" panose="02040503050406030204" pitchFamily="18" charset="0"/>
                        </a:rPr>
                        <m:t>  (</m:t>
                      </m:r>
                      <m:r>
                        <m:rPr>
                          <m:nor/>
                        </m:rPr>
                        <a:rPr lang="zh-CN" altLang="en-US" b="1" i="1">
                          <a:latin typeface="Cambria Math" panose="02040503050406030204" pitchFamily="18" charset="0"/>
                        </a:rPr>
                        <m:t>i</m:t>
                      </m:r>
                      <m:r>
                        <m:rPr>
                          <m:nor/>
                        </m:rPr>
                        <a:rPr lang="zh-CN" altLang="en-US" b="1" i="1">
                          <a:latin typeface="Cambria Math" panose="02040503050406030204" pitchFamily="18" charset="0"/>
                        </a:rPr>
                        <m:t>=</m:t>
                      </m:r>
                      <m:r>
                        <m:rPr>
                          <m:nor/>
                        </m:rPr>
                        <a:rPr lang="zh-CN" altLang="en-US" b="1" i="1">
                          <a:latin typeface="Cambria Math" panose="02040503050406030204" pitchFamily="18" charset="0"/>
                        </a:rPr>
                        <m:t>1</m:t>
                      </m:r>
                      <m:r>
                        <m:rPr>
                          <m:nor/>
                        </m:rPr>
                        <a:rPr lang="zh-CN" altLang="en-US" b="1" i="1">
                          <a:latin typeface="Cambria Math" panose="02040503050406030204" pitchFamily="18" charset="0"/>
                        </a:rPr>
                        <m:t>,</m:t>
                      </m:r>
                      <m:r>
                        <m:rPr>
                          <m:nor/>
                        </m:rPr>
                        <a:rPr lang="zh-CN" altLang="en-US" b="1" i="1">
                          <a:latin typeface="Cambria Math" panose="02040503050406030204" pitchFamily="18" charset="0"/>
                        </a:rPr>
                        <m:t>2</m:t>
                      </m:r>
                      <m:r>
                        <m:rPr>
                          <m:nor/>
                        </m:rPr>
                        <a:rPr lang="zh-CN" altLang="en-US" b="1" i="1">
                          <a:latin typeface="Cambria Math" panose="02040503050406030204" pitchFamily="18" charset="0"/>
                        </a:rPr>
                        <m:t>,</m:t>
                      </m:r>
                      <m:r>
                        <a:rPr lang="zh-CN" altLang="en-US" b="1" i="0">
                          <a:latin typeface="Cambria Math" panose="02040503050406030204" pitchFamily="18" charset="0"/>
                        </a:rPr>
                        <m:t>...</m:t>
                      </m:r>
                      <m:r>
                        <m:rPr>
                          <m:nor/>
                        </m:rPr>
                        <a:rPr lang="zh-CN" altLang="en-US" b="1" i="1">
                          <a:latin typeface="Cambria Math" panose="02040503050406030204" pitchFamily="18" charset="0"/>
                        </a:rPr>
                        <m:t>,</m:t>
                      </m:r>
                      <m:r>
                        <m:rPr>
                          <m:nor/>
                        </m:rPr>
                        <a:rPr lang="zh-CN" altLang="en-US" b="1" i="1">
                          <a:latin typeface="Cambria Math" panose="02040503050406030204" pitchFamily="18" charset="0"/>
                        </a:rPr>
                        <m:t>n</m:t>
                      </m:r>
                      <m:r>
                        <m:rPr>
                          <m:nor/>
                        </m:rPr>
                        <a:rPr lang="zh-CN" altLang="en-US" b="1" i="1">
                          <a:latin typeface="Cambria Math" panose="02040503050406030204" pitchFamily="18" charset="0"/>
                        </a:rPr>
                        <m:t>; </m:t>
                      </m:r>
                      <m:r>
                        <m:rPr>
                          <m:nor/>
                        </m:rPr>
                        <a:rPr lang="zh-CN" altLang="en-US" b="1" i="1">
                          <a:latin typeface="Cambria Math" panose="02040503050406030204" pitchFamily="18" charset="0"/>
                        </a:rPr>
                        <m:t>j</m:t>
                      </m:r>
                      <m:r>
                        <m:rPr>
                          <m:nor/>
                        </m:rPr>
                        <a:rPr lang="zh-CN" altLang="en-US" b="1" i="1">
                          <a:latin typeface="Cambria Math" panose="02040503050406030204" pitchFamily="18" charset="0"/>
                        </a:rPr>
                        <m:t>=</m:t>
                      </m:r>
                      <m:r>
                        <m:rPr>
                          <m:nor/>
                        </m:rPr>
                        <a:rPr lang="zh-CN" altLang="en-US" b="1" i="1">
                          <a:latin typeface="Cambria Math" panose="02040503050406030204" pitchFamily="18" charset="0"/>
                        </a:rPr>
                        <m:t>1</m:t>
                      </m:r>
                      <m:r>
                        <m:rPr>
                          <m:nor/>
                        </m:rPr>
                        <a:rPr lang="zh-CN" altLang="en-US" b="1" i="1">
                          <a:latin typeface="Cambria Math" panose="02040503050406030204" pitchFamily="18" charset="0"/>
                        </a:rPr>
                        <m:t>,</m:t>
                      </m:r>
                      <m:r>
                        <m:rPr>
                          <m:nor/>
                        </m:rPr>
                        <a:rPr lang="zh-CN" altLang="en-US" b="1" i="1">
                          <a:latin typeface="Cambria Math" panose="02040503050406030204" pitchFamily="18" charset="0"/>
                        </a:rPr>
                        <m:t>2</m:t>
                      </m:r>
                      <m:r>
                        <m:rPr>
                          <m:nor/>
                        </m:rPr>
                        <a:rPr lang="zh-CN" altLang="en-US" b="1" i="1">
                          <a:latin typeface="Cambria Math" panose="02040503050406030204" pitchFamily="18" charset="0"/>
                        </a:rPr>
                        <m:t>,</m:t>
                      </m:r>
                      <m:r>
                        <a:rPr lang="zh-CN" altLang="en-US" b="1" i="0">
                          <a:latin typeface="Cambria Math" panose="02040503050406030204" pitchFamily="18" charset="0"/>
                        </a:rPr>
                        <m:t>...</m:t>
                      </m:r>
                      <m:r>
                        <m:rPr>
                          <m:nor/>
                        </m:rPr>
                        <a:rPr lang="zh-CN" altLang="en-US" b="1" i="1">
                          <a:latin typeface="Cambria Math" panose="02040503050406030204" pitchFamily="18" charset="0"/>
                        </a:rPr>
                        <m:t>, </m:t>
                      </m:r>
                      <m:r>
                        <m:rPr>
                          <m:nor/>
                        </m:rPr>
                        <a:rPr lang="zh-CN" altLang="en-US" b="1" i="1">
                          <a:latin typeface="Cambria Math" panose="02040503050406030204" pitchFamily="18" charset="0"/>
                        </a:rPr>
                        <m:t>m</m:t>
                      </m:r>
                      <m:r>
                        <m:rPr>
                          <m:nor/>
                        </m:rPr>
                        <a:rPr lang="zh-CN" altLang="en-US" b="1" i="1">
                          <a:latin typeface="Cambria Math" panose="02040503050406030204" pitchFamily="18" charset="0"/>
                        </a:rPr>
                        <m:t>)</m:t>
                      </m:r>
                    </m:oMath>
                  </m:oMathPara>
                </a14:m>
                <a:endParaRPr lang="zh-CN" altLang="en-US" b="1" dirty="0"/>
              </a:p>
            </p:txBody>
          </p:sp>
        </mc:Choice>
        <mc:Fallback>
          <p:sp>
            <p:nvSpPr>
              <p:cNvPr id="2" name="矩形 1"/>
              <p:cNvSpPr>
                <a:spLocks noRot="1" noChangeAspect="1" noMove="1" noResize="1" noEditPoints="1" noAdjustHandles="1" noChangeArrowheads="1" noChangeShapeType="1" noTextEdit="1"/>
              </p:cNvSpPr>
              <p:nvPr/>
            </p:nvSpPr>
            <p:spPr>
              <a:xfrm>
                <a:off x="1187624" y="2420888"/>
                <a:ext cx="6552728" cy="701539"/>
              </a:xfrm>
              <a:prstGeom prst="rect">
                <a:avLst/>
              </a:prstGeom>
              <a:blipFill rotWithShape="1">
                <a:blip r:embed="rId2"/>
                <a:stretch>
                  <a:fillRect l="-3" t="-38" r="5" b="19"/>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AFEAEE94-27E3-41D4-8735-F16DCC7D863F}"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p:nvPr>
        </p:nvSpPr>
        <p:spPr>
          <a:xfrm>
            <a:off x="303150" y="1677086"/>
            <a:ext cx="8358187" cy="5003303"/>
          </a:xfrm>
        </p:spPr>
        <p:txBody>
          <a:bodyPr>
            <a:normAutofit fontScale="92500"/>
          </a:bodyPr>
          <a:lstStyle/>
          <a:p>
            <a:pPr algn="just" eaLnBrk="1" hangingPunct="1">
              <a:lnSpc>
                <a:spcPct val="120000"/>
              </a:lnSpc>
              <a:buFont typeface="Wingdings" panose="05000000000000000000" pitchFamily="2" charset="2"/>
              <a:buNone/>
            </a:pPr>
            <a:r>
              <a:rPr lang="en-US" altLang="zh-CN" sz="2400" dirty="0">
                <a:latin typeface="Times New Roman" panose="02020503050405090304" pitchFamily="18" charset="0"/>
              </a:rPr>
              <a:t> </a:t>
            </a:r>
            <a:r>
              <a:rPr lang="en-US" altLang="zh-CN" sz="2800" b="1" dirty="0">
                <a:solidFill>
                  <a:schemeClr val="hlink"/>
                </a:solidFill>
                <a:latin typeface="Times New Roman" panose="02020503050405090304" pitchFamily="18" charset="0"/>
              </a:rPr>
              <a:t>③</a:t>
            </a:r>
            <a:r>
              <a:rPr lang="en-US" altLang="zh-CN" sz="2800" dirty="0">
                <a:latin typeface="Times New Roman" panose="02020503050405090304" pitchFamily="18" charset="0"/>
              </a:rPr>
              <a:t> </a:t>
            </a:r>
            <a:r>
              <a:rPr lang="zh-CN" altLang="en-US" sz="2800" b="1" dirty="0">
                <a:latin typeface="Times New Roman" panose="02020503050405090304" pitchFamily="18" charset="0"/>
              </a:rPr>
              <a:t>极大值标准化</a:t>
            </a:r>
            <a:r>
              <a:rPr lang="zh-CN" altLang="en-US" sz="2800" dirty="0">
                <a:latin typeface="Times New Roman" panose="02020503050405090304" pitchFamily="18" charset="0"/>
              </a:rPr>
              <a:t>，即</a:t>
            </a:r>
            <a:endParaRPr lang="zh-CN" altLang="en-US" sz="2800" dirty="0">
              <a:latin typeface="Times New Roman" panose="02020503050405090304" pitchFamily="18" charset="0"/>
            </a:endParaRPr>
          </a:p>
          <a:p>
            <a:pPr algn="just" eaLnBrk="1" hangingPunct="1">
              <a:lnSpc>
                <a:spcPct val="120000"/>
              </a:lnSpc>
              <a:buFont typeface="Wingdings" panose="05000000000000000000" pitchFamily="2" charset="2"/>
              <a:buNone/>
            </a:pPr>
            <a:endParaRPr lang="en-US" altLang="zh-CN" sz="2800" dirty="0">
              <a:latin typeface="宋体" panose="02010600030101010101" pitchFamily="2" charset="-122"/>
            </a:endParaRPr>
          </a:p>
          <a:p>
            <a:pPr algn="just" eaLnBrk="1" hangingPunct="1">
              <a:lnSpc>
                <a:spcPct val="120000"/>
              </a:lnSpc>
              <a:buFont typeface="Wingdings" panose="05000000000000000000" pitchFamily="2" charset="2"/>
              <a:buNone/>
            </a:pPr>
            <a:endParaRPr lang="en-US" altLang="zh-CN" sz="2800" dirty="0">
              <a:latin typeface="宋体" panose="02010600030101010101" pitchFamily="2" charset="-122"/>
            </a:endParaRPr>
          </a:p>
          <a:p>
            <a:pPr algn="just" eaLnBrk="1" hangingPunct="1">
              <a:lnSpc>
                <a:spcPct val="120000"/>
              </a:lnSpc>
              <a:buFont typeface="Wingdings" panose="05000000000000000000" pitchFamily="2" charset="2"/>
              <a:buNone/>
            </a:pPr>
            <a:r>
              <a:rPr lang="zh-CN" altLang="en-US" sz="2800" dirty="0">
                <a:latin typeface="宋体" panose="02010600030101010101" pitchFamily="2" charset="-122"/>
              </a:rPr>
              <a:t>使用该标准化，各要素的极大值为</a:t>
            </a:r>
            <a:r>
              <a:rPr lang="en-US" altLang="zh-CN" sz="2800" dirty="0">
                <a:latin typeface="Times New Roman" panose="02020503050405090304" pitchFamily="18" charset="0"/>
              </a:rPr>
              <a:t>1</a:t>
            </a:r>
            <a:r>
              <a:rPr lang="zh-CN" altLang="en-US" sz="2800" dirty="0">
                <a:latin typeface="宋体" panose="02010600030101010101" pitchFamily="2" charset="-122"/>
              </a:rPr>
              <a:t>，其余各数值小于</a:t>
            </a:r>
            <a:r>
              <a:rPr lang="en-US" altLang="zh-CN" sz="2800" dirty="0">
                <a:latin typeface="Times New Roman" panose="02020503050405090304" pitchFamily="18" charset="0"/>
              </a:rPr>
              <a:t>1</a:t>
            </a:r>
            <a:r>
              <a:rPr lang="zh-CN" altLang="en-US" sz="2800" dirty="0">
                <a:latin typeface="宋体" panose="02010600030101010101" pitchFamily="2" charset="-122"/>
              </a:rPr>
              <a:t>。</a:t>
            </a:r>
            <a:r>
              <a:rPr lang="zh-CN" altLang="en-US" sz="2800" dirty="0">
                <a:latin typeface="Times New Roman" panose="02020503050405090304" pitchFamily="18" charset="0"/>
              </a:rPr>
              <a:t> </a:t>
            </a:r>
            <a:endParaRPr lang="zh-CN" altLang="en-US" sz="2800" dirty="0">
              <a:latin typeface="Times New Roman" panose="02020503050405090304" pitchFamily="18" charset="0"/>
            </a:endParaRPr>
          </a:p>
          <a:p>
            <a:pPr algn="just" eaLnBrk="1" hangingPunct="1">
              <a:lnSpc>
                <a:spcPct val="120000"/>
              </a:lnSpc>
              <a:buFont typeface="Wingdings" panose="05000000000000000000" pitchFamily="2" charset="2"/>
              <a:buNone/>
            </a:pPr>
            <a:r>
              <a:rPr lang="zh-CN" altLang="en-US" sz="2800" dirty="0">
                <a:latin typeface="宋体" panose="02010600030101010101" pitchFamily="2" charset="-122"/>
              </a:rPr>
              <a:t> </a:t>
            </a:r>
            <a:r>
              <a:rPr lang="zh-CN" altLang="en-US" sz="2800" b="1" dirty="0">
                <a:solidFill>
                  <a:schemeClr val="hlink"/>
                </a:solidFill>
                <a:latin typeface="宋体" panose="02010600030101010101" pitchFamily="2" charset="-122"/>
              </a:rPr>
              <a:t>④</a:t>
            </a:r>
            <a:r>
              <a:rPr lang="zh-CN" altLang="en-US" sz="2800" dirty="0">
                <a:latin typeface="宋体" panose="02010600030101010101" pitchFamily="2" charset="-122"/>
              </a:rPr>
              <a:t> </a:t>
            </a:r>
            <a:r>
              <a:rPr lang="zh-CN" altLang="en-US" sz="2800" b="1" dirty="0">
                <a:latin typeface="宋体" panose="02010600030101010101" pitchFamily="2" charset="-122"/>
              </a:rPr>
              <a:t>极差的标准化</a:t>
            </a:r>
            <a:r>
              <a:rPr lang="zh-CN" altLang="en-US" sz="2800" dirty="0">
                <a:latin typeface="宋体" panose="02010600030101010101" pitchFamily="2" charset="-122"/>
              </a:rPr>
              <a:t>，即</a:t>
            </a:r>
            <a:r>
              <a:rPr lang="zh-CN" altLang="en-US" sz="2800" dirty="0">
                <a:latin typeface="Times New Roman" panose="02020503050405090304" pitchFamily="18" charset="0"/>
              </a:rPr>
              <a:t> </a:t>
            </a:r>
            <a:endParaRPr lang="zh-CN" altLang="en-US" sz="2800" dirty="0">
              <a:latin typeface="Times New Roman" panose="02020503050405090304" pitchFamily="18" charset="0"/>
            </a:endParaRPr>
          </a:p>
          <a:p>
            <a:pPr algn="just" eaLnBrk="1" hangingPunct="1">
              <a:lnSpc>
                <a:spcPct val="120000"/>
              </a:lnSpc>
              <a:buFont typeface="Wingdings" panose="05000000000000000000" pitchFamily="2" charset="2"/>
              <a:buNone/>
            </a:pPr>
            <a:endParaRPr lang="zh-CN" altLang="en-US" sz="2800" dirty="0">
              <a:latin typeface="Times New Roman" panose="02020503050405090304" pitchFamily="18" charset="0"/>
            </a:endParaRPr>
          </a:p>
          <a:p>
            <a:pPr algn="just" eaLnBrk="1" hangingPunct="1">
              <a:lnSpc>
                <a:spcPct val="120000"/>
              </a:lnSpc>
              <a:buFont typeface="Wingdings" panose="05000000000000000000" pitchFamily="2" charset="2"/>
              <a:buNone/>
            </a:pPr>
            <a:endParaRPr lang="en-US" altLang="zh-CN" sz="2800" dirty="0">
              <a:latin typeface="宋体" panose="02010600030101010101" pitchFamily="2" charset="-122"/>
            </a:endParaRPr>
          </a:p>
          <a:p>
            <a:pPr algn="just" eaLnBrk="1" hangingPunct="1">
              <a:lnSpc>
                <a:spcPct val="120000"/>
              </a:lnSpc>
              <a:buFont typeface="Wingdings" panose="05000000000000000000" pitchFamily="2" charset="2"/>
              <a:buNone/>
            </a:pPr>
            <a:r>
              <a:rPr lang="zh-CN" altLang="en-US" sz="2800" dirty="0">
                <a:latin typeface="宋体" panose="02010600030101010101" pitchFamily="2" charset="-122"/>
              </a:rPr>
              <a:t>各要素的极大值为</a:t>
            </a:r>
            <a:r>
              <a:rPr lang="en-US" altLang="zh-CN" sz="2800" dirty="0">
                <a:latin typeface="Times New Roman" panose="02020503050405090304" pitchFamily="18" charset="0"/>
              </a:rPr>
              <a:t>1</a:t>
            </a:r>
            <a:r>
              <a:rPr lang="zh-CN" altLang="en-US" sz="2800" dirty="0">
                <a:latin typeface="宋体" panose="02010600030101010101" pitchFamily="2" charset="-122"/>
              </a:rPr>
              <a:t>，极小值为</a:t>
            </a:r>
            <a:r>
              <a:rPr lang="en-US" altLang="zh-CN" sz="2800" dirty="0">
                <a:latin typeface="Times New Roman" panose="02020503050405090304" pitchFamily="18" charset="0"/>
              </a:rPr>
              <a:t>0</a:t>
            </a:r>
            <a:r>
              <a:rPr lang="zh-CN" altLang="en-US" sz="2800" dirty="0">
                <a:latin typeface="宋体" panose="02010600030101010101" pitchFamily="2" charset="-122"/>
              </a:rPr>
              <a:t>，其余数值在</a:t>
            </a:r>
            <a:r>
              <a:rPr lang="en-US" altLang="zh-CN" sz="2800" dirty="0">
                <a:latin typeface="Times New Roman" panose="02020503050405090304" pitchFamily="18" charset="0"/>
              </a:rPr>
              <a:t>0</a:t>
            </a:r>
            <a:r>
              <a:rPr lang="zh-CN" altLang="en-US" sz="2800" dirty="0">
                <a:latin typeface="Times New Roman" panose="02020503050405090304" pitchFamily="18" charset="0"/>
              </a:rPr>
              <a:t>～</a:t>
            </a:r>
            <a:r>
              <a:rPr lang="en-US" altLang="zh-CN" sz="2800" dirty="0">
                <a:latin typeface="Times New Roman" panose="02020503050405090304" pitchFamily="18" charset="0"/>
              </a:rPr>
              <a:t>1</a:t>
            </a:r>
            <a:r>
              <a:rPr lang="zh-CN" altLang="en-US" sz="2800" dirty="0">
                <a:latin typeface="宋体" panose="02010600030101010101" pitchFamily="2" charset="-122"/>
              </a:rPr>
              <a:t>之间。</a:t>
            </a:r>
            <a:r>
              <a:rPr lang="zh-CN" altLang="en-US" sz="2800" dirty="0"/>
              <a:t> </a:t>
            </a:r>
            <a:endParaRPr lang="zh-CN" altLang="en-US" sz="2800" dirty="0"/>
          </a:p>
        </p:txBody>
      </p:sp>
      <p:sp>
        <p:nvSpPr>
          <p:cNvPr id="4101" name="Rectangle 4"/>
          <p:cNvSpPr>
            <a:spLocks noChangeArrowheads="1"/>
          </p:cNvSpPr>
          <p:nvPr/>
        </p:nvSpPr>
        <p:spPr bwMode="auto">
          <a:xfrm>
            <a:off x="301466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panose="020B0604020202090204" pitchFamily="34" charset="0"/>
                <a:ea typeface="宋体" panose="02010600030101010101" pitchFamily="2" charset="-122"/>
              </a:defRPr>
            </a:lvl1pPr>
            <a:lvl2pPr marL="742950" indent="-285750" eaLnBrk="0" hangingPunct="0">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defRPr kumimoji="1" sz="2400">
                <a:solidFill>
                  <a:schemeClr val="tx1"/>
                </a:solidFill>
                <a:latin typeface="Arial" panose="020B0604020202090204" pitchFamily="34" charset="0"/>
                <a:ea typeface="宋体" panose="02010600030101010101" pitchFamily="2" charset="-122"/>
              </a:defRPr>
            </a:lvl3pPr>
            <a:lvl4pPr marL="1600200" indent="-228600" eaLnBrk="0" hangingPunct="0">
              <a:defRPr kumimoji="1" sz="2400">
                <a:solidFill>
                  <a:schemeClr val="tx1"/>
                </a:solidFill>
                <a:latin typeface="Arial" panose="020B0604020202090204" pitchFamily="34" charset="0"/>
                <a:ea typeface="宋体" panose="02010600030101010101" pitchFamily="2" charset="-122"/>
              </a:defRPr>
            </a:lvl4pPr>
            <a:lvl5pPr marL="2057400" indent="-228600" eaLnBrk="0" hangingPunct="0">
              <a:defRPr kumimoji="1" sz="24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4102" name="Rectangle 6"/>
          <p:cNvSpPr>
            <a:spLocks noChangeArrowheads="1"/>
          </p:cNvSpPr>
          <p:nvPr/>
        </p:nvSpPr>
        <p:spPr bwMode="auto">
          <a:xfrm>
            <a:off x="3062288"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panose="020B0604020202090204" pitchFamily="34" charset="0"/>
                <a:ea typeface="宋体" panose="02010600030101010101" pitchFamily="2" charset="-122"/>
              </a:defRPr>
            </a:lvl1pPr>
            <a:lvl2pPr marL="742950" indent="-285750" eaLnBrk="0" hangingPunct="0">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defRPr kumimoji="1" sz="2400">
                <a:solidFill>
                  <a:schemeClr val="tx1"/>
                </a:solidFill>
                <a:latin typeface="Arial" panose="020B0604020202090204" pitchFamily="34" charset="0"/>
                <a:ea typeface="宋体" panose="02010600030101010101" pitchFamily="2" charset="-122"/>
              </a:defRPr>
            </a:lvl3pPr>
            <a:lvl4pPr marL="1600200" indent="-228600" eaLnBrk="0" hangingPunct="0">
              <a:defRPr kumimoji="1" sz="2400">
                <a:solidFill>
                  <a:schemeClr val="tx1"/>
                </a:solidFill>
                <a:latin typeface="Arial" panose="020B0604020202090204" pitchFamily="34" charset="0"/>
                <a:ea typeface="宋体" panose="02010600030101010101" pitchFamily="2" charset="-122"/>
              </a:defRPr>
            </a:lvl4pPr>
            <a:lvl5pPr marL="2057400" indent="-228600" eaLnBrk="0" hangingPunct="0">
              <a:defRPr kumimoji="1" sz="24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4104" name="Rectangle 11"/>
          <p:cNvSpPr>
            <a:spLocks noChangeArrowheads="1"/>
          </p:cNvSpPr>
          <p:nvPr/>
        </p:nvSpPr>
        <p:spPr bwMode="auto">
          <a:xfrm>
            <a:off x="2781300"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panose="020B0604020202090204" pitchFamily="34" charset="0"/>
                <a:ea typeface="宋体" panose="02010600030101010101" pitchFamily="2" charset="-122"/>
              </a:defRPr>
            </a:lvl1pPr>
            <a:lvl2pPr marL="742950" indent="-285750" eaLnBrk="0" hangingPunct="0">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defRPr kumimoji="1" sz="2400">
                <a:solidFill>
                  <a:schemeClr val="tx1"/>
                </a:solidFill>
                <a:latin typeface="Arial" panose="020B0604020202090204" pitchFamily="34" charset="0"/>
                <a:ea typeface="宋体" panose="02010600030101010101" pitchFamily="2" charset="-122"/>
              </a:defRPr>
            </a:lvl3pPr>
            <a:lvl4pPr marL="1600200" indent="-228600" eaLnBrk="0" hangingPunct="0">
              <a:defRPr kumimoji="1" sz="2400">
                <a:solidFill>
                  <a:schemeClr val="tx1"/>
                </a:solidFill>
                <a:latin typeface="Arial" panose="020B0604020202090204" pitchFamily="34" charset="0"/>
                <a:ea typeface="宋体" panose="02010600030101010101" pitchFamily="2" charset="-122"/>
              </a:defRPr>
            </a:lvl4pPr>
            <a:lvl5pPr marL="2057400" indent="-228600" eaLnBrk="0" hangingPunct="0">
              <a:defRPr kumimoji="1" sz="24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9pPr>
          </a:lstStyle>
          <a:p>
            <a:pPr eaLnBrk="1" hangingPunct="1"/>
            <a:endParaRPr lang="zh-CN" altLang="en-US"/>
          </a:p>
        </p:txBody>
      </p:sp>
      <p:sp>
        <p:nvSpPr>
          <p:cNvPr id="10"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1"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2" name="Rectangle 1026"/>
          <p:cNvSpPr txBox="1">
            <a:spLocks noChangeArrowheads="1"/>
          </p:cNvSpPr>
          <p:nvPr/>
        </p:nvSpPr>
        <p:spPr>
          <a:xfrm>
            <a:off x="288801" y="844376"/>
            <a:ext cx="7793037" cy="9114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ea typeface="楷体_GB2312" pitchFamily="49" charset="-122"/>
                <a:cs typeface="+mn-cs"/>
              </a:rPr>
              <a:t>变量的标准化</a:t>
            </a:r>
            <a:endParaRPr lang="zh-CN" altLang="en-US" sz="2800" b="1" dirty="0">
              <a:solidFill>
                <a:srgbClr val="FF0000"/>
              </a:solidFill>
              <a:ea typeface="楷体_GB2312" pitchFamily="49" charset="-122"/>
              <a:cs typeface="+mn-cs"/>
            </a:endParaRPr>
          </a:p>
        </p:txBody>
      </p:sp>
      <p:sp>
        <p:nvSpPr>
          <p:cNvPr id="13"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聚类分析</a:t>
            </a:r>
            <a:endParaRPr lang="zh-CN" altLang="en-US" sz="3600" dirty="0">
              <a:latin typeface="Times New Roman" panose="02020503050405090304" pitchFamily="18" charset="0"/>
              <a:ea typeface="文鼎大标宋简" charset="-122"/>
            </a:endParaRPr>
          </a:p>
        </p:txBody>
      </p:sp>
      <p:graphicFrame>
        <p:nvGraphicFramePr>
          <p:cNvPr id="2" name="对象 1"/>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spid="_x0000_s111688" name="Equation" r:id="rId2" imgW="2743200" imgH="4267200" progId="Equation.DSMT4">
                  <p:embed/>
                </p:oleObj>
              </mc:Choice>
              <mc:Fallback>
                <p:oleObj name="Equation" r:id="rId2" imgW="2743200" imgH="4267200" progId="Equation.DSMT4">
                  <p:embed/>
                  <p:pic>
                    <p:nvPicPr>
                      <p:cNvPr id="0" name="图片 111687"/>
                      <p:cNvPicPr/>
                      <p:nvPr/>
                    </p:nvPicPr>
                    <p:blipFill>
                      <a:blip r:embed="rId3"/>
                      <a:stretch>
                        <a:fillRect/>
                      </a:stretch>
                    </p:blipFill>
                    <p:spPr>
                      <a:xfrm>
                        <a:off x="8178800" y="4495800"/>
                        <a:ext cx="914400" cy="198438"/>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051720" y="2320418"/>
          <a:ext cx="4104456" cy="820891"/>
        </p:xfrm>
        <a:graphic>
          <a:graphicData uri="http://schemas.openxmlformats.org/presentationml/2006/ole">
            <mc:AlternateContent xmlns:mc="http://schemas.openxmlformats.org/markup-compatibility/2006">
              <mc:Choice xmlns:v="urn:schemas-microsoft-com:vml" Requires="v">
                <p:oleObj spid="_x0000_s111689" name="Equation" r:id="rId4" imgW="60960000" imgH="12192000" progId="Equation.DSMT4">
                  <p:embed/>
                </p:oleObj>
              </mc:Choice>
              <mc:Fallback>
                <p:oleObj name="Equation" r:id="rId4" imgW="60960000" imgH="12192000" progId="Equation.DSMT4">
                  <p:embed/>
                  <p:pic>
                    <p:nvPicPr>
                      <p:cNvPr id="0" name="图片 111688"/>
                      <p:cNvPicPr/>
                      <p:nvPr/>
                    </p:nvPicPr>
                    <p:blipFill>
                      <a:blip r:embed="rId5"/>
                      <a:stretch>
                        <a:fillRect/>
                      </a:stretch>
                    </p:blipFill>
                    <p:spPr>
                      <a:xfrm>
                        <a:off x="2051720" y="2320418"/>
                        <a:ext cx="4104456" cy="820891"/>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1521023" y="4621761"/>
          <a:ext cx="5328592" cy="888099"/>
        </p:xfrm>
        <a:graphic>
          <a:graphicData uri="http://schemas.openxmlformats.org/presentationml/2006/ole">
            <mc:AlternateContent xmlns:mc="http://schemas.openxmlformats.org/markup-compatibility/2006">
              <mc:Choice xmlns:v="urn:schemas-microsoft-com:vml" Requires="v">
                <p:oleObj spid="_x0000_s111690" name="Equation" r:id="rId6" imgW="76809600" imgH="12801600" progId="Equation.DSMT4">
                  <p:embed/>
                </p:oleObj>
              </mc:Choice>
              <mc:Fallback>
                <p:oleObj name="Equation" r:id="rId6" imgW="76809600" imgH="12801600" progId="Equation.DSMT4">
                  <p:embed/>
                  <p:pic>
                    <p:nvPicPr>
                      <p:cNvPr id="0" name="图片 111689"/>
                      <p:cNvPicPr/>
                      <p:nvPr/>
                    </p:nvPicPr>
                    <p:blipFill>
                      <a:blip r:embed="rId7"/>
                      <a:stretch>
                        <a:fillRect/>
                      </a:stretch>
                    </p:blipFill>
                    <p:spPr>
                      <a:xfrm>
                        <a:off x="1521023" y="4621761"/>
                        <a:ext cx="5328592" cy="888099"/>
                      </a:xfrm>
                      <a:prstGeom prst="rect">
                        <a:avLst/>
                      </a:prstGeom>
                    </p:spPr>
                  </p:pic>
                </p:oleObj>
              </mc:Fallback>
            </mc:AlternateContent>
          </a:graphicData>
        </a:graphic>
      </p:graphicFrame>
      <p:sp>
        <p:nvSpPr>
          <p:cNvPr id="5" name="灯片编号占位符 4"/>
          <p:cNvSpPr>
            <a:spLocks noGrp="1"/>
          </p:cNvSpPr>
          <p:nvPr>
            <p:ph type="sldNum" sz="quarter" idx="12"/>
          </p:nvPr>
        </p:nvSpPr>
        <p:spPr/>
        <p:txBody>
          <a:bodyPr/>
          <a:lstStyle/>
          <a:p>
            <a:fld id="{AFEAEE94-27E3-41D4-8735-F16DCC7D863F}"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409228" y="1160673"/>
            <a:ext cx="7772400" cy="4536653"/>
          </a:xfrm>
        </p:spPr>
        <p:txBody>
          <a:bodyPr/>
          <a:lstStyle/>
          <a:p>
            <a:pPr algn="just">
              <a:lnSpc>
                <a:spcPct val="110000"/>
              </a:lnSpc>
            </a:pPr>
            <a:r>
              <a:rPr lang="zh-CN" altLang="en-US" sz="2800" b="1" dirty="0">
                <a:latin typeface="Times New Roman" panose="02020503050405090304" pitchFamily="18" charset="0"/>
              </a:rPr>
              <a:t>所谓分类，一般地说就是把相似程度大的并成一类，而把相似程度小的分为不同的类，因此</a:t>
            </a:r>
            <a:r>
              <a:rPr lang="zh-CN" altLang="en-US" sz="2800" b="1" dirty="0">
                <a:solidFill>
                  <a:srgbClr val="FF0000"/>
                </a:solidFill>
                <a:latin typeface="Times New Roman" panose="02020503050405090304" pitchFamily="18" charset="0"/>
              </a:rPr>
              <a:t>如何定量地表示样品间的相似程度</a:t>
            </a:r>
            <a:r>
              <a:rPr lang="zh-CN" altLang="en-US" sz="2800" b="1" dirty="0">
                <a:latin typeface="Times New Roman" panose="02020503050405090304" pitchFamily="18" charset="0"/>
              </a:rPr>
              <a:t>，这是聚类分析中需要解决的一个重要问题。</a:t>
            </a:r>
            <a:endParaRPr lang="en-US" altLang="zh-CN" sz="2800" b="1" dirty="0">
              <a:latin typeface="Times New Roman" panose="02020503050405090304" pitchFamily="18" charset="0"/>
            </a:endParaRPr>
          </a:p>
          <a:p>
            <a:pPr algn="just">
              <a:lnSpc>
                <a:spcPct val="110000"/>
              </a:lnSpc>
            </a:pPr>
            <a:endParaRPr lang="zh-CN" altLang="en-US" sz="2800" b="1" dirty="0">
              <a:latin typeface="Times New Roman" panose="02020503050405090304" pitchFamily="18" charset="0"/>
            </a:endParaRPr>
          </a:p>
          <a:p>
            <a:pPr algn="just">
              <a:lnSpc>
                <a:spcPct val="110000"/>
              </a:lnSpc>
            </a:pPr>
            <a:r>
              <a:rPr lang="zh-CN" altLang="en-US" sz="2800" b="1" dirty="0">
                <a:latin typeface="Times New Roman" panose="02020503050405090304" pitchFamily="18" charset="0"/>
              </a:rPr>
              <a:t>常用的有</a:t>
            </a:r>
            <a:r>
              <a:rPr lang="zh-CN" altLang="en-US" sz="2800" b="1" dirty="0">
                <a:solidFill>
                  <a:srgbClr val="FF0000"/>
                </a:solidFill>
                <a:latin typeface="Times New Roman" panose="02020503050405090304" pitchFamily="18" charset="0"/>
              </a:rPr>
              <a:t>距离统计量</a:t>
            </a:r>
            <a:r>
              <a:rPr lang="zh-CN" altLang="en-US" sz="2800" b="1" dirty="0">
                <a:latin typeface="Times New Roman" panose="02020503050405090304" pitchFamily="18" charset="0"/>
              </a:rPr>
              <a:t>、</a:t>
            </a:r>
            <a:r>
              <a:rPr lang="zh-CN" altLang="en-US" sz="2800" b="1" dirty="0">
                <a:solidFill>
                  <a:srgbClr val="FF0000"/>
                </a:solidFill>
                <a:latin typeface="Times New Roman" panose="02020503050405090304" pitchFamily="18" charset="0"/>
              </a:rPr>
              <a:t>相似系数统计量</a:t>
            </a:r>
            <a:r>
              <a:rPr lang="zh-CN" altLang="en-US" sz="2800" b="1" dirty="0">
                <a:latin typeface="Times New Roman" panose="02020503050405090304" pitchFamily="18" charset="0"/>
              </a:rPr>
              <a:t>和</a:t>
            </a:r>
            <a:r>
              <a:rPr lang="zh-CN" altLang="en-US" sz="2800" b="1" dirty="0">
                <a:solidFill>
                  <a:srgbClr val="FF0000"/>
                </a:solidFill>
                <a:latin typeface="Times New Roman" panose="02020503050405090304" pitchFamily="18" charset="0"/>
              </a:rPr>
              <a:t>相关系数统计量</a:t>
            </a:r>
            <a:r>
              <a:rPr lang="zh-CN" altLang="en-US" sz="2800" b="1" dirty="0">
                <a:latin typeface="Times New Roman" panose="02020503050405090304" pitchFamily="18" charset="0"/>
              </a:rPr>
              <a:t>。</a:t>
            </a:r>
            <a:endParaRPr lang="zh-CN" altLang="en-US" sz="2800" b="1" dirty="0">
              <a:latin typeface="Times New Roman" panose="02020503050405090304" pitchFamily="18" charset="0"/>
            </a:endParaRPr>
          </a:p>
        </p:txBody>
      </p:sp>
      <p:sp>
        <p:nvSpPr>
          <p:cNvPr id="4"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5"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6"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分类统计量的确定及其聚类方法选择</a:t>
            </a:r>
            <a:endParaRPr lang="zh-CN" altLang="en-US" sz="3600" dirty="0">
              <a:latin typeface="Times New Roman" panose="02020503050405090304" pitchFamily="18" charset="0"/>
              <a:ea typeface="文鼎大标宋简"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57200" y="1628800"/>
            <a:ext cx="8229600" cy="4114800"/>
          </a:xfrm>
        </p:spPr>
        <p:txBody>
          <a:bodyPr>
            <a:normAutofit fontScale="92500" lnSpcReduction="10000"/>
          </a:bodyPr>
          <a:lstStyle/>
          <a:p>
            <a:pPr marL="0" indent="0" algn="just">
              <a:lnSpc>
                <a:spcPct val="120000"/>
              </a:lnSpc>
              <a:spcBef>
                <a:spcPct val="0"/>
              </a:spcBef>
              <a:buNone/>
            </a:pPr>
            <a:r>
              <a:rPr lang="zh-CN" altLang="en-US" sz="2800" b="1" dirty="0">
                <a:latin typeface="Times New Roman" panose="02020503050405090304" pitchFamily="18" charset="0"/>
              </a:rPr>
              <a:t>设有</a:t>
            </a:r>
            <a:r>
              <a:rPr lang="en-US" altLang="zh-CN" sz="2800" b="1" i="1" dirty="0"/>
              <a:t>n</a:t>
            </a:r>
            <a:r>
              <a:rPr lang="zh-CN" altLang="en-US" sz="2800" b="1" dirty="0">
                <a:latin typeface="Times New Roman" panose="02020503050405090304" pitchFamily="18" charset="0"/>
              </a:rPr>
              <a:t>个样品分别测定了</a:t>
            </a:r>
            <a:r>
              <a:rPr lang="en-US" altLang="zh-CN" sz="2800" b="1" i="1" dirty="0"/>
              <a:t>m</a:t>
            </a:r>
            <a:r>
              <a:rPr lang="zh-CN" altLang="en-US" sz="2800" b="1" dirty="0">
                <a:latin typeface="Times New Roman" panose="02020503050405090304" pitchFamily="18" charset="0"/>
              </a:rPr>
              <a:t>个特征变量。如果将</a:t>
            </a:r>
            <a:r>
              <a:rPr lang="en-US" altLang="zh-CN" sz="2800" b="1" i="1" dirty="0"/>
              <a:t>n</a:t>
            </a:r>
            <a:r>
              <a:rPr lang="zh-CN" altLang="en-US" sz="2800" b="1" dirty="0">
                <a:latin typeface="Times New Roman" panose="02020503050405090304" pitchFamily="18" charset="0"/>
              </a:rPr>
              <a:t>个样品看成</a:t>
            </a:r>
            <a:r>
              <a:rPr lang="en-US" altLang="zh-CN" sz="2800" b="1" i="1" dirty="0"/>
              <a:t>m</a:t>
            </a:r>
            <a:r>
              <a:rPr lang="zh-CN" altLang="en-US" sz="2800" b="1" dirty="0">
                <a:latin typeface="Times New Roman" panose="02020503050405090304" pitchFamily="18" charset="0"/>
              </a:rPr>
              <a:t>维空间中的一个点（或者看成</a:t>
            </a:r>
            <a:r>
              <a:rPr lang="en-US" altLang="zh-CN" sz="2800" b="1" i="1" dirty="0"/>
              <a:t>m</a:t>
            </a:r>
            <a:r>
              <a:rPr lang="zh-CN" altLang="en-US" sz="2800" b="1" dirty="0">
                <a:latin typeface="Times New Roman" panose="02020503050405090304" pitchFamily="18" charset="0"/>
              </a:rPr>
              <a:t>维空间的</a:t>
            </a:r>
            <a:r>
              <a:rPr lang="en-US" altLang="zh-CN" sz="2800" b="1" i="1" dirty="0"/>
              <a:t>n</a:t>
            </a:r>
            <a:r>
              <a:rPr lang="zh-CN" altLang="en-US" sz="2800" b="1" dirty="0">
                <a:latin typeface="Times New Roman" panose="02020503050405090304" pitchFamily="18" charset="0"/>
              </a:rPr>
              <a:t>个点矢），则在</a:t>
            </a:r>
            <a:r>
              <a:rPr lang="en-US" altLang="zh-CN" sz="2800" b="1" i="1" dirty="0"/>
              <a:t>m</a:t>
            </a:r>
            <a:r>
              <a:rPr lang="zh-CN" altLang="en-US" sz="2800" b="1" dirty="0">
                <a:latin typeface="Times New Roman" panose="02020503050405090304" pitchFamily="18" charset="0"/>
              </a:rPr>
              <a:t>维空间可定义一种距离，该距离应满足如下</a:t>
            </a:r>
            <a:r>
              <a:rPr lang="zh-CN" altLang="en-US" sz="2800" b="1" dirty="0">
                <a:solidFill>
                  <a:schemeClr val="tx2">
                    <a:lumMod val="60000"/>
                    <a:lumOff val="40000"/>
                  </a:schemeClr>
                </a:solidFill>
                <a:latin typeface="Times New Roman" panose="02020503050405090304" pitchFamily="18" charset="0"/>
              </a:rPr>
              <a:t>四个</a:t>
            </a:r>
            <a:r>
              <a:rPr lang="zh-CN" altLang="en-US" sz="2800" b="1" dirty="0">
                <a:latin typeface="Times New Roman" panose="02020503050405090304" pitchFamily="18" charset="0"/>
              </a:rPr>
              <a:t>条件，若</a:t>
            </a:r>
            <a:r>
              <a:rPr lang="en-US" altLang="zh-CN" sz="2800" b="1" dirty="0" err="1">
                <a:latin typeface="Times New Roman" panose="02020503050405090304" pitchFamily="18" charset="0"/>
              </a:rPr>
              <a:t>d</a:t>
            </a:r>
            <a:r>
              <a:rPr lang="en-US" altLang="zh-CN" sz="2800" b="1" baseline="-25000" dirty="0" err="1">
                <a:latin typeface="Times New Roman" panose="02020503050405090304" pitchFamily="18" charset="0"/>
              </a:rPr>
              <a:t>ij</a:t>
            </a:r>
            <a:r>
              <a:rPr lang="zh-CN" altLang="en-US" sz="2800" b="1" dirty="0">
                <a:latin typeface="Times New Roman" panose="02020503050405090304" pitchFamily="18" charset="0"/>
              </a:rPr>
              <a:t>表示第</a:t>
            </a:r>
            <a:r>
              <a:rPr lang="en-US" altLang="zh-CN" sz="2800" b="1" dirty="0" err="1">
                <a:latin typeface="Times New Roman" panose="02020503050405090304" pitchFamily="18" charset="0"/>
              </a:rPr>
              <a:t>i</a:t>
            </a:r>
            <a:r>
              <a:rPr lang="zh-CN" altLang="en-US" sz="2800" b="1" dirty="0">
                <a:latin typeface="Times New Roman" panose="02020503050405090304" pitchFamily="18" charset="0"/>
              </a:rPr>
              <a:t>个样品和第</a:t>
            </a:r>
            <a:r>
              <a:rPr lang="en-US" altLang="zh-CN" sz="2800" b="1" dirty="0">
                <a:latin typeface="Times New Roman" panose="02020503050405090304" pitchFamily="18" charset="0"/>
              </a:rPr>
              <a:t>j</a:t>
            </a:r>
            <a:r>
              <a:rPr lang="zh-CN" altLang="en-US" sz="2800" b="1" dirty="0">
                <a:latin typeface="Times New Roman" panose="02020503050405090304" pitchFamily="18" charset="0"/>
              </a:rPr>
              <a:t>个样品之间的距离，则有</a:t>
            </a:r>
            <a:endParaRPr lang="zh-CN" altLang="en-US" sz="2800" b="1" dirty="0">
              <a:latin typeface="Times New Roman" panose="02020503050405090304" pitchFamily="18" charset="0"/>
            </a:endParaRPr>
          </a:p>
          <a:p>
            <a:pPr marL="0" indent="0" algn="just">
              <a:buNone/>
            </a:pPr>
            <a:r>
              <a:rPr lang="en-US" altLang="zh-CN" sz="2800" b="1" dirty="0"/>
              <a:t>a</a:t>
            </a:r>
            <a:r>
              <a:rPr lang="en-US" altLang="zh-CN" sz="2800" b="1" dirty="0">
                <a:latin typeface="Times New Roman" panose="02020503050405090304" pitchFamily="18" charset="0"/>
              </a:rPr>
              <a:t>） </a:t>
            </a:r>
            <a:r>
              <a:rPr lang="en-US" altLang="zh-CN" sz="2800" b="1" i="1" dirty="0" err="1">
                <a:latin typeface="Times New Roman" panose="02020503050405090304" pitchFamily="18" charset="0"/>
              </a:rPr>
              <a:t>d</a:t>
            </a:r>
            <a:r>
              <a:rPr lang="en-US" altLang="zh-CN" sz="2800" b="1" i="1" baseline="-25000" dirty="0" err="1">
                <a:latin typeface="Times New Roman" panose="02020503050405090304" pitchFamily="18" charset="0"/>
              </a:rPr>
              <a:t>ij</a:t>
            </a:r>
            <a:r>
              <a:rPr lang="en-US" altLang="zh-CN" sz="2800" b="1" i="1" dirty="0">
                <a:latin typeface="Times New Roman" panose="02020503050405090304" pitchFamily="18" charset="0"/>
              </a:rPr>
              <a:t>=0</a:t>
            </a:r>
            <a:r>
              <a:rPr lang="zh-CN" altLang="en-US" sz="2800" b="1" dirty="0">
                <a:latin typeface="Times New Roman" panose="02020503050405090304" pitchFamily="18" charset="0"/>
              </a:rPr>
              <a:t>时，样品</a:t>
            </a:r>
            <a:r>
              <a:rPr lang="en-US" altLang="zh-CN" sz="2800" b="1" i="1" dirty="0" err="1"/>
              <a:t>i</a:t>
            </a:r>
            <a:r>
              <a:rPr lang="zh-CN" altLang="en-US" sz="2800" b="1" dirty="0">
                <a:latin typeface="Times New Roman" panose="02020503050405090304" pitchFamily="18" charset="0"/>
              </a:rPr>
              <a:t>和</a:t>
            </a:r>
            <a:r>
              <a:rPr lang="en-US" altLang="zh-CN" sz="2800" b="1" i="1" dirty="0"/>
              <a:t>j</a:t>
            </a:r>
            <a:r>
              <a:rPr lang="zh-CN" altLang="en-US" sz="2800" b="1" dirty="0">
                <a:latin typeface="Times New Roman" panose="02020503050405090304" pitchFamily="18" charset="0"/>
              </a:rPr>
              <a:t>恒等；</a:t>
            </a:r>
            <a:endParaRPr lang="zh-CN" altLang="en-US" sz="2800" b="1" dirty="0"/>
          </a:p>
          <a:p>
            <a:pPr marL="0" indent="0" algn="just">
              <a:buNone/>
            </a:pPr>
            <a:r>
              <a:rPr lang="en-US" altLang="zh-CN" sz="2800" b="1" dirty="0"/>
              <a:t>b</a:t>
            </a:r>
            <a:r>
              <a:rPr lang="en-US" altLang="zh-CN" sz="2800" b="1" dirty="0">
                <a:latin typeface="Times New Roman" panose="02020503050405090304" pitchFamily="18" charset="0"/>
              </a:rPr>
              <a:t>）</a:t>
            </a:r>
            <a:r>
              <a:rPr lang="zh-CN" altLang="en-US" sz="2800" b="1" dirty="0">
                <a:latin typeface="Times New Roman" panose="02020503050405090304" pitchFamily="18" charset="0"/>
              </a:rPr>
              <a:t>对一切 </a:t>
            </a:r>
            <a:r>
              <a:rPr lang="en-US" altLang="zh-CN" sz="2800" b="1" i="1" dirty="0" err="1"/>
              <a:t>i</a:t>
            </a:r>
            <a:r>
              <a:rPr lang="en-US" altLang="zh-CN" sz="2800" b="1" i="1" dirty="0"/>
              <a:t> </a:t>
            </a:r>
            <a:r>
              <a:rPr lang="zh-CN" altLang="en-US" sz="2800" b="1" dirty="0">
                <a:latin typeface="Times New Roman" panose="02020503050405090304" pitchFamily="18" charset="0"/>
              </a:rPr>
              <a:t>和 </a:t>
            </a:r>
            <a:r>
              <a:rPr lang="en-US" altLang="zh-CN" sz="2800" b="1" i="1" dirty="0"/>
              <a:t>j </a:t>
            </a:r>
            <a:r>
              <a:rPr lang="en-US" altLang="zh-CN" sz="2800" b="1" dirty="0">
                <a:latin typeface="Times New Roman" panose="02020503050405090304" pitchFamily="18" charset="0"/>
              </a:rPr>
              <a:t>，</a:t>
            </a:r>
            <a:r>
              <a:rPr lang="en-US" altLang="zh-CN" sz="2800" b="1" i="1" dirty="0">
                <a:latin typeface="Times New Roman" panose="02020503050405090304" pitchFamily="18" charset="0"/>
              </a:rPr>
              <a:t>d</a:t>
            </a:r>
            <a:r>
              <a:rPr lang="en-US" altLang="zh-CN" sz="2800" b="1" i="1" baseline="-25000" dirty="0">
                <a:latin typeface="Times New Roman" panose="02020503050405090304" pitchFamily="18" charset="0"/>
              </a:rPr>
              <a:t>ij</a:t>
            </a:r>
            <a:r>
              <a:rPr lang="en-US" altLang="zh-CN" sz="2800" b="1" i="1" dirty="0">
                <a:latin typeface="Times New Roman" panose="02020503050405090304" pitchFamily="18" charset="0"/>
              </a:rPr>
              <a:t>≥0</a:t>
            </a:r>
            <a:r>
              <a:rPr lang="en-US" altLang="zh-CN" sz="2800" b="1" dirty="0">
                <a:latin typeface="Times New Roman" panose="02020503050405090304" pitchFamily="18" charset="0"/>
              </a:rPr>
              <a:t>；</a:t>
            </a:r>
            <a:endParaRPr lang="en-US" altLang="zh-CN" sz="2800" b="1" dirty="0"/>
          </a:p>
          <a:p>
            <a:pPr marL="0" indent="0" algn="just">
              <a:buNone/>
            </a:pPr>
            <a:r>
              <a:rPr lang="en-US" altLang="zh-CN" sz="2800" b="1" dirty="0"/>
              <a:t>c</a:t>
            </a:r>
            <a:r>
              <a:rPr lang="en-US" altLang="zh-CN" sz="2800" b="1" dirty="0">
                <a:latin typeface="Times New Roman" panose="02020503050405090304" pitchFamily="18" charset="0"/>
              </a:rPr>
              <a:t>）  </a:t>
            </a:r>
            <a:r>
              <a:rPr lang="en-US" altLang="zh-CN" sz="2800" b="1" i="1" dirty="0" err="1">
                <a:latin typeface="Times New Roman" panose="02020503050405090304" pitchFamily="18" charset="0"/>
              </a:rPr>
              <a:t>d</a:t>
            </a:r>
            <a:r>
              <a:rPr lang="en-US" altLang="zh-CN" sz="2800" b="1" i="1" baseline="-25000" dirty="0" err="1">
                <a:latin typeface="Times New Roman" panose="02020503050405090304" pitchFamily="18" charset="0"/>
              </a:rPr>
              <a:t>ij</a:t>
            </a:r>
            <a:r>
              <a:rPr lang="en-US" altLang="zh-CN" sz="2800" b="1" i="1" dirty="0">
                <a:latin typeface="Times New Roman" panose="02020503050405090304" pitchFamily="18" charset="0"/>
              </a:rPr>
              <a:t>=</a:t>
            </a:r>
            <a:r>
              <a:rPr lang="en-US" altLang="zh-CN" sz="2800" b="1" i="1" dirty="0" err="1">
                <a:latin typeface="Times New Roman" panose="02020503050405090304" pitchFamily="18" charset="0"/>
              </a:rPr>
              <a:t>d</a:t>
            </a:r>
            <a:r>
              <a:rPr lang="en-US" altLang="zh-CN" sz="2800" b="1" i="1" baseline="-25000" dirty="0" err="1">
                <a:latin typeface="Times New Roman" panose="02020503050405090304" pitchFamily="18" charset="0"/>
              </a:rPr>
              <a:t>ji</a:t>
            </a:r>
            <a:r>
              <a:rPr lang="en-US" altLang="zh-CN" sz="2800" b="1" dirty="0">
                <a:latin typeface="Times New Roman" panose="02020503050405090304" pitchFamily="18" charset="0"/>
              </a:rPr>
              <a:t>；</a:t>
            </a:r>
            <a:endParaRPr lang="en-US" altLang="zh-CN" sz="2800" b="1" dirty="0"/>
          </a:p>
          <a:p>
            <a:pPr marL="0" indent="0">
              <a:buNone/>
            </a:pPr>
            <a:r>
              <a:rPr lang="en-US" altLang="zh-CN" sz="2800" b="1" dirty="0"/>
              <a:t>d</a:t>
            </a:r>
            <a:r>
              <a:rPr lang="en-US" altLang="zh-CN" sz="2800" b="1" dirty="0">
                <a:latin typeface="宋体" panose="02010600030101010101" pitchFamily="2" charset="-122"/>
              </a:rPr>
              <a:t>）</a:t>
            </a:r>
            <a:r>
              <a:rPr lang="en-US" altLang="zh-CN" sz="2800" b="1" dirty="0"/>
              <a:t> </a:t>
            </a:r>
            <a:r>
              <a:rPr lang="en-US" altLang="zh-CN" sz="2800" b="1" i="1" dirty="0" err="1"/>
              <a:t>d</a:t>
            </a:r>
            <a:r>
              <a:rPr lang="en-US" altLang="zh-CN" sz="2800" b="1" i="1" baseline="-25000" dirty="0" err="1"/>
              <a:t>ij</a:t>
            </a:r>
            <a:r>
              <a:rPr lang="en-US" altLang="zh-CN" sz="2800" b="1" i="1" dirty="0"/>
              <a:t>&lt;</a:t>
            </a:r>
            <a:r>
              <a:rPr lang="en-US" altLang="zh-CN" sz="2800" b="1" i="1" dirty="0" err="1"/>
              <a:t>d</a:t>
            </a:r>
            <a:r>
              <a:rPr lang="en-US" altLang="zh-CN" sz="2800" b="1" i="1" baseline="-25000" dirty="0" err="1"/>
              <a:t>ik</a:t>
            </a:r>
            <a:r>
              <a:rPr lang="en-US" altLang="zh-CN" sz="2800" b="1" i="1" dirty="0" err="1"/>
              <a:t>+d</a:t>
            </a:r>
            <a:r>
              <a:rPr lang="en-US" altLang="zh-CN" sz="2800" b="1" i="1" baseline="-25000" dirty="0" err="1"/>
              <a:t>kj</a:t>
            </a:r>
            <a:r>
              <a:rPr lang="zh-CN" altLang="en-US" sz="2800" b="1" i="1" dirty="0"/>
              <a:t>。</a:t>
            </a:r>
            <a:endParaRPr lang="zh-CN" altLang="en-US" sz="2800" b="1" dirty="0"/>
          </a:p>
        </p:txBody>
      </p:sp>
      <p:sp>
        <p:nvSpPr>
          <p:cNvPr id="109573" name="Rectangle 5"/>
          <p:cNvSpPr>
            <a:spLocks noChangeArrowheads="1"/>
          </p:cNvSpPr>
          <p:nvPr/>
        </p:nvSpPr>
        <p:spPr bwMode="auto">
          <a:xfrm>
            <a:off x="4348163"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9575" name="Rectangle 7"/>
          <p:cNvSpPr>
            <a:spLocks noChangeArrowheads="1"/>
          </p:cNvSpPr>
          <p:nvPr/>
        </p:nvSpPr>
        <p:spPr bwMode="auto">
          <a:xfrm>
            <a:off x="4357688"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9577" name="Rectangle 9"/>
          <p:cNvSpPr>
            <a:spLocks noChangeArrowheads="1"/>
          </p:cNvSpPr>
          <p:nvPr/>
        </p:nvSpPr>
        <p:spPr bwMode="auto">
          <a:xfrm>
            <a:off x="4357688"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9579" name="Rectangle 11"/>
          <p:cNvSpPr>
            <a:spLocks noChangeArrowheads="1"/>
          </p:cNvSpPr>
          <p:nvPr/>
        </p:nvSpPr>
        <p:spPr bwMode="auto">
          <a:xfrm>
            <a:off x="4310063"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09578" name="Object 10"/>
          <p:cNvGraphicFramePr>
            <a:graphicFrameLocks noChangeAspect="1"/>
          </p:cNvGraphicFramePr>
          <p:nvPr/>
        </p:nvGraphicFramePr>
        <p:xfrm>
          <a:off x="1835150" y="5805513"/>
          <a:ext cx="1066800" cy="484187"/>
        </p:xfrm>
        <a:graphic>
          <a:graphicData uri="http://schemas.openxmlformats.org/presentationml/2006/ole">
            <mc:AlternateContent xmlns:mc="http://schemas.openxmlformats.org/markup-compatibility/2006">
              <mc:Choice xmlns:v="urn:schemas-microsoft-com:vml" Requires="v">
                <p:oleObj spid="_x0000_s101430" name="" r:id="rId1" imgW="520700" imgH="241300" progId="Equation.3">
                  <p:embed/>
                </p:oleObj>
              </mc:Choice>
              <mc:Fallback>
                <p:oleObj name="" r:id="rId1" imgW="520700" imgH="241300" progId="Equation.3">
                  <p:embed/>
                  <p:pic>
                    <p:nvPicPr>
                      <p:cNvPr id="0" name="Object 10"/>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1835150" y="5805513"/>
                        <a:ext cx="1066800"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81" name="Rectangle 13"/>
          <p:cNvSpPr>
            <a:spLocks noChangeArrowheads="1"/>
          </p:cNvSpPr>
          <p:nvPr/>
        </p:nvSpPr>
        <p:spPr bwMode="auto">
          <a:xfrm>
            <a:off x="4148138"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09580" name="Object 12"/>
          <p:cNvGraphicFramePr>
            <a:graphicFrameLocks noChangeAspect="1"/>
          </p:cNvGraphicFramePr>
          <p:nvPr/>
        </p:nvGraphicFramePr>
        <p:xfrm>
          <a:off x="1835150" y="5949950"/>
          <a:ext cx="1600200" cy="449263"/>
        </p:xfrm>
        <a:graphic>
          <a:graphicData uri="http://schemas.openxmlformats.org/presentationml/2006/ole">
            <mc:AlternateContent xmlns:mc="http://schemas.openxmlformats.org/markup-compatibility/2006">
              <mc:Choice xmlns:v="urn:schemas-microsoft-com:vml" Requires="v">
                <p:oleObj spid="_x0000_s101431" name="" r:id="rId3" imgW="850265" imgH="241300" progId="Equation.3">
                  <p:embed/>
                </p:oleObj>
              </mc:Choice>
              <mc:Fallback>
                <p:oleObj name="" r:id="rId3" imgW="850265" imgH="241300" progId="Equation.3">
                  <p:embed/>
                  <p:pic>
                    <p:nvPicPr>
                      <p:cNvPr id="0" name="Object 12"/>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835150" y="5949950"/>
                        <a:ext cx="160020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026"/>
          <p:cNvSpPr txBox="1">
            <a:spLocks noChangeArrowheads="1"/>
          </p:cNvSpPr>
          <p:nvPr/>
        </p:nvSpPr>
        <p:spPr>
          <a:xfrm>
            <a:off x="288801" y="844376"/>
            <a:ext cx="7793037" cy="9114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Wingdings" panose="05000000000000000000" pitchFamily="2" charset="2"/>
              <a:buChar char="p"/>
            </a:pPr>
            <a:r>
              <a:rPr lang="zh-CN" altLang="en-US" sz="2800" b="1" dirty="0">
                <a:solidFill>
                  <a:srgbClr val="FF0000"/>
                </a:solidFill>
                <a:ea typeface="楷体_GB2312" pitchFamily="49" charset="-122"/>
                <a:cs typeface="+mn-cs"/>
              </a:rPr>
              <a:t>距离系数统计量</a:t>
            </a:r>
            <a:endParaRPr lang="zh-CN" altLang="en-US" sz="2800" b="1" dirty="0">
              <a:solidFill>
                <a:srgbClr val="FF0000"/>
              </a:solidFill>
              <a:ea typeface="楷体_GB2312" pitchFamily="49" charset="-122"/>
              <a:cs typeface="+mn-cs"/>
            </a:endParaRPr>
          </a:p>
        </p:txBody>
      </p:sp>
      <p:sp>
        <p:nvSpPr>
          <p:cNvPr id="16"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7" name="Picture 2" descr="http://www.scut.edu.cn/publish2/news/intro/logo/resource/1smevus1otq84b.jpg"/>
          <p:cNvPicPr>
            <a:picLocks noChangeAspect="1" noChangeArrowheads="1"/>
          </p:cNvPicPr>
          <p:nvPr/>
        </p:nvPicPr>
        <p:blipFill>
          <a:blip r:embed="rId5" cstate="print"/>
          <a:srcRect/>
          <a:stretch>
            <a:fillRect/>
          </a:stretch>
        </p:blipFill>
        <p:spPr bwMode="auto">
          <a:xfrm>
            <a:off x="62880" y="44624"/>
            <a:ext cx="692696" cy="692696"/>
          </a:xfrm>
          <a:prstGeom prst="rect">
            <a:avLst/>
          </a:prstGeom>
          <a:noFill/>
        </p:spPr>
      </p:pic>
      <p:sp>
        <p:nvSpPr>
          <p:cNvPr id="18"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分类</a:t>
            </a:r>
            <a:r>
              <a:rPr lang="zh-CN" altLang="en-US" sz="3200" b="1" dirty="0" smtClean="0">
                <a:latin typeface="楷体_GB2312" pitchFamily="49" charset="-122"/>
                <a:ea typeface="楷体_GB2312" pitchFamily="49" charset="-122"/>
              </a:rPr>
              <a:t>统计量的</a:t>
            </a:r>
            <a:r>
              <a:rPr lang="zh-CN" altLang="en-US" sz="3200" b="1" dirty="0">
                <a:latin typeface="楷体_GB2312" pitchFamily="49" charset="-122"/>
                <a:ea typeface="楷体_GB2312" pitchFamily="49" charset="-122"/>
              </a:rPr>
              <a:t>确定及其聚类方法选择</a:t>
            </a:r>
            <a:endParaRPr lang="zh-CN" altLang="en-US" sz="3600" dirty="0">
              <a:latin typeface="Times New Roman" panose="02020503050405090304" pitchFamily="18" charset="0"/>
              <a:ea typeface="文鼎大标宋简"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107505" y="908050"/>
            <a:ext cx="8712968" cy="3059292"/>
          </a:xfrm>
        </p:spPr>
        <p:txBody>
          <a:bodyPr>
            <a:normAutofit lnSpcReduction="10000"/>
          </a:bodyPr>
          <a:lstStyle/>
          <a:p>
            <a:pPr algn="just">
              <a:lnSpc>
                <a:spcPct val="120000"/>
              </a:lnSpc>
              <a:spcBef>
                <a:spcPct val="0"/>
              </a:spcBef>
            </a:pPr>
            <a:r>
              <a:rPr lang="zh-CN" altLang="en-US" sz="2800" b="1" dirty="0">
                <a:latin typeface="Times New Roman" panose="02020503050405090304" pitchFamily="18" charset="0"/>
              </a:rPr>
              <a:t>两个样品间的距离越小，它们之间的相似程度越高；反之，相似程度越低。</a:t>
            </a:r>
            <a:endParaRPr lang="en-US" altLang="zh-CN" sz="2800" b="1" dirty="0">
              <a:latin typeface="Times New Roman" panose="02020503050405090304" pitchFamily="18" charset="0"/>
            </a:endParaRPr>
          </a:p>
          <a:p>
            <a:pPr algn="just">
              <a:lnSpc>
                <a:spcPct val="120000"/>
              </a:lnSpc>
              <a:spcBef>
                <a:spcPct val="0"/>
              </a:spcBef>
            </a:pPr>
            <a:endParaRPr lang="en-US" altLang="zh-CN" sz="2800" b="1" dirty="0"/>
          </a:p>
          <a:p>
            <a:pPr algn="just">
              <a:lnSpc>
                <a:spcPct val="120000"/>
              </a:lnSpc>
              <a:spcBef>
                <a:spcPct val="0"/>
              </a:spcBef>
            </a:pPr>
            <a:r>
              <a:rPr lang="zh-CN" altLang="en-US" sz="2800" b="1" dirty="0">
                <a:latin typeface="Times New Roman" panose="02020503050405090304" pitchFamily="18" charset="0"/>
              </a:rPr>
              <a:t>在聚类分析中，最常用的距离是明考夫斯基（</a:t>
            </a:r>
            <a:r>
              <a:rPr lang="en-US" altLang="zh-CN" sz="2800" b="1" dirty="0" err="1"/>
              <a:t>Minkowski</a:t>
            </a:r>
            <a:r>
              <a:rPr lang="en-US" altLang="zh-CN" sz="2800" b="1" dirty="0">
                <a:latin typeface="Times New Roman" panose="02020503050405090304" pitchFamily="18" charset="0"/>
              </a:rPr>
              <a:t>）</a:t>
            </a:r>
            <a:r>
              <a:rPr lang="zh-CN" altLang="en-US" sz="2800" b="1" dirty="0">
                <a:latin typeface="Times New Roman" panose="02020503050405090304" pitchFamily="18" charset="0"/>
              </a:rPr>
              <a:t>距离</a:t>
            </a:r>
            <a:endParaRPr lang="zh-CN" altLang="en-US" sz="2800" b="1" dirty="0"/>
          </a:p>
          <a:p>
            <a:pPr algn="r">
              <a:lnSpc>
                <a:spcPct val="90000"/>
              </a:lnSpc>
              <a:buFont typeface="Wingdings" panose="05000000000000000000" pitchFamily="2" charset="2"/>
              <a:buNone/>
            </a:pPr>
            <a:r>
              <a:rPr lang="zh-CN" altLang="en-US" sz="2800" b="1" dirty="0">
                <a:solidFill>
                  <a:schemeClr val="tx2"/>
                </a:solidFill>
              </a:rPr>
              <a:t>				</a:t>
            </a:r>
            <a:endParaRPr lang="zh-CN" altLang="en-US" sz="2800" b="1" dirty="0">
              <a:solidFill>
                <a:schemeClr val="tx2"/>
              </a:solidFill>
            </a:endParaRPr>
          </a:p>
          <a:p>
            <a:pPr algn="r">
              <a:lnSpc>
                <a:spcPct val="90000"/>
              </a:lnSpc>
              <a:buFont typeface="Wingdings" panose="05000000000000000000" pitchFamily="2" charset="2"/>
              <a:buNone/>
            </a:pPr>
            <a:endParaRPr lang="zh-CN" altLang="en-US" dirty="0">
              <a:solidFill>
                <a:schemeClr val="tx2"/>
              </a:solidFill>
            </a:endParaRPr>
          </a:p>
        </p:txBody>
      </p:sp>
      <p:sp>
        <p:nvSpPr>
          <p:cNvPr id="110597" name="Rectangle 5"/>
          <p:cNvSpPr>
            <a:spLocks noChangeArrowheads="1"/>
          </p:cNvSpPr>
          <p:nvPr/>
        </p:nvSpPr>
        <p:spPr bwMode="auto">
          <a:xfrm>
            <a:off x="3862388"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6"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7"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分类</a:t>
            </a:r>
            <a:r>
              <a:rPr lang="zh-CN" altLang="en-US" sz="3200" b="1" dirty="0" smtClean="0">
                <a:latin typeface="楷体_GB2312" pitchFamily="49" charset="-122"/>
                <a:ea typeface="楷体_GB2312" pitchFamily="49" charset="-122"/>
              </a:rPr>
              <a:t>统计量的</a:t>
            </a:r>
            <a:r>
              <a:rPr lang="zh-CN" altLang="en-US" sz="3200" b="1" dirty="0">
                <a:latin typeface="楷体_GB2312" pitchFamily="49" charset="-122"/>
                <a:ea typeface="楷体_GB2312" pitchFamily="49" charset="-122"/>
              </a:rPr>
              <a:t>确定及其聚类方法选择</a:t>
            </a:r>
            <a:endParaRPr lang="zh-CN" altLang="en-US" sz="3600" dirty="0">
              <a:latin typeface="Times New Roman" panose="02020503050405090304" pitchFamily="18" charset="0"/>
              <a:ea typeface="文鼎大标宋简" charset="-122"/>
            </a:endParaRPr>
          </a:p>
        </p:txBody>
      </p:sp>
      <mc:AlternateContent xmlns:mc="http://schemas.openxmlformats.org/markup-compatibility/2006">
        <mc:Choice xmlns:a14="http://schemas.microsoft.com/office/drawing/2010/main" Requires="a14">
          <p:sp>
            <p:nvSpPr>
              <p:cNvPr id="2" name="矩形 1"/>
              <p:cNvSpPr/>
              <p:nvPr/>
            </p:nvSpPr>
            <p:spPr>
              <a:xfrm>
                <a:off x="2195354" y="4154883"/>
                <a:ext cx="4536504" cy="100104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i="1">
                              <a:latin typeface="Cambria Math"/>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𝑖𝑗</m:t>
                          </m:r>
                        </m:sub>
                      </m:sSub>
                      <m:r>
                        <a:rPr lang="zh-CN" altLang="en-US" i="0">
                          <a:latin typeface="Cambria Math" panose="02040503050406030204" pitchFamily="18" charset="0"/>
                        </a:rPr>
                        <m:t>=</m:t>
                      </m:r>
                      <m:sSup>
                        <m:sSupPr>
                          <m:ctrlPr>
                            <a:rPr lang="zh-CN" altLang="en-US" i="1">
                              <a:latin typeface="Cambria Math"/>
                            </a:rPr>
                          </m:ctrlPr>
                        </m:sSupPr>
                        <m:e>
                          <m:d>
                            <m:dPr>
                              <m:begChr m:val="["/>
                              <m:endChr m:val="]"/>
                              <m:ctrlPr>
                                <a:rPr lang="zh-CN" altLang="en-US" i="1">
                                  <a:latin typeface="Cambria Math"/>
                                </a:rPr>
                              </m:ctrlPr>
                            </m:dPr>
                            <m:e>
                              <m:nary>
                                <m:naryPr>
                                  <m:chr m:val="∑"/>
                                  <m:grow m:val="on"/>
                                  <m:limLoc m:val="undOvr"/>
                                  <m:ctrlPr>
                                    <a:rPr lang="zh-CN" altLang="en-US" i="1">
                                      <a:latin typeface="Cambria Math"/>
                                    </a:rPr>
                                  </m:ctrlPr>
                                </m:naryPr>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𝑚</m:t>
                                  </m:r>
                                </m:sup>
                                <m:e>
                                  <m:r>
                                    <a:rPr lang="zh-CN" altLang="en-US" i="0">
                                      <a:latin typeface="Cambria Math" panose="02040503050406030204" pitchFamily="18" charset="0"/>
                                    </a:rPr>
                                    <m:t>|</m:t>
                                  </m:r>
                                  <m:sSub>
                                    <m:sSubPr>
                                      <m:ctrlPr>
                                        <a:rPr lang="zh-CN" altLang="en-US" i="1">
                                          <a:latin typeface="Cambria Math"/>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𝑖𝑘</m:t>
                                      </m:r>
                                    </m:sub>
                                  </m:sSub>
                                  <m:r>
                                    <a:rPr lang="zh-CN" altLang="en-US" i="0">
                                      <a:latin typeface="Cambria Math" panose="02040503050406030204" pitchFamily="18" charset="0"/>
                                    </a:rPr>
                                    <m:t>−</m:t>
                                  </m:r>
                                  <m:sSub>
                                    <m:sSubPr>
                                      <m:ctrlPr>
                                        <a:rPr lang="zh-CN" altLang="en-US" i="1">
                                          <a:latin typeface="Cambria Math"/>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𝑗𝑘</m:t>
                                      </m:r>
                                    </m:sub>
                                  </m:sSub>
                                  <m:sSup>
                                    <m:sSupPr>
                                      <m:ctrlPr>
                                        <a:rPr lang="zh-CN" altLang="en-US" i="1">
                                          <a:latin typeface="Cambria Math"/>
                                        </a:rPr>
                                      </m:ctrlPr>
                                    </m:sSupPr>
                                    <m:e>
                                      <m:r>
                                        <a:rPr lang="zh-CN" altLang="en-US" i="0">
                                          <a:latin typeface="Cambria Math" panose="02040503050406030204" pitchFamily="18" charset="0"/>
                                        </a:rPr>
                                        <m:t>|</m:t>
                                      </m:r>
                                    </m:e>
                                    <m:sup>
                                      <m:r>
                                        <a:rPr lang="zh-CN" altLang="en-US" i="1">
                                          <a:latin typeface="Cambria Math" panose="02040503050406030204" pitchFamily="18" charset="0"/>
                                        </a:rPr>
                                        <m:t>𝑞</m:t>
                                      </m:r>
                                    </m:sup>
                                  </m:sSup>
                                </m:e>
                              </m:nary>
                            </m:e>
                          </m:d>
                        </m:e>
                        <m:sup>
                          <m:f>
                            <m:fPr>
                              <m:ctrlPr>
                                <a:rPr lang="zh-CN" altLang="en-US" i="1">
                                  <a:latin typeface="Cambria Math"/>
                                </a:rPr>
                              </m:ctrlPr>
                            </m:fPr>
                            <m:num>
                              <m:r>
                                <a:rPr lang="zh-CN" altLang="en-US" i="0">
                                  <a:latin typeface="Cambria Math" panose="02040503050406030204" pitchFamily="18" charset="0"/>
                                </a:rPr>
                                <m:t>1</m:t>
                              </m:r>
                            </m:num>
                            <m:den>
                              <m:r>
                                <a:rPr lang="zh-CN" altLang="en-US" i="1">
                                  <a:latin typeface="Cambria Math" panose="02040503050406030204" pitchFamily="18" charset="0"/>
                                </a:rPr>
                                <m:t>𝑞</m:t>
                              </m:r>
                            </m:den>
                          </m:f>
                        </m:sup>
                      </m:sSup>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2195354" y="4154883"/>
                <a:ext cx="4536504" cy="1001043"/>
              </a:xfrm>
              <a:prstGeom prst="rect">
                <a:avLst/>
              </a:prstGeom>
              <a:blipFill rotWithShape="1">
                <a:blip r:embed="rId2"/>
                <a:stretch>
                  <a:fillRect l="-4" t="-8" r="5" b="36"/>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467544" y="890385"/>
            <a:ext cx="7772400" cy="5243512"/>
          </a:xfrm>
        </p:spPr>
        <p:txBody>
          <a:bodyPr/>
          <a:lstStyle/>
          <a:p>
            <a:pPr algn="just">
              <a:lnSpc>
                <a:spcPct val="90000"/>
              </a:lnSpc>
              <a:buFont typeface="Wingdings" panose="05000000000000000000" pitchFamily="2" charset="2"/>
              <a:buNone/>
            </a:pPr>
            <a:r>
              <a:rPr lang="zh-CN" altLang="en-US" sz="2800" b="1" dirty="0">
                <a:latin typeface="Times New Roman" panose="02020503050405090304" pitchFamily="18" charset="0"/>
              </a:rPr>
              <a:t>当              时，则分别得到</a:t>
            </a:r>
            <a:endParaRPr lang="en-US" altLang="zh-CN" sz="2800" b="1" dirty="0">
              <a:latin typeface="Times New Roman" panose="02020503050405090304" pitchFamily="18" charset="0"/>
            </a:endParaRPr>
          </a:p>
          <a:p>
            <a:pPr algn="just">
              <a:lnSpc>
                <a:spcPct val="90000"/>
              </a:lnSpc>
              <a:buFont typeface="Wingdings" panose="05000000000000000000" pitchFamily="2" charset="2"/>
              <a:buNone/>
            </a:pPr>
            <a:endParaRPr lang="zh-CN" altLang="en-US" sz="2800" b="1" dirty="0"/>
          </a:p>
          <a:p>
            <a:pPr marL="0" indent="0" algn="just">
              <a:lnSpc>
                <a:spcPct val="90000"/>
              </a:lnSpc>
              <a:buNone/>
            </a:pPr>
            <a:r>
              <a:rPr lang="zh-CN" altLang="en-US" sz="2800" b="1" dirty="0">
                <a:latin typeface="Times New Roman" panose="02020503050405090304" pitchFamily="18" charset="0"/>
              </a:rPr>
              <a:t>（</a:t>
            </a:r>
            <a:r>
              <a:rPr lang="zh-CN" altLang="en-US" sz="2800" b="1" dirty="0"/>
              <a:t>1</a:t>
            </a:r>
            <a:r>
              <a:rPr lang="zh-CN" altLang="en-US" sz="2800" b="1" dirty="0">
                <a:latin typeface="Times New Roman" panose="02020503050405090304" pitchFamily="18" charset="0"/>
              </a:rPr>
              <a:t>）绝对值距离</a:t>
            </a:r>
            <a:endParaRPr lang="zh-CN" altLang="en-US" sz="2800" b="1" dirty="0"/>
          </a:p>
          <a:p>
            <a:pPr algn="r">
              <a:lnSpc>
                <a:spcPct val="90000"/>
              </a:lnSpc>
              <a:buFont typeface="Wingdings" panose="05000000000000000000" pitchFamily="2" charset="2"/>
              <a:buNone/>
            </a:pPr>
            <a:r>
              <a:rPr lang="zh-CN" altLang="en-US" sz="2800" b="1" dirty="0"/>
              <a:t>		</a:t>
            </a:r>
            <a:endParaRPr lang="zh-CN" altLang="en-US" sz="2800" b="1" dirty="0"/>
          </a:p>
          <a:p>
            <a:pPr algn="just">
              <a:lnSpc>
                <a:spcPct val="90000"/>
              </a:lnSpc>
            </a:pPr>
            <a:endParaRPr lang="zh-CN" altLang="en-US" sz="2800" b="1" dirty="0">
              <a:latin typeface="Times New Roman" panose="02020503050405090304" pitchFamily="18" charset="0"/>
            </a:endParaRPr>
          </a:p>
          <a:p>
            <a:pPr marL="0" indent="0" algn="just">
              <a:lnSpc>
                <a:spcPct val="90000"/>
              </a:lnSpc>
              <a:buNone/>
            </a:pPr>
            <a:r>
              <a:rPr lang="zh-CN" altLang="en-US" sz="2800" b="1" dirty="0">
                <a:latin typeface="Times New Roman" panose="02020503050405090304" pitchFamily="18" charset="0"/>
              </a:rPr>
              <a:t>（</a:t>
            </a:r>
            <a:r>
              <a:rPr lang="zh-CN" altLang="en-US" sz="2800" b="1" dirty="0"/>
              <a:t>2</a:t>
            </a:r>
            <a:r>
              <a:rPr lang="zh-CN" altLang="en-US" sz="2800" b="1" dirty="0">
                <a:latin typeface="Times New Roman" panose="02020503050405090304" pitchFamily="18" charset="0"/>
              </a:rPr>
              <a:t>）欧氏（</a:t>
            </a:r>
            <a:r>
              <a:rPr lang="en-US" altLang="zh-CN" sz="2800" b="1" dirty="0"/>
              <a:t>Euclid</a:t>
            </a:r>
            <a:r>
              <a:rPr lang="en-US" altLang="zh-CN" sz="2800" b="1" dirty="0">
                <a:latin typeface="Times New Roman" panose="02020503050405090304" pitchFamily="18" charset="0"/>
              </a:rPr>
              <a:t>）</a:t>
            </a:r>
            <a:r>
              <a:rPr lang="zh-CN" altLang="en-US" sz="2800" b="1" dirty="0">
                <a:latin typeface="Times New Roman" panose="02020503050405090304" pitchFamily="18" charset="0"/>
              </a:rPr>
              <a:t>距离</a:t>
            </a:r>
            <a:endParaRPr lang="zh-CN" altLang="en-US" sz="2800" b="1" dirty="0"/>
          </a:p>
          <a:p>
            <a:pPr algn="r">
              <a:lnSpc>
                <a:spcPct val="90000"/>
              </a:lnSpc>
              <a:buFont typeface="Wingdings" panose="05000000000000000000" pitchFamily="2" charset="2"/>
              <a:buNone/>
            </a:pPr>
            <a:r>
              <a:rPr lang="zh-CN" altLang="en-US" sz="2800" b="1" dirty="0"/>
              <a:t>			</a:t>
            </a:r>
            <a:endParaRPr lang="en-US" altLang="zh-CN" sz="2800" b="1" dirty="0"/>
          </a:p>
          <a:p>
            <a:pPr algn="r">
              <a:lnSpc>
                <a:spcPct val="90000"/>
              </a:lnSpc>
              <a:buFont typeface="Wingdings" panose="05000000000000000000" pitchFamily="2" charset="2"/>
              <a:buNone/>
            </a:pPr>
            <a:endParaRPr lang="zh-CN" altLang="en-US" sz="2800" b="1" dirty="0">
              <a:latin typeface="Times New Roman" panose="02020503050405090304" pitchFamily="18" charset="0"/>
            </a:endParaRPr>
          </a:p>
          <a:p>
            <a:pPr marL="0" indent="0" algn="just">
              <a:lnSpc>
                <a:spcPct val="90000"/>
              </a:lnSpc>
              <a:buNone/>
            </a:pPr>
            <a:r>
              <a:rPr lang="zh-CN" altLang="en-US" sz="2800" b="1" dirty="0">
                <a:latin typeface="Times New Roman" panose="02020503050405090304" pitchFamily="18" charset="0"/>
              </a:rPr>
              <a:t>（</a:t>
            </a:r>
            <a:r>
              <a:rPr lang="zh-CN" altLang="en-US" sz="2800" b="1" dirty="0"/>
              <a:t>3</a:t>
            </a:r>
            <a:r>
              <a:rPr lang="zh-CN" altLang="en-US" sz="2800" b="1" dirty="0">
                <a:latin typeface="Times New Roman" panose="02020503050405090304" pitchFamily="18" charset="0"/>
              </a:rPr>
              <a:t>）切比雪夫（</a:t>
            </a:r>
            <a:r>
              <a:rPr lang="en-US" altLang="zh-CN" sz="2800" b="1" dirty="0"/>
              <a:t>Chebyshev</a:t>
            </a:r>
            <a:r>
              <a:rPr lang="en-US" altLang="zh-CN" sz="2800" b="1" dirty="0">
                <a:latin typeface="Times New Roman" panose="02020503050405090304" pitchFamily="18" charset="0"/>
              </a:rPr>
              <a:t>）</a:t>
            </a:r>
            <a:r>
              <a:rPr lang="zh-CN" altLang="en-US" sz="2800" b="1" dirty="0">
                <a:latin typeface="Times New Roman" panose="02020503050405090304" pitchFamily="18" charset="0"/>
              </a:rPr>
              <a:t>距离</a:t>
            </a:r>
            <a:r>
              <a:rPr lang="zh-CN" altLang="en-US" sz="2800" b="1" dirty="0"/>
              <a:t>  </a:t>
            </a:r>
            <a:endParaRPr lang="zh-CN" altLang="en-US" sz="2800" b="1" dirty="0"/>
          </a:p>
          <a:p>
            <a:pPr algn="r">
              <a:lnSpc>
                <a:spcPct val="90000"/>
              </a:lnSpc>
              <a:buFont typeface="Wingdings" panose="05000000000000000000" pitchFamily="2" charset="2"/>
              <a:buNone/>
            </a:pPr>
            <a:r>
              <a:rPr lang="zh-CN" altLang="en-US" sz="2800" b="1" dirty="0">
                <a:solidFill>
                  <a:schemeClr val="tx2"/>
                </a:solidFill>
              </a:rPr>
              <a:t>		</a:t>
            </a:r>
            <a:endParaRPr lang="zh-CN" altLang="en-US" sz="2800" b="1" dirty="0">
              <a:solidFill>
                <a:schemeClr val="tx2"/>
              </a:solidFill>
            </a:endParaRPr>
          </a:p>
        </p:txBody>
      </p:sp>
      <p:sp>
        <p:nvSpPr>
          <p:cNvPr id="111623" name="Rectangle 7"/>
          <p:cNvSpPr>
            <a:spLocks noChangeArrowheads="1"/>
          </p:cNvSpPr>
          <p:nvPr/>
        </p:nvSpPr>
        <p:spPr bwMode="auto">
          <a:xfrm>
            <a:off x="3976688" y="2090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1625" name="Rectangle 9"/>
          <p:cNvSpPr>
            <a:spLocks noChangeArrowheads="1"/>
          </p:cNvSpPr>
          <p:nvPr/>
        </p:nvSpPr>
        <p:spPr bwMode="auto">
          <a:xfrm>
            <a:off x="3862388"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1627" name="Rectangle 11"/>
          <p:cNvSpPr>
            <a:spLocks noChangeArrowheads="1"/>
          </p:cNvSpPr>
          <p:nvPr/>
        </p:nvSpPr>
        <p:spPr bwMode="auto">
          <a:xfrm>
            <a:off x="390048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mc:AlternateContent xmlns:mc="http://schemas.openxmlformats.org/markup-compatibility/2006">
        <mc:Choice xmlns:a14="http://schemas.microsoft.com/office/drawing/2010/main" Requires="a14">
          <p:sp>
            <p:nvSpPr>
              <p:cNvPr id="2" name="矩形 1"/>
              <p:cNvSpPr/>
              <p:nvPr/>
            </p:nvSpPr>
            <p:spPr>
              <a:xfrm>
                <a:off x="755576" y="917269"/>
                <a:ext cx="1512168"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𝒒</m:t>
                      </m:r>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r>
                        <m:rPr>
                          <m:nor/>
                        </m:rPr>
                        <a:rPr lang="zh-CN" altLang="en-US" b="1" i="1">
                          <a:latin typeface="Cambria Math" panose="02040503050406030204" pitchFamily="18" charset="0"/>
                        </a:rPr>
                        <m:t> </m:t>
                      </m:r>
                      <m:r>
                        <a:rPr lang="zh-CN" altLang="en-US" b="1" i="0">
                          <a:latin typeface="Cambria Math" panose="02040503050406030204" pitchFamily="18" charset="0"/>
                        </a:rPr>
                        <m:t>𝟐</m:t>
                      </m:r>
                      <m:r>
                        <a:rPr lang="zh-CN" altLang="en-US" b="1" i="0">
                          <a:latin typeface="Cambria Math" panose="02040503050406030204" pitchFamily="18" charset="0"/>
                        </a:rPr>
                        <m:t>,</m:t>
                      </m:r>
                      <m:r>
                        <m:rPr>
                          <m:nor/>
                        </m:rPr>
                        <a:rPr lang="zh-CN" altLang="en-US" b="1" i="1">
                          <a:latin typeface="Cambria Math" panose="02040503050406030204" pitchFamily="18" charset="0"/>
                        </a:rPr>
                        <m:t> </m:t>
                      </m:r>
                      <m:r>
                        <a:rPr lang="zh-CN" altLang="en-US" b="1" i="0">
                          <a:latin typeface="Cambria Math" panose="02040503050406030204" pitchFamily="18" charset="0"/>
                        </a:rPr>
                        <m:t>∞</m:t>
                      </m:r>
                    </m:oMath>
                  </m:oMathPara>
                </a14:m>
                <a:endParaRPr lang="zh-CN" altLang="en-US" b="1" dirty="0"/>
              </a:p>
            </p:txBody>
          </p:sp>
        </mc:Choice>
        <mc:Fallback>
          <p:sp>
            <p:nvSpPr>
              <p:cNvPr id="2" name="矩形 1"/>
              <p:cNvSpPr>
                <a:spLocks noRot="1" noChangeAspect="1" noMove="1" noResize="1" noEditPoints="1" noAdjustHandles="1" noChangeArrowheads="1" noChangeShapeType="1" noTextEdit="1"/>
              </p:cNvSpPr>
              <p:nvPr/>
            </p:nvSpPr>
            <p:spPr>
              <a:xfrm>
                <a:off x="755576" y="917269"/>
                <a:ext cx="1512168" cy="369332"/>
              </a:xfrm>
              <a:prstGeom prst="rect">
                <a:avLst/>
              </a:prstGeom>
              <a:blipFill rotWithShape="1">
                <a:blip r:embed="rId1"/>
                <a:stretch>
                  <a:fillRect l="-37" t="-89" r="11" b="-243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2987824" y="2186908"/>
                <a:ext cx="2231508" cy="847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b="1" i="1">
                              <a:latin typeface="Cambria Math"/>
                            </a:rPr>
                          </m:ctrlPr>
                        </m:sSubPr>
                        <m:e>
                          <m:r>
                            <a:rPr lang="zh-CN" altLang="en-US" b="1" i="1">
                              <a:latin typeface="Cambria Math" panose="02040503050406030204" pitchFamily="18" charset="0"/>
                            </a:rPr>
                            <m:t>𝒅</m:t>
                          </m:r>
                        </m:e>
                        <m:sub>
                          <m:r>
                            <a:rPr lang="zh-CN" altLang="en-US" b="1" i="1">
                              <a:latin typeface="Cambria Math" panose="02040503050406030204" pitchFamily="18" charset="0"/>
                            </a:rPr>
                            <m:t>𝒊𝒋</m:t>
                          </m:r>
                        </m:sub>
                      </m:sSub>
                      <m:r>
                        <a:rPr lang="zh-CN" altLang="en-US" b="1" i="0">
                          <a:latin typeface="Cambria Math" panose="02040503050406030204" pitchFamily="18" charset="0"/>
                        </a:rPr>
                        <m:t>=</m:t>
                      </m:r>
                      <m:nary>
                        <m:naryPr>
                          <m:chr m:val="∑"/>
                          <m:grow m:val="on"/>
                          <m:limLoc m:val="undOvr"/>
                          <m:ctrlPr>
                            <a:rPr lang="zh-CN" altLang="en-US" b="1" i="1">
                              <a:latin typeface="Cambria Math"/>
                            </a:rPr>
                          </m:ctrlPr>
                        </m:naryPr>
                        <m:sub>
                          <m:r>
                            <a:rPr lang="zh-CN" altLang="en-US" b="1" i="1">
                              <a:latin typeface="Cambria Math" panose="02040503050406030204" pitchFamily="18" charset="0"/>
                            </a:rPr>
                            <m:t>𝒌</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𝒎</m:t>
                          </m:r>
                        </m:sup>
                        <m:e>
                          <m:r>
                            <a:rPr lang="zh-CN" altLang="en-US" b="1" i="0">
                              <a:latin typeface="Cambria Math" panose="02040503050406030204" pitchFamily="18" charset="0"/>
                            </a:rPr>
                            <m:t>|</m:t>
                          </m:r>
                          <m:sSub>
                            <m:sSubPr>
                              <m:ctrlPr>
                                <a:rPr lang="zh-CN" altLang="en-US" b="1" i="1">
                                  <a:latin typeface="Cambria Math"/>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𝒊𝒌</m:t>
                              </m:r>
                            </m:sub>
                          </m:sSub>
                          <m:r>
                            <a:rPr lang="zh-CN" altLang="en-US" b="1" i="0">
                              <a:latin typeface="Cambria Math" panose="02040503050406030204" pitchFamily="18" charset="0"/>
                            </a:rPr>
                            <m:t>−</m:t>
                          </m:r>
                          <m:sSub>
                            <m:sSubPr>
                              <m:ctrlPr>
                                <a:rPr lang="zh-CN" altLang="en-US" b="1" i="1">
                                  <a:latin typeface="Cambria Math"/>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𝒋𝒌</m:t>
                              </m:r>
                            </m:sub>
                          </m:sSub>
                          <m:r>
                            <a:rPr lang="zh-CN" altLang="en-US" b="1" i="0">
                              <a:latin typeface="Cambria Math" panose="02040503050406030204" pitchFamily="18" charset="0"/>
                            </a:rPr>
                            <m:t>|</m:t>
                          </m:r>
                        </m:e>
                      </m:nary>
                    </m:oMath>
                  </m:oMathPara>
                </a14:m>
                <a:endParaRPr lang="zh-CN" altLang="en-US" b="1" dirty="0"/>
              </a:p>
            </p:txBody>
          </p:sp>
        </mc:Choice>
        <mc:Fallback>
          <p:sp>
            <p:nvSpPr>
              <p:cNvPr id="3" name="矩形 2"/>
              <p:cNvSpPr>
                <a:spLocks noRot="1" noChangeAspect="1" noMove="1" noResize="1" noEditPoints="1" noAdjustHandles="1" noChangeArrowheads="1" noChangeShapeType="1" noTextEdit="1"/>
              </p:cNvSpPr>
              <p:nvPr/>
            </p:nvSpPr>
            <p:spPr>
              <a:xfrm>
                <a:off x="2987824" y="2186908"/>
                <a:ext cx="2231508" cy="847220"/>
              </a:xfrm>
              <a:prstGeom prst="rect">
                <a:avLst/>
              </a:prstGeom>
              <a:blipFill rotWithShape="1">
                <a:blip r:embed="rId2"/>
                <a:stretch>
                  <a:fillRect l="-7" t="-71" r="12"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2987824" y="3471747"/>
                <a:ext cx="2658164" cy="100739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b="1" i="1">
                              <a:latin typeface="Cambria Math"/>
                            </a:rPr>
                          </m:ctrlPr>
                        </m:sSubPr>
                        <m:e>
                          <m:r>
                            <a:rPr lang="zh-CN" altLang="en-US" b="1" i="1">
                              <a:latin typeface="Cambria Math" panose="02040503050406030204" pitchFamily="18" charset="0"/>
                            </a:rPr>
                            <m:t>𝒅</m:t>
                          </m:r>
                        </m:e>
                        <m:sub>
                          <m:r>
                            <a:rPr lang="zh-CN" altLang="en-US" b="1" i="1">
                              <a:latin typeface="Cambria Math" panose="02040503050406030204" pitchFamily="18" charset="0"/>
                            </a:rPr>
                            <m:t>𝒊𝒋</m:t>
                          </m:r>
                        </m:sub>
                      </m:sSub>
                      <m:r>
                        <a:rPr lang="zh-CN" altLang="en-US" b="1" i="0">
                          <a:latin typeface="Cambria Math" panose="02040503050406030204" pitchFamily="18" charset="0"/>
                        </a:rPr>
                        <m:t>=</m:t>
                      </m:r>
                      <m:sSup>
                        <m:sSupPr>
                          <m:ctrlPr>
                            <a:rPr lang="zh-CN" altLang="en-US" b="1" i="1">
                              <a:latin typeface="Cambria Math"/>
                            </a:rPr>
                          </m:ctrlPr>
                        </m:sSupPr>
                        <m:e>
                          <m:d>
                            <m:dPr>
                              <m:begChr m:val="["/>
                              <m:endChr m:val="]"/>
                              <m:ctrlPr>
                                <a:rPr lang="zh-CN" altLang="en-US" b="1" i="1">
                                  <a:latin typeface="Cambria Math"/>
                                </a:rPr>
                              </m:ctrlPr>
                            </m:dPr>
                            <m:e>
                              <m:nary>
                                <m:naryPr>
                                  <m:chr m:val="∑"/>
                                  <m:grow m:val="on"/>
                                  <m:limLoc m:val="undOvr"/>
                                  <m:ctrlPr>
                                    <a:rPr lang="zh-CN" altLang="en-US" b="1" i="1">
                                      <a:latin typeface="Cambria Math"/>
                                    </a:rPr>
                                  </m:ctrlPr>
                                </m:naryPr>
                                <m:sub>
                                  <m:r>
                                    <a:rPr lang="zh-CN" altLang="en-US" b="1" i="1">
                                      <a:latin typeface="Cambria Math" panose="02040503050406030204" pitchFamily="18" charset="0"/>
                                    </a:rPr>
                                    <m:t>𝒌</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𝒎</m:t>
                                  </m:r>
                                </m:sup>
                                <m:e>
                                  <m:sSup>
                                    <m:sSupPr>
                                      <m:ctrlPr>
                                        <a:rPr lang="zh-CN" altLang="en-US" b="1" i="1">
                                          <a:latin typeface="Cambria Math"/>
                                        </a:rPr>
                                      </m:ctrlPr>
                                    </m:sSupPr>
                                    <m:e>
                                      <m:d>
                                        <m:dPr>
                                          <m:ctrlPr>
                                            <a:rPr lang="zh-CN" altLang="en-US" b="1" i="1">
                                              <a:latin typeface="Cambria Math"/>
                                            </a:rPr>
                                          </m:ctrlPr>
                                        </m:dPr>
                                        <m:e>
                                          <m:sSub>
                                            <m:sSubPr>
                                              <m:ctrlPr>
                                                <a:rPr lang="zh-CN" altLang="en-US" b="1" i="1">
                                                  <a:latin typeface="Cambria Math"/>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𝒊𝒌</m:t>
                                              </m:r>
                                            </m:sub>
                                          </m:sSub>
                                          <m:r>
                                            <a:rPr lang="zh-CN" altLang="en-US" b="1" i="0">
                                              <a:latin typeface="Cambria Math" panose="02040503050406030204" pitchFamily="18" charset="0"/>
                                            </a:rPr>
                                            <m:t>−</m:t>
                                          </m:r>
                                          <m:sSub>
                                            <m:sSubPr>
                                              <m:ctrlPr>
                                                <a:rPr lang="zh-CN" altLang="en-US" b="1" i="1">
                                                  <a:latin typeface="Cambria Math"/>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𝒋𝒌</m:t>
                                              </m:r>
                                            </m:sub>
                                          </m:sSub>
                                        </m:e>
                                      </m:d>
                                    </m:e>
                                    <m:sup>
                                      <m:r>
                                        <a:rPr lang="zh-CN" altLang="en-US" b="1" i="0">
                                          <a:latin typeface="Cambria Math" panose="02040503050406030204" pitchFamily="18" charset="0"/>
                                        </a:rPr>
                                        <m:t>𝟐</m:t>
                                      </m:r>
                                    </m:sup>
                                  </m:sSup>
                                </m:e>
                              </m:nary>
                            </m:e>
                          </m:d>
                        </m:e>
                        <m:sup>
                          <m:f>
                            <m:fPr>
                              <m:ctrlPr>
                                <a:rPr lang="zh-CN" altLang="en-US" b="1" i="1">
                                  <a:latin typeface="Cambria Math"/>
                                </a:rPr>
                              </m:ctrlPr>
                            </m:fPr>
                            <m:num>
                              <m:r>
                                <a:rPr lang="zh-CN" altLang="en-US" b="1" i="0">
                                  <a:latin typeface="Cambria Math" panose="02040503050406030204" pitchFamily="18" charset="0"/>
                                </a:rPr>
                                <m:t>𝟏</m:t>
                              </m:r>
                            </m:num>
                            <m:den>
                              <m:r>
                                <a:rPr lang="zh-CN" altLang="en-US" b="1" i="0">
                                  <a:latin typeface="Cambria Math" panose="02040503050406030204" pitchFamily="18" charset="0"/>
                                </a:rPr>
                                <m:t>𝟐</m:t>
                              </m:r>
                            </m:den>
                          </m:f>
                        </m:sup>
                      </m:sSup>
                    </m:oMath>
                  </m:oMathPara>
                </a14:m>
                <a:endParaRPr lang="zh-CN" altLang="en-US" b="1" dirty="0"/>
              </a:p>
            </p:txBody>
          </p:sp>
        </mc:Choice>
        <mc:Fallback>
          <p:sp>
            <p:nvSpPr>
              <p:cNvPr id="4" name="矩形 3"/>
              <p:cNvSpPr>
                <a:spLocks noRot="1" noChangeAspect="1" noMove="1" noResize="1" noEditPoints="1" noAdjustHandles="1" noChangeArrowheads="1" noChangeShapeType="1" noTextEdit="1"/>
              </p:cNvSpPr>
              <p:nvPr/>
            </p:nvSpPr>
            <p:spPr>
              <a:xfrm>
                <a:off x="2987824" y="3471747"/>
                <a:ext cx="2658164" cy="1007392"/>
              </a:xfrm>
              <a:prstGeom prst="rect">
                <a:avLst/>
              </a:prstGeom>
              <a:blipFill rotWithShape="1">
                <a:blip r:embed="rId3"/>
                <a:stretch>
                  <a:fillRect l="-6" t="-20" r="8"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3110552" y="5145432"/>
                <a:ext cx="2419124" cy="4547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b="1" i="1">
                              <a:latin typeface="Cambria Math"/>
                            </a:rPr>
                          </m:ctrlPr>
                        </m:sSubPr>
                        <m:e>
                          <m:r>
                            <a:rPr lang="zh-CN" altLang="en-US" b="1" i="1">
                              <a:latin typeface="Cambria Math" panose="02040503050406030204" pitchFamily="18" charset="0"/>
                            </a:rPr>
                            <m:t>𝒅</m:t>
                          </m:r>
                        </m:e>
                        <m:sub>
                          <m:r>
                            <a:rPr lang="zh-CN" altLang="en-US" b="1" i="1">
                              <a:latin typeface="Cambria Math" panose="02040503050406030204" pitchFamily="18" charset="0"/>
                            </a:rPr>
                            <m:t>𝒊𝒋</m:t>
                          </m:r>
                        </m:sub>
                      </m:sSub>
                      <m:r>
                        <a:rPr lang="zh-CN" altLang="en-US" b="1" i="0">
                          <a:latin typeface="Cambria Math" panose="02040503050406030204" pitchFamily="18" charset="0"/>
                        </a:rPr>
                        <m:t>=</m:t>
                      </m:r>
                      <m:limLow>
                        <m:limLowPr>
                          <m:ctrlPr>
                            <a:rPr lang="zh-CN" altLang="en-US" b="1" i="1">
                              <a:latin typeface="Cambria Math"/>
                            </a:rPr>
                          </m:ctrlPr>
                        </m:limLowPr>
                        <m:e>
                          <m:r>
                            <a:rPr lang="zh-CN" altLang="en-US" b="1" i="0">
                              <a:latin typeface="Cambria Math" panose="02040503050406030204" pitchFamily="18" charset="0"/>
                            </a:rPr>
                            <m:t>𝐦𝐚𝐱</m:t>
                          </m:r>
                        </m:e>
                        <m:lim>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1">
                              <a:latin typeface="Cambria Math" panose="02040503050406030204" pitchFamily="18" charset="0"/>
                            </a:rPr>
                            <m:t>𝒌</m:t>
                          </m:r>
                          <m:r>
                            <a:rPr lang="zh-CN" altLang="en-US" b="1" i="0">
                              <a:latin typeface="Cambria Math" panose="02040503050406030204" pitchFamily="18" charset="0"/>
                            </a:rPr>
                            <m:t>≤</m:t>
                          </m:r>
                          <m:r>
                            <a:rPr lang="zh-CN" altLang="en-US" b="1" i="1">
                              <a:latin typeface="Cambria Math" panose="02040503050406030204" pitchFamily="18" charset="0"/>
                            </a:rPr>
                            <m:t>𝒎</m:t>
                          </m:r>
                        </m:lim>
                      </m:limLow>
                      <m:r>
                        <a:rPr lang="zh-CN" altLang="en-US" b="1" i="0">
                          <a:latin typeface="Cambria Math" panose="02040503050406030204" pitchFamily="18" charset="0"/>
                        </a:rPr>
                        <m:t>|</m:t>
                      </m:r>
                      <m:sSub>
                        <m:sSubPr>
                          <m:ctrlPr>
                            <a:rPr lang="zh-CN" altLang="en-US" b="1" i="1">
                              <a:latin typeface="Cambria Math"/>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𝒊𝒌</m:t>
                          </m:r>
                        </m:sub>
                      </m:sSub>
                      <m:r>
                        <a:rPr lang="zh-CN" altLang="en-US" b="1" i="0">
                          <a:latin typeface="Cambria Math" panose="02040503050406030204" pitchFamily="18" charset="0"/>
                        </a:rPr>
                        <m:t>−</m:t>
                      </m:r>
                      <m:sSub>
                        <m:sSubPr>
                          <m:ctrlPr>
                            <a:rPr lang="zh-CN" altLang="en-US" b="1" i="1">
                              <a:latin typeface="Cambria Math"/>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𝒋𝒌</m:t>
                          </m:r>
                        </m:sub>
                      </m:sSub>
                      <m:r>
                        <a:rPr lang="zh-CN" altLang="en-US" b="1" i="0">
                          <a:latin typeface="Cambria Math" panose="02040503050406030204" pitchFamily="18" charset="0"/>
                        </a:rPr>
                        <m:t>|</m:t>
                      </m:r>
                    </m:oMath>
                  </m:oMathPara>
                </a14:m>
                <a:endParaRPr lang="zh-CN" altLang="en-US" b="1" dirty="0"/>
              </a:p>
            </p:txBody>
          </p:sp>
        </mc:Choice>
        <mc:Fallback>
          <p:sp>
            <p:nvSpPr>
              <p:cNvPr id="5" name="矩形 4"/>
              <p:cNvSpPr>
                <a:spLocks noRot="1" noChangeAspect="1" noMove="1" noResize="1" noEditPoints="1" noAdjustHandles="1" noChangeArrowheads="1" noChangeShapeType="1" noTextEdit="1"/>
              </p:cNvSpPr>
              <p:nvPr/>
            </p:nvSpPr>
            <p:spPr>
              <a:xfrm>
                <a:off x="3110552" y="5145432"/>
                <a:ext cx="2419124" cy="454740"/>
              </a:xfrm>
              <a:prstGeom prst="rect">
                <a:avLst/>
              </a:prstGeom>
              <a:blipFill rotWithShape="1">
                <a:blip r:embed="rId4"/>
                <a:stretch>
                  <a:fillRect l="-13" t="-6" r="4" b="24"/>
                </a:stretch>
              </a:blipFill>
            </p:spPr>
            <p:txBody>
              <a:bodyPr/>
              <a:lstStyle/>
              <a:p>
                <a:r>
                  <a:rPr lang="zh-CN" altLang="en-US">
                    <a:noFill/>
                  </a:rPr>
                  <a:t> </a:t>
                </a:r>
              </a:p>
            </p:txBody>
          </p:sp>
        </mc:Fallback>
      </mc:AlternateContent>
      <p:sp>
        <p:nvSpPr>
          <p:cNvPr id="14"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5" name="Picture 2" descr="http://www.scut.edu.cn/publish2/news/intro/logo/resource/1smevus1otq84b.jpg"/>
          <p:cNvPicPr>
            <a:picLocks noChangeAspect="1" noChangeArrowheads="1"/>
          </p:cNvPicPr>
          <p:nvPr/>
        </p:nvPicPr>
        <p:blipFill>
          <a:blip r:embed="rId5" cstate="print"/>
          <a:srcRect/>
          <a:stretch>
            <a:fillRect/>
          </a:stretch>
        </p:blipFill>
        <p:spPr bwMode="auto">
          <a:xfrm>
            <a:off x="62880" y="44624"/>
            <a:ext cx="692696" cy="692696"/>
          </a:xfrm>
          <a:prstGeom prst="rect">
            <a:avLst/>
          </a:prstGeom>
          <a:noFill/>
        </p:spPr>
      </p:pic>
      <p:sp>
        <p:nvSpPr>
          <p:cNvPr id="16"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分类</a:t>
            </a:r>
            <a:r>
              <a:rPr lang="zh-CN" altLang="en-US" sz="3200" b="1" dirty="0" smtClean="0">
                <a:latin typeface="楷体_GB2312" pitchFamily="49" charset="-122"/>
                <a:ea typeface="楷体_GB2312" pitchFamily="49" charset="-122"/>
              </a:rPr>
              <a:t>统计量的</a:t>
            </a:r>
            <a:r>
              <a:rPr lang="zh-CN" altLang="en-US" sz="3200" b="1" dirty="0">
                <a:latin typeface="楷体_GB2312" pitchFamily="49" charset="-122"/>
                <a:ea typeface="楷体_GB2312" pitchFamily="49" charset="-122"/>
              </a:rPr>
              <a:t>确定及其聚类方法选择</a:t>
            </a:r>
            <a:endParaRPr lang="zh-CN" altLang="en-US" sz="3600" dirty="0">
              <a:latin typeface="Times New Roman" panose="02020503050405090304" pitchFamily="18" charset="0"/>
              <a:ea typeface="文鼎大标宋简" charset="-122"/>
            </a:endParaRPr>
          </a:p>
        </p:txBody>
      </p:sp>
      <p:sp>
        <p:nvSpPr>
          <p:cNvPr id="6" name="矩形 5"/>
          <p:cNvSpPr/>
          <p:nvPr/>
        </p:nvSpPr>
        <p:spPr>
          <a:xfrm>
            <a:off x="179512" y="5807193"/>
            <a:ext cx="8663842" cy="681982"/>
          </a:xfrm>
          <a:prstGeom prst="rect">
            <a:avLst/>
          </a:prstGeom>
        </p:spPr>
        <p:txBody>
          <a:bodyPr wrap="square">
            <a:spAutoFit/>
          </a:bodyPr>
          <a:lstStyle/>
          <a:p>
            <a:pPr algn="just">
              <a:lnSpc>
                <a:spcPct val="110000"/>
              </a:lnSpc>
            </a:pPr>
            <a:r>
              <a:rPr lang="zh-CN" altLang="en-US" b="1" dirty="0">
                <a:latin typeface="Times New Roman" panose="02020503050405090304" pitchFamily="18" charset="0"/>
              </a:rPr>
              <a:t>注意：在采用明考夫斯基距离时，采用相同量纲的变量。如果变量的量纲不同，原始数据变异范围相差悬殊时</a:t>
            </a:r>
            <a:r>
              <a:rPr lang="zh-CN" altLang="en-US" b="1" dirty="0">
                <a:solidFill>
                  <a:schemeClr val="tx2"/>
                </a:solidFill>
                <a:latin typeface="Times New Roman" panose="02020503050405090304" pitchFamily="18" charset="0"/>
              </a:rPr>
              <a:t>，</a:t>
            </a:r>
            <a:r>
              <a:rPr lang="zh-CN" altLang="en-US" b="1" dirty="0">
                <a:solidFill>
                  <a:srgbClr val="FF0000"/>
                </a:solidFill>
                <a:latin typeface="Times New Roman" panose="02020503050405090304" pitchFamily="18" charset="0"/>
              </a:rPr>
              <a:t>建议首先进行数据的标准化处理，然后再计算距离</a:t>
            </a:r>
            <a:r>
              <a:rPr lang="zh-CN" altLang="en-US" b="1" dirty="0">
                <a:solidFill>
                  <a:srgbClr val="000000"/>
                </a:solidFill>
                <a:effectLst>
                  <a:outerShdw blurRad="38100" dist="38100" dir="2700000" algn="tl">
                    <a:srgbClr val="FFFFFF"/>
                  </a:outerShdw>
                </a:effectLst>
                <a:latin typeface="Times New Roman" panose="02020503050405090304" pitchFamily="18" charset="0"/>
              </a:rPr>
              <a:t>。</a:t>
            </a:r>
            <a:r>
              <a:rPr lang="zh-CN" altLang="en-US" b="1" dirty="0">
                <a:solidFill>
                  <a:srgbClr val="000000"/>
                </a:solidFill>
                <a:effectLst>
                  <a:outerShdw blurRad="38100" dist="38100" dir="2700000" algn="tl">
                    <a:srgbClr val="FFFFFF"/>
                  </a:outerShdw>
                </a:effectLst>
              </a:rPr>
              <a:t>   </a:t>
            </a:r>
            <a:endParaRPr lang="zh-CN" altLang="en-US" b="1"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409575" y="981075"/>
            <a:ext cx="8483600" cy="2232025"/>
          </a:xfrm>
        </p:spPr>
        <p:txBody>
          <a:bodyPr/>
          <a:lstStyle/>
          <a:p>
            <a:pPr algn="just">
              <a:lnSpc>
                <a:spcPct val="120000"/>
              </a:lnSpc>
              <a:spcBef>
                <a:spcPct val="0"/>
              </a:spcBef>
            </a:pPr>
            <a:r>
              <a:rPr lang="zh-CN" altLang="en-US" sz="2800" b="1" dirty="0">
                <a:effectLst/>
                <a:latin typeface="Times New Roman" panose="02020503050405090304" pitchFamily="18" charset="0"/>
              </a:rPr>
              <a:t>综上所述，显然</a:t>
            </a:r>
            <a:r>
              <a:rPr lang="en-US" altLang="zh-CN" sz="2800" b="1" i="1" dirty="0" err="1">
                <a:effectLst/>
                <a:latin typeface="Times New Roman" panose="02020503050405090304" pitchFamily="18" charset="0"/>
              </a:rPr>
              <a:t>d</a:t>
            </a:r>
            <a:r>
              <a:rPr lang="en-US" altLang="zh-CN" sz="2800" b="1" i="1" baseline="-25000" dirty="0" err="1">
                <a:effectLst/>
                <a:latin typeface="Times New Roman" panose="02020503050405090304" pitchFamily="18" charset="0"/>
              </a:rPr>
              <a:t>ij</a:t>
            </a:r>
            <a:r>
              <a:rPr lang="zh-CN" altLang="en-US" sz="2800" b="1" dirty="0">
                <a:effectLst/>
                <a:latin typeface="Times New Roman" panose="02020503050405090304" pitchFamily="18" charset="0"/>
              </a:rPr>
              <a:t>越小表示样品间的距离越小，差异就越小，两者越相似。按距离公式，将所有样品两两间的距离求出，可构成距离矩阵</a:t>
            </a:r>
            <a:r>
              <a:rPr lang="en-US" altLang="zh-CN" sz="2800" b="1" dirty="0">
                <a:effectLst/>
                <a:latin typeface="Times New Roman" panose="02020503050405090304" pitchFamily="18" charset="0"/>
              </a:rPr>
              <a:t>D</a:t>
            </a:r>
            <a:endParaRPr lang="zh-CN" altLang="en-US" sz="2800" b="1" dirty="0">
              <a:effectLst/>
              <a:latin typeface="宋体" panose="02010600030101010101" pitchFamily="2" charset="-122"/>
            </a:endParaRPr>
          </a:p>
          <a:p>
            <a:pPr algn="just">
              <a:lnSpc>
                <a:spcPct val="120000"/>
              </a:lnSpc>
              <a:spcBef>
                <a:spcPct val="0"/>
              </a:spcBef>
            </a:pPr>
            <a:endParaRPr lang="zh-CN" altLang="en-US" sz="2800" b="1" dirty="0">
              <a:solidFill>
                <a:schemeClr val="tx2"/>
              </a:solidFill>
              <a:effectLst/>
              <a:latin typeface="宋体" panose="02010600030101010101" pitchFamily="2" charset="-122"/>
            </a:endParaRPr>
          </a:p>
        </p:txBody>
      </p:sp>
      <p:sp>
        <p:nvSpPr>
          <p:cNvPr id="113669" name="Rectangle 5"/>
          <p:cNvSpPr>
            <a:spLocks noChangeArrowheads="1"/>
          </p:cNvSpPr>
          <p:nvPr/>
        </p:nvSpPr>
        <p:spPr bwMode="auto">
          <a:xfrm>
            <a:off x="4140200" y="2397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71" name="Rectangle 7"/>
          <p:cNvSpPr>
            <a:spLocks noChangeArrowheads="1"/>
          </p:cNvSpPr>
          <p:nvPr/>
        </p:nvSpPr>
        <p:spPr bwMode="auto">
          <a:xfrm>
            <a:off x="4140200" y="2397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73" name="Rectangle 9"/>
          <p:cNvSpPr>
            <a:spLocks noChangeArrowheads="1"/>
          </p:cNvSpPr>
          <p:nvPr/>
        </p:nvSpPr>
        <p:spPr bwMode="auto">
          <a:xfrm>
            <a:off x="3773488" y="2416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75" name="Rectangle 11"/>
          <p:cNvSpPr>
            <a:spLocks noChangeArrowheads="1"/>
          </p:cNvSpPr>
          <p:nvPr/>
        </p:nvSpPr>
        <p:spPr bwMode="auto">
          <a:xfrm>
            <a:off x="536575" y="4365239"/>
            <a:ext cx="82296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Arial" panose="020B060402020209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Arial" panose="020B060402020209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effectLst>
                  <a:outerShdw blurRad="38100" dist="38100" dir="2700000" algn="tl">
                    <a:srgbClr val="000000"/>
                  </a:outerShdw>
                </a:effectLst>
                <a:latin typeface="Arial" panose="020B060402020209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Arial" panose="020B060402020209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effectLst>
                  <a:outerShdw blurRad="38100" dist="38100" dir="2700000" algn="tl">
                    <a:srgbClr val="000000"/>
                  </a:outerShdw>
                </a:effectLst>
                <a:latin typeface="Arial" panose="020B0604020202090204" pitchFamily="34" charset="0"/>
                <a:ea typeface="宋体" panose="02010600030101010101" pitchFamily="2" charset="-122"/>
              </a:defRPr>
            </a:lvl5pPr>
            <a:lvl6pPr marL="2514600" indent="-22860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Arial" panose="020B0604020202090204" pitchFamily="34" charset="0"/>
                <a:ea typeface="宋体" panose="02010600030101010101" pitchFamily="2" charset="-122"/>
              </a:defRPr>
            </a:lvl6pPr>
            <a:lvl7pPr marL="2971800" indent="-22860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Arial" panose="020B0604020202090204" pitchFamily="34" charset="0"/>
                <a:ea typeface="宋体" panose="02010600030101010101" pitchFamily="2" charset="-122"/>
              </a:defRPr>
            </a:lvl7pPr>
            <a:lvl8pPr marL="3429000" indent="-22860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Arial" panose="020B0604020202090204" pitchFamily="34" charset="0"/>
                <a:ea typeface="宋体" panose="02010600030101010101" pitchFamily="2" charset="-122"/>
              </a:defRPr>
            </a:lvl8pPr>
            <a:lvl9pPr marL="3886200" indent="-22860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Arial" panose="020B0604020202090204" pitchFamily="34" charset="0"/>
                <a:ea typeface="宋体" panose="02010600030101010101" pitchFamily="2" charset="-122"/>
              </a:defRPr>
            </a:lvl9pPr>
          </a:lstStyle>
          <a:p>
            <a:pPr algn="r">
              <a:buFont typeface="Wingdings" panose="05000000000000000000" pitchFamily="2" charset="2"/>
              <a:buNone/>
            </a:pPr>
            <a:r>
              <a:rPr lang="zh-CN" altLang="en-US" sz="2800" b="1" dirty="0">
                <a:effectLst/>
                <a:latin typeface="Times New Roman" panose="02020503050405090304" pitchFamily="18" charset="0"/>
              </a:rPr>
              <a:t> </a:t>
            </a:r>
            <a:endParaRPr lang="zh-CN" altLang="en-US" sz="2800" b="1" dirty="0">
              <a:effectLst/>
            </a:endParaRPr>
          </a:p>
          <a:p>
            <a:pPr algn="just">
              <a:buFont typeface="Wingdings" panose="05000000000000000000" pitchFamily="2" charset="2"/>
              <a:buNone/>
            </a:pPr>
            <a:r>
              <a:rPr lang="zh-CN" altLang="en-US" sz="2800" b="1" dirty="0">
                <a:effectLst/>
                <a:latin typeface="Times New Roman" panose="02020503050405090304" pitchFamily="18" charset="0"/>
              </a:rPr>
              <a:t>式中，                                       ，显然</a:t>
            </a:r>
            <a:r>
              <a:rPr lang="en-US" altLang="zh-CN" sz="2800" b="1" i="1" dirty="0">
                <a:effectLst/>
              </a:rPr>
              <a:t>D</a:t>
            </a:r>
            <a:r>
              <a:rPr lang="zh-CN" altLang="en-US" sz="2800" b="1" dirty="0">
                <a:effectLst/>
                <a:latin typeface="Times New Roman" panose="02020503050405090304" pitchFamily="18" charset="0"/>
              </a:rPr>
              <a:t>为对称矩阵。</a:t>
            </a:r>
            <a:endParaRPr lang="zh-CN" altLang="en-US" sz="2800" b="1" dirty="0">
              <a:effectLst/>
            </a:endParaRPr>
          </a:p>
        </p:txBody>
      </p:sp>
      <p:sp>
        <p:nvSpPr>
          <p:cNvPr id="1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5"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6"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分类</a:t>
            </a:r>
            <a:r>
              <a:rPr lang="zh-CN" altLang="en-US" sz="3200" b="1" dirty="0" smtClean="0">
                <a:latin typeface="楷体_GB2312" pitchFamily="49" charset="-122"/>
                <a:ea typeface="楷体_GB2312" pitchFamily="49" charset="-122"/>
              </a:rPr>
              <a:t>统计量的</a:t>
            </a:r>
            <a:r>
              <a:rPr lang="zh-CN" altLang="en-US" sz="3200" b="1" dirty="0">
                <a:latin typeface="楷体_GB2312" pitchFamily="49" charset="-122"/>
                <a:ea typeface="楷体_GB2312" pitchFamily="49" charset="-122"/>
              </a:rPr>
              <a:t>确定及其聚类方法选择</a:t>
            </a:r>
            <a:endParaRPr lang="zh-CN" altLang="en-US" sz="3600" dirty="0">
              <a:latin typeface="Times New Roman" panose="02020503050405090304" pitchFamily="18" charset="0"/>
              <a:ea typeface="文鼎大标宋简" charset="-122"/>
            </a:endParaRPr>
          </a:p>
        </p:txBody>
      </p:sp>
      <mc:AlternateContent xmlns:mc="http://schemas.openxmlformats.org/markup-compatibility/2006">
        <mc:Choice xmlns:a14="http://schemas.microsoft.com/office/drawing/2010/main" Requires="a14">
          <p:sp>
            <p:nvSpPr>
              <p:cNvPr id="2" name="矩形 1"/>
              <p:cNvSpPr/>
              <p:nvPr/>
            </p:nvSpPr>
            <p:spPr>
              <a:xfrm>
                <a:off x="2483768" y="2814539"/>
                <a:ext cx="4032448" cy="116063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𝑫</m:t>
                      </m:r>
                      <m:r>
                        <a:rPr lang="zh-CN" altLang="en-US" b="1" i="0">
                          <a:latin typeface="Cambria Math" panose="02040503050406030204" pitchFamily="18" charset="0"/>
                        </a:rPr>
                        <m:t>=</m:t>
                      </m:r>
                      <m:d>
                        <m:dPr>
                          <m:begChr m:val="["/>
                          <m:endChr m:val="]"/>
                          <m:ctrlPr>
                            <a:rPr lang="zh-CN" altLang="en-US" b="1" i="1">
                              <a:latin typeface="Cambria Math"/>
                            </a:rPr>
                          </m:ctrlPr>
                        </m:dPr>
                        <m:e>
                          <m:m>
                            <m:mPr>
                              <m:mcs>
                                <m:mc>
                                  <m:mcPr>
                                    <m:count m:val="4"/>
                                    <m:mcJc m:val="center"/>
                                  </m:mcPr>
                                </m:mc>
                              </m:mcs>
                              <m:plcHide m:val="on"/>
                              <m:ctrlPr>
                                <a:rPr lang="zh-CN" altLang="en-US" b="1" i="1">
                                  <a:latin typeface="Cambria Math"/>
                                </a:rPr>
                              </m:ctrlPr>
                            </m:mPr>
                            <m:mr>
                              <m:e>
                                <m:sSub>
                                  <m:sSubPr>
                                    <m:ctrlPr>
                                      <a:rPr lang="zh-CN" altLang="en-US" b="1" i="1">
                                        <a:latin typeface="Cambria Math"/>
                                      </a:rPr>
                                    </m:ctrlPr>
                                  </m:sSubPr>
                                  <m:e>
                                    <m:r>
                                      <a:rPr lang="zh-CN" altLang="en-US" b="1" i="1">
                                        <a:latin typeface="Cambria Math" panose="02040503050406030204" pitchFamily="18" charset="0"/>
                                      </a:rPr>
                                      <m:t>𝒅</m:t>
                                    </m:r>
                                  </m:e>
                                  <m:sub>
                                    <m:r>
                                      <a:rPr lang="zh-CN" altLang="en-US" b="1" i="0">
                                        <a:latin typeface="Cambria Math" panose="02040503050406030204" pitchFamily="18" charset="0"/>
                                      </a:rPr>
                                      <m:t>𝟏𝟏</m:t>
                                    </m:r>
                                  </m:sub>
                                </m:sSub>
                              </m:e>
                              <m:e>
                                <m:sSub>
                                  <m:sSubPr>
                                    <m:ctrlPr>
                                      <a:rPr lang="zh-CN" altLang="en-US" b="1" i="1">
                                        <a:latin typeface="Cambria Math"/>
                                      </a:rPr>
                                    </m:ctrlPr>
                                  </m:sSubPr>
                                  <m:e>
                                    <m:r>
                                      <a:rPr lang="zh-CN" altLang="en-US" b="1" i="1">
                                        <a:latin typeface="Cambria Math" panose="02040503050406030204" pitchFamily="18" charset="0"/>
                                      </a:rPr>
                                      <m:t>𝒅</m:t>
                                    </m:r>
                                  </m:e>
                                  <m:sub>
                                    <m:r>
                                      <a:rPr lang="zh-CN" altLang="en-US" b="1" i="0">
                                        <a:latin typeface="Cambria Math" panose="02040503050406030204" pitchFamily="18" charset="0"/>
                                      </a:rPr>
                                      <m:t>𝟏𝟏</m:t>
                                    </m:r>
                                  </m:sub>
                                </m:sSub>
                              </m:e>
                              <m:e>
                                <m:r>
                                  <a:rPr lang="zh-CN" altLang="en-US" b="1" i="0">
                                    <a:latin typeface="Cambria Math" panose="02040503050406030204" pitchFamily="18" charset="0"/>
                                  </a:rPr>
                                  <m:t>⋯</m:t>
                                </m:r>
                              </m:e>
                              <m:e>
                                <m:sSub>
                                  <m:sSubPr>
                                    <m:ctrlPr>
                                      <a:rPr lang="zh-CN" altLang="en-US" b="1" i="1">
                                        <a:latin typeface="Cambria Math"/>
                                      </a:rPr>
                                    </m:ctrlPr>
                                  </m:sSubPr>
                                  <m:e>
                                    <m:r>
                                      <a:rPr lang="zh-CN" altLang="en-US" b="1" i="1">
                                        <a:latin typeface="Cambria Math" panose="02040503050406030204" pitchFamily="18" charset="0"/>
                                      </a:rPr>
                                      <m:t>𝒅</m:t>
                                    </m:r>
                                  </m:e>
                                  <m:sub>
                                    <m:r>
                                      <a:rPr lang="zh-CN" altLang="en-US" b="1" i="0">
                                        <a:latin typeface="Cambria Math" panose="02040503050406030204" pitchFamily="18" charset="0"/>
                                      </a:rPr>
                                      <m:t>𝟏</m:t>
                                    </m:r>
                                    <m:r>
                                      <a:rPr lang="zh-CN" altLang="en-US" b="1" i="1">
                                        <a:latin typeface="Cambria Math" panose="02040503050406030204" pitchFamily="18" charset="0"/>
                                      </a:rPr>
                                      <m:t>𝒏</m:t>
                                    </m:r>
                                  </m:sub>
                                </m:sSub>
                              </m:e>
                            </m:mr>
                            <m:mr>
                              <m:e>
                                <m:sSub>
                                  <m:sSubPr>
                                    <m:ctrlPr>
                                      <a:rPr lang="zh-CN" altLang="en-US" b="1" i="1">
                                        <a:latin typeface="Cambria Math"/>
                                      </a:rPr>
                                    </m:ctrlPr>
                                  </m:sSubPr>
                                  <m:e>
                                    <m:r>
                                      <a:rPr lang="zh-CN" altLang="en-US" b="1" i="1">
                                        <a:latin typeface="Cambria Math" panose="02040503050406030204" pitchFamily="18" charset="0"/>
                                      </a:rPr>
                                      <m:t>𝒅</m:t>
                                    </m:r>
                                  </m:e>
                                  <m:sub>
                                    <m:r>
                                      <a:rPr lang="zh-CN" altLang="en-US" b="1" i="0">
                                        <a:latin typeface="Cambria Math" panose="02040503050406030204" pitchFamily="18" charset="0"/>
                                      </a:rPr>
                                      <m:t>𝟐𝟏</m:t>
                                    </m:r>
                                  </m:sub>
                                </m:sSub>
                              </m:e>
                              <m:e>
                                <m:sSub>
                                  <m:sSubPr>
                                    <m:ctrlPr>
                                      <a:rPr lang="zh-CN" altLang="en-US" b="1" i="1">
                                        <a:latin typeface="Cambria Math"/>
                                      </a:rPr>
                                    </m:ctrlPr>
                                  </m:sSubPr>
                                  <m:e>
                                    <m:r>
                                      <a:rPr lang="zh-CN" altLang="en-US" b="1" i="1">
                                        <a:latin typeface="Cambria Math" panose="02040503050406030204" pitchFamily="18" charset="0"/>
                                      </a:rPr>
                                      <m:t>𝒅</m:t>
                                    </m:r>
                                  </m:e>
                                  <m:sub>
                                    <m:r>
                                      <a:rPr lang="zh-CN" altLang="en-US" b="1" i="0">
                                        <a:latin typeface="Cambria Math" panose="02040503050406030204" pitchFamily="18" charset="0"/>
                                      </a:rPr>
                                      <m:t>𝟐𝟐</m:t>
                                    </m:r>
                                  </m:sub>
                                </m:sSub>
                              </m:e>
                              <m:e>
                                <m:r>
                                  <a:rPr lang="zh-CN" altLang="en-US" b="1" i="0">
                                    <a:latin typeface="Cambria Math" panose="02040503050406030204" pitchFamily="18" charset="0"/>
                                  </a:rPr>
                                  <m:t>⋯</m:t>
                                </m:r>
                              </m:e>
                              <m:e>
                                <m:sSub>
                                  <m:sSubPr>
                                    <m:ctrlPr>
                                      <a:rPr lang="zh-CN" altLang="en-US" b="1" i="1">
                                        <a:latin typeface="Cambria Math"/>
                                      </a:rPr>
                                    </m:ctrlPr>
                                  </m:sSubPr>
                                  <m:e>
                                    <m:r>
                                      <a:rPr lang="zh-CN" altLang="en-US" b="1" i="1">
                                        <a:latin typeface="Cambria Math" panose="02040503050406030204" pitchFamily="18" charset="0"/>
                                      </a:rPr>
                                      <m:t>𝒅</m:t>
                                    </m:r>
                                  </m:e>
                                  <m:sub>
                                    <m:r>
                                      <a:rPr lang="zh-CN" altLang="en-US" b="1" i="0">
                                        <a:latin typeface="Cambria Math" panose="02040503050406030204" pitchFamily="18" charset="0"/>
                                      </a:rPr>
                                      <m:t>𝟐</m:t>
                                    </m:r>
                                    <m:r>
                                      <a:rPr lang="zh-CN" altLang="en-US" b="1" i="1">
                                        <a:latin typeface="Cambria Math" panose="02040503050406030204" pitchFamily="18" charset="0"/>
                                      </a:rPr>
                                      <m:t>𝒏</m:t>
                                    </m:r>
                                  </m:sub>
                                </m:sSub>
                              </m:e>
                            </m:mr>
                            <m:mr>
                              <m:e>
                                <m:r>
                                  <a:rPr lang="zh-CN" altLang="en-US" b="1" i="0">
                                    <a:latin typeface="Cambria Math" panose="02040503050406030204" pitchFamily="18" charset="0"/>
                                  </a:rPr>
                                  <m:t>⋮</m:t>
                                </m:r>
                              </m:e>
                              <m:e>
                                <m:r>
                                  <a:rPr lang="zh-CN" altLang="en-US" b="1" i="0">
                                    <a:latin typeface="Cambria Math" panose="02040503050406030204" pitchFamily="18" charset="0"/>
                                  </a:rPr>
                                  <m:t>⋮</m:t>
                                </m:r>
                              </m:e>
                              <m:e>
                                <m:r>
                                  <a:rPr lang="zh-CN" altLang="en-US" b="1" i="0">
                                    <a:latin typeface="Cambria Math" panose="02040503050406030204" pitchFamily="18" charset="0"/>
                                  </a:rPr>
                                  <m:t>⋯</m:t>
                                </m:r>
                              </m:e>
                              <m:e>
                                <m:r>
                                  <a:rPr lang="zh-CN" altLang="en-US" b="1" i="0">
                                    <a:latin typeface="Cambria Math" panose="02040503050406030204" pitchFamily="18" charset="0"/>
                                  </a:rPr>
                                  <m:t>⋮</m:t>
                                </m:r>
                              </m:e>
                            </m:mr>
                            <m:mr>
                              <m:e>
                                <m:sSub>
                                  <m:sSubPr>
                                    <m:ctrlPr>
                                      <a:rPr lang="zh-CN" altLang="en-US" b="1" i="1">
                                        <a:latin typeface="Cambria Math"/>
                                      </a:rPr>
                                    </m:ctrlPr>
                                  </m:sSubPr>
                                  <m:e>
                                    <m:r>
                                      <a:rPr lang="zh-CN" altLang="en-US" b="1" i="1">
                                        <a:latin typeface="Cambria Math" panose="02040503050406030204" pitchFamily="18" charset="0"/>
                                      </a:rPr>
                                      <m:t>𝒅</m:t>
                                    </m:r>
                                  </m:e>
                                  <m:sub>
                                    <m:r>
                                      <a:rPr lang="zh-CN" altLang="en-US" b="1" i="1">
                                        <a:latin typeface="Cambria Math" panose="02040503050406030204" pitchFamily="18" charset="0"/>
                                      </a:rPr>
                                      <m:t>𝒏</m:t>
                                    </m:r>
                                    <m:r>
                                      <a:rPr lang="zh-CN" altLang="en-US" b="1" i="0">
                                        <a:latin typeface="Cambria Math" panose="02040503050406030204" pitchFamily="18" charset="0"/>
                                      </a:rPr>
                                      <m:t>𝟏</m:t>
                                    </m:r>
                                  </m:sub>
                                </m:sSub>
                              </m:e>
                              <m:e>
                                <m:sSub>
                                  <m:sSubPr>
                                    <m:ctrlPr>
                                      <a:rPr lang="zh-CN" altLang="en-US" b="1" i="1">
                                        <a:latin typeface="Cambria Math"/>
                                      </a:rPr>
                                    </m:ctrlPr>
                                  </m:sSubPr>
                                  <m:e>
                                    <m:r>
                                      <a:rPr lang="zh-CN" altLang="en-US" b="1" i="1">
                                        <a:latin typeface="Cambria Math" panose="02040503050406030204" pitchFamily="18" charset="0"/>
                                      </a:rPr>
                                      <m:t>𝒅</m:t>
                                    </m:r>
                                  </m:e>
                                  <m:sub>
                                    <m:r>
                                      <a:rPr lang="zh-CN" altLang="en-US" b="1" i="1">
                                        <a:latin typeface="Cambria Math" panose="02040503050406030204" pitchFamily="18" charset="0"/>
                                      </a:rPr>
                                      <m:t>𝒏</m:t>
                                    </m:r>
                                    <m:r>
                                      <a:rPr lang="zh-CN" altLang="en-US" b="1" i="0">
                                        <a:latin typeface="Cambria Math" panose="02040503050406030204" pitchFamily="18" charset="0"/>
                                      </a:rPr>
                                      <m:t>𝟐</m:t>
                                    </m:r>
                                  </m:sub>
                                </m:sSub>
                              </m:e>
                              <m:e>
                                <m:r>
                                  <a:rPr lang="zh-CN" altLang="en-US" b="1" i="0">
                                    <a:latin typeface="Cambria Math" panose="02040503050406030204" pitchFamily="18" charset="0"/>
                                  </a:rPr>
                                  <m:t>⋯</m:t>
                                </m:r>
                              </m:e>
                              <m:e>
                                <m:sSub>
                                  <m:sSubPr>
                                    <m:ctrlPr>
                                      <a:rPr lang="zh-CN" altLang="en-US" b="1" i="1">
                                        <a:latin typeface="Cambria Math"/>
                                      </a:rPr>
                                    </m:ctrlPr>
                                  </m:sSubPr>
                                  <m:e>
                                    <m:r>
                                      <a:rPr lang="zh-CN" altLang="en-US" b="1" i="1">
                                        <a:latin typeface="Cambria Math" panose="02040503050406030204" pitchFamily="18" charset="0"/>
                                      </a:rPr>
                                      <m:t>𝒅</m:t>
                                    </m:r>
                                  </m:e>
                                  <m:sub>
                                    <m:r>
                                      <a:rPr lang="zh-CN" altLang="en-US" b="1" i="1">
                                        <a:latin typeface="Cambria Math" panose="02040503050406030204" pitchFamily="18" charset="0"/>
                                      </a:rPr>
                                      <m:t>𝒏𝒏</m:t>
                                    </m:r>
                                  </m:sub>
                                </m:sSub>
                              </m:e>
                            </m:mr>
                          </m:m>
                        </m:e>
                      </m:d>
                    </m:oMath>
                  </m:oMathPara>
                </a14:m>
                <a:endParaRPr lang="zh-CN" altLang="en-US" b="1" dirty="0"/>
              </a:p>
            </p:txBody>
          </p:sp>
        </mc:Choice>
        <mc:Fallback>
          <p:sp>
            <p:nvSpPr>
              <p:cNvPr id="2" name="矩形 1"/>
              <p:cNvSpPr>
                <a:spLocks noRot="1" noChangeAspect="1" noMove="1" noResize="1" noEditPoints="1" noAdjustHandles="1" noChangeArrowheads="1" noChangeShapeType="1" noTextEdit="1"/>
              </p:cNvSpPr>
              <p:nvPr/>
            </p:nvSpPr>
            <p:spPr>
              <a:xfrm>
                <a:off x="2483768" y="2814539"/>
                <a:ext cx="4032448" cy="1160639"/>
              </a:xfrm>
              <a:prstGeom prst="rect">
                <a:avLst/>
              </a:prstGeom>
              <a:blipFill rotWithShape="1">
                <a:blip r:embed="rId2"/>
                <a:stretch>
                  <a:fillRect l="-7" t="-19" r="12"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1187624" y="4941168"/>
                <a:ext cx="4392488" cy="39562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b="1" i="1">
                              <a:latin typeface="Cambria Math"/>
                            </a:rPr>
                          </m:ctrlPr>
                        </m:sSubPr>
                        <m:e>
                          <m:r>
                            <a:rPr lang="zh-CN" altLang="en-US" b="1" i="1">
                              <a:latin typeface="Cambria Math" panose="02040503050406030204" pitchFamily="18" charset="0"/>
                            </a:rPr>
                            <m:t>𝒅</m:t>
                          </m:r>
                        </m:e>
                        <m:sub>
                          <m:r>
                            <a:rPr lang="zh-CN" altLang="en-US" b="1" i="0">
                              <a:latin typeface="Cambria Math" panose="02040503050406030204" pitchFamily="18" charset="0"/>
                            </a:rPr>
                            <m:t>𝟏𝟏</m:t>
                          </m:r>
                        </m:sub>
                      </m:sSub>
                      <m:r>
                        <a:rPr lang="zh-CN" altLang="en-US" b="1" i="0">
                          <a:latin typeface="Cambria Math" panose="02040503050406030204" pitchFamily="18" charset="0"/>
                        </a:rPr>
                        <m:t>=</m:t>
                      </m:r>
                      <m:sSub>
                        <m:sSubPr>
                          <m:ctrlPr>
                            <a:rPr lang="zh-CN" altLang="en-US" b="1" i="1">
                              <a:latin typeface="Cambria Math"/>
                            </a:rPr>
                          </m:ctrlPr>
                        </m:sSubPr>
                        <m:e>
                          <m:r>
                            <a:rPr lang="zh-CN" altLang="en-US" b="1" i="1">
                              <a:latin typeface="Cambria Math" panose="02040503050406030204" pitchFamily="18" charset="0"/>
                            </a:rPr>
                            <m:t>𝒅</m:t>
                          </m:r>
                        </m:e>
                        <m:sub>
                          <m:r>
                            <a:rPr lang="zh-CN" altLang="en-US" b="1" i="0">
                              <a:latin typeface="Cambria Math" panose="02040503050406030204" pitchFamily="18" charset="0"/>
                            </a:rPr>
                            <m:t>𝟐𝟐</m:t>
                          </m:r>
                        </m:sub>
                      </m:sSub>
                      <m:r>
                        <a:rPr lang="zh-CN" altLang="en-US" b="1" i="0">
                          <a:latin typeface="Cambria Math" panose="02040503050406030204" pitchFamily="18" charset="0"/>
                        </a:rPr>
                        <m:t>=⋯=</m:t>
                      </m:r>
                      <m:sSub>
                        <m:sSubPr>
                          <m:ctrlPr>
                            <a:rPr lang="zh-CN" altLang="en-US" b="1" i="1">
                              <a:latin typeface="Cambria Math"/>
                            </a:rPr>
                          </m:ctrlPr>
                        </m:sSubPr>
                        <m:e>
                          <m:r>
                            <a:rPr lang="zh-CN" altLang="en-US" b="1" i="1">
                              <a:latin typeface="Cambria Math" panose="02040503050406030204" pitchFamily="18" charset="0"/>
                            </a:rPr>
                            <m:t>𝒅</m:t>
                          </m:r>
                        </m:e>
                        <m:sub>
                          <m:r>
                            <a:rPr lang="zh-CN" altLang="en-US" b="1" i="1">
                              <a:latin typeface="Cambria Math" panose="02040503050406030204" pitchFamily="18" charset="0"/>
                            </a:rPr>
                            <m:t>𝒏𝒏</m:t>
                          </m:r>
                        </m:sub>
                      </m:sSub>
                      <m:r>
                        <a:rPr lang="zh-CN" altLang="en-US" b="1" i="0">
                          <a:latin typeface="Cambria Math" panose="02040503050406030204" pitchFamily="18" charset="0"/>
                        </a:rPr>
                        <m:t>=</m:t>
                      </m:r>
                      <m:r>
                        <a:rPr lang="zh-CN" altLang="en-US" b="1" i="0">
                          <a:latin typeface="Cambria Math" panose="02040503050406030204" pitchFamily="18" charset="0"/>
                        </a:rPr>
                        <m:t>𝟎</m:t>
                      </m:r>
                      <m:r>
                        <a:rPr lang="zh-CN" altLang="en-US" b="1" i="0">
                          <a:latin typeface="Cambria Math" panose="02040503050406030204" pitchFamily="18" charset="0"/>
                        </a:rPr>
                        <m:t>,</m:t>
                      </m:r>
                      <m:sSub>
                        <m:sSubPr>
                          <m:ctrlPr>
                            <a:rPr lang="zh-CN" altLang="en-US" b="1" i="1">
                              <a:latin typeface="Cambria Math"/>
                            </a:rPr>
                          </m:ctrlPr>
                        </m:sSubPr>
                        <m:e>
                          <m:r>
                            <a:rPr lang="zh-CN" altLang="en-US" b="1" i="1">
                              <a:latin typeface="Cambria Math" panose="02040503050406030204" pitchFamily="18" charset="0"/>
                            </a:rPr>
                            <m:t>𝒅</m:t>
                          </m:r>
                        </m:e>
                        <m:sub>
                          <m:r>
                            <a:rPr lang="zh-CN" altLang="en-US" b="1" i="1">
                              <a:latin typeface="Cambria Math" panose="02040503050406030204" pitchFamily="18" charset="0"/>
                            </a:rPr>
                            <m:t>𝒊𝒋</m:t>
                          </m:r>
                        </m:sub>
                      </m:sSub>
                      <m:r>
                        <a:rPr lang="zh-CN" altLang="en-US" b="1" i="0">
                          <a:latin typeface="Cambria Math" panose="02040503050406030204" pitchFamily="18" charset="0"/>
                        </a:rPr>
                        <m:t>=</m:t>
                      </m:r>
                      <m:sSub>
                        <m:sSubPr>
                          <m:ctrlPr>
                            <a:rPr lang="zh-CN" altLang="en-US" b="1" i="1">
                              <a:latin typeface="Cambria Math"/>
                            </a:rPr>
                          </m:ctrlPr>
                        </m:sSubPr>
                        <m:e>
                          <m:r>
                            <a:rPr lang="zh-CN" altLang="en-US" b="1" i="1">
                              <a:latin typeface="Cambria Math" panose="02040503050406030204" pitchFamily="18" charset="0"/>
                            </a:rPr>
                            <m:t>𝒅</m:t>
                          </m:r>
                        </m:e>
                        <m:sub>
                          <m:r>
                            <a:rPr lang="zh-CN" altLang="en-US" b="1" i="1">
                              <a:latin typeface="Cambria Math" panose="02040503050406030204" pitchFamily="18" charset="0"/>
                            </a:rPr>
                            <m:t>𝒋𝒊</m:t>
                          </m:r>
                        </m:sub>
                      </m:sSub>
                    </m:oMath>
                  </m:oMathPara>
                </a14:m>
                <a:endParaRPr lang="zh-CN" altLang="en-US" b="1" dirty="0"/>
              </a:p>
            </p:txBody>
          </p:sp>
        </mc:Choice>
        <mc:Fallback>
          <p:sp>
            <p:nvSpPr>
              <p:cNvPr id="3" name="矩形 2"/>
              <p:cNvSpPr>
                <a:spLocks noRot="1" noChangeAspect="1" noMove="1" noResize="1" noEditPoints="1" noAdjustHandles="1" noChangeArrowheads="1" noChangeShapeType="1" noTextEdit="1"/>
              </p:cNvSpPr>
              <p:nvPr/>
            </p:nvSpPr>
            <p:spPr>
              <a:xfrm>
                <a:off x="1187624" y="4941168"/>
                <a:ext cx="4392488" cy="395621"/>
              </a:xfrm>
              <a:prstGeom prst="rect">
                <a:avLst/>
              </a:prstGeom>
              <a:blipFill rotWithShape="1">
                <a:blip r:embed="rId3"/>
                <a:stretch>
                  <a:fillRect l="-4" t="-59" r="8" b="6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387350" y="1631479"/>
            <a:ext cx="8505130" cy="4677839"/>
          </a:xfrm>
        </p:spPr>
        <p:txBody>
          <a:bodyPr>
            <a:normAutofit fontScale="85000" lnSpcReduction="20000"/>
          </a:bodyPr>
          <a:lstStyle/>
          <a:p>
            <a:pPr algn="just">
              <a:lnSpc>
                <a:spcPct val="120000"/>
              </a:lnSpc>
            </a:pPr>
            <a:r>
              <a:rPr lang="zh-CN" altLang="en-US" sz="3000" b="1" dirty="0">
                <a:latin typeface="Times New Roman" panose="02020503050405090304" pitchFamily="18" charset="0"/>
              </a:rPr>
              <a:t>若将每个样品视为</a:t>
            </a:r>
            <a:r>
              <a:rPr lang="en-US" altLang="zh-CN" sz="3000" b="1" dirty="0">
                <a:latin typeface="Times New Roman" panose="02020503050405090304" pitchFamily="18" charset="0"/>
              </a:rPr>
              <a:t>m</a:t>
            </a:r>
            <a:r>
              <a:rPr lang="zh-CN" altLang="en-US" sz="3000" b="1" dirty="0">
                <a:latin typeface="Times New Roman" panose="02020503050405090304" pitchFamily="18" charset="0"/>
              </a:rPr>
              <a:t>维空间的一个向量，则两样品间的相似程度可以用这两个向量间的夹角余弦表示，即</a:t>
            </a:r>
            <a:endParaRPr lang="zh-CN" altLang="en-US" sz="3000" b="1" dirty="0">
              <a:latin typeface="Times New Roman" panose="02020503050405090304" pitchFamily="18" charset="0"/>
            </a:endParaRPr>
          </a:p>
          <a:p>
            <a:pPr algn="just">
              <a:lnSpc>
                <a:spcPct val="90000"/>
              </a:lnSpc>
            </a:pPr>
            <a:endParaRPr lang="zh-CN" altLang="en-US" sz="2400" b="1" dirty="0">
              <a:solidFill>
                <a:schemeClr val="tx2"/>
              </a:solidFill>
              <a:latin typeface="Times New Roman" panose="02020503050405090304" pitchFamily="18" charset="0"/>
            </a:endParaRPr>
          </a:p>
          <a:p>
            <a:pPr algn="just">
              <a:lnSpc>
                <a:spcPct val="90000"/>
              </a:lnSpc>
            </a:pPr>
            <a:endParaRPr lang="zh-CN" altLang="en-US" sz="2400" b="1" dirty="0">
              <a:solidFill>
                <a:schemeClr val="tx2"/>
              </a:solidFill>
              <a:latin typeface="Times New Roman" panose="02020503050405090304" pitchFamily="18" charset="0"/>
            </a:endParaRPr>
          </a:p>
          <a:p>
            <a:pPr algn="just">
              <a:lnSpc>
                <a:spcPct val="90000"/>
              </a:lnSpc>
            </a:pPr>
            <a:endParaRPr lang="zh-CN" altLang="en-US" sz="2400" b="1" dirty="0">
              <a:solidFill>
                <a:schemeClr val="tx2"/>
              </a:solidFill>
              <a:latin typeface="Times New Roman" panose="02020503050405090304" pitchFamily="18" charset="0"/>
            </a:endParaRPr>
          </a:p>
          <a:p>
            <a:pPr algn="just">
              <a:lnSpc>
                <a:spcPct val="90000"/>
              </a:lnSpc>
            </a:pPr>
            <a:endParaRPr lang="zh-CN" altLang="en-US" sz="2400" b="1" dirty="0">
              <a:solidFill>
                <a:schemeClr val="tx2"/>
              </a:solidFill>
              <a:latin typeface="Times New Roman" panose="02020503050405090304" pitchFamily="18" charset="0"/>
            </a:endParaRPr>
          </a:p>
          <a:p>
            <a:pPr algn="just">
              <a:lnSpc>
                <a:spcPct val="90000"/>
              </a:lnSpc>
            </a:pPr>
            <a:endParaRPr lang="zh-CN" altLang="en-US" sz="2400" b="1" dirty="0">
              <a:solidFill>
                <a:schemeClr val="tx2"/>
              </a:solidFill>
            </a:endParaRPr>
          </a:p>
          <a:p>
            <a:pPr algn="just">
              <a:lnSpc>
                <a:spcPct val="90000"/>
              </a:lnSpc>
            </a:pPr>
            <a:endParaRPr lang="zh-CN" altLang="en-US" sz="2400" b="1" dirty="0">
              <a:solidFill>
                <a:schemeClr val="tx2"/>
              </a:solidFill>
            </a:endParaRPr>
          </a:p>
          <a:p>
            <a:pPr algn="just">
              <a:lnSpc>
                <a:spcPct val="90000"/>
              </a:lnSpc>
            </a:pPr>
            <a:endParaRPr lang="zh-CN" altLang="en-US" sz="2400" b="1" dirty="0">
              <a:solidFill>
                <a:schemeClr val="tx2"/>
              </a:solidFill>
            </a:endParaRPr>
          </a:p>
          <a:p>
            <a:pPr>
              <a:lnSpc>
                <a:spcPct val="90000"/>
              </a:lnSpc>
              <a:buFont typeface="Wingdings" panose="05000000000000000000" pitchFamily="2" charset="2"/>
              <a:buNone/>
            </a:pPr>
            <a:r>
              <a:rPr lang="zh-CN" altLang="en-US" sz="2400" b="1" dirty="0">
                <a:solidFill>
                  <a:schemeClr val="tx2"/>
                </a:solidFill>
                <a:latin typeface="宋体" panose="02010600030101010101" pitchFamily="2" charset="-122"/>
              </a:rPr>
              <a:t>       </a:t>
            </a:r>
            <a:endParaRPr lang="en-US" altLang="zh-CN" sz="2400" b="1" dirty="0">
              <a:solidFill>
                <a:schemeClr val="tx2"/>
              </a:solidFill>
              <a:latin typeface="宋体" panose="02010600030101010101" pitchFamily="2" charset="-122"/>
            </a:endParaRPr>
          </a:p>
          <a:p>
            <a:pPr>
              <a:lnSpc>
                <a:spcPct val="90000"/>
              </a:lnSpc>
              <a:buFont typeface="Wingdings" panose="05000000000000000000" pitchFamily="2" charset="2"/>
              <a:buNone/>
            </a:pPr>
            <a:endParaRPr lang="en-US" altLang="zh-CN" sz="2400" b="1" dirty="0">
              <a:solidFill>
                <a:schemeClr val="tx2"/>
              </a:solidFill>
              <a:latin typeface="宋体" panose="02010600030101010101" pitchFamily="2" charset="-122"/>
            </a:endParaRPr>
          </a:p>
          <a:p>
            <a:pPr>
              <a:lnSpc>
                <a:spcPct val="90000"/>
              </a:lnSpc>
              <a:buFont typeface="Wingdings" panose="05000000000000000000" pitchFamily="2" charset="2"/>
              <a:buNone/>
            </a:pPr>
            <a:endParaRPr lang="en-US" altLang="zh-CN" sz="2400" b="1" dirty="0">
              <a:solidFill>
                <a:schemeClr val="tx2"/>
              </a:solidFill>
              <a:latin typeface="宋体" panose="02010600030101010101" pitchFamily="2" charset="-122"/>
            </a:endParaRPr>
          </a:p>
          <a:p>
            <a:pPr>
              <a:lnSpc>
                <a:spcPct val="90000"/>
              </a:lnSpc>
              <a:buFont typeface="Wingdings" panose="05000000000000000000" pitchFamily="2" charset="2"/>
              <a:buNone/>
            </a:pPr>
            <a:endParaRPr lang="en-US" altLang="zh-CN" sz="2400" b="1" dirty="0">
              <a:solidFill>
                <a:schemeClr val="tx2"/>
              </a:solidFill>
              <a:latin typeface="宋体" panose="02010600030101010101" pitchFamily="2" charset="-122"/>
            </a:endParaRPr>
          </a:p>
          <a:p>
            <a:pPr>
              <a:lnSpc>
                <a:spcPct val="90000"/>
              </a:lnSpc>
              <a:buFont typeface="Wingdings" panose="05000000000000000000" pitchFamily="2" charset="2"/>
              <a:buNone/>
            </a:pPr>
            <a:endParaRPr lang="en-US" altLang="zh-CN" sz="2400" b="1" dirty="0">
              <a:solidFill>
                <a:schemeClr val="tx2"/>
              </a:solidFill>
              <a:latin typeface="宋体" panose="02010600030101010101" pitchFamily="2" charset="-122"/>
            </a:endParaRPr>
          </a:p>
          <a:p>
            <a:pPr>
              <a:lnSpc>
                <a:spcPct val="90000"/>
              </a:lnSpc>
              <a:buFont typeface="Wingdings" panose="05000000000000000000" pitchFamily="2" charset="2"/>
              <a:buNone/>
            </a:pPr>
            <a:r>
              <a:rPr lang="zh-CN" altLang="en-US" sz="2400" b="1" dirty="0">
                <a:solidFill>
                  <a:schemeClr val="tx2"/>
                </a:solidFill>
                <a:latin typeface="宋体" panose="02010600030101010101" pitchFamily="2" charset="-122"/>
              </a:rPr>
              <a:t>          </a:t>
            </a:r>
            <a:endParaRPr lang="zh-CN" altLang="en-US" sz="2400" b="1" dirty="0"/>
          </a:p>
        </p:txBody>
      </p:sp>
      <p:sp>
        <p:nvSpPr>
          <p:cNvPr id="115717" name="Rectangle 5"/>
          <p:cNvSpPr>
            <a:spLocks noChangeArrowheads="1"/>
          </p:cNvSpPr>
          <p:nvPr/>
        </p:nvSpPr>
        <p:spPr bwMode="auto">
          <a:xfrm>
            <a:off x="2833688" y="2508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19" name="Rectangle 7"/>
          <p:cNvSpPr>
            <a:spLocks noChangeArrowheads="1"/>
          </p:cNvSpPr>
          <p:nvPr/>
        </p:nvSpPr>
        <p:spPr bwMode="auto">
          <a:xfrm>
            <a:off x="4110038" y="304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9"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0"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分类</a:t>
            </a:r>
            <a:r>
              <a:rPr lang="zh-CN" altLang="en-US" sz="3200" b="1" dirty="0" smtClean="0">
                <a:latin typeface="楷体_GB2312" pitchFamily="49" charset="-122"/>
                <a:ea typeface="楷体_GB2312" pitchFamily="49" charset="-122"/>
              </a:rPr>
              <a:t>统计量的</a:t>
            </a:r>
            <a:r>
              <a:rPr lang="zh-CN" altLang="en-US" sz="3200" b="1" dirty="0">
                <a:latin typeface="楷体_GB2312" pitchFamily="49" charset="-122"/>
                <a:ea typeface="楷体_GB2312" pitchFamily="49" charset="-122"/>
              </a:rPr>
              <a:t>确定及其聚类方法选择</a:t>
            </a:r>
            <a:endParaRPr lang="zh-CN" altLang="en-US" sz="3600" dirty="0">
              <a:latin typeface="Times New Roman" panose="02020503050405090304" pitchFamily="18" charset="0"/>
              <a:ea typeface="文鼎大标宋简" charset="-122"/>
            </a:endParaRPr>
          </a:p>
        </p:txBody>
      </p:sp>
      <p:sp>
        <p:nvSpPr>
          <p:cNvPr id="11" name="Rectangle 1026"/>
          <p:cNvSpPr txBox="1">
            <a:spLocks noChangeArrowheads="1"/>
          </p:cNvSpPr>
          <p:nvPr/>
        </p:nvSpPr>
        <p:spPr>
          <a:xfrm>
            <a:off x="288801" y="844376"/>
            <a:ext cx="7793037" cy="9114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Wingdings" panose="05000000000000000000" pitchFamily="2" charset="2"/>
              <a:buChar char="p"/>
            </a:pPr>
            <a:r>
              <a:rPr lang="zh-CN" altLang="en-US" sz="2800" b="1" dirty="0">
                <a:solidFill>
                  <a:srgbClr val="FF0000"/>
                </a:solidFill>
                <a:ea typeface="楷体_GB2312" pitchFamily="49" charset="-122"/>
                <a:cs typeface="+mn-cs"/>
              </a:rPr>
              <a:t>相似系数统计量</a:t>
            </a:r>
            <a:endParaRPr lang="zh-CN" altLang="en-US" sz="2800" b="1" dirty="0">
              <a:solidFill>
                <a:srgbClr val="FF0000"/>
              </a:solidFill>
              <a:ea typeface="楷体_GB2312" pitchFamily="49" charset="-122"/>
              <a:cs typeface="+mn-cs"/>
            </a:endParaRPr>
          </a:p>
        </p:txBody>
      </p:sp>
      <mc:AlternateContent xmlns:mc="http://schemas.openxmlformats.org/markup-compatibility/2006">
        <mc:Choice xmlns:a14="http://schemas.microsoft.com/office/drawing/2010/main" Requires="a14">
          <p:sp>
            <p:nvSpPr>
              <p:cNvPr id="5" name="矩形 4"/>
              <p:cNvSpPr/>
              <p:nvPr/>
            </p:nvSpPr>
            <p:spPr>
              <a:xfrm>
                <a:off x="676751" y="2491458"/>
                <a:ext cx="6866573" cy="267265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plcHide m:val="on"/>
                          <m:ctrlPr>
                            <a:rPr lang="zh-CN" altLang="en-US" sz="2400" b="1" i="1" smtClean="0">
                              <a:latin typeface="Cambria Math"/>
                            </a:rPr>
                          </m:ctrlPr>
                        </m:mPr>
                        <m:mr>
                          <m:e>
                            <m:d>
                              <m:dPr>
                                <m:begChr m:val=""/>
                                <m:ctrlPr>
                                  <a:rPr lang="zh-CN" altLang="en-US" sz="2400" b="1" i="1">
                                    <a:latin typeface="Cambria Math"/>
                                  </a:rPr>
                                </m:ctrlPr>
                              </m:dPr>
                              <m:e>
                                <m:sSub>
                                  <m:sSubPr>
                                    <m:ctrlPr>
                                      <a:rPr lang="zh-CN" altLang="en-US" sz="2400" b="1" i="1">
                                        <a:latin typeface="Cambria Math"/>
                                      </a:rPr>
                                    </m:ctrlPr>
                                  </m:sSubPr>
                                  <m:e>
                                    <m:r>
                                      <a:rPr lang="zh-CN" altLang="en-US" sz="2400" b="1" i="1">
                                        <a:latin typeface="Cambria Math" panose="02040503050406030204" pitchFamily="18" charset="0"/>
                                      </a:rPr>
                                      <m:t>𝑿</m:t>
                                    </m:r>
                                  </m:e>
                                  <m:sub>
                                    <m:r>
                                      <a:rPr lang="zh-CN" altLang="en-US" sz="2400" b="1" i="1">
                                        <a:latin typeface="Cambria Math" panose="02040503050406030204" pitchFamily="18" charset="0"/>
                                      </a:rPr>
                                      <m:t>𝒊</m:t>
                                    </m:r>
                                  </m:sub>
                                </m:sSub>
                                <m:r>
                                  <a:rPr lang="zh-CN" altLang="en-US" sz="2400" b="1" i="0">
                                    <a:latin typeface="Cambria Math" panose="02040503050406030204" pitchFamily="18" charset="0"/>
                                  </a:rPr>
                                  <m:t>=</m:t>
                                </m:r>
                                <m:groupChr>
                                  <m:groupChrPr>
                                    <m:chr m:val="⇀"/>
                                    <m:pos m:val="top"/>
                                    <m:vertJc m:val="bot"/>
                                    <m:ctrlPr>
                                      <a:rPr lang="zh-CN" altLang="en-US" sz="2400" b="1" i="1">
                                        <a:latin typeface="Cambria Math"/>
                                      </a:rPr>
                                    </m:ctrlPr>
                                  </m:groupChrPr>
                                  <m:e>
                                    <m:r>
                                      <a:rPr lang="zh-CN" altLang="en-US" sz="2400" b="1" i="1">
                                        <a:latin typeface="Cambria Math" panose="02040503050406030204" pitchFamily="18" charset="0"/>
                                      </a:rPr>
                                      <m:t>𝒊</m:t>
                                    </m:r>
                                  </m:e>
                                </m:groupChr>
                                <m:r>
                                  <a:rPr lang="zh-CN" altLang="en-US" sz="2400" b="1" i="0">
                                    <a:latin typeface="Cambria Math" panose="02040503050406030204" pitchFamily="18" charset="0"/>
                                  </a:rPr>
                                  <m:t>=</m:t>
                                </m:r>
                                <m:sSup>
                                  <m:sSupPr>
                                    <m:ctrlPr>
                                      <a:rPr lang="zh-CN" altLang="en-US" sz="2400" b="1" i="1">
                                        <a:latin typeface="Cambria Math"/>
                                      </a:rPr>
                                    </m:ctrlPr>
                                  </m:sSupPr>
                                  <m:e>
                                    <m:d>
                                      <m:dPr>
                                        <m:ctrlPr>
                                          <a:rPr lang="zh-CN" altLang="en-US" sz="2400" b="1" i="1">
                                            <a:latin typeface="Cambria Math"/>
                                          </a:rPr>
                                        </m:ctrlPr>
                                      </m:dPr>
                                      <m:e>
                                        <m:sSub>
                                          <m:sSubPr>
                                            <m:ctrlPr>
                                              <a:rPr lang="zh-CN" altLang="en-US" sz="2400" b="1" i="1">
                                                <a:latin typeface="Cambria Math"/>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m:t>
                                            </m:r>
                                            <m:r>
                                              <a:rPr lang="zh-CN" altLang="en-US" sz="2400" b="1">
                                                <a:latin typeface="Cambria Math" panose="02040503050406030204" pitchFamily="18" charset="0"/>
                                              </a:rPr>
                                              <m:t>𝟏</m:t>
                                            </m:r>
                                          </m:sub>
                                        </m:sSub>
                                        <m:r>
                                          <a:rPr lang="zh-CN" altLang="en-US" sz="2400" b="1">
                                            <a:latin typeface="Cambria Math" panose="02040503050406030204" pitchFamily="18" charset="0"/>
                                          </a:rPr>
                                          <m:t>,</m:t>
                                        </m:r>
                                        <m:sSub>
                                          <m:sSubPr>
                                            <m:ctrlPr>
                                              <a:rPr lang="zh-CN" altLang="en-US" sz="2400" b="1" i="1">
                                                <a:latin typeface="Cambria Math"/>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m:t>
                                            </m:r>
                                            <m:r>
                                              <a:rPr lang="zh-CN" altLang="en-US" sz="2400" b="1">
                                                <a:latin typeface="Cambria Math" panose="02040503050406030204" pitchFamily="18" charset="0"/>
                                              </a:rPr>
                                              <m:t>𝟐</m:t>
                                            </m:r>
                                          </m:sub>
                                        </m:sSub>
                                        <m:r>
                                          <a:rPr lang="zh-CN" altLang="en-US" sz="2400" b="1">
                                            <a:latin typeface="Cambria Math" panose="02040503050406030204" pitchFamily="18" charset="0"/>
                                          </a:rPr>
                                          <m:t>,⋯,</m:t>
                                        </m:r>
                                        <m:sSub>
                                          <m:sSubPr>
                                            <m:ctrlPr>
                                              <a:rPr lang="zh-CN" altLang="en-US" sz="2400" b="1" i="1">
                                                <a:latin typeface="Cambria Math"/>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𝒊𝒎</m:t>
                                            </m:r>
                                          </m:sub>
                                        </m:sSub>
                                      </m:e>
                                    </m:d>
                                    <m:r>
                                      <a:rPr lang="en-US" altLang="zh-CN" sz="2400" b="1" i="1" baseline="30000" smtClean="0">
                                        <a:latin typeface="Cambria Math" panose="02040503050406030204" pitchFamily="18" charset="0"/>
                                      </a:rPr>
                                      <m:t>𝑻</m:t>
                                    </m:r>
                                  </m:e>
                                  <m:sup>
                                    <m:r>
                                      <a:rPr lang="zh-CN" altLang="en-US" sz="2400" b="1" i="1" smtClean="0">
                                        <a:latin typeface="Cambria Math" panose="02040503050406030204" pitchFamily="18" charset="0"/>
                                      </a:rPr>
                                      <m:t> </m:t>
                                    </m:r>
                                  </m:sup>
                                </m:sSup>
                                <m:r>
                                  <a:rPr lang="zh-CN" altLang="en-US" sz="2400" b="1" i="0">
                                    <a:latin typeface="Cambria Math" panose="02040503050406030204" pitchFamily="18" charset="0"/>
                                  </a:rPr>
                                  <m:t>,</m:t>
                                </m:r>
                                <m:sSub>
                                  <m:sSubPr>
                                    <m:ctrlPr>
                                      <a:rPr lang="zh-CN" altLang="en-US" sz="2400" b="1" i="1">
                                        <a:latin typeface="Cambria Math"/>
                                      </a:rPr>
                                    </m:ctrlPr>
                                  </m:sSubPr>
                                  <m:e>
                                    <m:r>
                                      <a:rPr lang="zh-CN" altLang="en-US" sz="2400" b="1" i="1">
                                        <a:latin typeface="Cambria Math" panose="02040503050406030204" pitchFamily="18" charset="0"/>
                                      </a:rPr>
                                      <m:t>𝑿</m:t>
                                    </m:r>
                                  </m:e>
                                  <m:sub>
                                    <m:r>
                                      <a:rPr lang="zh-CN" altLang="en-US" sz="2400" b="1" i="1">
                                        <a:latin typeface="Cambria Math" panose="02040503050406030204" pitchFamily="18" charset="0"/>
                                      </a:rPr>
                                      <m:t>𝒋</m:t>
                                    </m:r>
                                  </m:sub>
                                </m:sSub>
                                <m:r>
                                  <a:rPr lang="zh-CN" altLang="en-US" sz="2400" b="1" i="0">
                                    <a:latin typeface="Cambria Math" panose="02040503050406030204" pitchFamily="18" charset="0"/>
                                  </a:rPr>
                                  <m:t>=</m:t>
                                </m:r>
                                <m:groupChr>
                                  <m:groupChrPr>
                                    <m:chr m:val="⇀"/>
                                    <m:pos m:val="top"/>
                                    <m:vertJc m:val="bot"/>
                                    <m:ctrlPr>
                                      <a:rPr lang="zh-CN" altLang="en-US" sz="2400" b="1" i="1">
                                        <a:latin typeface="Cambria Math"/>
                                      </a:rPr>
                                    </m:ctrlPr>
                                  </m:groupChrPr>
                                  <m:e>
                                    <m:r>
                                      <a:rPr lang="zh-CN" altLang="en-US" sz="2400" b="1" i="1">
                                        <a:latin typeface="Cambria Math" panose="02040503050406030204" pitchFamily="18" charset="0"/>
                                      </a:rPr>
                                      <m:t>𝒋</m:t>
                                    </m:r>
                                  </m:e>
                                </m:groupChr>
                                <m:r>
                                  <a:rPr lang="zh-CN" altLang="en-US" sz="2400" b="1" i="0">
                                    <a:latin typeface="Cambria Math" panose="02040503050406030204" pitchFamily="18" charset="0"/>
                                  </a:rPr>
                                  <m:t>=(</m:t>
                                </m:r>
                                <m:sSub>
                                  <m:sSubPr>
                                    <m:ctrlPr>
                                      <a:rPr lang="zh-CN" altLang="en-US" sz="2400" b="1" i="1">
                                        <a:latin typeface="Cambria Math"/>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𝒋</m:t>
                                    </m:r>
                                    <m:r>
                                      <a:rPr lang="zh-CN" altLang="en-US" sz="2400" b="1" i="0">
                                        <a:latin typeface="Cambria Math" panose="02040503050406030204" pitchFamily="18" charset="0"/>
                                      </a:rPr>
                                      <m:t>𝟏</m:t>
                                    </m:r>
                                  </m:sub>
                                </m:sSub>
                                <m:r>
                                  <a:rPr lang="zh-CN" altLang="en-US" sz="2400" b="1" i="0">
                                    <a:latin typeface="Cambria Math" panose="02040503050406030204" pitchFamily="18" charset="0"/>
                                  </a:rPr>
                                  <m:t>,</m:t>
                                </m:r>
                                <m:sSub>
                                  <m:sSubPr>
                                    <m:ctrlPr>
                                      <a:rPr lang="zh-CN" altLang="en-US" sz="2400" b="1" i="1">
                                        <a:latin typeface="Cambria Math"/>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𝒋</m:t>
                                    </m:r>
                                    <m:r>
                                      <a:rPr lang="zh-CN" altLang="en-US" sz="2400" b="1" i="0">
                                        <a:latin typeface="Cambria Math" panose="02040503050406030204" pitchFamily="18" charset="0"/>
                                      </a:rPr>
                                      <m:t>𝟐</m:t>
                                    </m:r>
                                  </m:sub>
                                </m:sSub>
                                <m:r>
                                  <a:rPr lang="zh-CN" altLang="en-US" sz="2400" b="1" i="0">
                                    <a:latin typeface="Cambria Math" panose="02040503050406030204" pitchFamily="18" charset="0"/>
                                  </a:rPr>
                                  <m:t>,⋯,</m:t>
                                </m:r>
                                <m:sSub>
                                  <m:sSubPr>
                                    <m:ctrlPr>
                                      <a:rPr lang="zh-CN" altLang="en-US" sz="2400" b="1" i="1">
                                        <a:latin typeface="Cambria Math"/>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𝒋𝒎</m:t>
                                    </m:r>
                                  </m:sub>
                                </m:sSub>
                              </m:e>
                            </m:d>
                          </m:e>
                        </m:mr>
                        <m:mr>
                          <m:e>
                            <m:r>
                              <a:rPr lang="zh-CN" altLang="en-US" sz="2400" b="1" i="0">
                                <a:latin typeface="Cambria Math" panose="02040503050406030204" pitchFamily="18" charset="0"/>
                              </a:rPr>
                              <m:t>∵</m:t>
                            </m:r>
                            <m:groupChr>
                              <m:groupChrPr>
                                <m:chr m:val="⇀"/>
                                <m:pos m:val="top"/>
                                <m:vertJc m:val="bot"/>
                                <m:ctrlPr>
                                  <a:rPr lang="zh-CN" altLang="en-US" sz="2400" b="1" i="1">
                                    <a:latin typeface="Cambria Math"/>
                                  </a:rPr>
                                </m:ctrlPr>
                              </m:groupChrPr>
                              <m:e>
                                <m:r>
                                  <a:rPr lang="zh-CN" altLang="en-US" sz="2400" b="1" i="1">
                                    <a:latin typeface="Cambria Math" panose="02040503050406030204" pitchFamily="18" charset="0"/>
                                  </a:rPr>
                                  <m:t>𝒊</m:t>
                                </m:r>
                              </m:e>
                            </m:groupChr>
                            <m:r>
                              <a:rPr lang="zh-CN" altLang="en-US" sz="2400" b="1" i="0">
                                <a:latin typeface="Cambria Math" panose="02040503050406030204" pitchFamily="18" charset="0"/>
                              </a:rPr>
                              <m:t>⋅</m:t>
                            </m:r>
                            <m:groupChr>
                              <m:groupChrPr>
                                <m:chr m:val="⇀"/>
                                <m:pos m:val="top"/>
                                <m:vertJc m:val="bot"/>
                                <m:ctrlPr>
                                  <a:rPr lang="zh-CN" altLang="en-US" sz="2400" b="1" i="1">
                                    <a:latin typeface="Cambria Math"/>
                                  </a:rPr>
                                </m:ctrlPr>
                              </m:groupChrPr>
                              <m:e>
                                <m:r>
                                  <a:rPr lang="zh-CN" altLang="en-US" sz="2400" b="1" i="1">
                                    <a:latin typeface="Cambria Math" panose="02040503050406030204" pitchFamily="18" charset="0"/>
                                  </a:rPr>
                                  <m:t>𝒋</m:t>
                                </m:r>
                              </m:e>
                            </m:groupChr>
                            <m:r>
                              <a:rPr lang="zh-CN" altLang="en-US" sz="2400" b="1" i="0">
                                <a:latin typeface="Cambria Math" panose="02040503050406030204" pitchFamily="18" charset="0"/>
                              </a:rPr>
                              <m:t>=|</m:t>
                            </m:r>
                            <m:groupChr>
                              <m:groupChrPr>
                                <m:chr m:val="⇀"/>
                                <m:pos m:val="top"/>
                                <m:vertJc m:val="bot"/>
                                <m:ctrlPr>
                                  <a:rPr lang="zh-CN" altLang="en-US" sz="2400" b="1" i="1">
                                    <a:latin typeface="Cambria Math"/>
                                  </a:rPr>
                                </m:ctrlPr>
                              </m:groupChrPr>
                              <m:e>
                                <m:r>
                                  <a:rPr lang="zh-CN" altLang="en-US" sz="2400" b="1" i="1">
                                    <a:latin typeface="Cambria Math" panose="02040503050406030204" pitchFamily="18" charset="0"/>
                                  </a:rPr>
                                  <m:t>𝒊</m:t>
                                </m:r>
                              </m:e>
                            </m:groupChr>
                            <m:r>
                              <a:rPr lang="zh-CN" altLang="en-US" sz="2400" b="1" i="0">
                                <a:latin typeface="Cambria Math" panose="02040503050406030204" pitchFamily="18" charset="0"/>
                              </a:rPr>
                              <m:t>|⋅|</m:t>
                            </m:r>
                            <m:groupChr>
                              <m:groupChrPr>
                                <m:chr m:val="⇀"/>
                                <m:pos m:val="top"/>
                                <m:vertJc m:val="bot"/>
                                <m:ctrlPr>
                                  <a:rPr lang="zh-CN" altLang="en-US" sz="2400" b="1" i="1">
                                    <a:latin typeface="Cambria Math"/>
                                  </a:rPr>
                                </m:ctrlPr>
                              </m:groupChrPr>
                              <m:e>
                                <m:r>
                                  <a:rPr lang="zh-CN" altLang="en-US" sz="2400" b="1" i="1">
                                    <a:latin typeface="Cambria Math" panose="02040503050406030204" pitchFamily="18" charset="0"/>
                                  </a:rPr>
                                  <m:t>𝒋</m:t>
                                </m:r>
                              </m:e>
                            </m:groupChr>
                            <m:r>
                              <a:rPr lang="zh-CN" altLang="en-US" sz="2400" b="1" i="0">
                                <a:latin typeface="Cambria Math" panose="02040503050406030204" pitchFamily="18" charset="0"/>
                              </a:rPr>
                              <m:t>|</m:t>
                            </m:r>
                            <m:r>
                              <a:rPr lang="zh-CN" altLang="en-US" sz="2400" b="1" i="0">
                                <a:latin typeface="Cambria Math" panose="02040503050406030204" pitchFamily="18" charset="0"/>
                              </a:rPr>
                              <m:t>𝐜𝐨𝐬</m:t>
                            </m:r>
                            <m:sSub>
                              <m:sSubPr>
                                <m:ctrlPr>
                                  <a:rPr lang="zh-CN" altLang="en-US" sz="2400" b="1" i="1">
                                    <a:latin typeface="Cambria Math"/>
                                  </a:rPr>
                                </m:ctrlPr>
                              </m:sSubPr>
                              <m:e>
                                <m:r>
                                  <a:rPr lang="zh-CN" altLang="en-US" sz="2400" b="1" i="1">
                                    <a:latin typeface="Cambria Math" panose="02040503050406030204" pitchFamily="18" charset="0"/>
                                  </a:rPr>
                                  <m:t>𝜽</m:t>
                                </m:r>
                              </m:e>
                              <m:sub>
                                <m:r>
                                  <a:rPr lang="zh-CN" altLang="en-US" sz="2400" b="1" i="1">
                                    <a:latin typeface="Cambria Math" panose="02040503050406030204" pitchFamily="18" charset="0"/>
                                  </a:rPr>
                                  <m:t>𝒊𝒋</m:t>
                                </m:r>
                              </m:sub>
                            </m:sSub>
                          </m:e>
                        </m:mr>
                        <m:mr>
                          <m:e>
                            <m:r>
                              <a:rPr lang="zh-CN" altLang="en-US" sz="2400" b="1" i="0">
                                <a:latin typeface="Cambria Math" panose="02040503050406030204" pitchFamily="18" charset="0"/>
                              </a:rPr>
                              <m:t>∴</m:t>
                            </m:r>
                            <m:r>
                              <a:rPr lang="zh-CN" altLang="en-US" sz="2400" b="1" i="0">
                                <a:latin typeface="Cambria Math" panose="02040503050406030204" pitchFamily="18" charset="0"/>
                              </a:rPr>
                              <m:t>𝐜𝐨𝐬</m:t>
                            </m:r>
                            <m:sSub>
                              <m:sSubPr>
                                <m:ctrlPr>
                                  <a:rPr lang="zh-CN" altLang="en-US" sz="2400" b="1" i="1">
                                    <a:latin typeface="Cambria Math"/>
                                  </a:rPr>
                                </m:ctrlPr>
                              </m:sSubPr>
                              <m:e>
                                <m:r>
                                  <a:rPr lang="zh-CN" altLang="en-US" sz="2400" b="1" i="1">
                                    <a:latin typeface="Cambria Math" panose="02040503050406030204" pitchFamily="18" charset="0"/>
                                  </a:rPr>
                                  <m:t>𝜽</m:t>
                                </m:r>
                              </m:e>
                              <m:sub>
                                <m:r>
                                  <a:rPr lang="zh-CN" altLang="en-US" sz="2400" b="1" i="1">
                                    <a:latin typeface="Cambria Math" panose="02040503050406030204" pitchFamily="18" charset="0"/>
                                  </a:rPr>
                                  <m:t>𝒊𝒋</m:t>
                                </m:r>
                              </m:sub>
                            </m:sSub>
                            <m:r>
                              <a:rPr lang="zh-CN" altLang="en-US" sz="2400" b="1" i="0">
                                <a:latin typeface="Cambria Math" panose="02040503050406030204" pitchFamily="18" charset="0"/>
                              </a:rPr>
                              <m:t>=</m:t>
                            </m:r>
                            <m:f>
                              <m:fPr>
                                <m:ctrlPr>
                                  <a:rPr lang="zh-CN" altLang="en-US" sz="2400" b="1" i="1">
                                    <a:latin typeface="Cambria Math"/>
                                  </a:rPr>
                                </m:ctrlPr>
                              </m:fPr>
                              <m:num>
                                <m:nary>
                                  <m:naryPr>
                                    <m:chr m:val="∑"/>
                                    <m:grow m:val="on"/>
                                    <m:limLoc m:val="undOvr"/>
                                    <m:ctrlPr>
                                      <a:rPr lang="zh-CN" altLang="en-US" sz="2400" b="1" i="1">
                                        <a:latin typeface="Cambria Math"/>
                                      </a:rPr>
                                    </m:ctrlPr>
                                  </m:naryPr>
                                  <m:sub>
                                    <m:r>
                                      <a:rPr lang="zh-CN" altLang="en-US" sz="2400" b="1" i="1">
                                        <a:latin typeface="Cambria Math" panose="02040503050406030204" pitchFamily="18" charset="0"/>
                                      </a:rPr>
                                      <m:t>𝒌</m:t>
                                    </m:r>
                                    <m:r>
                                      <a:rPr lang="zh-CN" altLang="en-US" sz="2400" b="1" i="0">
                                        <a:latin typeface="Cambria Math" panose="02040503050406030204" pitchFamily="18" charset="0"/>
                                      </a:rPr>
                                      <m:t>=</m:t>
                                    </m:r>
                                    <m:r>
                                      <a:rPr lang="zh-CN" altLang="en-US" sz="2400" b="1" i="0">
                                        <a:latin typeface="Cambria Math" panose="02040503050406030204" pitchFamily="18" charset="0"/>
                                      </a:rPr>
                                      <m:t>𝟏</m:t>
                                    </m:r>
                                  </m:sub>
                                  <m:sup>
                                    <m:r>
                                      <a:rPr lang="zh-CN" altLang="en-US" sz="2400" b="1" i="1">
                                        <a:latin typeface="Cambria Math" panose="02040503050406030204" pitchFamily="18" charset="0"/>
                                      </a:rPr>
                                      <m:t>𝒎</m:t>
                                    </m:r>
                                  </m:sup>
                                  <m:e>
                                    <m:sSub>
                                      <m:sSubPr>
                                        <m:ctrlPr>
                                          <a:rPr lang="zh-CN" altLang="en-US" sz="2400" b="1" i="1">
                                            <a:latin typeface="Cambria Math"/>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𝒊𝒌</m:t>
                                        </m:r>
                                      </m:sub>
                                    </m:sSub>
                                    <m:r>
                                      <a:rPr lang="zh-CN" altLang="en-US" sz="2400" b="1" i="0">
                                        <a:latin typeface="Cambria Math" panose="02040503050406030204" pitchFamily="18" charset="0"/>
                                      </a:rPr>
                                      <m:t>⋅</m:t>
                                    </m:r>
                                    <m:sSub>
                                      <m:sSubPr>
                                        <m:ctrlPr>
                                          <a:rPr lang="zh-CN" altLang="en-US" sz="2400" b="1" i="1">
                                            <a:latin typeface="Cambria Math"/>
                                          </a:rPr>
                                        </m:ctrlPr>
                                      </m:sSub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𝒋𝒌</m:t>
                                        </m:r>
                                      </m:sub>
                                    </m:sSub>
                                  </m:e>
                                </m:nary>
                              </m:num>
                              <m:den>
                                <m:rad>
                                  <m:radPr>
                                    <m:degHide m:val="on"/>
                                    <m:ctrlPr>
                                      <a:rPr lang="zh-CN" altLang="en-US" sz="2400" b="1" i="1">
                                        <a:latin typeface="Cambria Math"/>
                                      </a:rPr>
                                    </m:ctrlPr>
                                  </m:radPr>
                                  <m:deg/>
                                  <m:e>
                                    <m:sSubSup>
                                      <m:sSubSupPr>
                                        <m:ctrlPr>
                                          <a:rPr lang="zh-CN" altLang="en-US" sz="2400" b="1" i="1">
                                            <a:latin typeface="Cambria Math"/>
                                          </a:rPr>
                                        </m:ctrlPr>
                                      </m:sSubSup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m:t>
                                        </m:r>
                                        <m:r>
                                          <a:rPr lang="zh-CN" altLang="en-US" sz="2400" b="1" i="0">
                                            <a:latin typeface="Cambria Math" panose="02040503050406030204" pitchFamily="18" charset="0"/>
                                          </a:rPr>
                                          <m:t>𝟏</m:t>
                                        </m:r>
                                      </m:sub>
                                      <m:sup>
                                        <m:r>
                                          <a:rPr lang="zh-CN" altLang="en-US" sz="2400" b="1" i="0">
                                            <a:latin typeface="Cambria Math" panose="02040503050406030204" pitchFamily="18" charset="0"/>
                                          </a:rPr>
                                          <m:t>𝟐</m:t>
                                        </m:r>
                                      </m:sup>
                                    </m:sSubSup>
                                    <m:r>
                                      <a:rPr lang="zh-CN" altLang="en-US" sz="2400" b="1" i="0">
                                        <a:latin typeface="Cambria Math" panose="02040503050406030204" pitchFamily="18" charset="0"/>
                                      </a:rPr>
                                      <m:t>+</m:t>
                                    </m:r>
                                    <m:sSubSup>
                                      <m:sSubSupPr>
                                        <m:ctrlPr>
                                          <a:rPr lang="zh-CN" altLang="en-US" sz="2400" b="1" i="1">
                                            <a:latin typeface="Cambria Math"/>
                                          </a:rPr>
                                        </m:ctrlPr>
                                      </m:sSubSup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m:t>
                                        </m:r>
                                        <m:r>
                                          <a:rPr lang="zh-CN" altLang="en-US" sz="2400" b="1" i="0">
                                            <a:latin typeface="Cambria Math" panose="02040503050406030204" pitchFamily="18" charset="0"/>
                                          </a:rPr>
                                          <m:t>𝟐</m:t>
                                        </m:r>
                                      </m:sub>
                                      <m:sup>
                                        <m:r>
                                          <a:rPr lang="zh-CN" altLang="en-US" sz="2400" b="1" i="0">
                                            <a:latin typeface="Cambria Math" panose="02040503050406030204" pitchFamily="18" charset="0"/>
                                          </a:rPr>
                                          <m:t>𝟐</m:t>
                                        </m:r>
                                      </m:sup>
                                    </m:sSubSup>
                                    <m:r>
                                      <a:rPr lang="zh-CN" altLang="en-US" sz="2400" b="1" i="0">
                                        <a:latin typeface="Cambria Math" panose="02040503050406030204" pitchFamily="18" charset="0"/>
                                      </a:rPr>
                                      <m:t>+⋯+</m:t>
                                    </m:r>
                                    <m:sSubSup>
                                      <m:sSubSupPr>
                                        <m:ctrlPr>
                                          <a:rPr lang="zh-CN" altLang="en-US" sz="2400" b="1" i="1">
                                            <a:latin typeface="Cambria Math"/>
                                          </a:rPr>
                                        </m:ctrlPr>
                                      </m:sSubSup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𝒊𝒎</m:t>
                                        </m:r>
                                      </m:sub>
                                      <m:sup>
                                        <m:r>
                                          <a:rPr lang="zh-CN" altLang="en-US" sz="2400" b="1" i="0">
                                            <a:latin typeface="Cambria Math" panose="02040503050406030204" pitchFamily="18" charset="0"/>
                                          </a:rPr>
                                          <m:t>𝟐</m:t>
                                        </m:r>
                                      </m:sup>
                                    </m:sSubSup>
                                  </m:e>
                                </m:rad>
                                <m:r>
                                  <a:rPr lang="zh-CN" altLang="en-US" sz="2400" b="1" i="0">
                                    <a:latin typeface="Cambria Math" panose="02040503050406030204" pitchFamily="18" charset="0"/>
                                  </a:rPr>
                                  <m:t>⋅</m:t>
                                </m:r>
                                <m:rad>
                                  <m:radPr>
                                    <m:degHide m:val="on"/>
                                    <m:ctrlPr>
                                      <a:rPr lang="zh-CN" altLang="en-US" sz="2400" b="1" i="1">
                                        <a:latin typeface="Cambria Math"/>
                                      </a:rPr>
                                    </m:ctrlPr>
                                  </m:radPr>
                                  <m:deg/>
                                  <m:e>
                                    <m:sSubSup>
                                      <m:sSubSupPr>
                                        <m:ctrlPr>
                                          <a:rPr lang="zh-CN" altLang="en-US" sz="2400" b="1" i="1">
                                            <a:latin typeface="Cambria Math"/>
                                          </a:rPr>
                                        </m:ctrlPr>
                                      </m:sSubSup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𝒋</m:t>
                                        </m:r>
                                        <m:r>
                                          <a:rPr lang="zh-CN" altLang="en-US" sz="2400" b="1" i="0">
                                            <a:latin typeface="Cambria Math" panose="02040503050406030204" pitchFamily="18" charset="0"/>
                                          </a:rPr>
                                          <m:t>𝟏</m:t>
                                        </m:r>
                                      </m:sub>
                                      <m:sup>
                                        <m:r>
                                          <a:rPr lang="zh-CN" altLang="en-US" sz="2400" b="1" i="0">
                                            <a:latin typeface="Cambria Math" panose="02040503050406030204" pitchFamily="18" charset="0"/>
                                          </a:rPr>
                                          <m:t>𝟐</m:t>
                                        </m:r>
                                      </m:sup>
                                    </m:sSubSup>
                                    <m:r>
                                      <a:rPr lang="zh-CN" altLang="en-US" sz="2400" b="1" i="0">
                                        <a:latin typeface="Cambria Math" panose="02040503050406030204" pitchFamily="18" charset="0"/>
                                      </a:rPr>
                                      <m:t>+</m:t>
                                    </m:r>
                                    <m:sSubSup>
                                      <m:sSubSupPr>
                                        <m:ctrlPr>
                                          <a:rPr lang="zh-CN" altLang="en-US" sz="2400" b="1" i="1">
                                            <a:latin typeface="Cambria Math"/>
                                          </a:rPr>
                                        </m:ctrlPr>
                                      </m:sSubSup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𝒋</m:t>
                                        </m:r>
                                        <m:r>
                                          <a:rPr lang="zh-CN" altLang="en-US" sz="2400" b="1" i="0">
                                            <a:latin typeface="Cambria Math" panose="02040503050406030204" pitchFamily="18" charset="0"/>
                                          </a:rPr>
                                          <m:t>𝟐</m:t>
                                        </m:r>
                                      </m:sub>
                                      <m:sup>
                                        <m:r>
                                          <a:rPr lang="zh-CN" altLang="en-US" sz="2400" b="1" i="0">
                                            <a:latin typeface="Cambria Math" panose="02040503050406030204" pitchFamily="18" charset="0"/>
                                          </a:rPr>
                                          <m:t>𝟐</m:t>
                                        </m:r>
                                      </m:sup>
                                    </m:sSubSup>
                                    <m:r>
                                      <a:rPr lang="zh-CN" altLang="en-US" sz="2400" b="1" i="0">
                                        <a:latin typeface="Cambria Math" panose="02040503050406030204" pitchFamily="18" charset="0"/>
                                      </a:rPr>
                                      <m:t>+⋯+</m:t>
                                    </m:r>
                                    <m:sSubSup>
                                      <m:sSubSupPr>
                                        <m:ctrlPr>
                                          <a:rPr lang="zh-CN" altLang="en-US" sz="2400" b="1" i="1">
                                            <a:latin typeface="Cambria Math"/>
                                          </a:rPr>
                                        </m:ctrlPr>
                                      </m:sSubSupPr>
                                      <m:e>
                                        <m:r>
                                          <a:rPr lang="zh-CN" altLang="en-US" sz="2400" b="1" i="1">
                                            <a:latin typeface="Cambria Math" panose="02040503050406030204" pitchFamily="18" charset="0"/>
                                          </a:rPr>
                                          <m:t>𝒙</m:t>
                                        </m:r>
                                      </m:e>
                                      <m:sub>
                                        <m:r>
                                          <a:rPr lang="zh-CN" altLang="en-US" sz="2400" b="1" i="1">
                                            <a:latin typeface="Cambria Math" panose="02040503050406030204" pitchFamily="18" charset="0"/>
                                          </a:rPr>
                                          <m:t>𝒋𝒎</m:t>
                                        </m:r>
                                      </m:sub>
                                      <m:sup>
                                        <m:r>
                                          <a:rPr lang="zh-CN" altLang="en-US" sz="2400" b="1" i="0">
                                            <a:latin typeface="Cambria Math" panose="02040503050406030204" pitchFamily="18" charset="0"/>
                                          </a:rPr>
                                          <m:t>𝟐</m:t>
                                        </m:r>
                                      </m:sup>
                                    </m:sSubSup>
                                  </m:e>
                                </m:rad>
                              </m:den>
                            </m:f>
                            <m:r>
                              <m:rPr>
                                <m:nor/>
                              </m:rPr>
                              <a:rPr lang="zh-CN" altLang="en-US" sz="2400" b="1" i="1">
                                <a:latin typeface="Cambria Math" panose="02040503050406030204" pitchFamily="18" charset="0"/>
                              </a:rPr>
                              <m:t> </m:t>
                            </m:r>
                          </m:e>
                        </m:mr>
                      </m:m>
                    </m:oMath>
                  </m:oMathPara>
                </a14:m>
                <a:endParaRPr lang="zh-CN" altLang="en-US" sz="2400" b="1" dirty="0"/>
              </a:p>
            </p:txBody>
          </p:sp>
        </mc:Choice>
        <mc:Fallback>
          <p:sp>
            <p:nvSpPr>
              <p:cNvPr id="5" name="矩形 4"/>
              <p:cNvSpPr>
                <a:spLocks noRot="1" noChangeAspect="1" noMove="1" noResize="1" noEditPoints="1" noAdjustHandles="1" noChangeArrowheads="1" noChangeShapeType="1" noTextEdit="1"/>
              </p:cNvSpPr>
              <p:nvPr/>
            </p:nvSpPr>
            <p:spPr>
              <a:xfrm>
                <a:off x="676751" y="2491458"/>
                <a:ext cx="6866573" cy="2672655"/>
              </a:xfrm>
              <a:prstGeom prst="rect">
                <a:avLst/>
              </a:prstGeom>
              <a:blipFill rotWithShape="1">
                <a:blip r:embed="rId2"/>
                <a:stretch>
                  <a:fillRect l="-7" t="-1130" r="-8062"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3711828" y="5339087"/>
                <a:ext cx="172034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𝒊</m:t>
                      </m:r>
                      <m:r>
                        <a:rPr lang="zh-CN" altLang="en-US" b="1" i="0">
                          <a:latin typeface="Cambria Math" panose="02040503050406030204" pitchFamily="18" charset="0"/>
                        </a:rPr>
                        <m:t>,</m:t>
                      </m:r>
                      <m:r>
                        <a:rPr lang="zh-CN" altLang="en-US" b="1" i="1">
                          <a:latin typeface="Cambria Math" panose="02040503050406030204" pitchFamily="18" charset="0"/>
                        </a:rPr>
                        <m:t>𝒋</m:t>
                      </m:r>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0">
                          <a:latin typeface="Cambria Math" panose="02040503050406030204" pitchFamily="18" charset="0"/>
                        </a:rPr>
                        <m:t>𝟐</m:t>
                      </m:r>
                      <m:r>
                        <a:rPr lang="zh-CN" altLang="en-US" b="1" i="0">
                          <a:latin typeface="Cambria Math" panose="02040503050406030204" pitchFamily="18" charset="0"/>
                        </a:rPr>
                        <m:t>,⋯,</m:t>
                      </m:r>
                      <m:r>
                        <a:rPr lang="zh-CN" altLang="en-US" b="1" i="1">
                          <a:latin typeface="Cambria Math" panose="02040503050406030204" pitchFamily="18" charset="0"/>
                        </a:rPr>
                        <m:t>𝒏</m:t>
                      </m:r>
                    </m:oMath>
                  </m:oMathPara>
                </a14:m>
                <a:endParaRPr lang="zh-CN" altLang="en-US" b="1" dirty="0"/>
              </a:p>
            </p:txBody>
          </p:sp>
        </mc:Choice>
        <mc:Fallback>
          <p:sp>
            <p:nvSpPr>
              <p:cNvPr id="6" name="矩形 5"/>
              <p:cNvSpPr>
                <a:spLocks noRot="1" noChangeAspect="1" noMove="1" noResize="1" noEditPoints="1" noAdjustHandles="1" noChangeArrowheads="1" noChangeShapeType="1" noTextEdit="1"/>
              </p:cNvSpPr>
              <p:nvPr/>
            </p:nvSpPr>
            <p:spPr>
              <a:xfrm>
                <a:off x="3711828" y="5339087"/>
                <a:ext cx="1720343" cy="369332"/>
              </a:xfrm>
              <a:prstGeom prst="rect">
                <a:avLst/>
              </a:prstGeom>
              <a:blipFill rotWithShape="1">
                <a:blip r:embed="rId3"/>
                <a:stretch>
                  <a:fillRect l="-15" t="-2" r="22" b="-24477"/>
                </a:stretch>
              </a:blipFill>
            </p:spPr>
            <p:txBody>
              <a:bodyPr/>
              <a:lstStyle/>
              <a:p>
                <a:r>
                  <a:rPr lang="zh-CN" altLang="en-US">
                    <a:noFill/>
                  </a:rPr>
                  <a:t> </a:t>
                </a:r>
              </a:p>
            </p:txBody>
          </p:sp>
        </mc:Fallback>
      </mc:AlternateContent>
      <p:sp>
        <p:nvSpPr>
          <p:cNvPr id="2" name="矩形 1"/>
          <p:cNvSpPr/>
          <p:nvPr/>
        </p:nvSpPr>
        <p:spPr>
          <a:xfrm>
            <a:off x="3428096" y="5346035"/>
            <a:ext cx="2287806" cy="369332"/>
          </a:xfrm>
          <a:prstGeom prst="rect">
            <a:avLst/>
          </a:prstGeom>
        </p:spPr>
        <p:txBody>
          <a:bodyPr wrap="none">
            <a:spAutoFit/>
          </a:bodyPr>
          <a:lstStyle/>
          <a:p>
            <a:r>
              <a:rPr lang="zh-CN" altLang="en-US" b="1" dirty="0">
                <a:latin typeface="宋体" panose="02010600030101010101" pitchFamily="2" charset="-122"/>
              </a:rPr>
              <a:t>（   </a:t>
            </a:r>
            <a:r>
              <a:rPr lang="zh-CN" altLang="en-US" b="1" dirty="0">
                <a:solidFill>
                  <a:schemeClr val="tx2"/>
                </a:solidFill>
                <a:latin typeface="宋体" panose="02010600030101010101" pitchFamily="2" charset="-122"/>
              </a:rPr>
              <a:t>           </a:t>
            </a:r>
            <a:r>
              <a:rPr lang="zh-CN" altLang="en-US" b="1" dirty="0">
                <a:latin typeface="宋体" panose="02010600030101010101" pitchFamily="2" charset="-122"/>
              </a:rPr>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251520" y="986012"/>
            <a:ext cx="8280152" cy="2163688"/>
          </a:xfrm>
        </p:spPr>
        <p:txBody>
          <a:bodyPr/>
          <a:lstStyle/>
          <a:p>
            <a:pPr algn="just">
              <a:lnSpc>
                <a:spcPct val="120000"/>
              </a:lnSpc>
              <a:spcBef>
                <a:spcPct val="0"/>
              </a:spcBef>
            </a:pPr>
            <a:r>
              <a:rPr lang="zh-CN" altLang="en-US" sz="2800" b="1" dirty="0">
                <a:latin typeface="Times New Roman" panose="02020503050405090304" pitchFamily="18" charset="0"/>
              </a:rPr>
              <a:t>式中，    称为向量间夹角余弦。显然，                。式中</a:t>
            </a:r>
            <a:r>
              <a:rPr lang="en-US" altLang="zh-CN" sz="2800" b="1" dirty="0" err="1">
                <a:latin typeface="Times New Roman" panose="02020503050405090304" pitchFamily="18" charset="0"/>
              </a:rPr>
              <a:t>x</a:t>
            </a:r>
            <a:r>
              <a:rPr lang="en-US" altLang="zh-CN" sz="2800" b="1" baseline="-25000" dirty="0" err="1">
                <a:latin typeface="Times New Roman" panose="02020503050405090304" pitchFamily="18" charset="0"/>
              </a:rPr>
              <a:t>jk</a:t>
            </a:r>
            <a:r>
              <a:rPr lang="zh-CN" altLang="en-US" sz="2800" b="1" dirty="0">
                <a:latin typeface="Times New Roman" panose="02020503050405090304" pitchFamily="18" charset="0"/>
              </a:rPr>
              <a:t>是第</a:t>
            </a:r>
            <a:r>
              <a:rPr lang="en-US" altLang="zh-CN" sz="2800" b="1" dirty="0">
                <a:latin typeface="Times New Roman" panose="02020503050405090304" pitchFamily="18" charset="0"/>
              </a:rPr>
              <a:t>j</a:t>
            </a:r>
            <a:r>
              <a:rPr lang="zh-CN" altLang="en-US" sz="2800" b="1" dirty="0">
                <a:latin typeface="Times New Roman" panose="02020503050405090304" pitchFamily="18" charset="0"/>
              </a:rPr>
              <a:t>样品第</a:t>
            </a:r>
            <a:r>
              <a:rPr lang="en-US" altLang="zh-CN" sz="2800" b="1" dirty="0">
                <a:latin typeface="Times New Roman" panose="02020503050405090304" pitchFamily="18" charset="0"/>
              </a:rPr>
              <a:t>k</a:t>
            </a:r>
            <a:r>
              <a:rPr lang="zh-CN" altLang="en-US" sz="2800" b="1" dirty="0">
                <a:latin typeface="Times New Roman" panose="02020503050405090304" pitchFamily="18" charset="0"/>
              </a:rPr>
              <a:t>个变量的观测值。     越接近</a:t>
            </a:r>
            <a:r>
              <a:rPr lang="zh-CN" altLang="en-US" sz="2800" b="1" dirty="0"/>
              <a:t>1</a:t>
            </a:r>
            <a:r>
              <a:rPr lang="zh-CN" altLang="en-US" sz="2800" b="1" dirty="0">
                <a:latin typeface="Times New Roman" panose="02020503050405090304" pitchFamily="18" charset="0"/>
              </a:rPr>
              <a:t>，则说明第</a:t>
            </a:r>
            <a:r>
              <a:rPr lang="en-US" altLang="zh-CN" sz="2800" b="1" dirty="0" err="1">
                <a:latin typeface="Times New Roman" panose="02020503050405090304" pitchFamily="18" charset="0"/>
              </a:rPr>
              <a:t>i</a:t>
            </a:r>
            <a:r>
              <a:rPr lang="zh-CN" altLang="en-US" sz="2800" b="1" dirty="0">
                <a:latin typeface="Times New Roman" panose="02020503050405090304" pitchFamily="18" charset="0"/>
              </a:rPr>
              <a:t>个样品与第</a:t>
            </a:r>
            <a:r>
              <a:rPr lang="en-US" altLang="zh-CN" sz="2800" b="1" dirty="0">
                <a:latin typeface="Times New Roman" panose="02020503050405090304" pitchFamily="18" charset="0"/>
              </a:rPr>
              <a:t>j</a:t>
            </a:r>
            <a:r>
              <a:rPr lang="zh-CN" altLang="en-US" sz="2800" b="1" dirty="0">
                <a:latin typeface="Times New Roman" panose="02020503050405090304" pitchFamily="18" charset="0"/>
              </a:rPr>
              <a:t>个样品越相似。将所有样品两两间的夹角余弦求出来，则夹角余弦矩阵</a:t>
            </a:r>
            <a:endParaRPr lang="zh-CN" altLang="en-US" sz="2800" b="1" dirty="0"/>
          </a:p>
        </p:txBody>
      </p:sp>
      <p:sp>
        <p:nvSpPr>
          <p:cNvPr id="116741" name="Rectangle 5"/>
          <p:cNvSpPr>
            <a:spLocks noChangeArrowheads="1"/>
          </p:cNvSpPr>
          <p:nvPr/>
        </p:nvSpPr>
        <p:spPr bwMode="auto">
          <a:xfrm>
            <a:off x="436245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43" name="Rectangle 7"/>
          <p:cNvSpPr>
            <a:spLocks noChangeArrowheads="1"/>
          </p:cNvSpPr>
          <p:nvPr/>
        </p:nvSpPr>
        <p:spPr bwMode="auto">
          <a:xfrm>
            <a:off x="43767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45" name="Rectangle 9"/>
          <p:cNvSpPr>
            <a:spLocks noChangeArrowheads="1"/>
          </p:cNvSpPr>
          <p:nvPr/>
        </p:nvSpPr>
        <p:spPr bwMode="auto">
          <a:xfrm>
            <a:off x="5029200" y="990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47" name="Rectangle 11"/>
          <p:cNvSpPr>
            <a:spLocks noChangeArrowheads="1"/>
          </p:cNvSpPr>
          <p:nvPr/>
        </p:nvSpPr>
        <p:spPr bwMode="auto">
          <a:xfrm>
            <a:off x="419576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49" name="Rectangle 13"/>
          <p:cNvSpPr>
            <a:spLocks noChangeArrowheads="1"/>
          </p:cNvSpPr>
          <p:nvPr/>
        </p:nvSpPr>
        <p:spPr bwMode="auto">
          <a:xfrm>
            <a:off x="451008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51" name="Rectangle 15"/>
          <p:cNvSpPr>
            <a:spLocks noChangeArrowheads="1"/>
          </p:cNvSpPr>
          <p:nvPr/>
        </p:nvSpPr>
        <p:spPr bwMode="auto">
          <a:xfrm>
            <a:off x="451008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53" name="Rectangle 17"/>
          <p:cNvSpPr>
            <a:spLocks noChangeArrowheads="1"/>
          </p:cNvSpPr>
          <p:nvPr/>
        </p:nvSpPr>
        <p:spPr bwMode="auto">
          <a:xfrm>
            <a:off x="4519613"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55" name="Rectangle 19"/>
          <p:cNvSpPr>
            <a:spLocks noChangeArrowheads="1"/>
          </p:cNvSpPr>
          <p:nvPr/>
        </p:nvSpPr>
        <p:spPr bwMode="auto">
          <a:xfrm>
            <a:off x="4500563"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57" name="Rectangle 21"/>
          <p:cNvSpPr>
            <a:spLocks noChangeArrowheads="1"/>
          </p:cNvSpPr>
          <p:nvPr/>
        </p:nvSpPr>
        <p:spPr bwMode="auto">
          <a:xfrm>
            <a:off x="457200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23"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24"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分类</a:t>
            </a:r>
            <a:r>
              <a:rPr lang="zh-CN" altLang="en-US" sz="3200" b="1" dirty="0" smtClean="0">
                <a:latin typeface="楷体_GB2312" pitchFamily="49" charset="-122"/>
                <a:ea typeface="楷体_GB2312" pitchFamily="49" charset="-122"/>
              </a:rPr>
              <a:t>统计量的</a:t>
            </a:r>
            <a:r>
              <a:rPr lang="zh-CN" altLang="en-US" sz="3200" b="1" dirty="0">
                <a:latin typeface="楷体_GB2312" pitchFamily="49" charset="-122"/>
                <a:ea typeface="楷体_GB2312" pitchFamily="49" charset="-122"/>
              </a:rPr>
              <a:t>确定及其聚类方法选择</a:t>
            </a:r>
            <a:endParaRPr lang="zh-CN" altLang="en-US" sz="3600" dirty="0">
              <a:latin typeface="Times New Roman" panose="02020503050405090304" pitchFamily="18" charset="0"/>
              <a:ea typeface="文鼎大标宋简" charset="-122"/>
            </a:endParaRPr>
          </a:p>
        </p:txBody>
      </p:sp>
      <mc:AlternateContent xmlns:mc="http://schemas.openxmlformats.org/markup-compatibility/2006">
        <mc:Choice xmlns:a14="http://schemas.microsoft.com/office/drawing/2010/main" Requires="a14">
          <p:sp>
            <p:nvSpPr>
              <p:cNvPr id="2" name="矩形 1"/>
              <p:cNvSpPr/>
              <p:nvPr/>
            </p:nvSpPr>
            <p:spPr>
              <a:xfrm>
                <a:off x="1403648" y="1084769"/>
                <a:ext cx="875496" cy="3956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𝐜𝐨𝐬</m:t>
                      </m:r>
                      <m:sSub>
                        <m:sSubPr>
                          <m:ctrlPr>
                            <a:rPr lang="zh-CN" altLang="en-US" b="1" i="1">
                              <a:latin typeface="Cambria Math"/>
                            </a:rPr>
                          </m:ctrlPr>
                        </m:sSubPr>
                        <m:e>
                          <m:r>
                            <a:rPr lang="zh-CN" altLang="en-US" b="1" i="1">
                              <a:latin typeface="Cambria Math" panose="02040503050406030204" pitchFamily="18" charset="0"/>
                            </a:rPr>
                            <m:t>𝜽</m:t>
                          </m:r>
                        </m:e>
                        <m:sub>
                          <m:r>
                            <a:rPr lang="zh-CN" altLang="en-US" b="1" i="1">
                              <a:latin typeface="Cambria Math" panose="02040503050406030204" pitchFamily="18" charset="0"/>
                            </a:rPr>
                            <m:t>𝒊𝒋</m:t>
                          </m:r>
                        </m:sub>
                      </m:sSub>
                    </m:oMath>
                  </m:oMathPara>
                </a14:m>
                <a:endParaRPr lang="zh-CN" altLang="en-US" b="1" dirty="0"/>
              </a:p>
            </p:txBody>
          </p:sp>
        </mc:Choice>
        <mc:Fallback>
          <p:sp>
            <p:nvSpPr>
              <p:cNvPr id="2" name="矩形 1"/>
              <p:cNvSpPr>
                <a:spLocks noRot="1" noChangeAspect="1" noMove="1" noResize="1" noEditPoints="1" noAdjustHandles="1" noChangeArrowheads="1" noChangeShapeType="1" noTextEdit="1"/>
              </p:cNvSpPr>
              <p:nvPr/>
            </p:nvSpPr>
            <p:spPr>
              <a:xfrm>
                <a:off x="1403648" y="1084769"/>
                <a:ext cx="875496" cy="395621"/>
              </a:xfrm>
              <a:prstGeom prst="rect">
                <a:avLst/>
              </a:prstGeom>
              <a:blipFill rotWithShape="1">
                <a:blip r:embed="rId2"/>
                <a:stretch>
                  <a:fillRect l="-34" t="-48" r="15" b="-161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6584242" y="1084769"/>
                <a:ext cx="1866986" cy="3916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r>
                        <a:rPr lang="zh-CN" altLang="en-US" i="0">
                          <a:latin typeface="Cambria Math" panose="02040503050406030204" pitchFamily="18" charset="0"/>
                        </a:rPr>
                        <m:t>1</m:t>
                      </m:r>
                      <m:r>
                        <a:rPr lang="zh-CN" altLang="en-US" i="0">
                          <a:latin typeface="Cambria Math" panose="02040503050406030204" pitchFamily="18" charset="0"/>
                        </a:rPr>
                        <m:t>≤</m:t>
                      </m:r>
                      <m:r>
                        <m:rPr>
                          <m:sty m:val="p"/>
                        </m:rPr>
                        <a:rPr lang="zh-CN" altLang="en-US" i="0">
                          <a:latin typeface="Cambria Math" panose="02040503050406030204" pitchFamily="18" charset="0"/>
                        </a:rPr>
                        <m:t>cos</m:t>
                      </m:r>
                      <m:sSub>
                        <m:sSubPr>
                          <m:ctrlPr>
                            <a:rPr lang="zh-CN" altLang="en-US" i="1">
                              <a:latin typeface="Cambria Math"/>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𝑖𝑗</m:t>
                          </m:r>
                        </m:sub>
                      </m:sSub>
                      <m:r>
                        <a:rPr lang="en-US" altLang="zh-CN" dirty="0">
                          <a:latin typeface="Cambria Math" panose="02040503050406030204" pitchFamily="18" charset="0"/>
                        </a:rPr>
                        <m:t>≤</m:t>
                      </m:r>
                      <m:r>
                        <a:rPr lang="en-US" altLang="zh-CN" b="0" i="0" dirty="0" smtClean="0">
                          <a:latin typeface="Cambria Math" panose="02040503050406030204" pitchFamily="18" charset="0"/>
                        </a:rPr>
                        <m:t>1</m:t>
                      </m:r>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6584242" y="1084769"/>
                <a:ext cx="1866986" cy="391646"/>
              </a:xfrm>
              <a:prstGeom prst="rect">
                <a:avLst/>
              </a:prstGeom>
              <a:blipFill rotWithShape="1">
                <a:blip r:embed="rId3"/>
                <a:stretch>
                  <a:fillRect l="-30" t="-48" r="1"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p:cNvSpPr/>
              <p:nvPr/>
            </p:nvSpPr>
            <p:spPr>
              <a:xfrm>
                <a:off x="6573388" y="1573253"/>
                <a:ext cx="875496" cy="3956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𝐜𝐨𝐬</m:t>
                      </m:r>
                      <m:sSub>
                        <m:sSubPr>
                          <m:ctrlPr>
                            <a:rPr lang="zh-CN" altLang="en-US" b="1" i="1">
                              <a:latin typeface="Cambria Math"/>
                            </a:rPr>
                          </m:ctrlPr>
                        </m:sSubPr>
                        <m:e>
                          <m:r>
                            <a:rPr lang="zh-CN" altLang="en-US" b="1" i="1">
                              <a:latin typeface="Cambria Math" panose="02040503050406030204" pitchFamily="18" charset="0"/>
                            </a:rPr>
                            <m:t>𝜽</m:t>
                          </m:r>
                        </m:e>
                        <m:sub>
                          <m:r>
                            <a:rPr lang="zh-CN" altLang="en-US" b="1" i="1">
                              <a:latin typeface="Cambria Math" panose="02040503050406030204" pitchFamily="18" charset="0"/>
                            </a:rPr>
                            <m:t>𝒊𝒋</m:t>
                          </m:r>
                        </m:sub>
                      </m:sSub>
                    </m:oMath>
                  </m:oMathPara>
                </a14:m>
                <a:endParaRPr lang="zh-CN" altLang="en-US" b="1" dirty="0"/>
              </a:p>
            </p:txBody>
          </p:sp>
        </mc:Choice>
        <mc:Fallback>
          <p:sp>
            <p:nvSpPr>
              <p:cNvPr id="27" name="矩形 26"/>
              <p:cNvSpPr>
                <a:spLocks noRot="1" noChangeAspect="1" noMove="1" noResize="1" noEditPoints="1" noAdjustHandles="1" noChangeArrowheads="1" noChangeShapeType="1" noTextEdit="1"/>
              </p:cNvSpPr>
              <p:nvPr/>
            </p:nvSpPr>
            <p:spPr>
              <a:xfrm>
                <a:off x="6573388" y="1573253"/>
                <a:ext cx="875496" cy="395621"/>
              </a:xfrm>
              <a:prstGeom prst="rect">
                <a:avLst/>
              </a:prstGeom>
              <a:blipFill rotWithShape="1">
                <a:blip r:embed="rId2"/>
                <a:stretch>
                  <a:fillRect l="-57" t="-90" r="38" b="-16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1907704" y="3470176"/>
                <a:ext cx="5616624" cy="150765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𝑸</m:t>
                      </m:r>
                      <m:r>
                        <a:rPr lang="zh-CN" altLang="en-US" sz="2400" b="1" i="0">
                          <a:latin typeface="Cambria Math" panose="02040503050406030204" pitchFamily="18" charset="0"/>
                        </a:rPr>
                        <m:t>=</m:t>
                      </m:r>
                      <m:d>
                        <m:dPr>
                          <m:begChr m:val="["/>
                          <m:endChr m:val="]"/>
                          <m:ctrlPr>
                            <a:rPr lang="zh-CN" altLang="en-US" sz="2400" b="1" i="1">
                              <a:latin typeface="Cambria Math"/>
                            </a:rPr>
                          </m:ctrlPr>
                        </m:dPr>
                        <m:e>
                          <m:m>
                            <m:mPr>
                              <m:mcs>
                                <m:mc>
                                  <m:mcPr>
                                    <m:count m:val="4"/>
                                    <m:mcJc m:val="center"/>
                                  </m:mcPr>
                                </m:mc>
                              </m:mcs>
                              <m:plcHide m:val="on"/>
                              <m:ctrlPr>
                                <a:rPr lang="zh-CN" altLang="en-US" sz="2400" b="1" i="1">
                                  <a:latin typeface="Cambria Math"/>
                                </a:rPr>
                              </m:ctrlPr>
                            </m:mPr>
                            <m:mr>
                              <m:e>
                                <m:r>
                                  <a:rPr lang="zh-CN" altLang="en-US" sz="2400" b="1" i="0">
                                    <a:latin typeface="Cambria Math" panose="02040503050406030204" pitchFamily="18" charset="0"/>
                                  </a:rPr>
                                  <m:t>𝟏</m:t>
                                </m:r>
                              </m:e>
                              <m:e>
                                <m:r>
                                  <a:rPr lang="zh-CN" altLang="en-US" sz="2400" b="1" i="0">
                                    <a:latin typeface="Cambria Math" panose="02040503050406030204" pitchFamily="18" charset="0"/>
                                  </a:rPr>
                                  <m:t>𝐜𝐨𝐬</m:t>
                                </m:r>
                                <m:sSub>
                                  <m:sSubPr>
                                    <m:ctrlPr>
                                      <a:rPr lang="zh-CN" altLang="en-US" sz="2400" b="1" i="1">
                                        <a:latin typeface="Cambria Math"/>
                                      </a:rPr>
                                    </m:ctrlPr>
                                  </m:sSubPr>
                                  <m:e>
                                    <m:r>
                                      <a:rPr lang="zh-CN" altLang="en-US" sz="2400" b="1" i="1">
                                        <a:latin typeface="Cambria Math" panose="02040503050406030204" pitchFamily="18" charset="0"/>
                                      </a:rPr>
                                      <m:t>𝜽</m:t>
                                    </m:r>
                                  </m:e>
                                  <m:sub>
                                    <m:r>
                                      <a:rPr lang="zh-CN" altLang="en-US" sz="2400" b="1" i="0">
                                        <a:latin typeface="Cambria Math" panose="02040503050406030204" pitchFamily="18" charset="0"/>
                                      </a:rPr>
                                      <m:t>𝟏𝟐</m:t>
                                    </m:r>
                                  </m:sub>
                                </m:sSub>
                              </m:e>
                              <m:e>
                                <m:r>
                                  <a:rPr lang="zh-CN" altLang="en-US" sz="2400" b="1" i="0">
                                    <a:latin typeface="Cambria Math" panose="02040503050406030204" pitchFamily="18" charset="0"/>
                                  </a:rPr>
                                  <m:t>⋯</m:t>
                                </m:r>
                              </m:e>
                              <m:e>
                                <m:r>
                                  <a:rPr lang="zh-CN" altLang="en-US" sz="2400" b="1" i="0">
                                    <a:latin typeface="Cambria Math" panose="02040503050406030204" pitchFamily="18" charset="0"/>
                                  </a:rPr>
                                  <m:t>𝐜𝐨𝐬</m:t>
                                </m:r>
                                <m:sSub>
                                  <m:sSubPr>
                                    <m:ctrlPr>
                                      <a:rPr lang="zh-CN" altLang="en-US" sz="2400" b="1" i="1">
                                        <a:latin typeface="Cambria Math"/>
                                      </a:rPr>
                                    </m:ctrlPr>
                                  </m:sSubPr>
                                  <m:e>
                                    <m:r>
                                      <a:rPr lang="zh-CN" altLang="en-US" sz="2400" b="1" i="1">
                                        <a:latin typeface="Cambria Math" panose="02040503050406030204" pitchFamily="18" charset="0"/>
                                      </a:rPr>
                                      <m:t>𝜽</m:t>
                                    </m:r>
                                  </m:e>
                                  <m:sub>
                                    <m:r>
                                      <a:rPr lang="zh-CN" altLang="en-US" sz="2400" b="1" i="0">
                                        <a:latin typeface="Cambria Math" panose="02040503050406030204" pitchFamily="18" charset="0"/>
                                      </a:rPr>
                                      <m:t>𝟏</m:t>
                                    </m:r>
                                    <m:r>
                                      <a:rPr lang="zh-CN" altLang="en-US" sz="2400" b="1" i="1">
                                        <a:latin typeface="Cambria Math" panose="02040503050406030204" pitchFamily="18" charset="0"/>
                                      </a:rPr>
                                      <m:t>𝒏</m:t>
                                    </m:r>
                                  </m:sub>
                                </m:sSub>
                              </m:e>
                            </m:mr>
                            <m:mr>
                              <m:e>
                                <m:r>
                                  <a:rPr lang="zh-CN" altLang="en-US" sz="2400" b="1" i="0">
                                    <a:latin typeface="Cambria Math" panose="02040503050406030204" pitchFamily="18" charset="0"/>
                                  </a:rPr>
                                  <m:t>𝐜𝐨𝐬</m:t>
                                </m:r>
                                <m:sSub>
                                  <m:sSubPr>
                                    <m:ctrlPr>
                                      <a:rPr lang="zh-CN" altLang="en-US" sz="2400" b="1" i="1">
                                        <a:latin typeface="Cambria Math"/>
                                      </a:rPr>
                                    </m:ctrlPr>
                                  </m:sSubPr>
                                  <m:e>
                                    <m:r>
                                      <a:rPr lang="zh-CN" altLang="en-US" sz="2400" b="1" i="1">
                                        <a:latin typeface="Cambria Math" panose="02040503050406030204" pitchFamily="18" charset="0"/>
                                      </a:rPr>
                                      <m:t>𝜽</m:t>
                                    </m:r>
                                  </m:e>
                                  <m:sub>
                                    <m:r>
                                      <a:rPr lang="zh-CN" altLang="en-US" sz="2400" b="1" i="0">
                                        <a:latin typeface="Cambria Math" panose="02040503050406030204" pitchFamily="18" charset="0"/>
                                      </a:rPr>
                                      <m:t>𝟐𝟏</m:t>
                                    </m:r>
                                  </m:sub>
                                </m:sSub>
                              </m:e>
                              <m:e>
                                <m:r>
                                  <a:rPr lang="zh-CN" altLang="en-US" sz="2400" b="1" i="0">
                                    <a:latin typeface="Cambria Math" panose="02040503050406030204" pitchFamily="18" charset="0"/>
                                  </a:rPr>
                                  <m:t>𝟏</m:t>
                                </m:r>
                              </m:e>
                              <m:e>
                                <m:r>
                                  <a:rPr lang="zh-CN" altLang="en-US" sz="2400" b="1" i="0">
                                    <a:latin typeface="Cambria Math" panose="02040503050406030204" pitchFamily="18" charset="0"/>
                                  </a:rPr>
                                  <m:t>⋯</m:t>
                                </m:r>
                              </m:e>
                              <m:e>
                                <m:r>
                                  <a:rPr lang="zh-CN" altLang="en-US" sz="2400" b="1" i="0">
                                    <a:latin typeface="Cambria Math" panose="02040503050406030204" pitchFamily="18" charset="0"/>
                                  </a:rPr>
                                  <m:t>𝐜𝐨𝐬</m:t>
                                </m:r>
                                <m:sSub>
                                  <m:sSubPr>
                                    <m:ctrlPr>
                                      <a:rPr lang="zh-CN" altLang="en-US" sz="2400" b="1" i="1">
                                        <a:latin typeface="Cambria Math"/>
                                      </a:rPr>
                                    </m:ctrlPr>
                                  </m:sSubPr>
                                  <m:e>
                                    <m:r>
                                      <a:rPr lang="zh-CN" altLang="en-US" sz="2400" b="1" i="1">
                                        <a:latin typeface="Cambria Math" panose="02040503050406030204" pitchFamily="18" charset="0"/>
                                      </a:rPr>
                                      <m:t>𝜽</m:t>
                                    </m:r>
                                  </m:e>
                                  <m:sub>
                                    <m:r>
                                      <a:rPr lang="zh-CN" altLang="en-US" sz="2400" b="1" i="0">
                                        <a:latin typeface="Cambria Math" panose="02040503050406030204" pitchFamily="18" charset="0"/>
                                      </a:rPr>
                                      <m:t>𝟐</m:t>
                                    </m:r>
                                    <m:r>
                                      <a:rPr lang="zh-CN" altLang="en-US" sz="2400" b="1" i="1">
                                        <a:latin typeface="Cambria Math" panose="02040503050406030204" pitchFamily="18" charset="0"/>
                                      </a:rPr>
                                      <m:t>𝒏</m:t>
                                    </m:r>
                                  </m:sub>
                                </m:sSub>
                              </m:e>
                            </m:mr>
                            <m:mr>
                              <m:e>
                                <m:r>
                                  <a:rPr lang="zh-CN" altLang="en-US" sz="2400" b="1" i="0">
                                    <a:latin typeface="Cambria Math" panose="02040503050406030204" pitchFamily="18" charset="0"/>
                                  </a:rPr>
                                  <m:t>⋮</m:t>
                                </m:r>
                              </m:e>
                              <m:e>
                                <m:r>
                                  <a:rPr lang="zh-CN" altLang="en-US" sz="2400" b="1" i="0">
                                    <a:latin typeface="Cambria Math" panose="02040503050406030204" pitchFamily="18" charset="0"/>
                                  </a:rPr>
                                  <m:t>⋮</m:t>
                                </m:r>
                              </m:e>
                              <m:e>
                                <m:r>
                                  <a:rPr lang="zh-CN" altLang="en-US" sz="2400" b="1" i="0">
                                    <a:latin typeface="Cambria Math" panose="02040503050406030204" pitchFamily="18" charset="0"/>
                                  </a:rPr>
                                  <m:t>⋯</m:t>
                                </m:r>
                              </m:e>
                              <m:e>
                                <m:r>
                                  <a:rPr lang="zh-CN" altLang="en-US" sz="2400" b="1" i="0">
                                    <a:latin typeface="Cambria Math" panose="02040503050406030204" pitchFamily="18" charset="0"/>
                                  </a:rPr>
                                  <m:t>⋮</m:t>
                                </m:r>
                              </m:e>
                            </m:mr>
                            <m:mr>
                              <m:e>
                                <m:r>
                                  <a:rPr lang="zh-CN" altLang="en-US" sz="2400" b="1" i="0">
                                    <a:latin typeface="Cambria Math" panose="02040503050406030204" pitchFamily="18" charset="0"/>
                                  </a:rPr>
                                  <m:t>𝐜𝐨𝐬</m:t>
                                </m:r>
                                <m:sSub>
                                  <m:sSubPr>
                                    <m:ctrlPr>
                                      <a:rPr lang="zh-CN" altLang="en-US" sz="2400" b="1" i="1">
                                        <a:latin typeface="Cambria Math"/>
                                      </a:rPr>
                                    </m:ctrlPr>
                                  </m:sSubPr>
                                  <m:e>
                                    <m:r>
                                      <a:rPr lang="zh-CN" altLang="en-US" sz="2400" b="1" i="1">
                                        <a:latin typeface="Cambria Math" panose="02040503050406030204" pitchFamily="18" charset="0"/>
                                      </a:rPr>
                                      <m:t>𝜽</m:t>
                                    </m:r>
                                  </m:e>
                                  <m:sub>
                                    <m:r>
                                      <a:rPr lang="zh-CN" altLang="en-US" sz="2400" b="1" i="1">
                                        <a:latin typeface="Cambria Math" panose="02040503050406030204" pitchFamily="18" charset="0"/>
                                      </a:rPr>
                                      <m:t>𝒏</m:t>
                                    </m:r>
                                    <m:r>
                                      <a:rPr lang="zh-CN" altLang="en-US" sz="2400" b="1" i="0">
                                        <a:latin typeface="Cambria Math" panose="02040503050406030204" pitchFamily="18" charset="0"/>
                                      </a:rPr>
                                      <m:t>𝟏</m:t>
                                    </m:r>
                                  </m:sub>
                                </m:sSub>
                              </m:e>
                              <m:e>
                                <m:r>
                                  <a:rPr lang="zh-CN" altLang="en-US" sz="2400" b="1" i="0">
                                    <a:latin typeface="Cambria Math" panose="02040503050406030204" pitchFamily="18" charset="0"/>
                                  </a:rPr>
                                  <m:t>𝐜𝐨𝐬</m:t>
                                </m:r>
                                <m:sSub>
                                  <m:sSubPr>
                                    <m:ctrlPr>
                                      <a:rPr lang="zh-CN" altLang="en-US" sz="2400" b="1" i="1">
                                        <a:latin typeface="Cambria Math"/>
                                      </a:rPr>
                                    </m:ctrlPr>
                                  </m:sSubPr>
                                  <m:e>
                                    <m:r>
                                      <a:rPr lang="zh-CN" altLang="en-US" sz="2400" b="1" i="1">
                                        <a:latin typeface="Cambria Math" panose="02040503050406030204" pitchFamily="18" charset="0"/>
                                      </a:rPr>
                                      <m:t>𝜽</m:t>
                                    </m:r>
                                  </m:e>
                                  <m:sub>
                                    <m:r>
                                      <a:rPr lang="zh-CN" altLang="en-US" sz="2400" b="1" i="1">
                                        <a:latin typeface="Cambria Math" panose="02040503050406030204" pitchFamily="18" charset="0"/>
                                      </a:rPr>
                                      <m:t>𝒏</m:t>
                                    </m:r>
                                    <m:r>
                                      <a:rPr lang="zh-CN" altLang="en-US" sz="2400" b="1" i="0">
                                        <a:latin typeface="Cambria Math" panose="02040503050406030204" pitchFamily="18" charset="0"/>
                                      </a:rPr>
                                      <m:t>𝟐</m:t>
                                    </m:r>
                                  </m:sub>
                                </m:sSub>
                              </m:e>
                              <m:e>
                                <m:r>
                                  <a:rPr lang="zh-CN" altLang="en-US" sz="2400" b="1" i="0">
                                    <a:latin typeface="Cambria Math" panose="02040503050406030204" pitchFamily="18" charset="0"/>
                                  </a:rPr>
                                  <m:t>⋯</m:t>
                                </m:r>
                              </m:e>
                              <m:e>
                                <m:r>
                                  <a:rPr lang="zh-CN" altLang="en-US" sz="2400" b="1" i="0">
                                    <a:latin typeface="Cambria Math" panose="02040503050406030204" pitchFamily="18" charset="0"/>
                                  </a:rPr>
                                  <m:t>𝟏</m:t>
                                </m:r>
                              </m:e>
                            </m:mr>
                          </m:m>
                        </m:e>
                      </m:d>
                    </m:oMath>
                  </m:oMathPara>
                </a14:m>
                <a:endParaRPr lang="zh-CN" altLang="en-US" sz="2400" b="1" dirty="0"/>
              </a:p>
            </p:txBody>
          </p:sp>
        </mc:Choice>
        <mc:Fallback>
          <p:sp>
            <p:nvSpPr>
              <p:cNvPr id="4" name="矩形 3"/>
              <p:cNvSpPr>
                <a:spLocks noRot="1" noChangeAspect="1" noMove="1" noResize="1" noEditPoints="1" noAdjustHandles="1" noChangeArrowheads="1" noChangeShapeType="1" noTextEdit="1"/>
              </p:cNvSpPr>
              <p:nvPr/>
            </p:nvSpPr>
            <p:spPr>
              <a:xfrm>
                <a:off x="1907704" y="3470176"/>
                <a:ext cx="5616624" cy="1507657"/>
              </a:xfrm>
              <a:prstGeom prst="rect">
                <a:avLst/>
              </a:prstGeom>
              <a:blipFill rotWithShape="1">
                <a:blip r:embed="rId4"/>
                <a:stretch>
                  <a:fillRect l="-3" t="-36" r="4" b="5"/>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251520" y="980728"/>
            <a:ext cx="8066087" cy="5256581"/>
          </a:xfrm>
        </p:spPr>
        <p:txBody>
          <a:bodyPr>
            <a:normAutofit lnSpcReduction="10000"/>
          </a:bodyPr>
          <a:lstStyle/>
          <a:p>
            <a:pPr marL="0" indent="0" algn="just">
              <a:buNone/>
            </a:pPr>
            <a:r>
              <a:rPr lang="zh-CN" altLang="en-US" sz="2800" b="1" dirty="0" smtClean="0">
                <a:latin typeface="宋体" panose="02010600030101010101" pitchFamily="2" charset="-122"/>
              </a:rPr>
              <a:t>在传统的</a:t>
            </a:r>
            <a:r>
              <a:rPr lang="zh-CN" altLang="en-US" sz="2800" b="1" dirty="0">
                <a:latin typeface="宋体" panose="02010600030101010101" pitchFamily="2" charset="-122"/>
              </a:rPr>
              <a:t>分类学中，人们主要靠经验和专业知识进行定性分类，如黑人、白人、黄种人，我们凭视觉感观就能作出分类，很少利用数学方法。</a:t>
            </a:r>
            <a:endParaRPr lang="zh-CN" altLang="en-US" sz="2800" b="1" dirty="0">
              <a:latin typeface="宋体" panose="02010600030101010101" pitchFamily="2" charset="-122"/>
            </a:endParaRPr>
          </a:p>
          <a:p>
            <a:pPr marL="0" indent="0" algn="just">
              <a:buNone/>
            </a:pPr>
            <a:endParaRPr lang="en-US" altLang="zh-CN" sz="2800" b="1" dirty="0">
              <a:latin typeface="宋体" panose="02010600030101010101" pitchFamily="2" charset="-122"/>
            </a:endParaRPr>
          </a:p>
          <a:p>
            <a:pPr marL="0" indent="0" algn="just">
              <a:buNone/>
            </a:pPr>
            <a:r>
              <a:rPr lang="zh-CN" altLang="en-US" sz="2800" b="1" dirty="0">
                <a:latin typeface="宋体" panose="02010600030101010101" pitchFamily="2" charset="-122"/>
              </a:rPr>
              <a:t>随着科学技术的迅速发展，分类要求越来越高，以致靠经验和专业知识不能进行确切的科学分类，于是数学这个定量化的有力工具便被引进到分类学中来，形成了数值分类学。</a:t>
            </a:r>
            <a:endParaRPr lang="zh-CN" altLang="en-US" sz="2800" b="1" dirty="0">
              <a:latin typeface="宋体" panose="02010600030101010101" pitchFamily="2" charset="-122"/>
            </a:endParaRPr>
          </a:p>
          <a:p>
            <a:pPr marL="0" indent="0" algn="just">
              <a:buNone/>
            </a:pPr>
            <a:endParaRPr lang="en-US" altLang="zh-CN" sz="2800" b="1" dirty="0">
              <a:latin typeface="宋体" panose="02010600030101010101" pitchFamily="2" charset="-122"/>
            </a:endParaRPr>
          </a:p>
          <a:p>
            <a:pPr marL="0" indent="0" algn="just">
              <a:buNone/>
            </a:pPr>
            <a:r>
              <a:rPr lang="zh-CN" altLang="en-US" sz="2800" b="1" dirty="0">
                <a:latin typeface="宋体" panose="02010600030101010101" pitchFamily="2" charset="-122"/>
              </a:rPr>
              <a:t>近20年来，多元统计分析技术被引进到分类学中，于是从数值分类学中逐渐地分离出聚类分析这个新的分支。</a:t>
            </a:r>
            <a:endParaRPr lang="zh-CN" altLang="en-US" sz="2800" dirty="0">
              <a:effectLst/>
              <a:latin typeface="宋体" panose="02010600030101010101" pitchFamily="2" charset="-122"/>
            </a:endParaRPr>
          </a:p>
        </p:txBody>
      </p:sp>
      <p:sp>
        <p:nvSpPr>
          <p:cNvPr id="96261" name="Rectangle 5"/>
          <p:cNvSpPr>
            <a:spLocks noChangeArrowheads="1"/>
          </p:cNvSpPr>
          <p:nvPr/>
        </p:nvSpPr>
        <p:spPr bwMode="auto">
          <a:xfrm>
            <a:off x="4500563"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6263" name="Rectangle 7"/>
          <p:cNvSpPr>
            <a:spLocks noChangeArrowheads="1"/>
          </p:cNvSpPr>
          <p:nvPr/>
        </p:nvSpPr>
        <p:spPr bwMode="auto">
          <a:xfrm>
            <a:off x="4500563"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矩形 6"/>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charset="-122"/>
                <a:ea typeface="Arial Unicode MS" panose="020B0604020202020204" charset="-122"/>
                <a:cs typeface="Arial Unicode MS" panose="020B0604020202020204" charset="-122"/>
              </a:rPr>
              <a:t>聚类分析</a:t>
            </a:r>
            <a:endParaRPr lang="zh-CN" altLang="en-US" sz="4400" b="1" dirty="0">
              <a:latin typeface="Arial Unicode MS" panose="020B0604020202020204" charset="-122"/>
              <a:ea typeface="Arial Unicode MS" panose="020B0604020202020204" charset="-122"/>
              <a:cs typeface="Arial Unicode MS" panose="020B060402020202020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456381" y="1755875"/>
            <a:ext cx="7772400" cy="3741738"/>
          </a:xfrm>
        </p:spPr>
        <p:txBody>
          <a:bodyPr/>
          <a:lstStyle/>
          <a:p>
            <a:pPr algn="just"/>
            <a:r>
              <a:rPr lang="zh-CN" altLang="en-US" sz="2800" b="1" dirty="0">
                <a:latin typeface="Times New Roman" panose="02020503050405090304" pitchFamily="18" charset="0"/>
              </a:rPr>
              <a:t>主要是用于表征两个随机变量之间的线性相关程度。</a:t>
            </a:r>
            <a:endParaRPr lang="zh-CN" altLang="en-US" sz="2800" b="1" dirty="0"/>
          </a:p>
          <a:p>
            <a:pPr algn="just"/>
            <a:r>
              <a:rPr lang="zh-CN" altLang="en-US" sz="2800" b="1" dirty="0">
                <a:latin typeface="Times New Roman" panose="02020503050405090304" pitchFamily="18" charset="0"/>
              </a:rPr>
              <a:t>如对于二维随机变量，可用                          表示随机变量</a:t>
            </a:r>
            <a:r>
              <a:rPr lang="en-US" altLang="zh-CN" sz="2800" b="1" dirty="0">
                <a:latin typeface="Times New Roman" panose="02020503050405090304" pitchFamily="18" charset="0"/>
              </a:rPr>
              <a:t>X</a:t>
            </a:r>
            <a:r>
              <a:rPr lang="zh-CN" altLang="en-US" sz="2800" b="1" dirty="0">
                <a:latin typeface="Times New Roman" panose="02020503050405090304" pitchFamily="18" charset="0"/>
              </a:rPr>
              <a:t>与</a:t>
            </a:r>
            <a:r>
              <a:rPr lang="en-US" altLang="zh-CN" sz="2800" b="1" dirty="0">
                <a:latin typeface="Times New Roman" panose="02020503050405090304" pitchFamily="18" charset="0"/>
              </a:rPr>
              <a:t>Y</a:t>
            </a:r>
            <a:r>
              <a:rPr lang="zh-CN" altLang="en-US" sz="2800" b="1" dirty="0">
                <a:latin typeface="Times New Roman" panose="02020503050405090304" pitchFamily="18" charset="0"/>
              </a:rPr>
              <a:t>的</a:t>
            </a:r>
            <a:r>
              <a:rPr lang="zh-CN" altLang="en-US" sz="2800" b="1" dirty="0">
                <a:solidFill>
                  <a:srgbClr val="FF0000"/>
                </a:solidFill>
                <a:latin typeface="Times New Roman" panose="02020503050405090304" pitchFamily="18" charset="0"/>
              </a:rPr>
              <a:t>协方差</a:t>
            </a:r>
            <a:r>
              <a:rPr lang="zh-CN" altLang="en-US" sz="2800" b="1" dirty="0">
                <a:latin typeface="Times New Roman" panose="02020503050405090304" pitchFamily="18" charset="0"/>
              </a:rPr>
              <a:t>，记为</a:t>
            </a:r>
            <a:endParaRPr lang="zh-CN" altLang="en-US" sz="2800" b="1" dirty="0"/>
          </a:p>
          <a:p>
            <a:pPr>
              <a:lnSpc>
                <a:spcPct val="90000"/>
              </a:lnSpc>
            </a:pPr>
            <a:endParaRPr lang="zh-CN" altLang="en-US" sz="2800" b="1" dirty="0"/>
          </a:p>
          <a:p>
            <a:r>
              <a:rPr lang="zh-CN" altLang="en-US" sz="2800" b="1" dirty="0">
                <a:latin typeface="宋体" panose="02010600030101010101" pitchFamily="2" charset="-122"/>
              </a:rPr>
              <a:t>进而还可引进相关系数的概念，用其值的大小来描述随机变量</a:t>
            </a:r>
            <a:r>
              <a:rPr lang="en-US" altLang="zh-CN" sz="2800" b="1" dirty="0">
                <a:latin typeface="宋体" panose="02010600030101010101" pitchFamily="2" charset="-122"/>
              </a:rPr>
              <a:t>X</a:t>
            </a:r>
            <a:r>
              <a:rPr lang="zh-CN" altLang="en-US" sz="2800" b="1" dirty="0">
                <a:latin typeface="宋体" panose="02010600030101010101" pitchFamily="2" charset="-122"/>
              </a:rPr>
              <a:t>与</a:t>
            </a:r>
            <a:r>
              <a:rPr lang="en-US" altLang="zh-CN" sz="2800" b="1" dirty="0">
                <a:latin typeface="宋体" panose="02010600030101010101" pitchFamily="2" charset="-122"/>
              </a:rPr>
              <a:t>Y</a:t>
            </a:r>
            <a:r>
              <a:rPr lang="zh-CN" altLang="en-US" sz="2800" b="1" dirty="0">
                <a:latin typeface="宋体" panose="02010600030101010101" pitchFamily="2" charset="-122"/>
              </a:rPr>
              <a:t>相关程度，记为</a:t>
            </a:r>
            <a:r>
              <a:rPr lang="zh-CN" altLang="en-US" sz="2800" b="1" dirty="0"/>
              <a:t> </a:t>
            </a:r>
            <a:endParaRPr lang="zh-CN" altLang="en-US" sz="2800" b="1" dirty="0"/>
          </a:p>
        </p:txBody>
      </p:sp>
      <p:sp>
        <p:nvSpPr>
          <p:cNvPr id="118789" name="Rectangle 5"/>
          <p:cNvSpPr>
            <a:spLocks noChangeArrowheads="1"/>
          </p:cNvSpPr>
          <p:nvPr/>
        </p:nvSpPr>
        <p:spPr bwMode="auto">
          <a:xfrm>
            <a:off x="3649663" y="2846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791" name="Rectangle 7"/>
          <p:cNvSpPr>
            <a:spLocks noChangeArrowheads="1"/>
          </p:cNvSpPr>
          <p:nvPr/>
        </p:nvSpPr>
        <p:spPr bwMode="auto">
          <a:xfrm>
            <a:off x="4416425"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793" name="Rectangle 9"/>
          <p:cNvSpPr>
            <a:spLocks noChangeArrowheads="1"/>
          </p:cNvSpPr>
          <p:nvPr/>
        </p:nvSpPr>
        <p:spPr bwMode="auto">
          <a:xfrm>
            <a:off x="4430713"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795" name="Rectangle 11"/>
          <p:cNvSpPr>
            <a:spLocks noChangeArrowheads="1"/>
          </p:cNvSpPr>
          <p:nvPr/>
        </p:nvSpPr>
        <p:spPr bwMode="auto">
          <a:xfrm>
            <a:off x="3254375" y="2846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797" name="Rectangle 13"/>
          <p:cNvSpPr>
            <a:spLocks noChangeArrowheads="1"/>
          </p:cNvSpPr>
          <p:nvPr/>
        </p:nvSpPr>
        <p:spPr bwMode="auto">
          <a:xfrm>
            <a:off x="4416425"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799" name="Rectangle 15"/>
          <p:cNvSpPr>
            <a:spLocks noChangeArrowheads="1"/>
          </p:cNvSpPr>
          <p:nvPr/>
        </p:nvSpPr>
        <p:spPr bwMode="auto">
          <a:xfrm>
            <a:off x="4430713"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801" name="Rectangle 17"/>
          <p:cNvSpPr>
            <a:spLocks noChangeArrowheads="1"/>
          </p:cNvSpPr>
          <p:nvPr/>
        </p:nvSpPr>
        <p:spPr bwMode="auto">
          <a:xfrm>
            <a:off x="3802063" y="2717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20"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分类</a:t>
            </a:r>
            <a:r>
              <a:rPr lang="zh-CN" altLang="en-US" sz="3200" b="1" dirty="0" smtClean="0">
                <a:latin typeface="楷体_GB2312" pitchFamily="49" charset="-122"/>
                <a:ea typeface="楷体_GB2312" pitchFamily="49" charset="-122"/>
              </a:rPr>
              <a:t>统计量的</a:t>
            </a:r>
            <a:r>
              <a:rPr lang="zh-CN" altLang="en-US" sz="3200" b="1" dirty="0">
                <a:latin typeface="楷体_GB2312" pitchFamily="49" charset="-122"/>
                <a:ea typeface="楷体_GB2312" pitchFamily="49" charset="-122"/>
              </a:rPr>
              <a:t>确定及其聚类方法选择</a:t>
            </a:r>
            <a:endParaRPr lang="zh-CN" altLang="en-US" sz="3600" dirty="0">
              <a:latin typeface="Times New Roman" panose="02020503050405090304" pitchFamily="18" charset="0"/>
              <a:ea typeface="文鼎大标宋简" charset="-122"/>
            </a:endParaRPr>
          </a:p>
        </p:txBody>
      </p:sp>
      <p:sp>
        <p:nvSpPr>
          <p:cNvPr id="24" name="Rectangle 1026"/>
          <p:cNvSpPr txBox="1">
            <a:spLocks noChangeArrowheads="1"/>
          </p:cNvSpPr>
          <p:nvPr/>
        </p:nvSpPr>
        <p:spPr>
          <a:xfrm>
            <a:off x="288801" y="844376"/>
            <a:ext cx="7793037" cy="9114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Wingdings" panose="05000000000000000000" pitchFamily="2" charset="2"/>
              <a:buChar char="p"/>
            </a:pPr>
            <a:r>
              <a:rPr lang="zh-CN" altLang="en-US" sz="2800" b="1" dirty="0">
                <a:solidFill>
                  <a:srgbClr val="FF0000"/>
                </a:solidFill>
                <a:ea typeface="楷体_GB2312" pitchFamily="49" charset="-122"/>
                <a:cs typeface="+mn-cs"/>
              </a:rPr>
              <a:t>相关系数统计量</a:t>
            </a:r>
            <a:endParaRPr lang="zh-CN" altLang="en-US" sz="2800" b="1" dirty="0">
              <a:solidFill>
                <a:srgbClr val="FF0000"/>
              </a:solidFill>
              <a:ea typeface="楷体_GB2312" pitchFamily="49" charset="-122"/>
              <a:cs typeface="+mn-cs"/>
            </a:endParaRPr>
          </a:p>
        </p:txBody>
      </p:sp>
      <mc:AlternateContent xmlns:mc="http://schemas.openxmlformats.org/markup-compatibility/2006">
        <mc:Choice xmlns:a14="http://schemas.microsoft.com/office/drawing/2010/main" Requires="a14">
          <p:sp>
            <p:nvSpPr>
              <p:cNvPr id="4" name="矩形 3"/>
              <p:cNvSpPr/>
              <p:nvPr/>
            </p:nvSpPr>
            <p:spPr>
              <a:xfrm>
                <a:off x="5004048" y="2762867"/>
                <a:ext cx="2935066" cy="36932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b="1" i="1">
                              <a:latin typeface="Cambria Math"/>
                            </a:rPr>
                          </m:ctrlPr>
                        </m:dPr>
                        <m:e>
                          <m:r>
                            <a:rPr lang="zh-CN" altLang="en-US" b="1" i="1">
                              <a:latin typeface="Cambria Math" panose="02040503050406030204" pitchFamily="18" charset="0"/>
                            </a:rPr>
                            <m:t>𝑬</m:t>
                          </m:r>
                          <m:r>
                            <a:rPr lang="zh-CN" altLang="en-US" b="1" i="0">
                              <a:latin typeface="Cambria Math" panose="02040503050406030204" pitchFamily="18" charset="0"/>
                            </a:rPr>
                            <m:t>{[</m:t>
                          </m:r>
                          <m:r>
                            <a:rPr lang="zh-CN" altLang="en-US" b="1" i="1">
                              <a:latin typeface="Cambria Math" panose="02040503050406030204" pitchFamily="18" charset="0"/>
                            </a:rPr>
                            <m:t>𝑿</m:t>
                          </m:r>
                          <m:r>
                            <a:rPr lang="zh-CN" altLang="en-US" b="1" i="0">
                              <a:latin typeface="Cambria Math" panose="02040503050406030204" pitchFamily="18" charset="0"/>
                            </a:rPr>
                            <m:t>−</m:t>
                          </m:r>
                          <m:r>
                            <a:rPr lang="zh-CN" altLang="en-US" b="1" i="1">
                              <a:latin typeface="Cambria Math" panose="02040503050406030204" pitchFamily="18" charset="0"/>
                            </a:rPr>
                            <m:t>𝑬</m:t>
                          </m:r>
                          <m:r>
                            <a:rPr lang="zh-CN" altLang="en-US" b="1" i="0">
                              <a:latin typeface="Cambria Math" panose="02040503050406030204" pitchFamily="18" charset="0"/>
                            </a:rPr>
                            <m:t>(</m:t>
                          </m:r>
                          <m:r>
                            <a:rPr lang="zh-CN" altLang="en-US" b="1" i="1">
                              <a:latin typeface="Cambria Math" panose="02040503050406030204" pitchFamily="18" charset="0"/>
                            </a:rPr>
                            <m:t>𝑿</m:t>
                          </m:r>
                          <m:r>
                            <a:rPr lang="zh-CN" altLang="en-US" b="1" i="0">
                              <a:latin typeface="Cambria Math" panose="02040503050406030204" pitchFamily="18" charset="0"/>
                            </a:rPr>
                            <m:t>)][</m:t>
                          </m:r>
                          <m:r>
                            <a:rPr lang="zh-CN" altLang="en-US" b="1" i="1">
                              <a:latin typeface="Cambria Math" panose="02040503050406030204" pitchFamily="18" charset="0"/>
                            </a:rPr>
                            <m:t>𝒀</m:t>
                          </m:r>
                          <m:r>
                            <a:rPr lang="zh-CN" altLang="en-US" b="1" i="0">
                              <a:latin typeface="Cambria Math" panose="02040503050406030204" pitchFamily="18" charset="0"/>
                            </a:rPr>
                            <m:t>−</m:t>
                          </m:r>
                          <m:r>
                            <a:rPr lang="zh-CN" altLang="en-US" b="1" i="1">
                              <a:latin typeface="Cambria Math" panose="02040503050406030204" pitchFamily="18" charset="0"/>
                            </a:rPr>
                            <m:t>𝑬</m:t>
                          </m:r>
                          <m:r>
                            <a:rPr lang="zh-CN" altLang="en-US" b="1" i="0">
                              <a:latin typeface="Cambria Math" panose="02040503050406030204" pitchFamily="18" charset="0"/>
                            </a:rPr>
                            <m:t>(</m:t>
                          </m:r>
                          <m:r>
                            <a:rPr lang="zh-CN" altLang="en-US" b="1" i="1">
                              <a:latin typeface="Cambria Math" panose="02040503050406030204" pitchFamily="18" charset="0"/>
                            </a:rPr>
                            <m:t>𝒀</m:t>
                          </m:r>
                          <m:r>
                            <a:rPr lang="zh-CN" altLang="en-US" b="1" i="0">
                              <a:latin typeface="Cambria Math" panose="02040503050406030204" pitchFamily="18" charset="0"/>
                            </a:rPr>
                            <m:t>)]</m:t>
                          </m:r>
                        </m:e>
                      </m:d>
                    </m:oMath>
                  </m:oMathPara>
                </a14:m>
                <a:endParaRPr lang="zh-CN" altLang="en-US" b="1" dirty="0"/>
              </a:p>
            </p:txBody>
          </p:sp>
        </mc:Choice>
        <mc:Fallback>
          <p:sp>
            <p:nvSpPr>
              <p:cNvPr id="4" name="矩形 3"/>
              <p:cNvSpPr>
                <a:spLocks noRot="1" noChangeAspect="1" noMove="1" noResize="1" noEditPoints="1" noAdjustHandles="1" noChangeArrowheads="1" noChangeShapeType="1" noTextEdit="1"/>
              </p:cNvSpPr>
              <p:nvPr/>
            </p:nvSpPr>
            <p:spPr>
              <a:xfrm>
                <a:off x="5004048" y="2762867"/>
                <a:ext cx="2935066" cy="369329"/>
              </a:xfrm>
              <a:prstGeom prst="rect">
                <a:avLst/>
              </a:prstGeom>
              <a:blipFill rotWithShape="1">
                <a:blip r:embed="rId2"/>
                <a:stretch>
                  <a:fillRect l="-8" t="-167" r="12" b="1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2339752" y="3595844"/>
                <a:ext cx="5310038" cy="46166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sz="2400" b="1" i="1">
                              <a:latin typeface="Cambria Math"/>
                            </a:rPr>
                          </m:ctrlPr>
                        </m:dPr>
                        <m:e>
                          <m:r>
                            <a:rPr lang="zh-CN" altLang="en-US" sz="2400" b="1" i="1">
                              <a:latin typeface="Cambria Math" panose="02040503050406030204" pitchFamily="18" charset="0"/>
                            </a:rPr>
                            <m:t>𝐜𝐨𝐯</m:t>
                          </m:r>
                          <m:r>
                            <a:rPr lang="zh-CN" altLang="en-US" sz="2400" b="1" i="0">
                              <a:latin typeface="Cambria Math" panose="02040503050406030204" pitchFamily="18" charset="0"/>
                            </a:rPr>
                            <m:t>(</m:t>
                          </m:r>
                          <m:r>
                            <a:rPr lang="zh-CN" altLang="en-US" sz="2400" b="1" i="1">
                              <a:latin typeface="Cambria Math" panose="02040503050406030204" pitchFamily="18" charset="0"/>
                            </a:rPr>
                            <m:t>𝑿</m:t>
                          </m:r>
                          <m:r>
                            <a:rPr lang="zh-CN" altLang="en-US" sz="2400" b="1" i="0">
                              <a:latin typeface="Cambria Math" panose="02040503050406030204" pitchFamily="18" charset="0"/>
                            </a:rPr>
                            <m:t>,</m:t>
                          </m:r>
                          <m:r>
                            <a:rPr lang="zh-CN" altLang="en-US" sz="2400" b="1" i="1">
                              <a:latin typeface="Cambria Math" panose="02040503050406030204" pitchFamily="18" charset="0"/>
                            </a:rPr>
                            <m:t>𝒀</m:t>
                          </m:r>
                          <m:r>
                            <a:rPr lang="zh-CN" altLang="en-US" sz="2400" b="1" i="0">
                              <a:latin typeface="Cambria Math" panose="02040503050406030204" pitchFamily="18" charset="0"/>
                            </a:rPr>
                            <m:t>)=</m:t>
                          </m:r>
                          <m:r>
                            <a:rPr lang="zh-CN" altLang="en-US" sz="2400" b="1" i="1">
                              <a:latin typeface="Cambria Math" panose="02040503050406030204" pitchFamily="18" charset="0"/>
                            </a:rPr>
                            <m:t>𝑬</m:t>
                          </m:r>
                          <m:r>
                            <a:rPr lang="zh-CN" altLang="en-US" sz="2400" b="1" i="0">
                              <a:latin typeface="Cambria Math" panose="02040503050406030204" pitchFamily="18" charset="0"/>
                            </a:rPr>
                            <m:t>{[</m:t>
                          </m:r>
                          <m:r>
                            <a:rPr lang="zh-CN" altLang="en-US" sz="2400" b="1" i="1">
                              <a:latin typeface="Cambria Math" panose="02040503050406030204" pitchFamily="18" charset="0"/>
                            </a:rPr>
                            <m:t>𝑿</m:t>
                          </m:r>
                          <m:r>
                            <a:rPr lang="zh-CN" altLang="en-US" sz="2400" b="1" i="0">
                              <a:latin typeface="Cambria Math" panose="02040503050406030204" pitchFamily="18" charset="0"/>
                            </a:rPr>
                            <m:t>−</m:t>
                          </m:r>
                          <m:r>
                            <a:rPr lang="zh-CN" altLang="en-US" sz="2400" b="1" i="1">
                              <a:latin typeface="Cambria Math" panose="02040503050406030204" pitchFamily="18" charset="0"/>
                            </a:rPr>
                            <m:t>𝑬</m:t>
                          </m:r>
                          <m:r>
                            <a:rPr lang="zh-CN" altLang="en-US" sz="2400" b="1" i="0">
                              <a:latin typeface="Cambria Math" panose="02040503050406030204" pitchFamily="18" charset="0"/>
                            </a:rPr>
                            <m:t>(</m:t>
                          </m:r>
                          <m:r>
                            <a:rPr lang="zh-CN" altLang="en-US" sz="2400" b="1" i="1">
                              <a:latin typeface="Cambria Math" panose="02040503050406030204" pitchFamily="18" charset="0"/>
                            </a:rPr>
                            <m:t>𝑿</m:t>
                          </m:r>
                          <m:r>
                            <a:rPr lang="zh-CN" altLang="en-US" sz="2400" b="1" i="0">
                              <a:latin typeface="Cambria Math" panose="02040503050406030204" pitchFamily="18" charset="0"/>
                            </a:rPr>
                            <m:t>)][</m:t>
                          </m:r>
                          <m:r>
                            <a:rPr lang="zh-CN" altLang="en-US" sz="2400" b="1" i="1">
                              <a:latin typeface="Cambria Math" panose="02040503050406030204" pitchFamily="18" charset="0"/>
                            </a:rPr>
                            <m:t>𝒀</m:t>
                          </m:r>
                          <m:r>
                            <a:rPr lang="zh-CN" altLang="en-US" sz="2400" b="1" i="0">
                              <a:latin typeface="Cambria Math" panose="02040503050406030204" pitchFamily="18" charset="0"/>
                            </a:rPr>
                            <m:t>−</m:t>
                          </m:r>
                          <m:r>
                            <a:rPr lang="zh-CN" altLang="en-US" sz="2400" b="1" i="1">
                              <a:latin typeface="Cambria Math" panose="02040503050406030204" pitchFamily="18" charset="0"/>
                            </a:rPr>
                            <m:t>𝑬</m:t>
                          </m:r>
                          <m:r>
                            <a:rPr lang="zh-CN" altLang="en-US" sz="2400" b="1" i="0">
                              <a:latin typeface="Cambria Math" panose="02040503050406030204" pitchFamily="18" charset="0"/>
                            </a:rPr>
                            <m:t>(</m:t>
                          </m:r>
                          <m:r>
                            <a:rPr lang="zh-CN" altLang="en-US" sz="2400" b="1" i="1">
                              <a:latin typeface="Cambria Math" panose="02040503050406030204" pitchFamily="18" charset="0"/>
                            </a:rPr>
                            <m:t>𝒀</m:t>
                          </m:r>
                          <m:r>
                            <a:rPr lang="zh-CN" altLang="en-US" sz="2400" b="1" i="0">
                              <a:latin typeface="Cambria Math" panose="02040503050406030204" pitchFamily="18" charset="0"/>
                            </a:rPr>
                            <m:t>)]</m:t>
                          </m:r>
                        </m:e>
                      </m:d>
                    </m:oMath>
                  </m:oMathPara>
                </a14:m>
                <a:endParaRPr lang="zh-CN" altLang="en-US" sz="2400" b="1" dirty="0"/>
              </a:p>
            </p:txBody>
          </p:sp>
        </mc:Choice>
        <mc:Fallback>
          <p:sp>
            <p:nvSpPr>
              <p:cNvPr id="5" name="矩形 4"/>
              <p:cNvSpPr>
                <a:spLocks noRot="1" noChangeAspect="1" noMove="1" noResize="1" noEditPoints="1" noAdjustHandles="1" noChangeArrowheads="1" noChangeShapeType="1" noTextEdit="1"/>
              </p:cNvSpPr>
              <p:nvPr/>
            </p:nvSpPr>
            <p:spPr>
              <a:xfrm>
                <a:off x="2339752" y="3595844"/>
                <a:ext cx="5310038" cy="461665"/>
              </a:xfrm>
              <a:prstGeom prst="rect">
                <a:avLst/>
              </a:prstGeom>
              <a:blipFill rotWithShape="1">
                <a:blip r:embed="rId3"/>
                <a:stretch>
                  <a:fillRect l="-8" t="-103" r="11" b="-27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3254375" y="5018206"/>
                <a:ext cx="2990178" cy="964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b="1" i="1">
                              <a:latin typeface="Cambria Math"/>
                            </a:rPr>
                          </m:ctrlPr>
                        </m:sSubPr>
                        <m:e>
                          <m:r>
                            <a:rPr lang="zh-CN" altLang="en-US" sz="2400" b="1" i="1">
                              <a:latin typeface="Cambria Math" panose="02040503050406030204" pitchFamily="18" charset="0"/>
                            </a:rPr>
                            <m:t>𝜸</m:t>
                          </m:r>
                        </m:e>
                        <m:sub>
                          <m:r>
                            <a:rPr lang="zh-CN" altLang="en-US" sz="2400" b="1" i="1">
                              <a:latin typeface="Cambria Math" panose="02040503050406030204" pitchFamily="18" charset="0"/>
                            </a:rPr>
                            <m:t>𝑿𝒀</m:t>
                          </m:r>
                        </m:sub>
                      </m:sSub>
                      <m:r>
                        <a:rPr lang="zh-CN" altLang="en-US" sz="2400" b="1" i="0">
                          <a:latin typeface="Cambria Math" panose="02040503050406030204" pitchFamily="18" charset="0"/>
                        </a:rPr>
                        <m:t>=</m:t>
                      </m:r>
                      <m:f>
                        <m:fPr>
                          <m:ctrlPr>
                            <a:rPr lang="zh-CN" altLang="en-US" sz="2400" b="1" i="1">
                              <a:latin typeface="Cambria Math"/>
                            </a:rPr>
                          </m:ctrlPr>
                        </m:fPr>
                        <m:num>
                          <m:d>
                            <m:dPr>
                              <m:begChr m:val=""/>
                              <m:ctrlPr>
                                <a:rPr lang="zh-CN" altLang="en-US" sz="2400" b="1" i="1">
                                  <a:latin typeface="Cambria Math"/>
                                </a:rPr>
                              </m:ctrlPr>
                            </m:dPr>
                            <m:e>
                              <m:r>
                                <a:rPr lang="zh-CN" altLang="en-US" sz="2400" b="1" i="0">
                                  <a:latin typeface="Cambria Math" panose="02040503050406030204" pitchFamily="18" charset="0"/>
                                </a:rPr>
                                <m:t>𝐜𝐨𝐯</m:t>
                              </m:r>
                              <m:r>
                                <a:rPr lang="zh-CN" altLang="en-US" sz="2400" b="1" i="0">
                                  <a:latin typeface="Cambria Math" panose="02040503050406030204" pitchFamily="18" charset="0"/>
                                </a:rPr>
                                <m:t>(</m:t>
                              </m:r>
                              <m:r>
                                <a:rPr lang="zh-CN" altLang="en-US" sz="2400" b="1" i="1">
                                  <a:latin typeface="Cambria Math" panose="02040503050406030204" pitchFamily="18" charset="0"/>
                                </a:rPr>
                                <m:t>𝑿</m:t>
                              </m:r>
                              <m:r>
                                <a:rPr lang="zh-CN" altLang="en-US" sz="2400" b="1" i="0">
                                  <a:latin typeface="Cambria Math" panose="02040503050406030204" pitchFamily="18" charset="0"/>
                                </a:rPr>
                                <m:t>,</m:t>
                              </m:r>
                              <m:r>
                                <a:rPr lang="zh-CN" altLang="en-US" sz="2400" b="1" i="1">
                                  <a:latin typeface="Cambria Math" panose="02040503050406030204" pitchFamily="18" charset="0"/>
                                </a:rPr>
                                <m:t>𝒀</m:t>
                              </m:r>
                            </m:e>
                          </m:d>
                        </m:num>
                        <m:den>
                          <m:rad>
                            <m:radPr>
                              <m:degHide m:val="on"/>
                              <m:ctrlPr>
                                <a:rPr lang="zh-CN" altLang="en-US" sz="2400" b="1" i="1">
                                  <a:latin typeface="Cambria Math"/>
                                </a:rPr>
                              </m:ctrlPr>
                            </m:radPr>
                            <m:deg/>
                            <m:e>
                              <m:d>
                                <m:dPr>
                                  <m:begChr m:val=""/>
                                  <m:ctrlPr>
                                    <a:rPr lang="zh-CN" altLang="en-US" sz="2400" b="1" i="1">
                                      <a:latin typeface="Cambria Math"/>
                                    </a:rPr>
                                  </m:ctrlPr>
                                </m:dPr>
                                <m:e>
                                  <m:r>
                                    <a:rPr lang="zh-CN" altLang="en-US" sz="2400" b="1" i="1">
                                      <a:latin typeface="Cambria Math" panose="02040503050406030204" pitchFamily="18" charset="0"/>
                                    </a:rPr>
                                    <m:t>𝑫</m:t>
                                  </m:r>
                                  <m:r>
                                    <a:rPr lang="zh-CN" altLang="en-US" sz="2400" b="1" i="0">
                                      <a:latin typeface="Cambria Math" panose="02040503050406030204" pitchFamily="18" charset="0"/>
                                    </a:rPr>
                                    <m:t>(</m:t>
                                  </m:r>
                                  <m:r>
                                    <a:rPr lang="zh-CN" altLang="en-US" sz="2400" b="1" i="1">
                                      <a:latin typeface="Cambria Math" panose="02040503050406030204" pitchFamily="18" charset="0"/>
                                    </a:rPr>
                                    <m:t>𝑿</m:t>
                                  </m:r>
                                </m:e>
                              </m:d>
                            </m:e>
                          </m:rad>
                          <m:rad>
                            <m:radPr>
                              <m:degHide m:val="on"/>
                              <m:ctrlPr>
                                <a:rPr lang="zh-CN" altLang="en-US" sz="2400" b="1" i="1">
                                  <a:latin typeface="Cambria Math"/>
                                </a:rPr>
                              </m:ctrlPr>
                            </m:radPr>
                            <m:deg/>
                            <m:e>
                              <m:d>
                                <m:dPr>
                                  <m:begChr m:val=""/>
                                  <m:ctrlPr>
                                    <a:rPr lang="zh-CN" altLang="en-US" sz="2400" b="1" i="1">
                                      <a:latin typeface="Cambria Math"/>
                                    </a:rPr>
                                  </m:ctrlPr>
                                </m:dPr>
                                <m:e>
                                  <m:r>
                                    <a:rPr lang="zh-CN" altLang="en-US" sz="2400" b="1" i="1">
                                      <a:latin typeface="Cambria Math" panose="02040503050406030204" pitchFamily="18" charset="0"/>
                                    </a:rPr>
                                    <m:t>𝑫</m:t>
                                  </m:r>
                                  <m:r>
                                    <a:rPr lang="zh-CN" altLang="en-US" sz="2400" b="1" i="0">
                                      <a:latin typeface="Cambria Math" panose="02040503050406030204" pitchFamily="18" charset="0"/>
                                    </a:rPr>
                                    <m:t>(</m:t>
                                  </m:r>
                                  <m:r>
                                    <a:rPr lang="zh-CN" altLang="en-US" sz="2400" b="1" i="1">
                                      <a:latin typeface="Cambria Math" panose="02040503050406030204" pitchFamily="18" charset="0"/>
                                    </a:rPr>
                                    <m:t>𝒀</m:t>
                                  </m:r>
                                </m:e>
                              </m:d>
                            </m:e>
                          </m:rad>
                        </m:den>
                      </m:f>
                    </m:oMath>
                  </m:oMathPara>
                </a14:m>
                <a:endParaRPr lang="zh-CN" altLang="en-US" sz="2400" b="1" dirty="0"/>
              </a:p>
            </p:txBody>
          </p:sp>
        </mc:Choice>
        <mc:Fallback>
          <p:sp>
            <p:nvSpPr>
              <p:cNvPr id="6" name="矩形 5"/>
              <p:cNvSpPr>
                <a:spLocks noRot="1" noChangeAspect="1" noMove="1" noResize="1" noEditPoints="1" noAdjustHandles="1" noChangeArrowheads="1" noChangeShapeType="1" noTextEdit="1"/>
              </p:cNvSpPr>
              <p:nvPr/>
            </p:nvSpPr>
            <p:spPr>
              <a:xfrm>
                <a:off x="3254375" y="5018206"/>
                <a:ext cx="2990178" cy="964110"/>
              </a:xfrm>
              <a:prstGeom prst="rect">
                <a:avLst/>
              </a:prstGeom>
              <a:blipFill rotWithShape="1">
                <a:blip r:embed="rId4"/>
                <a:stretch>
                  <a:fillRect t="-45" r="20" b="64"/>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179512" y="996950"/>
            <a:ext cx="8712968" cy="5600397"/>
          </a:xfrm>
        </p:spPr>
        <p:txBody>
          <a:bodyPr>
            <a:normAutofit/>
          </a:bodyPr>
          <a:lstStyle/>
          <a:p>
            <a:pPr indent="0" algn="just">
              <a:buFont typeface="Wingdings" panose="05000000000000000000" pitchFamily="2" charset="2"/>
              <a:buNone/>
            </a:pPr>
            <a:r>
              <a:rPr lang="zh-CN" altLang="en-US" sz="2800" b="1" dirty="0">
                <a:latin typeface="Times New Roman" panose="02020503050405090304" pitchFamily="18" charset="0"/>
              </a:rPr>
              <a:t>一般，设第</a:t>
            </a:r>
            <a:r>
              <a:rPr lang="en-US" altLang="zh-CN" sz="2800" b="1" dirty="0">
                <a:latin typeface="Times New Roman" panose="02020503050405090304" pitchFamily="18" charset="0"/>
              </a:rPr>
              <a:t>t</a:t>
            </a:r>
            <a:r>
              <a:rPr lang="zh-CN" altLang="en-US" sz="2800" b="1" dirty="0">
                <a:latin typeface="Times New Roman" panose="02020503050405090304" pitchFamily="18" charset="0"/>
              </a:rPr>
              <a:t>个变量与第</a:t>
            </a:r>
            <a:r>
              <a:rPr lang="en-US" altLang="zh-CN" sz="2800" b="1" i="1" dirty="0"/>
              <a:t>s</a:t>
            </a:r>
            <a:r>
              <a:rPr lang="zh-CN" altLang="en-US" sz="2800" b="1" dirty="0">
                <a:latin typeface="Times New Roman" panose="02020503050405090304" pitchFamily="18" charset="0"/>
              </a:rPr>
              <a:t>个变量（指样本的第</a:t>
            </a:r>
            <a:r>
              <a:rPr lang="en-US" altLang="zh-CN" sz="2800" b="1" dirty="0">
                <a:latin typeface="Times New Roman" panose="02020503050405090304" pitchFamily="18" charset="0"/>
              </a:rPr>
              <a:t>t</a:t>
            </a:r>
            <a:r>
              <a:rPr lang="zh-CN" altLang="en-US" sz="2800" b="1" dirty="0">
                <a:latin typeface="Times New Roman" panose="02020503050405090304" pitchFamily="18" charset="0"/>
              </a:rPr>
              <a:t>个变量与第</a:t>
            </a:r>
            <a:r>
              <a:rPr lang="en-US" altLang="zh-CN" sz="2800" b="1" i="1" dirty="0">
                <a:latin typeface="Times New Roman" panose="02020503050405090304" pitchFamily="18" charset="0"/>
              </a:rPr>
              <a:t>t</a:t>
            </a:r>
            <a:r>
              <a:rPr lang="zh-CN" altLang="en-US" sz="2800" b="1" dirty="0">
                <a:latin typeface="Times New Roman" panose="02020503050405090304" pitchFamily="18" charset="0"/>
              </a:rPr>
              <a:t>个变量）间的相关系数定义为</a:t>
            </a:r>
            <a:endParaRPr lang="en-US" altLang="zh-CN" sz="2800" b="1" dirty="0">
              <a:latin typeface="Times New Roman" panose="02020503050405090304" pitchFamily="18" charset="0"/>
            </a:endParaRPr>
          </a:p>
          <a:p>
            <a:pPr indent="0" algn="just">
              <a:buFont typeface="Wingdings" panose="05000000000000000000" pitchFamily="2" charset="2"/>
              <a:buNone/>
            </a:pPr>
            <a:endParaRPr lang="en-US" altLang="zh-CN" sz="2800" b="1" dirty="0">
              <a:latin typeface="Times New Roman" panose="02020503050405090304" pitchFamily="18" charset="0"/>
            </a:endParaRPr>
          </a:p>
          <a:p>
            <a:pPr indent="0" algn="just">
              <a:lnSpc>
                <a:spcPct val="120000"/>
              </a:lnSpc>
              <a:buNone/>
            </a:pPr>
            <a:endParaRPr lang="en-US" altLang="zh-CN" sz="2800" b="1" i="1" dirty="0">
              <a:latin typeface="Times New Roman" panose="02020503050405090304" pitchFamily="18" charset="0"/>
            </a:endParaRPr>
          </a:p>
          <a:p>
            <a:pPr indent="0" algn="just">
              <a:lnSpc>
                <a:spcPct val="120000"/>
              </a:lnSpc>
              <a:buNone/>
            </a:pPr>
            <a:r>
              <a:rPr lang="en-US" altLang="zh-CN" sz="2800" b="1" i="1" dirty="0" err="1">
                <a:latin typeface="Times New Roman" panose="02020503050405090304" pitchFamily="18" charset="0"/>
              </a:rPr>
              <a:t>x</a:t>
            </a:r>
            <a:r>
              <a:rPr lang="en-US" altLang="zh-CN" sz="2800" b="1" i="1" baseline="-25000" dirty="0" err="1">
                <a:latin typeface="Times New Roman" panose="02020503050405090304" pitchFamily="18" charset="0"/>
              </a:rPr>
              <a:t>i,t</a:t>
            </a:r>
            <a:r>
              <a:rPr lang="zh-CN" altLang="en-US" sz="2800" b="1" dirty="0">
                <a:latin typeface="Times New Roman" panose="02020503050405090304" pitchFamily="18" charset="0"/>
              </a:rPr>
              <a:t>为第</a:t>
            </a:r>
            <a:r>
              <a:rPr lang="en-US" altLang="zh-CN" sz="2800" b="1" i="1" dirty="0" err="1">
                <a:latin typeface="Times New Roman" panose="02020503050405090304" pitchFamily="18" charset="0"/>
              </a:rPr>
              <a:t>i</a:t>
            </a:r>
            <a:r>
              <a:rPr lang="zh-CN" altLang="en-US" sz="2800" b="1" dirty="0">
                <a:latin typeface="Times New Roman" panose="02020503050405090304" pitchFamily="18" charset="0"/>
              </a:rPr>
              <a:t>个样品第</a:t>
            </a:r>
            <a:r>
              <a:rPr lang="en-US" altLang="zh-CN" sz="2800" b="1" i="1" dirty="0">
                <a:latin typeface="Times New Roman" panose="02020503050405090304" pitchFamily="18" charset="0"/>
              </a:rPr>
              <a:t>t</a:t>
            </a:r>
            <a:r>
              <a:rPr lang="zh-CN" altLang="en-US" sz="2800" b="1" dirty="0">
                <a:latin typeface="Times New Roman" panose="02020503050405090304" pitchFamily="18" charset="0"/>
              </a:rPr>
              <a:t>个变量的观测值。按上式分别求出</a:t>
            </a:r>
            <a:r>
              <a:rPr lang="en-US" altLang="zh-CN" sz="2800" b="1" i="1" dirty="0"/>
              <a:t>m</a:t>
            </a:r>
            <a:r>
              <a:rPr lang="zh-CN" altLang="en-US" sz="2800" b="1" dirty="0">
                <a:latin typeface="Times New Roman" panose="02020503050405090304" pitchFamily="18" charset="0"/>
              </a:rPr>
              <a:t>个变量两两间的相关系数构成相关矩阵</a:t>
            </a:r>
            <a:endParaRPr lang="zh-CN" altLang="en-US" sz="2800" b="1" dirty="0"/>
          </a:p>
          <a:p>
            <a:pPr indent="0" algn="just">
              <a:buFont typeface="Wingdings" panose="05000000000000000000" pitchFamily="2" charset="2"/>
              <a:buNone/>
            </a:pPr>
            <a:endParaRPr lang="zh-CN" altLang="en-US" sz="2800" b="1" dirty="0"/>
          </a:p>
          <a:p>
            <a:pPr algn="r"/>
            <a:endParaRPr lang="zh-CN" altLang="en-US" sz="2800" b="1" dirty="0"/>
          </a:p>
          <a:p>
            <a:pPr algn="r">
              <a:buFont typeface="Wingdings" panose="05000000000000000000" pitchFamily="2" charset="2"/>
              <a:buNone/>
            </a:pPr>
            <a:r>
              <a:rPr lang="zh-CN" altLang="en-US" b="1" dirty="0"/>
              <a:t>		</a:t>
            </a:r>
            <a:endParaRPr lang="zh-CN" altLang="en-US" b="1" dirty="0"/>
          </a:p>
        </p:txBody>
      </p:sp>
      <p:sp>
        <p:nvSpPr>
          <p:cNvPr id="119813" name="Rectangle 5"/>
          <p:cNvSpPr>
            <a:spLocks noChangeArrowheads="1"/>
          </p:cNvSpPr>
          <p:nvPr/>
        </p:nvSpPr>
        <p:spPr bwMode="auto">
          <a:xfrm>
            <a:off x="4232275" y="2149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15" name="Rectangle 7"/>
          <p:cNvSpPr>
            <a:spLocks noChangeArrowheads="1"/>
          </p:cNvSpPr>
          <p:nvPr/>
        </p:nvSpPr>
        <p:spPr bwMode="auto">
          <a:xfrm>
            <a:off x="4275138" y="2178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17" name="Rectangle 9"/>
          <p:cNvSpPr>
            <a:spLocks noChangeArrowheads="1"/>
          </p:cNvSpPr>
          <p:nvPr/>
        </p:nvSpPr>
        <p:spPr bwMode="auto">
          <a:xfrm>
            <a:off x="4289425" y="2178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19816" name="Object 8"/>
          <p:cNvGraphicFramePr>
            <a:graphicFrameLocks noChangeAspect="1"/>
          </p:cNvGraphicFramePr>
          <p:nvPr/>
        </p:nvGraphicFramePr>
        <p:xfrm>
          <a:off x="5291138" y="1844675"/>
          <a:ext cx="288925" cy="304800"/>
        </p:xfrm>
        <a:graphic>
          <a:graphicData uri="http://schemas.openxmlformats.org/presentationml/2006/ole">
            <mc:AlternateContent xmlns:mc="http://schemas.openxmlformats.org/markup-compatibility/2006">
              <mc:Choice xmlns:v="urn:schemas-microsoft-com:vml" Requires="v">
                <p:oleObj spid="_x0000_s107592" name="" r:id="rId1" imgW="152400" imgH="165100" progId="Equation.3">
                  <p:embed/>
                </p:oleObj>
              </mc:Choice>
              <mc:Fallback>
                <p:oleObj name="" r:id="rId1" imgW="152400" imgH="165100" progId="Equation.3">
                  <p:embed/>
                  <p:pic>
                    <p:nvPicPr>
                      <p:cNvPr id="0" name="Object 8"/>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5291138" y="1844675"/>
                        <a:ext cx="2889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19" name="Rectangle 11"/>
          <p:cNvSpPr>
            <a:spLocks noChangeArrowheads="1"/>
          </p:cNvSpPr>
          <p:nvPr/>
        </p:nvSpPr>
        <p:spPr bwMode="auto">
          <a:xfrm>
            <a:off x="4289425" y="2178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21" name="Rectangle 13"/>
          <p:cNvSpPr>
            <a:spLocks noChangeArrowheads="1"/>
          </p:cNvSpPr>
          <p:nvPr/>
        </p:nvSpPr>
        <p:spPr bwMode="auto">
          <a:xfrm>
            <a:off x="4232275" y="2149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23" name="Rectangle 15"/>
          <p:cNvSpPr>
            <a:spLocks noChangeArrowheads="1"/>
          </p:cNvSpPr>
          <p:nvPr/>
        </p:nvSpPr>
        <p:spPr bwMode="auto">
          <a:xfrm>
            <a:off x="4275138" y="2178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25" name="Rectangle 17"/>
          <p:cNvSpPr>
            <a:spLocks noChangeArrowheads="1"/>
          </p:cNvSpPr>
          <p:nvPr/>
        </p:nvSpPr>
        <p:spPr bwMode="auto">
          <a:xfrm>
            <a:off x="4313238" y="2178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19824" name="Object 16"/>
          <p:cNvGraphicFramePr>
            <a:graphicFrameLocks noChangeAspect="1"/>
          </p:cNvGraphicFramePr>
          <p:nvPr/>
        </p:nvGraphicFramePr>
        <p:xfrm>
          <a:off x="3451225" y="2411413"/>
          <a:ext cx="196850" cy="304800"/>
        </p:xfrm>
        <a:graphic>
          <a:graphicData uri="http://schemas.openxmlformats.org/presentationml/2006/ole">
            <mc:AlternateContent xmlns:mc="http://schemas.openxmlformats.org/markup-compatibility/2006">
              <mc:Choice xmlns:v="urn:schemas-microsoft-com:vml" Requires="v">
                <p:oleObj spid="_x0000_s107593" name="" r:id="rId3" imgW="101600" imgH="165100" progId="Equation.3">
                  <p:embed/>
                </p:oleObj>
              </mc:Choice>
              <mc:Fallback>
                <p:oleObj name="" r:id="rId3" imgW="101600" imgH="165100" progId="Equation.3">
                  <p:embed/>
                  <p:pic>
                    <p:nvPicPr>
                      <p:cNvPr id="0" name="Object 1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451225" y="2411413"/>
                        <a:ext cx="19685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27" name="Rectangle 19"/>
          <p:cNvSpPr>
            <a:spLocks noChangeArrowheads="1"/>
          </p:cNvSpPr>
          <p:nvPr/>
        </p:nvSpPr>
        <p:spPr bwMode="auto">
          <a:xfrm>
            <a:off x="4308475" y="2187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29" name="Rectangle 21"/>
          <p:cNvSpPr>
            <a:spLocks noChangeArrowheads="1"/>
          </p:cNvSpPr>
          <p:nvPr/>
        </p:nvSpPr>
        <p:spPr bwMode="auto">
          <a:xfrm>
            <a:off x="4308475" y="2187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31" name="Rectangle 23"/>
          <p:cNvSpPr>
            <a:spLocks noChangeArrowheads="1"/>
          </p:cNvSpPr>
          <p:nvPr/>
        </p:nvSpPr>
        <p:spPr bwMode="auto">
          <a:xfrm>
            <a:off x="4313238" y="2178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33" name="Rectangle 25"/>
          <p:cNvSpPr>
            <a:spLocks noChangeArrowheads="1"/>
          </p:cNvSpPr>
          <p:nvPr/>
        </p:nvSpPr>
        <p:spPr bwMode="auto">
          <a:xfrm>
            <a:off x="3170238" y="181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26" name="Picture 2" descr="http://www.scut.edu.cn/publish2/news/intro/logo/resource/1smevus1otq84b.jpg"/>
          <p:cNvPicPr>
            <a:picLocks noChangeAspect="1" noChangeArrowheads="1"/>
          </p:cNvPicPr>
          <p:nvPr/>
        </p:nvPicPr>
        <p:blipFill>
          <a:blip r:embed="rId5" cstate="print"/>
          <a:srcRect/>
          <a:stretch>
            <a:fillRect/>
          </a:stretch>
        </p:blipFill>
        <p:spPr bwMode="auto">
          <a:xfrm>
            <a:off x="62880" y="44624"/>
            <a:ext cx="692696" cy="692696"/>
          </a:xfrm>
          <a:prstGeom prst="rect">
            <a:avLst/>
          </a:prstGeom>
          <a:noFill/>
        </p:spPr>
      </p:pic>
      <p:sp>
        <p:nvSpPr>
          <p:cNvPr id="27"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分类</a:t>
            </a:r>
            <a:r>
              <a:rPr lang="zh-CN" altLang="en-US" sz="3200" b="1" dirty="0" smtClean="0">
                <a:latin typeface="楷体_GB2312" pitchFamily="49" charset="-122"/>
                <a:ea typeface="楷体_GB2312" pitchFamily="49" charset="-122"/>
              </a:rPr>
              <a:t>统计量的</a:t>
            </a:r>
            <a:r>
              <a:rPr lang="zh-CN" altLang="en-US" sz="3200" b="1" dirty="0">
                <a:latin typeface="楷体_GB2312" pitchFamily="49" charset="-122"/>
                <a:ea typeface="楷体_GB2312" pitchFamily="49" charset="-122"/>
              </a:rPr>
              <a:t>确定及其聚类方法选择</a:t>
            </a:r>
            <a:endParaRPr lang="zh-CN" altLang="en-US" sz="3600" dirty="0">
              <a:latin typeface="Times New Roman" panose="02020503050405090304" pitchFamily="18" charset="0"/>
              <a:ea typeface="文鼎大标宋简" charset="-122"/>
            </a:endParaRPr>
          </a:p>
        </p:txBody>
      </p:sp>
      <mc:AlternateContent xmlns:mc="http://schemas.openxmlformats.org/markup-compatibility/2006">
        <mc:Choice xmlns:a14="http://schemas.microsoft.com/office/drawing/2010/main" Requires="a14">
          <p:sp>
            <p:nvSpPr>
              <p:cNvPr id="3" name="矩形 2"/>
              <p:cNvSpPr/>
              <p:nvPr/>
            </p:nvSpPr>
            <p:spPr>
              <a:xfrm>
                <a:off x="1853952" y="1843318"/>
                <a:ext cx="5256584" cy="105849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b="1" i="1">
                              <a:latin typeface="Cambria Math"/>
                            </a:rPr>
                          </m:ctrlPr>
                        </m:sSubPr>
                        <m:e>
                          <m:r>
                            <a:rPr lang="zh-CN" altLang="en-US" b="1" i="1">
                              <a:latin typeface="Cambria Math" panose="02040503050406030204" pitchFamily="18" charset="0"/>
                            </a:rPr>
                            <m:t>𝜸</m:t>
                          </m:r>
                        </m:e>
                        <m:sub>
                          <m:r>
                            <a:rPr lang="zh-CN" altLang="en-US" b="1" i="1">
                              <a:latin typeface="Cambria Math" panose="02040503050406030204" pitchFamily="18" charset="0"/>
                            </a:rPr>
                            <m:t>𝒕𝒔</m:t>
                          </m:r>
                        </m:sub>
                      </m:sSub>
                      <m:r>
                        <a:rPr lang="zh-CN" altLang="en-US" b="1" i="0">
                          <a:latin typeface="Cambria Math" panose="02040503050406030204" pitchFamily="18" charset="0"/>
                        </a:rPr>
                        <m:t>=</m:t>
                      </m:r>
                      <m:f>
                        <m:fPr>
                          <m:ctrlPr>
                            <a:rPr lang="zh-CN" altLang="en-US" b="1" i="1">
                              <a:latin typeface="Cambria Math"/>
                            </a:rPr>
                          </m:ctrlPr>
                        </m:fPr>
                        <m:num>
                          <m:nary>
                            <m:naryPr>
                              <m:chr m:val="∑"/>
                              <m:grow m:val="on"/>
                              <m:limLoc m:val="undOvr"/>
                              <m:ctrlPr>
                                <a:rPr lang="zh-CN" altLang="en-US" b="1" i="1">
                                  <a:latin typeface="Cambria Math"/>
                                </a:rPr>
                              </m:ctrlPr>
                            </m:naryPr>
                            <m:sub>
                              <m:r>
                                <a:rPr lang="zh-CN" altLang="en-US" b="1" i="1">
                                  <a:latin typeface="Cambria Math" panose="02040503050406030204" pitchFamily="18" charset="0"/>
                                </a:rPr>
                                <m:t>𝒊</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𝒏</m:t>
                              </m:r>
                            </m:sup>
                            <m:e>
                              <m:d>
                                <m:dPr>
                                  <m:ctrlPr>
                                    <a:rPr lang="zh-CN" altLang="en-US" b="1" i="1">
                                      <a:latin typeface="Cambria Math"/>
                                    </a:rPr>
                                  </m:ctrlPr>
                                </m:dPr>
                                <m:e>
                                  <m:sSub>
                                    <m:sSubPr>
                                      <m:ctrlPr>
                                        <a:rPr lang="zh-CN" altLang="en-US" b="1" i="1">
                                          <a:latin typeface="Cambria Math"/>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𝒊𝒕</m:t>
                                      </m:r>
                                    </m:sub>
                                  </m:sSub>
                                  <m:r>
                                    <a:rPr lang="zh-CN" altLang="en-US" b="1" i="0">
                                      <a:latin typeface="Cambria Math" panose="02040503050406030204" pitchFamily="18" charset="0"/>
                                    </a:rPr>
                                    <m:t>−</m:t>
                                  </m:r>
                                  <m:sSub>
                                    <m:sSubPr>
                                      <m:ctrlPr>
                                        <a:rPr lang="zh-CN" altLang="en-US" b="1" i="1">
                                          <a:latin typeface="Cambria Math"/>
                                        </a:rPr>
                                      </m:ctrlPr>
                                    </m:sSubPr>
                                    <m:e>
                                      <m:acc>
                                        <m:accPr>
                                          <m:chr m:val="̅"/>
                                          <m:ctrlPr>
                                            <a:rPr lang="zh-CN" altLang="en-US" b="1" i="1">
                                              <a:latin typeface="Cambria Math"/>
                                            </a:rPr>
                                          </m:ctrlPr>
                                        </m:accPr>
                                        <m:e>
                                          <m:r>
                                            <a:rPr lang="zh-CN" altLang="en-US" b="1" i="1">
                                              <a:latin typeface="Cambria Math" panose="02040503050406030204" pitchFamily="18" charset="0"/>
                                            </a:rPr>
                                            <m:t>𝒙</m:t>
                                          </m:r>
                                        </m:e>
                                      </m:acc>
                                    </m:e>
                                    <m:sub>
                                      <m:r>
                                        <a:rPr lang="zh-CN" altLang="en-US" b="1" i="1">
                                          <a:latin typeface="Cambria Math" panose="02040503050406030204" pitchFamily="18" charset="0"/>
                                        </a:rPr>
                                        <m:t>𝒕</m:t>
                                      </m:r>
                                    </m:sub>
                                  </m:sSub>
                                  <m:r>
                                    <a:rPr lang="zh-CN" altLang="en-US" b="1" i="0">
                                      <a:latin typeface="Cambria Math" panose="02040503050406030204" pitchFamily="18" charset="0"/>
                                    </a:rPr>
                                    <m:t>)(</m:t>
                                  </m:r>
                                  <m:sSub>
                                    <m:sSubPr>
                                      <m:ctrlPr>
                                        <a:rPr lang="zh-CN" altLang="en-US" b="1" i="1">
                                          <a:latin typeface="Cambria Math"/>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𝒊𝒔</m:t>
                                      </m:r>
                                    </m:sub>
                                  </m:sSub>
                                  <m:r>
                                    <a:rPr lang="zh-CN" altLang="en-US" b="1" i="0">
                                      <a:latin typeface="Cambria Math" panose="02040503050406030204" pitchFamily="18" charset="0"/>
                                    </a:rPr>
                                    <m:t>−</m:t>
                                  </m:r>
                                  <m:sSub>
                                    <m:sSubPr>
                                      <m:ctrlPr>
                                        <a:rPr lang="zh-CN" altLang="en-US" b="1" i="1">
                                          <a:latin typeface="Cambria Math"/>
                                        </a:rPr>
                                      </m:ctrlPr>
                                    </m:sSubPr>
                                    <m:e>
                                      <m:acc>
                                        <m:accPr>
                                          <m:chr m:val="̅"/>
                                          <m:ctrlPr>
                                            <a:rPr lang="zh-CN" altLang="en-US" b="1" i="1">
                                              <a:latin typeface="Cambria Math"/>
                                            </a:rPr>
                                          </m:ctrlPr>
                                        </m:accPr>
                                        <m:e>
                                          <m:r>
                                            <a:rPr lang="zh-CN" altLang="en-US" b="1" i="1">
                                              <a:latin typeface="Cambria Math" panose="02040503050406030204" pitchFamily="18" charset="0"/>
                                            </a:rPr>
                                            <m:t>𝒙</m:t>
                                          </m:r>
                                        </m:e>
                                      </m:acc>
                                    </m:e>
                                    <m:sub>
                                      <m:r>
                                        <a:rPr lang="zh-CN" altLang="en-US" b="1" i="1">
                                          <a:latin typeface="Cambria Math" panose="02040503050406030204" pitchFamily="18" charset="0"/>
                                        </a:rPr>
                                        <m:t>𝒔</m:t>
                                      </m:r>
                                    </m:sub>
                                  </m:sSub>
                                </m:e>
                              </m:d>
                            </m:e>
                          </m:nary>
                        </m:num>
                        <m:den>
                          <m:rad>
                            <m:radPr>
                              <m:degHide m:val="on"/>
                              <m:ctrlPr>
                                <a:rPr lang="zh-CN" altLang="en-US" b="1" i="1">
                                  <a:latin typeface="Cambria Math"/>
                                </a:rPr>
                              </m:ctrlPr>
                            </m:radPr>
                            <m:deg/>
                            <m:e>
                              <m:nary>
                                <m:naryPr>
                                  <m:chr m:val="∑"/>
                                  <m:grow m:val="on"/>
                                  <m:limLoc m:val="undOvr"/>
                                  <m:ctrlPr>
                                    <a:rPr lang="zh-CN" altLang="en-US" b="1" i="1">
                                      <a:latin typeface="Cambria Math"/>
                                    </a:rPr>
                                  </m:ctrlPr>
                                </m:naryPr>
                                <m:sub>
                                  <m:r>
                                    <a:rPr lang="zh-CN" altLang="en-US" b="1" i="1">
                                      <a:latin typeface="Cambria Math" panose="02040503050406030204" pitchFamily="18" charset="0"/>
                                    </a:rPr>
                                    <m:t>𝒊</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𝒏</m:t>
                                  </m:r>
                                </m:sup>
                                <m:e>
                                  <m:sSup>
                                    <m:sSupPr>
                                      <m:ctrlPr>
                                        <a:rPr lang="zh-CN" altLang="en-US" b="1" i="1">
                                          <a:latin typeface="Cambria Math"/>
                                        </a:rPr>
                                      </m:ctrlPr>
                                    </m:sSupPr>
                                    <m:e>
                                      <m:d>
                                        <m:dPr>
                                          <m:ctrlPr>
                                            <a:rPr lang="zh-CN" altLang="en-US" b="1" i="1">
                                              <a:latin typeface="Cambria Math"/>
                                            </a:rPr>
                                          </m:ctrlPr>
                                        </m:dPr>
                                        <m:e>
                                          <m:sSub>
                                            <m:sSubPr>
                                              <m:ctrlPr>
                                                <a:rPr lang="zh-CN" altLang="en-US" b="1" i="1">
                                                  <a:latin typeface="Cambria Math"/>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𝒊𝒕</m:t>
                                              </m:r>
                                            </m:sub>
                                          </m:sSub>
                                          <m:r>
                                            <a:rPr lang="zh-CN" altLang="en-US" b="1" i="0">
                                              <a:latin typeface="Cambria Math" panose="02040503050406030204" pitchFamily="18" charset="0"/>
                                            </a:rPr>
                                            <m:t>−</m:t>
                                          </m:r>
                                          <m:sSub>
                                            <m:sSubPr>
                                              <m:ctrlPr>
                                                <a:rPr lang="zh-CN" altLang="en-US" b="1" i="1">
                                                  <a:latin typeface="Cambria Math"/>
                                                </a:rPr>
                                              </m:ctrlPr>
                                            </m:sSubPr>
                                            <m:e>
                                              <m:acc>
                                                <m:accPr>
                                                  <m:chr m:val="̅"/>
                                                  <m:ctrlPr>
                                                    <a:rPr lang="zh-CN" altLang="en-US" b="1" i="1">
                                                      <a:latin typeface="Cambria Math"/>
                                                    </a:rPr>
                                                  </m:ctrlPr>
                                                </m:accPr>
                                                <m:e>
                                                  <m:r>
                                                    <a:rPr lang="zh-CN" altLang="en-US" b="1" i="1">
                                                      <a:latin typeface="Cambria Math" panose="02040503050406030204" pitchFamily="18" charset="0"/>
                                                    </a:rPr>
                                                    <m:t>𝒙</m:t>
                                                  </m:r>
                                                </m:e>
                                              </m:acc>
                                            </m:e>
                                            <m:sub>
                                              <m:r>
                                                <a:rPr lang="zh-CN" altLang="en-US" b="1" i="1">
                                                  <a:latin typeface="Cambria Math" panose="02040503050406030204" pitchFamily="18" charset="0"/>
                                                </a:rPr>
                                                <m:t>𝒕</m:t>
                                              </m:r>
                                            </m:sub>
                                          </m:sSub>
                                        </m:e>
                                      </m:d>
                                    </m:e>
                                    <m:sup>
                                      <m:r>
                                        <a:rPr lang="zh-CN" altLang="en-US" b="1" i="0">
                                          <a:latin typeface="Cambria Math" panose="02040503050406030204" pitchFamily="18" charset="0"/>
                                        </a:rPr>
                                        <m:t>𝟐</m:t>
                                      </m:r>
                                    </m:sup>
                                  </m:sSup>
                                </m:e>
                              </m:nary>
                            </m:e>
                          </m:rad>
                          <m:r>
                            <a:rPr lang="zh-CN" altLang="en-US" b="1" i="0">
                              <a:latin typeface="Cambria Math" panose="02040503050406030204" pitchFamily="18" charset="0"/>
                            </a:rPr>
                            <m:t>⋅</m:t>
                          </m:r>
                          <m:rad>
                            <m:radPr>
                              <m:degHide m:val="on"/>
                              <m:ctrlPr>
                                <a:rPr lang="zh-CN" altLang="en-US" b="1" i="1">
                                  <a:latin typeface="Cambria Math"/>
                                </a:rPr>
                              </m:ctrlPr>
                            </m:radPr>
                            <m:deg/>
                            <m:e>
                              <m:nary>
                                <m:naryPr>
                                  <m:chr m:val="∑"/>
                                  <m:grow m:val="on"/>
                                  <m:limLoc m:val="undOvr"/>
                                  <m:ctrlPr>
                                    <a:rPr lang="zh-CN" altLang="en-US" b="1" i="1">
                                      <a:latin typeface="Cambria Math"/>
                                    </a:rPr>
                                  </m:ctrlPr>
                                </m:naryPr>
                                <m:sub>
                                  <m:r>
                                    <a:rPr lang="zh-CN" altLang="en-US" b="1" i="1">
                                      <a:latin typeface="Cambria Math" panose="02040503050406030204" pitchFamily="18" charset="0"/>
                                    </a:rPr>
                                    <m:t>𝒊</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𝒏</m:t>
                                  </m:r>
                                </m:sup>
                                <m:e>
                                  <m:sSup>
                                    <m:sSupPr>
                                      <m:ctrlPr>
                                        <a:rPr lang="zh-CN" altLang="en-US" b="1" i="1">
                                          <a:latin typeface="Cambria Math"/>
                                        </a:rPr>
                                      </m:ctrlPr>
                                    </m:sSupPr>
                                    <m:e>
                                      <m:d>
                                        <m:dPr>
                                          <m:ctrlPr>
                                            <a:rPr lang="zh-CN" altLang="en-US" b="1" i="1">
                                              <a:latin typeface="Cambria Math"/>
                                            </a:rPr>
                                          </m:ctrlPr>
                                        </m:dPr>
                                        <m:e>
                                          <m:sSub>
                                            <m:sSubPr>
                                              <m:ctrlPr>
                                                <a:rPr lang="zh-CN" altLang="en-US" b="1" i="1">
                                                  <a:latin typeface="Cambria Math"/>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𝒊𝒔</m:t>
                                              </m:r>
                                            </m:sub>
                                          </m:sSub>
                                          <m:r>
                                            <a:rPr lang="zh-CN" altLang="en-US" b="1" i="0">
                                              <a:latin typeface="Cambria Math" panose="02040503050406030204" pitchFamily="18" charset="0"/>
                                            </a:rPr>
                                            <m:t>−</m:t>
                                          </m:r>
                                          <m:sSub>
                                            <m:sSubPr>
                                              <m:ctrlPr>
                                                <a:rPr lang="zh-CN" altLang="en-US" b="1" i="1">
                                                  <a:latin typeface="Cambria Math"/>
                                                </a:rPr>
                                              </m:ctrlPr>
                                            </m:sSubPr>
                                            <m:e>
                                              <m:acc>
                                                <m:accPr>
                                                  <m:chr m:val="̅"/>
                                                  <m:ctrlPr>
                                                    <a:rPr lang="zh-CN" altLang="en-US" b="1" i="1">
                                                      <a:latin typeface="Cambria Math"/>
                                                    </a:rPr>
                                                  </m:ctrlPr>
                                                </m:accPr>
                                                <m:e>
                                                  <m:r>
                                                    <a:rPr lang="zh-CN" altLang="en-US" b="1" i="1">
                                                      <a:latin typeface="Cambria Math" panose="02040503050406030204" pitchFamily="18" charset="0"/>
                                                    </a:rPr>
                                                    <m:t>𝒙</m:t>
                                                  </m:r>
                                                </m:e>
                                              </m:acc>
                                            </m:e>
                                            <m:sub>
                                              <m:r>
                                                <a:rPr lang="zh-CN" altLang="en-US" b="1" i="1">
                                                  <a:latin typeface="Cambria Math" panose="02040503050406030204" pitchFamily="18" charset="0"/>
                                                </a:rPr>
                                                <m:t>𝒔</m:t>
                                              </m:r>
                                            </m:sub>
                                          </m:sSub>
                                        </m:e>
                                      </m:d>
                                    </m:e>
                                    <m:sup>
                                      <m:r>
                                        <a:rPr lang="zh-CN" altLang="en-US" b="1" i="0">
                                          <a:latin typeface="Cambria Math" panose="02040503050406030204" pitchFamily="18" charset="0"/>
                                        </a:rPr>
                                        <m:t>𝟐</m:t>
                                      </m:r>
                                    </m:sup>
                                  </m:sSup>
                                </m:e>
                              </m:nary>
                            </m:e>
                          </m:rad>
                        </m:den>
                      </m:f>
                    </m:oMath>
                  </m:oMathPara>
                </a14:m>
                <a:endParaRPr lang="zh-CN" altLang="en-US" b="1" dirty="0"/>
              </a:p>
            </p:txBody>
          </p:sp>
        </mc:Choice>
        <mc:Fallback>
          <p:sp>
            <p:nvSpPr>
              <p:cNvPr id="3" name="矩形 2"/>
              <p:cNvSpPr>
                <a:spLocks noRot="1" noChangeAspect="1" noMove="1" noResize="1" noEditPoints="1" noAdjustHandles="1" noChangeArrowheads="1" noChangeShapeType="1" noTextEdit="1"/>
              </p:cNvSpPr>
              <p:nvPr/>
            </p:nvSpPr>
            <p:spPr>
              <a:xfrm>
                <a:off x="1853952" y="1843318"/>
                <a:ext cx="5256584" cy="1058495"/>
              </a:xfrm>
              <a:prstGeom prst="rect">
                <a:avLst/>
              </a:prstGeom>
              <a:blipFill rotWithShape="1">
                <a:blip r:embed="rId6"/>
                <a:stretch>
                  <a:fillRect l="-7" t="-52" r="8"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p:cNvSpPr/>
              <p:nvPr/>
            </p:nvSpPr>
            <p:spPr>
              <a:xfrm>
                <a:off x="2987824" y="4149080"/>
                <a:ext cx="3300648" cy="111280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𝑹</m:t>
                      </m:r>
                      <m:r>
                        <a:rPr lang="zh-CN" altLang="en-US" b="1" i="0">
                          <a:latin typeface="Cambria Math" panose="02040503050406030204" pitchFamily="18" charset="0"/>
                        </a:rPr>
                        <m:t>=</m:t>
                      </m:r>
                      <m:d>
                        <m:dPr>
                          <m:begChr m:val="["/>
                          <m:endChr m:val="]"/>
                          <m:ctrlPr>
                            <a:rPr lang="zh-CN" altLang="en-US" b="1" i="1">
                              <a:latin typeface="Cambria Math"/>
                            </a:rPr>
                          </m:ctrlPr>
                        </m:dPr>
                        <m:e>
                          <m:m>
                            <m:mPr>
                              <m:mcs>
                                <m:mc>
                                  <m:mcPr>
                                    <m:count m:val="4"/>
                                    <m:mcJc m:val="center"/>
                                  </m:mcPr>
                                </m:mc>
                              </m:mcs>
                              <m:plcHide m:val="on"/>
                              <m:ctrlPr>
                                <a:rPr lang="zh-CN" altLang="en-US" b="1" i="1">
                                  <a:latin typeface="Cambria Math"/>
                                </a:rPr>
                              </m:ctrlPr>
                            </m:mPr>
                            <m:mr>
                              <m:e>
                                <m:sSub>
                                  <m:sSubPr>
                                    <m:ctrlPr>
                                      <a:rPr lang="zh-CN" altLang="en-US" b="1" i="1">
                                        <a:latin typeface="Cambria Math"/>
                                      </a:rPr>
                                    </m:ctrlPr>
                                  </m:sSubPr>
                                  <m:e>
                                    <m:r>
                                      <a:rPr lang="zh-CN" altLang="en-US" b="1" i="1">
                                        <a:latin typeface="Cambria Math" panose="02040503050406030204" pitchFamily="18" charset="0"/>
                                      </a:rPr>
                                      <m:t>𝒓</m:t>
                                    </m:r>
                                  </m:e>
                                  <m:sub>
                                    <m:r>
                                      <a:rPr lang="zh-CN" altLang="en-US" b="1" i="0">
                                        <a:latin typeface="Cambria Math" panose="02040503050406030204" pitchFamily="18" charset="0"/>
                                      </a:rPr>
                                      <m:t>𝟏𝟏</m:t>
                                    </m:r>
                                  </m:sub>
                                </m:sSub>
                              </m:e>
                              <m:e>
                                <m:sSub>
                                  <m:sSubPr>
                                    <m:ctrlPr>
                                      <a:rPr lang="zh-CN" altLang="en-US" b="1" i="1">
                                        <a:latin typeface="Cambria Math"/>
                                      </a:rPr>
                                    </m:ctrlPr>
                                  </m:sSubPr>
                                  <m:e>
                                    <m:r>
                                      <a:rPr lang="zh-CN" altLang="en-US" b="1" i="1">
                                        <a:latin typeface="Cambria Math" panose="02040503050406030204" pitchFamily="18" charset="0"/>
                                      </a:rPr>
                                      <m:t>𝒓</m:t>
                                    </m:r>
                                  </m:e>
                                  <m:sub>
                                    <m:r>
                                      <a:rPr lang="zh-CN" altLang="en-US" b="1" i="0">
                                        <a:latin typeface="Cambria Math" panose="02040503050406030204" pitchFamily="18" charset="0"/>
                                      </a:rPr>
                                      <m:t>𝟏𝟐</m:t>
                                    </m:r>
                                  </m:sub>
                                </m:sSub>
                              </m:e>
                              <m:e>
                                <m:r>
                                  <a:rPr lang="zh-CN" altLang="en-US" b="1" i="0">
                                    <a:latin typeface="Cambria Math" panose="02040503050406030204" pitchFamily="18" charset="0"/>
                                  </a:rPr>
                                  <m:t>⋯</m:t>
                                </m:r>
                              </m:e>
                              <m:e>
                                <m:sSub>
                                  <m:sSubPr>
                                    <m:ctrlPr>
                                      <a:rPr lang="zh-CN" altLang="en-US" b="1" i="1">
                                        <a:latin typeface="Cambria Math"/>
                                      </a:rPr>
                                    </m:ctrlPr>
                                  </m:sSubPr>
                                  <m:e>
                                    <m:r>
                                      <a:rPr lang="zh-CN" altLang="en-US" b="1" i="1">
                                        <a:latin typeface="Cambria Math" panose="02040503050406030204" pitchFamily="18" charset="0"/>
                                      </a:rPr>
                                      <m:t>𝒓</m:t>
                                    </m:r>
                                  </m:e>
                                  <m:sub>
                                    <m:r>
                                      <a:rPr lang="zh-CN" altLang="en-US" b="1" i="0">
                                        <a:latin typeface="Cambria Math" panose="02040503050406030204" pitchFamily="18" charset="0"/>
                                      </a:rPr>
                                      <m:t>𝟏</m:t>
                                    </m:r>
                                    <m:r>
                                      <a:rPr lang="zh-CN" altLang="en-US" b="1" i="1">
                                        <a:latin typeface="Cambria Math" panose="02040503050406030204" pitchFamily="18" charset="0"/>
                                      </a:rPr>
                                      <m:t>𝒎</m:t>
                                    </m:r>
                                  </m:sub>
                                </m:sSub>
                              </m:e>
                            </m:mr>
                            <m:mr>
                              <m:e>
                                <m:sSub>
                                  <m:sSubPr>
                                    <m:ctrlPr>
                                      <a:rPr lang="zh-CN" altLang="en-US" b="1" i="1">
                                        <a:latin typeface="Cambria Math"/>
                                      </a:rPr>
                                    </m:ctrlPr>
                                  </m:sSubPr>
                                  <m:e>
                                    <m:r>
                                      <a:rPr lang="zh-CN" altLang="en-US" b="1" i="1">
                                        <a:latin typeface="Cambria Math" panose="02040503050406030204" pitchFamily="18" charset="0"/>
                                      </a:rPr>
                                      <m:t>𝒓</m:t>
                                    </m:r>
                                  </m:e>
                                  <m:sub>
                                    <m:r>
                                      <a:rPr lang="zh-CN" altLang="en-US" b="1" i="0">
                                        <a:latin typeface="Cambria Math" panose="02040503050406030204" pitchFamily="18" charset="0"/>
                                      </a:rPr>
                                      <m:t>𝟐𝟏</m:t>
                                    </m:r>
                                  </m:sub>
                                </m:sSub>
                              </m:e>
                              <m:e>
                                <m:sSub>
                                  <m:sSubPr>
                                    <m:ctrlPr>
                                      <a:rPr lang="zh-CN" altLang="en-US" b="1" i="1">
                                        <a:latin typeface="Cambria Math"/>
                                      </a:rPr>
                                    </m:ctrlPr>
                                  </m:sSubPr>
                                  <m:e>
                                    <m:r>
                                      <a:rPr lang="zh-CN" altLang="en-US" b="1" i="1">
                                        <a:latin typeface="Cambria Math" panose="02040503050406030204" pitchFamily="18" charset="0"/>
                                      </a:rPr>
                                      <m:t>𝒓</m:t>
                                    </m:r>
                                  </m:e>
                                  <m:sub>
                                    <m:r>
                                      <a:rPr lang="zh-CN" altLang="en-US" b="1" i="0">
                                        <a:latin typeface="Cambria Math" panose="02040503050406030204" pitchFamily="18" charset="0"/>
                                      </a:rPr>
                                      <m:t>𝟐𝟐</m:t>
                                    </m:r>
                                  </m:sub>
                                </m:sSub>
                              </m:e>
                              <m:e>
                                <m:r>
                                  <a:rPr lang="zh-CN" altLang="en-US" b="1" i="0">
                                    <a:latin typeface="Cambria Math" panose="02040503050406030204" pitchFamily="18" charset="0"/>
                                  </a:rPr>
                                  <m:t>⋯</m:t>
                                </m:r>
                              </m:e>
                              <m:e>
                                <m:sSub>
                                  <m:sSubPr>
                                    <m:ctrlPr>
                                      <a:rPr lang="zh-CN" altLang="en-US" b="1" i="1">
                                        <a:latin typeface="Cambria Math"/>
                                      </a:rPr>
                                    </m:ctrlPr>
                                  </m:sSubPr>
                                  <m:e>
                                    <m:r>
                                      <a:rPr lang="zh-CN" altLang="en-US" b="1" i="1">
                                        <a:latin typeface="Cambria Math" panose="02040503050406030204" pitchFamily="18" charset="0"/>
                                      </a:rPr>
                                      <m:t>𝒓</m:t>
                                    </m:r>
                                  </m:e>
                                  <m:sub>
                                    <m:r>
                                      <a:rPr lang="zh-CN" altLang="en-US" b="1" i="0">
                                        <a:latin typeface="Cambria Math" panose="02040503050406030204" pitchFamily="18" charset="0"/>
                                      </a:rPr>
                                      <m:t>𝟐</m:t>
                                    </m:r>
                                    <m:r>
                                      <a:rPr lang="zh-CN" altLang="en-US" b="1" i="1">
                                        <a:latin typeface="Cambria Math" panose="02040503050406030204" pitchFamily="18" charset="0"/>
                                      </a:rPr>
                                      <m:t>𝒎</m:t>
                                    </m:r>
                                  </m:sub>
                                </m:sSub>
                              </m:e>
                            </m:mr>
                            <m:mr>
                              <m:e>
                                <m:r>
                                  <a:rPr lang="zh-CN" altLang="en-US" b="1" i="0">
                                    <a:latin typeface="Cambria Math" panose="02040503050406030204" pitchFamily="18" charset="0"/>
                                  </a:rPr>
                                  <m:t>⋮</m:t>
                                </m:r>
                              </m:e>
                              <m:e>
                                <m:r>
                                  <a:rPr lang="zh-CN" altLang="en-US" b="1" i="0">
                                    <a:latin typeface="Cambria Math" panose="02040503050406030204" pitchFamily="18" charset="0"/>
                                  </a:rPr>
                                  <m:t>⋮</m:t>
                                </m:r>
                              </m:e>
                              <m:e>
                                <m:r>
                                  <a:rPr lang="zh-CN" altLang="en-US" b="1" i="0">
                                    <a:latin typeface="Cambria Math" panose="02040503050406030204" pitchFamily="18" charset="0"/>
                                  </a:rPr>
                                  <m:t>⋯</m:t>
                                </m:r>
                              </m:e>
                              <m:e>
                                <m:r>
                                  <a:rPr lang="zh-CN" altLang="en-US" b="1" i="0">
                                    <a:latin typeface="Cambria Math" panose="02040503050406030204" pitchFamily="18" charset="0"/>
                                  </a:rPr>
                                  <m:t>⋮</m:t>
                                </m:r>
                              </m:e>
                            </m:mr>
                            <m:mr>
                              <m:e>
                                <m:sSub>
                                  <m:sSubPr>
                                    <m:ctrlPr>
                                      <a:rPr lang="zh-CN" altLang="en-US" b="1" i="1">
                                        <a:latin typeface="Cambria Math"/>
                                      </a:rPr>
                                    </m:ctrlPr>
                                  </m:sSubPr>
                                  <m:e>
                                    <m:r>
                                      <a:rPr lang="zh-CN" altLang="en-US" b="1" i="1">
                                        <a:latin typeface="Cambria Math" panose="02040503050406030204" pitchFamily="18" charset="0"/>
                                      </a:rPr>
                                      <m:t>𝒓</m:t>
                                    </m:r>
                                  </m:e>
                                  <m:sub>
                                    <m:r>
                                      <a:rPr lang="zh-CN" altLang="en-US" b="1" i="1">
                                        <a:latin typeface="Cambria Math" panose="02040503050406030204" pitchFamily="18" charset="0"/>
                                      </a:rPr>
                                      <m:t>𝒎</m:t>
                                    </m:r>
                                    <m:r>
                                      <a:rPr lang="zh-CN" altLang="en-US" b="1" i="0">
                                        <a:latin typeface="Cambria Math" panose="02040503050406030204" pitchFamily="18" charset="0"/>
                                      </a:rPr>
                                      <m:t>𝟏</m:t>
                                    </m:r>
                                  </m:sub>
                                </m:sSub>
                              </m:e>
                              <m:e>
                                <m:sSub>
                                  <m:sSubPr>
                                    <m:ctrlPr>
                                      <a:rPr lang="zh-CN" altLang="en-US" b="1" i="1">
                                        <a:latin typeface="Cambria Math"/>
                                      </a:rPr>
                                    </m:ctrlPr>
                                  </m:sSubPr>
                                  <m:e>
                                    <m:r>
                                      <a:rPr lang="zh-CN" altLang="en-US" b="1" i="1">
                                        <a:latin typeface="Cambria Math" panose="02040503050406030204" pitchFamily="18" charset="0"/>
                                      </a:rPr>
                                      <m:t>𝒓</m:t>
                                    </m:r>
                                  </m:e>
                                  <m:sub>
                                    <m:r>
                                      <a:rPr lang="zh-CN" altLang="en-US" b="1" i="1">
                                        <a:latin typeface="Cambria Math" panose="02040503050406030204" pitchFamily="18" charset="0"/>
                                      </a:rPr>
                                      <m:t>𝒎</m:t>
                                    </m:r>
                                    <m:r>
                                      <a:rPr lang="zh-CN" altLang="en-US" b="1" i="0">
                                        <a:latin typeface="Cambria Math" panose="02040503050406030204" pitchFamily="18" charset="0"/>
                                      </a:rPr>
                                      <m:t>𝟐</m:t>
                                    </m:r>
                                  </m:sub>
                                </m:sSub>
                              </m:e>
                              <m:e>
                                <m:r>
                                  <a:rPr lang="zh-CN" altLang="en-US" b="1" i="0">
                                    <a:latin typeface="Cambria Math" panose="02040503050406030204" pitchFamily="18" charset="0"/>
                                  </a:rPr>
                                  <m:t>⋯</m:t>
                                </m:r>
                              </m:e>
                              <m:e>
                                <m:sSub>
                                  <m:sSubPr>
                                    <m:ctrlPr>
                                      <a:rPr lang="zh-CN" altLang="en-US" b="1" i="1">
                                        <a:latin typeface="Cambria Math"/>
                                      </a:rPr>
                                    </m:ctrlPr>
                                  </m:sSubPr>
                                  <m:e>
                                    <m:r>
                                      <a:rPr lang="zh-CN" altLang="en-US" b="1" i="1">
                                        <a:latin typeface="Cambria Math" panose="02040503050406030204" pitchFamily="18" charset="0"/>
                                      </a:rPr>
                                      <m:t>𝒓</m:t>
                                    </m:r>
                                  </m:e>
                                  <m:sub>
                                    <m:r>
                                      <a:rPr lang="zh-CN" altLang="en-US" b="1" i="1">
                                        <a:latin typeface="Cambria Math" panose="02040503050406030204" pitchFamily="18" charset="0"/>
                                      </a:rPr>
                                      <m:t>𝒎𝒎</m:t>
                                    </m:r>
                                  </m:sub>
                                </m:sSub>
                              </m:e>
                            </m:mr>
                          </m:m>
                        </m:e>
                      </m:d>
                    </m:oMath>
                  </m:oMathPara>
                </a14:m>
                <a:endParaRPr lang="zh-CN" altLang="en-US" b="1" dirty="0"/>
              </a:p>
            </p:txBody>
          </p:sp>
        </mc:Choice>
        <mc:Fallback>
          <p:sp>
            <p:nvSpPr>
              <p:cNvPr id="24" name="矩形 23"/>
              <p:cNvSpPr>
                <a:spLocks noRot="1" noChangeAspect="1" noMove="1" noResize="1" noEditPoints="1" noAdjustHandles="1" noChangeArrowheads="1" noChangeShapeType="1" noTextEdit="1"/>
              </p:cNvSpPr>
              <p:nvPr/>
            </p:nvSpPr>
            <p:spPr>
              <a:xfrm>
                <a:off x="2987824" y="4149080"/>
                <a:ext cx="3300648" cy="1112805"/>
              </a:xfrm>
              <a:prstGeom prst="rect">
                <a:avLst/>
              </a:prstGeom>
              <a:blipFill rotWithShape="1">
                <a:blip r:embed="rId7"/>
                <a:stretch>
                  <a:fillRect l="-5" t="-56" r="2" b="25"/>
                </a:stretch>
              </a:blipFill>
            </p:spPr>
            <p:txBody>
              <a:bodyPr/>
              <a:lstStyle/>
              <a:p>
                <a:r>
                  <a:rPr lang="zh-CN" altLang="en-US">
                    <a:noFill/>
                  </a:rPr>
                  <a:t> </a:t>
                </a:r>
              </a:p>
            </p:txBody>
          </p:sp>
        </mc:Fallback>
      </mc:AlternateContent>
      <p:sp>
        <p:nvSpPr>
          <p:cNvPr id="5" name="矩形 4"/>
          <p:cNvSpPr/>
          <p:nvPr/>
        </p:nvSpPr>
        <p:spPr>
          <a:xfrm>
            <a:off x="497688" y="5661248"/>
            <a:ext cx="8280920" cy="980140"/>
          </a:xfrm>
          <a:prstGeom prst="rect">
            <a:avLst/>
          </a:prstGeom>
        </p:spPr>
        <p:txBody>
          <a:bodyPr wrap="square">
            <a:spAutoFit/>
          </a:bodyPr>
          <a:lstStyle/>
          <a:p>
            <a:pPr algn="just">
              <a:lnSpc>
                <a:spcPct val="80000"/>
              </a:lnSpc>
            </a:pPr>
            <a:r>
              <a:rPr lang="zh-CN" altLang="en-US" sz="2400" b="1" dirty="0">
                <a:latin typeface="Times New Roman" panose="02020503050405090304" pitchFamily="18" charset="0"/>
              </a:rPr>
              <a:t>显然</a:t>
            </a:r>
            <a:r>
              <a:rPr lang="en-US" altLang="zh-CN" sz="2400" b="1" dirty="0">
                <a:latin typeface="Times New Roman" panose="02020503050405090304" pitchFamily="18" charset="0"/>
              </a:rPr>
              <a:t>R</a:t>
            </a:r>
            <a:r>
              <a:rPr lang="zh-CN" altLang="en-US" sz="2400" b="1" dirty="0">
                <a:latin typeface="Times New Roman" panose="02020503050405090304" pitchFamily="18" charset="0"/>
              </a:rPr>
              <a:t>为对称方阵，主对角线上的元素为</a:t>
            </a:r>
            <a:r>
              <a:rPr lang="zh-CN" altLang="en-US" sz="2400" b="1" dirty="0"/>
              <a:t>1</a:t>
            </a:r>
            <a:r>
              <a:rPr lang="zh-CN" altLang="en-US" sz="2400" b="1" dirty="0">
                <a:latin typeface="Times New Roman" panose="02020503050405090304" pitchFamily="18" charset="0"/>
              </a:rPr>
              <a:t>，且</a:t>
            </a:r>
            <a:r>
              <a:rPr lang="en-US" altLang="zh-CN" sz="2400" b="1" i="1" dirty="0">
                <a:latin typeface="Times New Roman" panose="02020503050405090304" pitchFamily="18" charset="0"/>
              </a:rPr>
              <a:t>-1</a:t>
            </a:r>
            <a:r>
              <a:rPr lang="zh-CN" altLang="en-US" sz="2400" b="1" i="1" dirty="0">
                <a:latin typeface="Times New Roman" panose="02020503050405090304" pitchFamily="18" charset="0"/>
              </a:rPr>
              <a:t>≤</a:t>
            </a:r>
            <a:r>
              <a:rPr lang="en-US" altLang="zh-CN" sz="2400" b="1" i="1" dirty="0" err="1">
                <a:latin typeface="Times New Roman" panose="02020503050405090304" pitchFamily="18" charset="0"/>
              </a:rPr>
              <a:t>r</a:t>
            </a:r>
            <a:r>
              <a:rPr lang="en-US" altLang="zh-CN" sz="2400" b="1" i="1" baseline="-25000" dirty="0" err="1">
                <a:latin typeface="Times New Roman" panose="02020503050405090304" pitchFamily="18" charset="0"/>
              </a:rPr>
              <a:t>ts</a:t>
            </a:r>
            <a:r>
              <a:rPr lang="zh-CN" altLang="en-US" sz="2400" b="1" i="1" dirty="0">
                <a:latin typeface="Times New Roman" panose="02020503050405090304" pitchFamily="18" charset="0"/>
              </a:rPr>
              <a:t>≤ </a:t>
            </a:r>
            <a:r>
              <a:rPr lang="en-US" altLang="zh-CN" sz="2400" b="1" i="1" dirty="0">
                <a:latin typeface="Times New Roman" panose="02020503050405090304" pitchFamily="18" charset="0"/>
              </a:rPr>
              <a:t>1,</a:t>
            </a:r>
            <a:r>
              <a:rPr lang="zh-CN" altLang="en-US" sz="2400" b="1" i="1" dirty="0">
                <a:latin typeface="Times New Roman" panose="02020503050405090304" pitchFamily="18" charset="0"/>
              </a:rPr>
              <a:t> </a:t>
            </a:r>
            <a:r>
              <a:rPr lang="en-US" altLang="zh-CN" sz="2400" b="1" i="1" dirty="0" err="1">
                <a:latin typeface="Times New Roman" panose="02020503050405090304" pitchFamily="18" charset="0"/>
              </a:rPr>
              <a:t>r</a:t>
            </a:r>
            <a:r>
              <a:rPr lang="en-US" altLang="zh-CN" sz="2400" b="1" i="1" baseline="-25000" dirty="0" err="1">
                <a:latin typeface="Times New Roman" panose="02020503050405090304" pitchFamily="18" charset="0"/>
              </a:rPr>
              <a:t>ts</a:t>
            </a:r>
            <a:r>
              <a:rPr lang="zh-CN" altLang="en-US" sz="2400" b="1" dirty="0">
                <a:latin typeface="Times New Roman" panose="02020503050405090304" pitchFamily="18" charset="0"/>
              </a:rPr>
              <a:t>越接近</a:t>
            </a:r>
            <a:r>
              <a:rPr lang="zh-CN" altLang="en-US" sz="2400" b="1" dirty="0"/>
              <a:t>1</a:t>
            </a:r>
            <a:r>
              <a:rPr lang="zh-CN" altLang="en-US" sz="2400" b="1" dirty="0">
                <a:latin typeface="Times New Roman" panose="02020503050405090304" pitchFamily="18" charset="0"/>
              </a:rPr>
              <a:t>，则表明变量</a:t>
            </a:r>
            <a:r>
              <a:rPr lang="en-US" altLang="zh-CN" sz="2400" b="1" i="1" dirty="0"/>
              <a:t>t</a:t>
            </a:r>
            <a:r>
              <a:rPr lang="zh-CN" altLang="en-US" sz="2400" b="1" dirty="0">
                <a:latin typeface="Times New Roman" panose="02020503050405090304" pitchFamily="18" charset="0"/>
              </a:rPr>
              <a:t>与</a:t>
            </a:r>
            <a:r>
              <a:rPr lang="en-US" altLang="zh-CN" sz="2400" b="1" i="1" dirty="0"/>
              <a:t>s</a:t>
            </a:r>
            <a:r>
              <a:rPr lang="zh-CN" altLang="en-US" sz="2400" b="1" dirty="0">
                <a:latin typeface="Times New Roman" panose="02020503050405090304" pitchFamily="18" charset="0"/>
              </a:rPr>
              <a:t>相关程度越高，越密切</a:t>
            </a:r>
            <a:r>
              <a:rPr lang="en-US" altLang="zh-CN" sz="2400" b="1" dirty="0">
                <a:latin typeface="Times New Roman" panose="02020503050405090304" pitchFamily="18" charset="0"/>
              </a:rPr>
              <a:t>;</a:t>
            </a:r>
            <a:r>
              <a:rPr lang="zh-CN" altLang="en-US" sz="2400" b="1" dirty="0">
                <a:latin typeface="Times New Roman" panose="02020503050405090304" pitchFamily="18" charset="0"/>
              </a:rPr>
              <a:t> </a:t>
            </a:r>
            <a:r>
              <a:rPr lang="en-US" altLang="zh-CN" sz="2400" b="1" i="1" dirty="0" err="1">
                <a:latin typeface="Times New Roman" panose="02020503050405090304" pitchFamily="18" charset="0"/>
              </a:rPr>
              <a:t>r</a:t>
            </a:r>
            <a:r>
              <a:rPr lang="en-US" altLang="zh-CN" sz="2400" b="1" i="1" baseline="-25000" dirty="0" err="1">
                <a:latin typeface="Times New Roman" panose="02020503050405090304" pitchFamily="18" charset="0"/>
              </a:rPr>
              <a:t>ts</a:t>
            </a:r>
            <a:r>
              <a:rPr lang="zh-CN" altLang="en-US" sz="2400" b="1" dirty="0">
                <a:latin typeface="Times New Roman" panose="02020503050405090304" pitchFamily="18" charset="0"/>
              </a:rPr>
              <a:t>越接近</a:t>
            </a:r>
            <a:r>
              <a:rPr lang="zh-CN" altLang="en-US" sz="2400" b="1" dirty="0"/>
              <a:t>0</a:t>
            </a:r>
            <a:r>
              <a:rPr lang="zh-CN" altLang="en-US" sz="2400" b="1" dirty="0">
                <a:latin typeface="Times New Roman" panose="02020503050405090304" pitchFamily="18" charset="0"/>
              </a:rPr>
              <a:t>，变量</a:t>
            </a:r>
            <a:r>
              <a:rPr lang="en-US" altLang="zh-CN" sz="2400" b="1" dirty="0">
                <a:latin typeface="Times New Roman" panose="02020503050405090304" pitchFamily="18" charset="0"/>
              </a:rPr>
              <a:t>t</a:t>
            </a:r>
            <a:r>
              <a:rPr lang="zh-CN" altLang="en-US" sz="2400" b="1" dirty="0">
                <a:latin typeface="Times New Roman" panose="02020503050405090304" pitchFamily="18" charset="0"/>
              </a:rPr>
              <a:t>与</a:t>
            </a:r>
            <a:r>
              <a:rPr lang="en-US" altLang="zh-CN" sz="2400" b="1" dirty="0">
                <a:latin typeface="Times New Roman" panose="02020503050405090304" pitchFamily="18" charset="0"/>
              </a:rPr>
              <a:t>s</a:t>
            </a:r>
            <a:r>
              <a:rPr lang="zh-CN" altLang="en-US" sz="2400" b="1" dirty="0">
                <a:latin typeface="Times New Roman" panose="02020503050405090304" pitchFamily="18" charset="0"/>
              </a:rPr>
              <a:t>相关程度越小。</a:t>
            </a:r>
            <a:endParaRPr lang="zh-CN" altLang="en-US" sz="2400"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467544" y="1051926"/>
            <a:ext cx="8435280" cy="4525963"/>
          </a:xfrm>
        </p:spPr>
        <p:txBody>
          <a:bodyPr/>
          <a:lstStyle/>
          <a:p>
            <a:r>
              <a:rPr lang="zh-CN" altLang="en-US" b="1" dirty="0">
                <a:effectLst>
                  <a:outerShdw blurRad="38100" dist="38100" dir="2700000" algn="tl">
                    <a:srgbClr val="FFFFFF"/>
                  </a:outerShdw>
                </a:effectLst>
                <a:latin typeface="+mj-ea"/>
                <a:ea typeface="+mj-ea"/>
              </a:rPr>
              <a:t> </a:t>
            </a:r>
            <a:r>
              <a:rPr lang="zh-CN" altLang="en-US" sz="2800" b="1" dirty="0">
                <a:latin typeface="+mj-ea"/>
                <a:ea typeface="+mj-ea"/>
              </a:rPr>
              <a:t>在实际工作中，当需要研究</a:t>
            </a:r>
            <a:r>
              <a:rPr lang="zh-CN" altLang="en-US" sz="2800" b="1" dirty="0">
                <a:solidFill>
                  <a:srgbClr val="FF0000"/>
                </a:solidFill>
                <a:latin typeface="+mj-ea"/>
                <a:ea typeface="+mj-ea"/>
              </a:rPr>
              <a:t>样品与样品</a:t>
            </a:r>
            <a:r>
              <a:rPr lang="zh-CN" altLang="en-US" sz="2800" b="1" dirty="0">
                <a:latin typeface="+mj-ea"/>
                <a:ea typeface="+mj-ea"/>
              </a:rPr>
              <a:t>之间</a:t>
            </a:r>
            <a:endParaRPr lang="zh-CN" altLang="en-US" sz="2800" b="1" dirty="0">
              <a:latin typeface="+mj-ea"/>
              <a:ea typeface="+mj-ea"/>
            </a:endParaRPr>
          </a:p>
          <a:p>
            <a:pPr>
              <a:buFont typeface="Wingdings" panose="05000000000000000000" pitchFamily="2" charset="2"/>
              <a:buNone/>
            </a:pPr>
            <a:r>
              <a:rPr lang="zh-CN" altLang="en-US" sz="2800" b="1" dirty="0">
                <a:latin typeface="+mj-ea"/>
                <a:ea typeface="+mj-ea"/>
              </a:rPr>
              <a:t>关系时，一般用</a:t>
            </a:r>
            <a:r>
              <a:rPr lang="zh-CN" altLang="en-US" sz="2800" b="1" dirty="0">
                <a:solidFill>
                  <a:srgbClr val="FF0000"/>
                </a:solidFill>
                <a:latin typeface="+mj-ea"/>
                <a:ea typeface="+mj-ea"/>
              </a:rPr>
              <a:t>距离系数统计量</a:t>
            </a:r>
            <a:r>
              <a:rPr lang="zh-CN" altLang="en-US" sz="2800" b="1" dirty="0">
                <a:latin typeface="+mj-ea"/>
                <a:ea typeface="+mj-ea"/>
              </a:rPr>
              <a:t>或者</a:t>
            </a:r>
            <a:r>
              <a:rPr lang="zh-CN" altLang="en-US" sz="2800" b="1" dirty="0">
                <a:solidFill>
                  <a:srgbClr val="FF0000"/>
                </a:solidFill>
                <a:latin typeface="+mj-ea"/>
                <a:ea typeface="+mj-ea"/>
              </a:rPr>
              <a:t>相似系数统</a:t>
            </a:r>
            <a:endParaRPr lang="zh-CN" altLang="en-US" sz="2800" b="1" dirty="0">
              <a:solidFill>
                <a:srgbClr val="FF0000"/>
              </a:solidFill>
              <a:latin typeface="+mj-ea"/>
              <a:ea typeface="+mj-ea"/>
            </a:endParaRPr>
          </a:p>
          <a:p>
            <a:pPr>
              <a:buFont typeface="Wingdings" panose="05000000000000000000" pitchFamily="2" charset="2"/>
              <a:buNone/>
            </a:pPr>
            <a:r>
              <a:rPr lang="zh-CN" altLang="en-US" sz="2800" b="1" dirty="0">
                <a:solidFill>
                  <a:srgbClr val="FF0000"/>
                </a:solidFill>
                <a:latin typeface="+mj-ea"/>
                <a:ea typeface="+mj-ea"/>
              </a:rPr>
              <a:t>计量</a:t>
            </a:r>
            <a:r>
              <a:rPr lang="zh-CN" altLang="en-US" sz="2800" b="1" dirty="0">
                <a:latin typeface="+mj-ea"/>
                <a:ea typeface="+mj-ea"/>
              </a:rPr>
              <a:t>作为分类计算依据，这种方法又称为</a:t>
            </a:r>
            <a:r>
              <a:rPr lang="en-US" altLang="zh-CN" sz="2800" b="1" i="1" dirty="0">
                <a:solidFill>
                  <a:srgbClr val="FF0000"/>
                </a:solidFill>
                <a:latin typeface="+mj-ea"/>
                <a:ea typeface="+mj-ea"/>
              </a:rPr>
              <a:t>Q</a:t>
            </a:r>
            <a:r>
              <a:rPr lang="zh-CN" altLang="en-US" sz="2800" b="1" dirty="0">
                <a:solidFill>
                  <a:srgbClr val="FF0000"/>
                </a:solidFill>
                <a:latin typeface="+mj-ea"/>
                <a:ea typeface="+mj-ea"/>
              </a:rPr>
              <a:t>型聚</a:t>
            </a:r>
            <a:endParaRPr lang="zh-CN" altLang="en-US" sz="2800" b="1" dirty="0">
              <a:solidFill>
                <a:srgbClr val="FF0000"/>
              </a:solidFill>
              <a:latin typeface="+mj-ea"/>
              <a:ea typeface="+mj-ea"/>
            </a:endParaRPr>
          </a:p>
          <a:p>
            <a:pPr>
              <a:buFont typeface="Wingdings" panose="05000000000000000000" pitchFamily="2" charset="2"/>
              <a:buNone/>
            </a:pPr>
            <a:r>
              <a:rPr lang="zh-CN" altLang="en-US" sz="2800" b="1" dirty="0">
                <a:solidFill>
                  <a:srgbClr val="FF0000"/>
                </a:solidFill>
                <a:latin typeface="+mj-ea"/>
                <a:ea typeface="+mj-ea"/>
              </a:rPr>
              <a:t>类法</a:t>
            </a:r>
            <a:r>
              <a:rPr lang="zh-CN" altLang="en-US" sz="2800" b="1" dirty="0">
                <a:latin typeface="+mj-ea"/>
                <a:ea typeface="+mj-ea"/>
              </a:rPr>
              <a:t>；当需要研究</a:t>
            </a:r>
            <a:r>
              <a:rPr lang="zh-CN" altLang="en-US" sz="2800" b="1" dirty="0">
                <a:solidFill>
                  <a:srgbClr val="0066FF"/>
                </a:solidFill>
                <a:latin typeface="+mj-ea"/>
                <a:ea typeface="+mj-ea"/>
              </a:rPr>
              <a:t>变量与变量</a:t>
            </a:r>
            <a:r>
              <a:rPr lang="zh-CN" altLang="en-US" sz="2800" b="1" dirty="0">
                <a:latin typeface="+mj-ea"/>
                <a:ea typeface="+mj-ea"/>
              </a:rPr>
              <a:t>之间的关系时，常</a:t>
            </a:r>
            <a:endParaRPr lang="zh-CN" altLang="en-US" sz="2800" b="1" dirty="0">
              <a:latin typeface="+mj-ea"/>
              <a:ea typeface="+mj-ea"/>
            </a:endParaRPr>
          </a:p>
          <a:p>
            <a:pPr>
              <a:buFont typeface="Wingdings" panose="05000000000000000000" pitchFamily="2" charset="2"/>
              <a:buNone/>
            </a:pPr>
            <a:r>
              <a:rPr lang="zh-CN" altLang="en-US" sz="2800" b="1" dirty="0">
                <a:latin typeface="+mj-ea"/>
                <a:ea typeface="+mj-ea"/>
              </a:rPr>
              <a:t>用</a:t>
            </a:r>
            <a:r>
              <a:rPr lang="zh-CN" altLang="en-US" sz="2800" b="1" dirty="0">
                <a:solidFill>
                  <a:srgbClr val="0066FF"/>
                </a:solidFill>
                <a:latin typeface="+mj-ea"/>
                <a:ea typeface="+mj-ea"/>
              </a:rPr>
              <a:t>相关系数统计量</a:t>
            </a:r>
            <a:r>
              <a:rPr lang="zh-CN" altLang="en-US" sz="2800" b="1" dirty="0">
                <a:latin typeface="+mj-ea"/>
                <a:ea typeface="+mj-ea"/>
              </a:rPr>
              <a:t>作为分类计算依据，这种方法</a:t>
            </a:r>
            <a:endParaRPr lang="zh-CN" altLang="en-US" sz="2800" b="1" dirty="0">
              <a:latin typeface="+mj-ea"/>
              <a:ea typeface="+mj-ea"/>
            </a:endParaRPr>
          </a:p>
          <a:p>
            <a:pPr>
              <a:buFont typeface="Wingdings" panose="05000000000000000000" pitchFamily="2" charset="2"/>
              <a:buNone/>
            </a:pPr>
            <a:r>
              <a:rPr lang="zh-CN" altLang="en-US" sz="2800" b="1" dirty="0">
                <a:latin typeface="+mj-ea"/>
                <a:ea typeface="+mj-ea"/>
              </a:rPr>
              <a:t>又称</a:t>
            </a:r>
            <a:r>
              <a:rPr lang="en-US" altLang="zh-CN" sz="2800" b="1" i="1" dirty="0">
                <a:solidFill>
                  <a:srgbClr val="0066FF"/>
                </a:solidFill>
                <a:latin typeface="+mj-ea"/>
                <a:ea typeface="+mj-ea"/>
              </a:rPr>
              <a:t>R</a:t>
            </a:r>
            <a:r>
              <a:rPr lang="zh-CN" altLang="en-US" sz="2800" b="1" dirty="0">
                <a:solidFill>
                  <a:srgbClr val="0066FF"/>
                </a:solidFill>
                <a:latin typeface="+mj-ea"/>
                <a:ea typeface="+mj-ea"/>
              </a:rPr>
              <a:t>型聚类法</a:t>
            </a:r>
            <a:r>
              <a:rPr lang="zh-CN" altLang="en-US" sz="2800" b="1" dirty="0">
                <a:effectLst>
                  <a:outerShdw blurRad="38100" dist="38100" dir="2700000" algn="tl">
                    <a:srgbClr val="FFFFFF"/>
                  </a:outerShdw>
                </a:effectLst>
                <a:latin typeface="+mj-ea"/>
                <a:ea typeface="+mj-ea"/>
              </a:rPr>
              <a:t>。</a:t>
            </a:r>
            <a:r>
              <a:rPr lang="zh-CN" altLang="en-US" b="1" dirty="0">
                <a:latin typeface="+mj-ea"/>
                <a:ea typeface="+mj-ea"/>
              </a:rPr>
              <a:t> </a:t>
            </a:r>
            <a:endParaRPr lang="zh-CN" altLang="en-US" b="1" dirty="0">
              <a:latin typeface="+mj-ea"/>
              <a:ea typeface="+mj-ea"/>
            </a:endParaRPr>
          </a:p>
        </p:txBody>
      </p:sp>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分类</a:t>
            </a:r>
            <a:r>
              <a:rPr lang="zh-CN" altLang="en-US" sz="3200" b="1" dirty="0" smtClean="0">
                <a:latin typeface="楷体_GB2312" pitchFamily="49" charset="-122"/>
                <a:ea typeface="楷体_GB2312" pitchFamily="49" charset="-122"/>
              </a:rPr>
              <a:t>统计量的</a:t>
            </a:r>
            <a:r>
              <a:rPr lang="zh-CN" altLang="en-US" sz="3200" b="1" dirty="0">
                <a:latin typeface="楷体_GB2312" pitchFamily="49" charset="-122"/>
                <a:ea typeface="楷体_GB2312" pitchFamily="49" charset="-122"/>
              </a:rPr>
              <a:t>确定及其聚类方法选择</a:t>
            </a:r>
            <a:endParaRPr lang="zh-CN" altLang="en-US" sz="3600" dirty="0">
              <a:latin typeface="Times New Roman" panose="02020503050405090304" pitchFamily="18" charset="0"/>
              <a:ea typeface="文鼎大标宋简"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Times New Roman" panose="02020503050405090304" pitchFamily="18" charset="0"/>
                <a:ea typeface="楷体_GB2312" pitchFamily="49" charset="-122"/>
              </a:rPr>
              <a:t>系统聚类法</a:t>
            </a:r>
            <a:endParaRPr lang="zh-CN" altLang="en-US" sz="3600" dirty="0">
              <a:latin typeface="Times New Roman" panose="02020503050405090304" pitchFamily="18" charset="0"/>
              <a:ea typeface="文鼎大标宋简" charset="-122"/>
            </a:endParaRPr>
          </a:p>
        </p:txBody>
      </p:sp>
      <p:sp>
        <p:nvSpPr>
          <p:cNvPr id="2" name="矩形 1"/>
          <p:cNvSpPr/>
          <p:nvPr/>
        </p:nvSpPr>
        <p:spPr>
          <a:xfrm>
            <a:off x="179512" y="938634"/>
            <a:ext cx="8856984" cy="4832092"/>
          </a:xfrm>
          <a:prstGeom prst="rect">
            <a:avLst/>
          </a:prstGeom>
        </p:spPr>
        <p:txBody>
          <a:bodyPr wrap="square">
            <a:spAutoFit/>
          </a:bodyPr>
          <a:lstStyle/>
          <a:p>
            <a:r>
              <a:rPr lang="zh-CN" altLang="en-US" sz="2800" b="1" dirty="0"/>
              <a:t>过程：假设总共有</a:t>
            </a:r>
            <a:r>
              <a:rPr lang="en-US" altLang="zh-CN" sz="2800" b="1" dirty="0"/>
              <a:t>n</a:t>
            </a:r>
            <a:r>
              <a:rPr lang="zh-CN" altLang="en-US" sz="2800" b="1" dirty="0"/>
              <a:t>个样品（或变量）</a:t>
            </a:r>
            <a:endParaRPr lang="en-US" altLang="zh-CN" sz="2800" b="1" dirty="0"/>
          </a:p>
          <a:p>
            <a:r>
              <a:rPr lang="en-US" altLang="zh-CN" sz="2800" b="1" dirty="0"/>
              <a:t>1</a:t>
            </a:r>
            <a:r>
              <a:rPr lang="zh-CN" altLang="en-US" sz="2800" b="1" dirty="0"/>
              <a:t>、将每个样品（或变量）独自聚成一类，共有 </a:t>
            </a:r>
            <a:r>
              <a:rPr lang="en-US" altLang="zh-CN" sz="2800" b="1" dirty="0"/>
              <a:t>n </a:t>
            </a:r>
            <a:r>
              <a:rPr lang="zh-CN" altLang="en-US" sz="2800" b="1" dirty="0"/>
              <a:t>类；</a:t>
            </a:r>
            <a:endParaRPr lang="en-US" altLang="zh-CN" sz="2800" b="1" dirty="0"/>
          </a:p>
          <a:p>
            <a:r>
              <a:rPr lang="en-US" altLang="zh-CN" sz="2800" b="1" dirty="0"/>
              <a:t>2</a:t>
            </a:r>
            <a:r>
              <a:rPr lang="zh-CN" altLang="en-US" sz="2800" b="1" dirty="0"/>
              <a:t>、根据所确定的样品（或变量）“距离”公式，把距离较近的两个样品（或变量）聚合成一类，其他的样品（或变量）仍各自聚为一类，共聚成 </a:t>
            </a:r>
            <a:r>
              <a:rPr lang="en-US" altLang="zh-CN" sz="2800" b="1" dirty="0"/>
              <a:t>n-1 </a:t>
            </a:r>
            <a:r>
              <a:rPr lang="zh-CN" altLang="en-US" sz="2800" b="1" dirty="0"/>
              <a:t>类；</a:t>
            </a:r>
            <a:endParaRPr lang="en-US" altLang="zh-CN" sz="2800" b="1" dirty="0"/>
          </a:p>
          <a:p>
            <a:r>
              <a:rPr lang="en-US" altLang="zh-CN" sz="2800" b="1" dirty="0"/>
              <a:t>3</a:t>
            </a:r>
            <a:r>
              <a:rPr lang="zh-CN" altLang="en-US" sz="2800" b="1" dirty="0"/>
              <a:t>、进一步将“距离”最近的两个类聚成一类，共聚成 </a:t>
            </a:r>
            <a:r>
              <a:rPr lang="en-US" altLang="zh-CN" sz="2800" b="1" dirty="0"/>
              <a:t>n-2 </a:t>
            </a:r>
            <a:r>
              <a:rPr lang="zh-CN" altLang="en-US" sz="2800" b="1" dirty="0"/>
              <a:t>类；</a:t>
            </a:r>
            <a:endParaRPr lang="en-US" altLang="zh-CN" sz="2800" b="1" dirty="0"/>
          </a:p>
          <a:p>
            <a:r>
              <a:rPr lang="en-US" altLang="zh-CN" sz="2800" b="1" dirty="0"/>
              <a:t>4</a:t>
            </a:r>
            <a:r>
              <a:rPr lang="zh-CN" altLang="en-US" sz="2800" b="1" dirty="0"/>
              <a:t>、以上步骤一直进行下去，最后将所有的样品（或变量）聚成 一类。</a:t>
            </a:r>
            <a:endParaRPr lang="en-US" altLang="zh-CN" sz="2800" b="1" dirty="0"/>
          </a:p>
          <a:p>
            <a:r>
              <a:rPr lang="en-US" altLang="zh-CN" sz="2800" b="1" dirty="0"/>
              <a:t>5</a:t>
            </a:r>
            <a:r>
              <a:rPr lang="zh-CN" altLang="en-US" sz="2800" b="1" dirty="0"/>
              <a:t>、为了直观地反映以上的系统聚类过程，可以把整个分类系统地画成一张谱系图。</a:t>
            </a:r>
            <a:endParaRPr lang="zh-CN" altLang="en-US" sz="2800"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Times New Roman" panose="02020503050405090304" pitchFamily="18" charset="0"/>
                <a:ea typeface="楷体_GB2312" pitchFamily="49" charset="-122"/>
              </a:rPr>
              <a:t>系统聚类法</a:t>
            </a:r>
            <a:r>
              <a:rPr lang="en-US" altLang="zh-CN" sz="3200" b="1" dirty="0">
                <a:latin typeface="Times New Roman" panose="02020503050405090304" pitchFamily="18" charset="0"/>
                <a:ea typeface="楷体_GB2312" pitchFamily="49" charset="-122"/>
              </a:rPr>
              <a:t>-</a:t>
            </a:r>
            <a:r>
              <a:rPr lang="zh-CN" altLang="en-US" sz="2800" b="1" dirty="0">
                <a:solidFill>
                  <a:srgbClr val="FF0000"/>
                </a:solidFill>
                <a:latin typeface="Times New Roman" panose="02020503050405090304" pitchFamily="18" charset="0"/>
                <a:ea typeface="楷体_GB2312" pitchFamily="49" charset="-122"/>
              </a:rPr>
              <a:t>最短距离法</a:t>
            </a:r>
            <a:endParaRPr lang="zh-CN" altLang="en-US" sz="2800" dirty="0">
              <a:solidFill>
                <a:srgbClr val="FF0000"/>
              </a:solidFill>
              <a:latin typeface="Times New Roman" panose="02020503050405090304" pitchFamily="18" charset="0"/>
              <a:ea typeface="文鼎大标宋简" charset="-122"/>
            </a:endParaRPr>
          </a:p>
        </p:txBody>
      </p:sp>
      <p:sp>
        <p:nvSpPr>
          <p:cNvPr id="6" name="矩形 5"/>
          <p:cNvSpPr/>
          <p:nvPr/>
        </p:nvSpPr>
        <p:spPr>
          <a:xfrm>
            <a:off x="57901" y="996950"/>
            <a:ext cx="4362092" cy="461665"/>
          </a:xfrm>
          <a:prstGeom prst="rect">
            <a:avLst/>
          </a:prstGeom>
        </p:spPr>
        <p:txBody>
          <a:bodyPr wrap="none">
            <a:spAutoFit/>
          </a:bodyPr>
          <a:lstStyle/>
          <a:p>
            <a:r>
              <a:rPr lang="zh-CN" altLang="en-US" sz="2400" b="1" dirty="0"/>
              <a:t>例：可否对</a:t>
            </a:r>
            <a:r>
              <a:rPr lang="en-US" altLang="zh-CN" sz="2400" b="1" dirty="0"/>
              <a:t>9</a:t>
            </a:r>
            <a:r>
              <a:rPr lang="zh-CN" altLang="en-US" sz="2400" b="1" dirty="0"/>
              <a:t>个农业区进行分类</a:t>
            </a:r>
            <a:endParaRPr lang="zh-CN" altLang="en-US" sz="2400" dirty="0"/>
          </a:p>
        </p:txBody>
      </p:sp>
      <p:sp>
        <p:nvSpPr>
          <p:cNvPr id="7" name="Rectangle 3"/>
          <p:cNvSpPr>
            <a:spLocks noGrp="1" noChangeArrowheads="1"/>
          </p:cNvSpPr>
          <p:nvPr>
            <p:ph idx="1"/>
          </p:nvPr>
        </p:nvSpPr>
        <p:spPr>
          <a:xfrm>
            <a:off x="2051508" y="1671191"/>
            <a:ext cx="4968974" cy="512762"/>
          </a:xfrm>
        </p:spPr>
        <p:txBody>
          <a:bodyPr>
            <a:normAutofit/>
          </a:bodyPr>
          <a:lstStyle/>
          <a:p>
            <a:pPr eaLnBrk="1" hangingPunct="1">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表</a:t>
            </a:r>
            <a:r>
              <a:rPr lang="en-US" altLang="zh-CN" sz="2000" dirty="0">
                <a:latin typeface="黑体" panose="02010609060101010101" pitchFamily="49" charset="-122"/>
                <a:ea typeface="黑体" panose="02010609060101010101" pitchFamily="49" charset="-122"/>
              </a:rPr>
              <a:t>1  </a:t>
            </a:r>
            <a:r>
              <a:rPr lang="zh-CN" altLang="en-US" sz="2000" dirty="0">
                <a:latin typeface="黑体" panose="02010609060101010101" pitchFamily="49" charset="-122"/>
                <a:ea typeface="黑体" panose="02010609060101010101" pitchFamily="49" charset="-122"/>
              </a:rPr>
              <a:t>某地区</a:t>
            </a:r>
            <a:r>
              <a:rPr lang="en-US" altLang="zh-CN" sz="2000" b="1" dirty="0">
                <a:solidFill>
                  <a:srgbClr val="FF0000"/>
                </a:solidFill>
                <a:latin typeface="黑体" panose="02010609060101010101" pitchFamily="49" charset="-122"/>
                <a:ea typeface="黑体" panose="02010609060101010101" pitchFamily="49" charset="-122"/>
              </a:rPr>
              <a:t>9</a:t>
            </a:r>
            <a:r>
              <a:rPr lang="zh-CN" altLang="en-US" sz="2000" b="1" dirty="0">
                <a:solidFill>
                  <a:srgbClr val="FF0000"/>
                </a:solidFill>
                <a:latin typeface="黑体" panose="02010609060101010101" pitchFamily="49" charset="-122"/>
                <a:ea typeface="黑体" panose="02010609060101010101" pitchFamily="49" charset="-122"/>
              </a:rPr>
              <a:t>个农业区</a:t>
            </a:r>
            <a:r>
              <a:rPr lang="zh-CN" altLang="en-US" sz="2000" dirty="0">
                <a:latin typeface="黑体" panose="02010609060101010101" pitchFamily="49" charset="-122"/>
                <a:ea typeface="黑体" panose="02010609060101010101" pitchFamily="49" charset="-122"/>
              </a:rPr>
              <a:t>的</a:t>
            </a:r>
            <a:r>
              <a:rPr lang="en-US" altLang="zh-CN" sz="2000" b="1" dirty="0">
                <a:solidFill>
                  <a:srgbClr val="FF0000"/>
                </a:solidFill>
                <a:latin typeface="黑体" panose="02010609060101010101" pitchFamily="49" charset="-122"/>
                <a:ea typeface="黑体" panose="02010609060101010101" pitchFamily="49" charset="-122"/>
              </a:rPr>
              <a:t>7</a:t>
            </a:r>
            <a:r>
              <a:rPr lang="zh-CN" altLang="en-US" sz="2000" b="1" dirty="0">
                <a:solidFill>
                  <a:srgbClr val="FF0000"/>
                </a:solidFill>
                <a:latin typeface="黑体" panose="02010609060101010101" pitchFamily="49" charset="-122"/>
                <a:ea typeface="黑体" panose="02010609060101010101" pitchFamily="49" charset="-122"/>
              </a:rPr>
              <a:t>项经济指标</a:t>
            </a:r>
            <a:r>
              <a:rPr lang="zh-CN" altLang="en-US" sz="2000" dirty="0">
                <a:latin typeface="黑体" panose="02010609060101010101" pitchFamily="49" charset="-122"/>
                <a:ea typeface="黑体" panose="02010609060101010101" pitchFamily="49" charset="-122"/>
              </a:rPr>
              <a:t>数据</a:t>
            </a:r>
            <a:r>
              <a:rPr lang="zh-CN" altLang="en-US" sz="2000" dirty="0"/>
              <a:t> </a:t>
            </a:r>
            <a:endParaRPr lang="zh-CN" altLang="en-US" sz="2000" dirty="0"/>
          </a:p>
        </p:txBody>
      </p:sp>
      <p:graphicFrame>
        <p:nvGraphicFramePr>
          <p:cNvPr id="8" name="Group 359"/>
          <p:cNvGraphicFramePr>
            <a:graphicFrameLocks noGrp="1"/>
          </p:cNvGraphicFramePr>
          <p:nvPr/>
        </p:nvGraphicFramePr>
        <p:xfrm>
          <a:off x="179512" y="2132856"/>
          <a:ext cx="8712967" cy="3853447"/>
        </p:xfrm>
        <a:graphic>
          <a:graphicData uri="http://schemas.openxmlformats.org/drawingml/2006/table">
            <a:tbl>
              <a:tblPr/>
              <a:tblGrid>
                <a:gridCol w="429745"/>
                <a:gridCol w="1464753"/>
                <a:gridCol w="1489877"/>
                <a:gridCol w="864096"/>
                <a:gridCol w="892730"/>
                <a:gridCol w="1411526"/>
                <a:gridCol w="1152128"/>
                <a:gridCol w="1008112"/>
              </a:tblGrid>
              <a:tr h="78283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区代号</a:t>
                      </a:r>
                      <a:endParaRPr kumimoji="0" lang="zh-CN" altLang="en-US"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人均耕地</a:t>
                      </a:r>
                      <a:r>
                        <a:rPr kumimoji="0" lang="en-US" altLang="zh-CN" sz="1600" b="0" i="1" u="none" strike="noStrike" cap="none" normalizeH="0" baseline="0" dirty="0">
                          <a:ln>
                            <a:noFill/>
                          </a:ln>
                          <a:solidFill>
                            <a:schemeClr val="tx1"/>
                          </a:solidFill>
                          <a:effectLst/>
                          <a:latin typeface="Arial" panose="020B0604020202090204" pitchFamily="34" charset="0"/>
                          <a:ea typeface="宋体" panose="02010600030101010101" pitchFamily="2" charset="-122"/>
                        </a:rPr>
                        <a:t>X</a:t>
                      </a:r>
                      <a:r>
                        <a:rPr kumimoji="0" lang="en-US" altLang="zh-CN" sz="1600" b="0" i="0" u="none" strike="noStrike" cap="none" normalizeH="0" baseline="-25000" dirty="0">
                          <a:ln>
                            <a:noFill/>
                          </a:ln>
                          <a:solidFill>
                            <a:schemeClr val="tx1"/>
                          </a:solidFill>
                          <a:effectLst/>
                          <a:latin typeface="Arial" panose="020B0604020202090204" pitchFamily="34" charset="0"/>
                          <a:ea typeface="宋体" panose="02010600030101010101" pitchFamily="2" charset="-122"/>
                        </a:rPr>
                        <a:t>1</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hm</a:t>
                      </a:r>
                      <a:r>
                        <a:rPr kumimoji="0" lang="en-US" altLang="zh-CN" sz="1600" b="0" i="0" u="none" strike="noStrike" cap="none" normalizeH="0" baseline="30000" dirty="0">
                          <a:ln>
                            <a:noFill/>
                          </a:ln>
                          <a:solidFill>
                            <a:schemeClr val="tx1"/>
                          </a:solidFill>
                          <a:effectLst/>
                          <a:latin typeface="Arial" panose="020B0604020202090204" pitchFamily="34" charset="0"/>
                          <a:ea typeface="宋体" panose="02010600030101010101" pitchFamily="2" charset="-122"/>
                        </a:rPr>
                        <a:t>2</a:t>
                      </a:r>
                      <a:r>
                        <a:rPr kumimoji="0" lang="en-US" altLang="zh-CN" sz="2800" b="0" i="0" u="none" strike="noStrike" cap="none" normalizeH="0" baseline="0" dirty="0">
                          <a:ln>
                            <a:noFill/>
                          </a:ln>
                          <a:solidFill>
                            <a:schemeClr val="tx1"/>
                          </a:solidFill>
                          <a:effectLst/>
                          <a:latin typeface="Times New Roman" panose="02020503050405090304"/>
                          <a:ea typeface="宋体" panose="02010600030101010101" pitchFamily="2" charset="-122"/>
                        </a:rPr>
                        <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人</a:t>
                      </a:r>
                      <a:r>
                        <a:rPr kumimoji="0" lang="en-US" altLang="zh-CN" sz="1600" b="0" i="0" u="none" strike="noStrike" cap="none" normalizeH="0" baseline="30000" dirty="0">
                          <a:ln>
                            <a:noFill/>
                          </a:ln>
                          <a:solidFill>
                            <a:schemeClr val="tx1"/>
                          </a:solidFill>
                          <a:effectLst/>
                          <a:latin typeface="宋体" panose="02010600030101010101" pitchFamily="2" charset="-122"/>
                          <a:ea typeface="宋体" panose="02010600030101010101" pitchFamily="2" charset="-122"/>
                        </a:rPr>
                        <a:t>-1</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劳均耕地</a:t>
                      </a:r>
                      <a:r>
                        <a:rPr kumimoji="0" lang="en-US" altLang="zh-CN" sz="1600" b="0" i="1" u="none" strike="noStrike" cap="none" normalizeH="0" baseline="0" dirty="0">
                          <a:ln>
                            <a:noFill/>
                          </a:ln>
                          <a:solidFill>
                            <a:schemeClr val="tx1"/>
                          </a:solidFill>
                          <a:effectLst/>
                          <a:latin typeface="Arial" panose="020B0604020202090204" pitchFamily="34" charset="0"/>
                          <a:ea typeface="宋体" panose="02010600030101010101" pitchFamily="2" charset="-122"/>
                        </a:rPr>
                        <a:t>X</a:t>
                      </a:r>
                      <a:r>
                        <a:rPr kumimoji="0" lang="en-US" altLang="zh-CN" sz="1600" b="0" i="0" u="none" strike="noStrike" cap="none" normalizeH="0" baseline="-25000" dirty="0">
                          <a:ln>
                            <a:noFill/>
                          </a:ln>
                          <a:solidFill>
                            <a:schemeClr val="tx1"/>
                          </a:solidFill>
                          <a:effectLst/>
                          <a:latin typeface="Arial" panose="020B0604020202090204" pitchFamily="34" charset="0"/>
                          <a:ea typeface="宋体" panose="02010600030101010101" pitchFamily="2" charset="-122"/>
                        </a:rPr>
                        <a:t>2</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hm</a:t>
                      </a:r>
                      <a:r>
                        <a:rPr kumimoji="0" lang="en-US" altLang="zh-CN" sz="1600" b="0" i="0" u="none" strike="noStrike" cap="none" normalizeH="0" baseline="30000" dirty="0">
                          <a:ln>
                            <a:noFill/>
                          </a:ln>
                          <a:solidFill>
                            <a:schemeClr val="tx1"/>
                          </a:solidFill>
                          <a:effectLst/>
                          <a:latin typeface="Arial" panose="020B0604020202090204" pitchFamily="34" charset="0"/>
                          <a:ea typeface="宋体" panose="02010600030101010101" pitchFamily="2" charset="-122"/>
                        </a:rPr>
                        <a:t>2</a:t>
                      </a:r>
                      <a:r>
                        <a:rPr kumimoji="0" lang="en-US" altLang="zh-CN" sz="2800" b="0" i="0" u="none" strike="noStrike" cap="none" normalizeH="0" baseline="0" dirty="0">
                          <a:ln>
                            <a:noFill/>
                          </a:ln>
                          <a:solidFill>
                            <a:schemeClr val="tx1"/>
                          </a:solidFill>
                          <a:effectLst/>
                          <a:latin typeface="Times New Roman" panose="02020503050405090304"/>
                          <a:ea typeface="宋体" panose="02010600030101010101" pitchFamily="2" charset="-122"/>
                        </a:rPr>
                        <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个</a:t>
                      </a:r>
                      <a:r>
                        <a:rPr kumimoji="0" lang="en-US" altLang="zh-CN" sz="1600" b="0" i="0" u="none" strike="noStrike" cap="none" normalizeH="0" baseline="30000" dirty="0">
                          <a:ln>
                            <a:noFill/>
                          </a:ln>
                          <a:solidFill>
                            <a:schemeClr val="tx1"/>
                          </a:solidFill>
                          <a:effectLst/>
                          <a:latin typeface="宋体" panose="02010600030101010101" pitchFamily="2" charset="-122"/>
                          <a:ea typeface="宋体" panose="02010600030101010101" pitchFamily="2" charset="-122"/>
                        </a:rPr>
                        <a:t>-1</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水田比</a:t>
                      </a:r>
                      <a:r>
                        <a:rPr kumimoji="0" lang="en-US" altLang="zh-CN" sz="1600" b="0" i="1" u="none" strike="noStrike" cap="none" normalizeH="0" baseline="0" dirty="0">
                          <a:ln>
                            <a:noFill/>
                          </a:ln>
                          <a:solidFill>
                            <a:schemeClr val="tx1"/>
                          </a:solidFill>
                          <a:effectLst/>
                          <a:latin typeface="Arial" panose="020B0604020202090204" pitchFamily="34" charset="0"/>
                          <a:ea typeface="宋体" panose="02010600030101010101" pitchFamily="2" charset="-122"/>
                        </a:rPr>
                        <a:t>X</a:t>
                      </a:r>
                      <a:r>
                        <a:rPr kumimoji="0" lang="en-US" altLang="zh-CN" sz="1600" b="0" i="0" u="none" strike="noStrike" cap="none" normalizeH="0" baseline="-25000" dirty="0">
                          <a:ln>
                            <a:noFill/>
                          </a:ln>
                          <a:solidFill>
                            <a:schemeClr val="tx1"/>
                          </a:solidFill>
                          <a:effectLst/>
                          <a:latin typeface="Arial" panose="020B0604020202090204" pitchFamily="34" charset="0"/>
                          <a:ea typeface="宋体" panose="02010600030101010101" pitchFamily="2" charset="-122"/>
                        </a:rPr>
                        <a:t>3</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复种指数</a:t>
                      </a:r>
                      <a:r>
                        <a:rPr kumimoji="0" lang="en-US" altLang="zh-CN" sz="1600" b="0" i="1" u="none" strike="noStrike" cap="none" normalizeH="0" baseline="0" dirty="0">
                          <a:ln>
                            <a:noFill/>
                          </a:ln>
                          <a:solidFill>
                            <a:schemeClr val="tx1"/>
                          </a:solidFill>
                          <a:effectLst/>
                          <a:latin typeface="Arial" panose="020B0604020202090204" pitchFamily="34" charset="0"/>
                          <a:ea typeface="宋体" panose="02010600030101010101" pitchFamily="2" charset="-122"/>
                        </a:rPr>
                        <a:t>x</a:t>
                      </a:r>
                      <a:r>
                        <a:rPr kumimoji="0" lang="en-US" altLang="zh-CN" sz="1600" b="0" i="0" u="none" strike="noStrike" cap="none" normalizeH="0" baseline="-25000" dirty="0">
                          <a:ln>
                            <a:noFill/>
                          </a:ln>
                          <a:solidFill>
                            <a:schemeClr val="tx1"/>
                          </a:solidFill>
                          <a:effectLst/>
                          <a:latin typeface="Arial" panose="020B0604020202090204" pitchFamily="34" charset="0"/>
                          <a:ea typeface="宋体" panose="02010600030101010101" pitchFamily="2" charset="-122"/>
                        </a:rPr>
                        <a:t>4</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粮食单产</a:t>
                      </a:r>
                      <a:r>
                        <a:rPr kumimoji="0" lang="en-US" altLang="zh-CN"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x5/</a:t>
                      </a:r>
                      <a:r>
                        <a:rPr kumimoji="0" lang="zh-CN" altLang="en-US"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a:t>
                      </a:r>
                      <a:r>
                        <a:rPr kumimoji="0" lang="en-US" altLang="zh-CN" sz="1600" b="0" i="0" u="none" strike="noStrike" kern="1200" cap="none" normalizeH="0" baseline="0" dirty="0" err="1">
                          <a:ln>
                            <a:noFill/>
                          </a:ln>
                          <a:solidFill>
                            <a:schemeClr val="tx1"/>
                          </a:solidFill>
                          <a:effectLst/>
                          <a:latin typeface="Arial" panose="020B0604020202090204" pitchFamily="34" charset="0"/>
                          <a:ea typeface="宋体" panose="02010600030101010101" pitchFamily="2" charset="-122"/>
                          <a:cs typeface="+mn-cs"/>
                        </a:rPr>
                        <a:t>kg</a:t>
                      </a:r>
                      <a:r>
                        <a:rPr kumimoji="0" lang="en-US" altLang="en-US" sz="1600" b="0" i="0" u="none" strike="noStrike" kern="1200" cap="none" normalizeH="0" baseline="0" dirty="0" err="1">
                          <a:ln>
                            <a:noFill/>
                          </a:ln>
                          <a:solidFill>
                            <a:schemeClr val="tx1"/>
                          </a:solidFill>
                          <a:effectLst/>
                          <a:latin typeface="Arial" panose="020B0604020202090204" pitchFamily="34" charset="0"/>
                          <a:ea typeface="宋体" panose="02010600030101010101" pitchFamily="2" charset="-122"/>
                          <a:cs typeface="+mn-cs"/>
                        </a:rPr>
                        <a:t>·</a:t>
                      </a:r>
                      <a:r>
                        <a:rPr kumimoji="0" lang="en-US" altLang="zh-CN" sz="1600" b="0" i="0" u="none" strike="noStrike" kern="1200" cap="none" normalizeH="0" baseline="0" dirty="0" err="1">
                          <a:ln>
                            <a:noFill/>
                          </a:ln>
                          <a:solidFill>
                            <a:schemeClr val="tx1"/>
                          </a:solidFill>
                          <a:effectLst/>
                          <a:latin typeface="Arial" panose="020B0604020202090204" pitchFamily="34" charset="0"/>
                          <a:ea typeface="宋体" panose="02010600030101010101" pitchFamily="2" charset="-122"/>
                          <a:cs typeface="+mn-cs"/>
                        </a:rPr>
                        <a:t>hm</a:t>
                      </a:r>
                      <a:r>
                        <a:rPr kumimoji="0" lang="en-US" altLang="zh-CN"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 -2</a:t>
                      </a:r>
                      <a:r>
                        <a:rPr kumimoji="0" lang="zh-CN" altLang="en-US"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a:t>
                      </a:r>
                      <a:endParaRPr kumimoji="0" lang="zh-CN" altLang="en-US"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人均粮</a:t>
                      </a:r>
                      <a:r>
                        <a:rPr kumimoji="0" lang="en-US" altLang="zh-CN"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x6/</a:t>
                      </a:r>
                      <a:r>
                        <a:rPr kumimoji="0" lang="zh-CN" altLang="en-US"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a:t>
                      </a:r>
                      <a:r>
                        <a:rPr kumimoji="0" lang="en-US" altLang="zh-CN"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kg·</a:t>
                      </a:r>
                      <a:r>
                        <a:rPr kumimoji="0" lang="zh-CN" altLang="en-US"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人</a:t>
                      </a:r>
                      <a:r>
                        <a:rPr kumimoji="0" lang="en-US" altLang="zh-CN"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-1</a:t>
                      </a:r>
                      <a:r>
                        <a:rPr kumimoji="0" lang="zh-CN" altLang="en-US"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rPr>
                        <a:t>）</a:t>
                      </a:r>
                      <a:endParaRPr kumimoji="0" lang="zh-CN" altLang="en-US" sz="1600" b="0" i="0" u="none" strike="noStrike" kern="1200" cap="none" normalizeH="0" baseline="0" dirty="0">
                        <a:ln>
                          <a:noFill/>
                        </a:ln>
                        <a:solidFill>
                          <a:schemeClr val="tx1"/>
                        </a:solidFill>
                        <a:effectLst/>
                        <a:latin typeface="Arial" panose="020B0604020202090204" pitchFamily="34" charset="0"/>
                        <a:ea typeface="宋体" panose="02010600030101010101" pitchFamily="2" charset="-122"/>
                        <a:cs typeface="+mn-cs"/>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稻谷占粮食比</a:t>
                      </a:r>
                      <a:r>
                        <a:rPr kumimoji="0" lang="en-US" altLang="zh-CN" sz="1600" b="0" i="1" u="none" strike="noStrike" cap="none" normalizeH="0" baseline="0" dirty="0">
                          <a:ln>
                            <a:noFill/>
                          </a:ln>
                          <a:solidFill>
                            <a:schemeClr val="tx1"/>
                          </a:solidFill>
                          <a:effectLst/>
                          <a:latin typeface="Arial" panose="020B0604020202090204" pitchFamily="34" charset="0"/>
                          <a:ea typeface="宋体" panose="02010600030101010101" pitchFamily="2" charset="-122"/>
                        </a:rPr>
                        <a:t>x</a:t>
                      </a:r>
                      <a:r>
                        <a:rPr kumimoji="0" lang="en-US" altLang="zh-CN" sz="1600" b="0" i="0" u="none" strike="noStrike" cap="none" normalizeH="0" baseline="-25000" dirty="0">
                          <a:ln>
                            <a:noFill/>
                          </a:ln>
                          <a:solidFill>
                            <a:schemeClr val="tx1"/>
                          </a:solidFill>
                          <a:effectLst/>
                          <a:latin typeface="Arial" panose="020B0604020202090204" pitchFamily="34" charset="0"/>
                          <a:ea typeface="宋体" panose="02010600030101010101" pitchFamily="2" charset="-122"/>
                        </a:rPr>
                        <a:t>7</a:t>
                      </a: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 </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37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1" u="none" strike="noStrike" cap="none" normalizeH="0" baseline="0">
                          <a:ln>
                            <a:noFill/>
                          </a:ln>
                          <a:solidFill>
                            <a:schemeClr val="tx1"/>
                          </a:solidFill>
                          <a:effectLst/>
                          <a:latin typeface="Arial" panose="020B0604020202090204" pitchFamily="34" charset="0"/>
                          <a:ea typeface="宋体" panose="02010600030101010101" pitchFamily="2" charset="-122"/>
                        </a:rPr>
                        <a:t>G</a:t>
                      </a:r>
                      <a:r>
                        <a:rPr kumimoji="0" lang="en-US" altLang="zh-CN" sz="1600" b="0" i="0" u="none" strike="noStrike" cap="none" normalizeH="0" baseline="-25000">
                          <a:ln>
                            <a:noFill/>
                          </a:ln>
                          <a:solidFill>
                            <a:schemeClr val="tx1"/>
                          </a:solidFill>
                          <a:effectLst/>
                          <a:latin typeface="Arial" panose="020B0604020202090204" pitchFamily="34" charset="0"/>
                          <a:ea typeface="宋体" panose="02010600030101010101" pitchFamily="2" charset="-122"/>
                        </a:rPr>
                        <a:t>1</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0.294</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1.093</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5.63</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113.6</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4 510.5</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1 036.4</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12.2</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872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1" u="none" strike="noStrike" cap="none" normalizeH="0" baseline="0">
                          <a:ln>
                            <a:noFill/>
                          </a:ln>
                          <a:solidFill>
                            <a:schemeClr val="tx1"/>
                          </a:solidFill>
                          <a:effectLst/>
                          <a:latin typeface="Arial" panose="020B0604020202090204" pitchFamily="34" charset="0"/>
                          <a:ea typeface="宋体" panose="02010600030101010101" pitchFamily="2" charset="-122"/>
                        </a:rPr>
                        <a:t>G</a:t>
                      </a:r>
                      <a:r>
                        <a:rPr kumimoji="0" lang="en-US" altLang="zh-CN" sz="1600" b="0" i="0" u="none" strike="noStrike" cap="none" normalizeH="0" baseline="-25000">
                          <a:ln>
                            <a:noFill/>
                          </a:ln>
                          <a:solidFill>
                            <a:schemeClr val="tx1"/>
                          </a:solidFill>
                          <a:effectLst/>
                          <a:latin typeface="Arial" panose="020B0604020202090204" pitchFamily="34" charset="0"/>
                          <a:ea typeface="宋体" panose="02010600030101010101" pitchFamily="2" charset="-122"/>
                        </a:rPr>
                        <a:t>2</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0.315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0.971</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0.39</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95.1</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2 773.5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683.7</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0.85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872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G</a:t>
                      </a:r>
                      <a:r>
                        <a:rPr kumimoji="0" lang="en-US" altLang="zh-CN" sz="1600" b="0" i="0" u="none" strike="noStrike" cap="none" normalizeH="0" baseline="-25000">
                          <a:ln>
                            <a:noFill/>
                          </a:ln>
                          <a:solidFill>
                            <a:schemeClr val="tx1"/>
                          </a:solidFill>
                          <a:effectLst/>
                          <a:latin typeface="Arial" panose="020B0604020202090204" pitchFamily="34" charset="0"/>
                          <a:ea typeface="宋体" panose="02010600030101010101" pitchFamily="2" charset="-122"/>
                        </a:rPr>
                        <a:t>3</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0.123</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0.316</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5.28</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148.5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6 934.5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611.1</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6.49</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9122">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1" u="none" strike="noStrike" cap="none" normalizeH="0" baseline="0">
                          <a:ln>
                            <a:noFill/>
                          </a:ln>
                          <a:solidFill>
                            <a:schemeClr val="tx1"/>
                          </a:solidFill>
                          <a:effectLst/>
                          <a:latin typeface="Arial" panose="020B0604020202090204" pitchFamily="34" charset="0"/>
                          <a:ea typeface="宋体" panose="02010600030101010101" pitchFamily="2" charset="-122"/>
                        </a:rPr>
                        <a:t>G</a:t>
                      </a:r>
                      <a:r>
                        <a:rPr kumimoji="0" lang="en-US" altLang="zh-CN" sz="1600" b="0" i="0" u="none" strike="noStrike" cap="none" normalizeH="0" baseline="-25000">
                          <a:ln>
                            <a:noFill/>
                          </a:ln>
                          <a:solidFill>
                            <a:schemeClr val="tx1"/>
                          </a:solidFill>
                          <a:effectLst/>
                          <a:latin typeface="Arial" panose="020B0604020202090204" pitchFamily="34" charset="0"/>
                          <a:ea typeface="宋体" panose="02010600030101010101" pitchFamily="2" charset="-122"/>
                        </a:rPr>
                        <a:t>4</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0.179</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0.527</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0.39</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111</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4 458</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632.6</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0.92</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9122">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1" u="none" strike="noStrike" cap="none" normalizeH="0" baseline="0">
                          <a:ln>
                            <a:noFill/>
                          </a:ln>
                          <a:solidFill>
                            <a:schemeClr val="tx1"/>
                          </a:solidFill>
                          <a:effectLst/>
                          <a:latin typeface="Arial" panose="020B0604020202090204" pitchFamily="34" charset="0"/>
                          <a:ea typeface="宋体" panose="02010600030101010101" pitchFamily="2" charset="-122"/>
                        </a:rPr>
                        <a:t>G</a:t>
                      </a:r>
                      <a:r>
                        <a:rPr kumimoji="0" lang="en-US" altLang="zh-CN" sz="1600" b="0" i="0" u="none" strike="noStrike" cap="none" normalizeH="0" baseline="-25000">
                          <a:ln>
                            <a:noFill/>
                          </a:ln>
                          <a:solidFill>
                            <a:schemeClr val="tx1"/>
                          </a:solidFill>
                          <a:effectLst/>
                          <a:latin typeface="Arial" panose="020B0604020202090204" pitchFamily="34" charset="0"/>
                          <a:ea typeface="宋体" panose="02010600030101010101" pitchFamily="2" charset="-122"/>
                        </a:rPr>
                        <a:t>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0.081</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0.212</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72.04</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217.8</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12 249</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791.1</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80.38</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9122">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1" u="none" strike="noStrike" cap="none" normalizeH="0" baseline="0">
                          <a:ln>
                            <a:noFill/>
                          </a:ln>
                          <a:solidFill>
                            <a:schemeClr val="tx1"/>
                          </a:solidFill>
                          <a:effectLst/>
                          <a:latin typeface="Arial" panose="020B0604020202090204" pitchFamily="34" charset="0"/>
                          <a:ea typeface="宋体" panose="02010600030101010101" pitchFamily="2" charset="-122"/>
                        </a:rPr>
                        <a:t>G</a:t>
                      </a:r>
                      <a:r>
                        <a:rPr kumimoji="0" lang="en-US" altLang="zh-CN" sz="1600" b="0" i="0" u="none" strike="noStrike" cap="none" normalizeH="0" baseline="-25000">
                          <a:ln>
                            <a:noFill/>
                          </a:ln>
                          <a:solidFill>
                            <a:schemeClr val="tx1"/>
                          </a:solidFill>
                          <a:effectLst/>
                          <a:latin typeface="Arial" panose="020B0604020202090204" pitchFamily="34" charset="0"/>
                          <a:ea typeface="宋体" panose="02010600030101010101" pitchFamily="2" charset="-122"/>
                        </a:rPr>
                        <a:t>6</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0.082</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0.211</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43.78</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179.6</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8 973</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636.5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48.17</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9122">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1" u="none" strike="noStrike" cap="none" normalizeH="0" baseline="0">
                          <a:ln>
                            <a:noFill/>
                          </a:ln>
                          <a:solidFill>
                            <a:schemeClr val="tx1"/>
                          </a:solidFill>
                          <a:effectLst/>
                          <a:latin typeface="Arial" panose="020B0604020202090204" pitchFamily="34" charset="0"/>
                          <a:ea typeface="宋体" panose="02010600030101010101" pitchFamily="2" charset="-122"/>
                        </a:rPr>
                        <a:t>G</a:t>
                      </a:r>
                      <a:r>
                        <a:rPr kumimoji="0" lang="en-US" altLang="zh-CN" sz="1600" b="0" i="0" u="none" strike="noStrike" cap="none" normalizeH="0" baseline="-25000">
                          <a:ln>
                            <a:noFill/>
                          </a:ln>
                          <a:solidFill>
                            <a:schemeClr val="tx1"/>
                          </a:solidFill>
                          <a:effectLst/>
                          <a:latin typeface="Arial" panose="020B0604020202090204" pitchFamily="34" charset="0"/>
                          <a:ea typeface="宋体" panose="02010600030101010101" pitchFamily="2" charset="-122"/>
                        </a:rPr>
                        <a:t>7</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0.075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0.181</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65.15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194.7</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10 689</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634.3</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80.17</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013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1" u="none" strike="noStrike" cap="none" normalizeH="0" baseline="0">
                          <a:ln>
                            <a:noFill/>
                          </a:ln>
                          <a:solidFill>
                            <a:schemeClr val="tx1"/>
                          </a:solidFill>
                          <a:effectLst/>
                          <a:latin typeface="Arial" panose="020B0604020202090204" pitchFamily="34" charset="0"/>
                          <a:ea typeface="宋体" panose="02010600030101010101" pitchFamily="2" charset="-122"/>
                        </a:rPr>
                        <a:t>G</a:t>
                      </a:r>
                      <a:r>
                        <a:rPr kumimoji="0" lang="en-US" altLang="zh-CN" sz="1600" b="0" i="0" u="none" strike="noStrike" cap="none" normalizeH="0" baseline="-25000">
                          <a:ln>
                            <a:noFill/>
                          </a:ln>
                          <a:solidFill>
                            <a:schemeClr val="tx1"/>
                          </a:solidFill>
                          <a:effectLst/>
                          <a:latin typeface="Arial" panose="020B0604020202090204" pitchFamily="34" charset="0"/>
                          <a:ea typeface="宋体" panose="02010600030101010101" pitchFamily="2" charset="-122"/>
                        </a:rPr>
                        <a:t>8</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0.293</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0.666</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5.35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94.9</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3 679.5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771.7</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7.8</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872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1" u="none" strike="noStrike" cap="none" normalizeH="0" baseline="0">
                          <a:ln>
                            <a:noFill/>
                          </a:ln>
                          <a:solidFill>
                            <a:schemeClr val="tx1"/>
                          </a:solidFill>
                          <a:effectLst/>
                          <a:latin typeface="Arial" panose="020B0604020202090204" pitchFamily="34" charset="0"/>
                          <a:ea typeface="宋体" panose="02010600030101010101" pitchFamily="2" charset="-122"/>
                        </a:rPr>
                        <a:t>G</a:t>
                      </a:r>
                      <a:r>
                        <a:rPr kumimoji="0" lang="en-US" altLang="zh-CN" sz="1600" b="0" i="0" u="none" strike="noStrike" cap="none" normalizeH="0" baseline="-25000">
                          <a:ln>
                            <a:noFill/>
                          </a:ln>
                          <a:solidFill>
                            <a:schemeClr val="tx1"/>
                          </a:solidFill>
                          <a:effectLst/>
                          <a:latin typeface="Arial" panose="020B0604020202090204" pitchFamily="34" charset="0"/>
                          <a:ea typeface="宋体" panose="02010600030101010101" pitchFamily="2" charset="-122"/>
                        </a:rPr>
                        <a:t>9</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0.167</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0.414</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2.9</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94.8</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4 231.5</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574.6</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1.17</a:t>
                      </a:r>
                      <a:endParaRPr kumimoji="0" lang="en-US" altLang="zh-CN" sz="16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Times New Roman" panose="02020503050405090304" pitchFamily="18" charset="0"/>
                <a:ea typeface="楷体_GB2312" pitchFamily="49" charset="-122"/>
              </a:rPr>
              <a:t>系统聚类法</a:t>
            </a:r>
            <a:r>
              <a:rPr lang="en-US" altLang="zh-CN" sz="3200" b="1" dirty="0">
                <a:latin typeface="Times New Roman" panose="02020503050405090304" pitchFamily="18" charset="0"/>
                <a:ea typeface="楷体_GB2312" pitchFamily="49" charset="-122"/>
              </a:rPr>
              <a:t>-</a:t>
            </a:r>
            <a:r>
              <a:rPr lang="zh-CN" altLang="en-US" sz="2800" b="1" dirty="0">
                <a:solidFill>
                  <a:srgbClr val="FF0000"/>
                </a:solidFill>
                <a:latin typeface="Times New Roman" panose="02020503050405090304" pitchFamily="18" charset="0"/>
                <a:ea typeface="楷体_GB2312" pitchFamily="49" charset="-122"/>
              </a:rPr>
              <a:t>最短距离法</a:t>
            </a:r>
            <a:endParaRPr lang="zh-CN" altLang="en-US" sz="2800" dirty="0">
              <a:solidFill>
                <a:srgbClr val="FF0000"/>
              </a:solidFill>
              <a:latin typeface="Times New Roman" panose="02020503050405090304" pitchFamily="18" charset="0"/>
              <a:ea typeface="文鼎大标宋简" charset="-122"/>
            </a:endParaRPr>
          </a:p>
        </p:txBody>
      </p:sp>
      <p:sp>
        <p:nvSpPr>
          <p:cNvPr id="6" name="矩形 5"/>
          <p:cNvSpPr/>
          <p:nvPr/>
        </p:nvSpPr>
        <p:spPr>
          <a:xfrm>
            <a:off x="179512" y="1187624"/>
            <a:ext cx="5878532" cy="461665"/>
          </a:xfrm>
          <a:prstGeom prst="rect">
            <a:avLst/>
          </a:prstGeom>
        </p:spPr>
        <p:txBody>
          <a:bodyPr wrap="none">
            <a:spAutoFit/>
          </a:bodyPr>
          <a:lstStyle/>
          <a:p>
            <a:r>
              <a:rPr lang="en-US" altLang="zh-CN" sz="2400" b="1" dirty="0">
                <a:latin typeface="宋体" panose="02010600030101010101" pitchFamily="2" charset="-122"/>
              </a:rPr>
              <a:t>1</a:t>
            </a:r>
            <a:r>
              <a:rPr lang="zh-CN" altLang="en-US" sz="2400" b="1" dirty="0">
                <a:latin typeface="宋体" panose="02010600030101010101" pitchFamily="2" charset="-122"/>
              </a:rPr>
              <a:t>、对</a:t>
            </a:r>
            <a:r>
              <a:rPr lang="en-US" altLang="zh-CN" sz="2400" b="1" dirty="0">
                <a:latin typeface="宋体" panose="02010600030101010101" pitchFamily="2" charset="-122"/>
              </a:rPr>
              <a:t>9</a:t>
            </a:r>
            <a:r>
              <a:rPr lang="zh-CN" altLang="en-US" sz="2400" b="1" dirty="0">
                <a:latin typeface="宋体" panose="02010600030101010101" pitchFamily="2" charset="-122"/>
              </a:rPr>
              <a:t>个农业区的</a:t>
            </a:r>
            <a:r>
              <a:rPr lang="en-US" altLang="zh-CN" sz="2400" b="1" dirty="0">
                <a:latin typeface="宋体" panose="02010600030101010101" pitchFamily="2" charset="-122"/>
              </a:rPr>
              <a:t>7</a:t>
            </a:r>
            <a:r>
              <a:rPr lang="zh-CN" altLang="en-US" sz="2400" b="1" dirty="0">
                <a:latin typeface="宋体" panose="02010600030101010101" pitchFamily="2" charset="-122"/>
              </a:rPr>
              <a:t>项指标进行标准化处理</a:t>
            </a:r>
            <a:endParaRPr lang="zh-CN" altLang="en-US" sz="2400" b="1" dirty="0"/>
          </a:p>
        </p:txBody>
      </p:sp>
      <p:graphicFrame>
        <p:nvGraphicFramePr>
          <p:cNvPr id="10" name="表格 9"/>
          <p:cNvGraphicFramePr>
            <a:graphicFrameLocks noGrp="1"/>
          </p:cNvGraphicFramePr>
          <p:nvPr/>
        </p:nvGraphicFramePr>
        <p:xfrm>
          <a:off x="1331640" y="1988840"/>
          <a:ext cx="6143625" cy="3637383"/>
        </p:xfrm>
        <a:graphic>
          <a:graphicData uri="http://schemas.openxmlformats.org/drawingml/2006/table">
            <a:tbl>
              <a:tblPr/>
              <a:tblGrid>
                <a:gridCol w="768350"/>
                <a:gridCol w="768350"/>
                <a:gridCol w="766762"/>
                <a:gridCol w="792882"/>
                <a:gridCol w="743818"/>
                <a:gridCol w="768350"/>
                <a:gridCol w="766763"/>
                <a:gridCol w="768350"/>
              </a:tblGrid>
              <a:tr h="338138">
                <a:tc gridSpan="2">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3366FF"/>
                          </a:solidFill>
                          <a:effectLst/>
                          <a:latin typeface="宋体" panose="02010600030101010101" pitchFamily="2" charset="-122"/>
                          <a:ea typeface="宋体" panose="02010600030101010101" pitchFamily="2" charset="-122"/>
                        </a:rPr>
                        <a:t>极差标准化 </a:t>
                      </a:r>
                      <a:endParaRPr kumimoji="0" lang="zh-CN" altLang="en-US" sz="1600" b="1" i="0" u="none" strike="noStrike" cap="none" normalizeH="0" baseline="0" dirty="0">
                        <a:ln>
                          <a:noFill/>
                        </a:ln>
                        <a:solidFill>
                          <a:srgbClr val="3366FF"/>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endPar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endPar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endPar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endPar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endPar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endPar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区代号 </a:t>
                      </a:r>
                      <a:endParaRPr kumimoji="0" lang="zh-CN" altLang="en-US"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X1</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X2</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X3</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X4</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X5</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X6</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X7</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G1</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0.913</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1</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0.073</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0.153</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0.183</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0.143</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327025">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G2</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1</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0.866</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0.002</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0.236</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27025">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G3</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0.2</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0.148</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0.068</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0.437</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0.439</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0.079</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0.071</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27025">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G4</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0.433</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0.379</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0.132</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0.178</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0.126</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9E-04</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27025">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G5</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0.025</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0.034</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1</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1</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0.469</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27025">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G6</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0.029</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0.033</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0.606</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0.689</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0.654</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0.134</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0.595</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13902">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G7</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0.904</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0.812</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0.835</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0.129</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0.997</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46917">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G8</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0.908</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0.532</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0.069</a:t>
                      </a:r>
                      <a:endParaRPr kumimoji="0" lang="en-US" altLang="zh-CN" sz="1600" b="1"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8E-04</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0.096</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0.427</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0.087</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38138">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G9</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0.383</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0.255</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0.035</a:t>
                      </a:r>
                      <a:endParaRPr kumimoji="0" lang="en-US" altLang="zh-CN" sz="1600" b="1"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0.154</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5000"/>
                        <a:buFont typeface="Wingdings" panose="05000000000000000000" pitchFamily="2" charset="2"/>
                        <a:defRPr kumimoji="1" sz="2800">
                          <a:solidFill>
                            <a:schemeClr val="tx1"/>
                          </a:solidFill>
                          <a:latin typeface="Arial" panose="020B0604020202090204" pitchFamily="34" charset="0"/>
                          <a:ea typeface="宋体" panose="02010600030101010101" pitchFamily="2" charset="-122"/>
                        </a:defRPr>
                      </a:lvl1pPr>
                      <a:lvl2pPr marL="742950" indent="-285750" eaLnBrk="0" hangingPunct="0">
                        <a:spcBef>
                          <a:spcPct val="20000"/>
                        </a:spcBef>
                        <a:buClr>
                          <a:schemeClr val="folHlink"/>
                        </a:buClr>
                        <a:buSzPct val="80000"/>
                        <a:buFont typeface="Wingdings" panose="05000000000000000000" pitchFamily="2" charset="2"/>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spcBef>
                          <a:spcPct val="20000"/>
                        </a:spcBef>
                        <a:buClr>
                          <a:schemeClr val="hlink"/>
                        </a:buClr>
                        <a:buSzPct val="70000"/>
                        <a:buFont typeface="Wingdings" panose="05000000000000000000" pitchFamily="2" charset="2"/>
                        <a:defRPr kumimoji="1" sz="2000">
                          <a:solidFill>
                            <a:schemeClr val="tx1"/>
                          </a:solidFill>
                          <a:latin typeface="Arial" panose="020B060402020209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0.004</a:t>
                      </a:r>
                      <a:endPar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Times New Roman" panose="02020503050405090304" pitchFamily="18" charset="0"/>
                <a:ea typeface="楷体_GB2312" pitchFamily="49" charset="-122"/>
              </a:rPr>
              <a:t>系统聚类法</a:t>
            </a:r>
            <a:r>
              <a:rPr lang="en-US" altLang="zh-CN" sz="3200" b="1" dirty="0">
                <a:latin typeface="Times New Roman" panose="02020503050405090304" pitchFamily="18" charset="0"/>
                <a:ea typeface="楷体_GB2312" pitchFamily="49" charset="-122"/>
              </a:rPr>
              <a:t>-</a:t>
            </a:r>
            <a:r>
              <a:rPr lang="zh-CN" altLang="en-US" sz="2800" b="1" dirty="0">
                <a:solidFill>
                  <a:srgbClr val="FF0000"/>
                </a:solidFill>
                <a:latin typeface="Times New Roman" panose="02020503050405090304" pitchFamily="18" charset="0"/>
                <a:ea typeface="楷体_GB2312" pitchFamily="49" charset="-122"/>
              </a:rPr>
              <a:t>最短距离法</a:t>
            </a:r>
            <a:endParaRPr lang="zh-CN" altLang="en-US" sz="2800" dirty="0">
              <a:solidFill>
                <a:srgbClr val="FF0000"/>
              </a:solidFill>
              <a:latin typeface="Times New Roman" panose="02020503050405090304" pitchFamily="18" charset="0"/>
              <a:ea typeface="文鼎大标宋简" charset="-122"/>
            </a:endParaRPr>
          </a:p>
        </p:txBody>
      </p:sp>
      <p:sp>
        <p:nvSpPr>
          <p:cNvPr id="6" name="矩形 5"/>
          <p:cNvSpPr/>
          <p:nvPr/>
        </p:nvSpPr>
        <p:spPr>
          <a:xfrm>
            <a:off x="228005" y="1177044"/>
            <a:ext cx="7263527" cy="461665"/>
          </a:xfrm>
          <a:prstGeom prst="rect">
            <a:avLst/>
          </a:prstGeom>
        </p:spPr>
        <p:txBody>
          <a:bodyPr wrap="none">
            <a:spAutoFit/>
          </a:bodyPr>
          <a:lstStyle/>
          <a:p>
            <a:r>
              <a:rPr lang="en-US" altLang="zh-CN" sz="2400" b="1" dirty="0">
                <a:latin typeface="Times New Roman" panose="02020503050405090304" pitchFamily="18" charset="0"/>
              </a:rPr>
              <a:t>2</a:t>
            </a:r>
            <a:r>
              <a:rPr lang="zh-CN" altLang="en-US" sz="2400" b="1" dirty="0">
                <a:latin typeface="Times New Roman" panose="02020503050405090304" pitchFamily="18" charset="0"/>
              </a:rPr>
              <a:t>、计算实例中</a:t>
            </a:r>
            <a:r>
              <a:rPr lang="en-US" altLang="zh-CN" sz="2400" b="1" dirty="0">
                <a:latin typeface="Times New Roman" panose="02020503050405090304" pitchFamily="18" charset="0"/>
              </a:rPr>
              <a:t>9</a:t>
            </a:r>
            <a:r>
              <a:rPr lang="zh-CN" altLang="en-US" sz="2400" b="1" dirty="0">
                <a:latin typeface="Times New Roman" panose="02020503050405090304" pitchFamily="18" charset="0"/>
              </a:rPr>
              <a:t>个农业区之间</a:t>
            </a:r>
            <a:r>
              <a:rPr lang="zh-CN" altLang="en-US" sz="2400" b="1" dirty="0">
                <a:solidFill>
                  <a:srgbClr val="FF0000"/>
                </a:solidFill>
                <a:latin typeface="Times New Roman" panose="02020503050405090304" pitchFamily="18" charset="0"/>
              </a:rPr>
              <a:t>距离</a:t>
            </a:r>
            <a:r>
              <a:rPr lang="zh-CN" altLang="en-US" sz="2400" b="1" dirty="0">
                <a:latin typeface="Times New Roman" panose="02020503050405090304" pitchFamily="18" charset="0"/>
              </a:rPr>
              <a:t>矩阵（绝对值法）</a:t>
            </a:r>
            <a:endParaRPr lang="zh-CN" altLang="en-US" sz="2400" b="1" dirty="0">
              <a:latin typeface="Times New Roman" panose="02020503050405090304" pitchFamily="18" charset="0"/>
            </a:endParaRPr>
          </a:p>
        </p:txBody>
      </p:sp>
      <p:graphicFrame>
        <p:nvGraphicFramePr>
          <p:cNvPr id="7" name="Object 6"/>
          <p:cNvGraphicFramePr>
            <a:graphicFrameLocks noChangeAspect="1"/>
          </p:cNvGraphicFramePr>
          <p:nvPr/>
        </p:nvGraphicFramePr>
        <p:xfrm>
          <a:off x="1043608" y="2204864"/>
          <a:ext cx="6447924" cy="3024336"/>
        </p:xfrm>
        <a:graphic>
          <a:graphicData uri="http://schemas.openxmlformats.org/presentationml/2006/ole">
            <mc:AlternateContent xmlns:mc="http://schemas.openxmlformats.org/markup-compatibility/2006">
              <mc:Choice xmlns:v="urn:schemas-microsoft-com:vml" Requires="v">
                <p:oleObj spid="_x0000_s112665" name="" r:id="rId2" imgW="4584700" imgH="2057400" progId="Equation.3">
                  <p:embed/>
                </p:oleObj>
              </mc:Choice>
              <mc:Fallback>
                <p:oleObj name="" r:id="rId2" imgW="4584700" imgH="20574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04864"/>
                        <a:ext cx="6447924" cy="3024336"/>
                      </a:xfrm>
                      <a:prstGeom prst="rect">
                        <a:avLst/>
                      </a:prstGeom>
                      <a:noFill/>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Times New Roman" panose="02020503050405090304" pitchFamily="18" charset="0"/>
                <a:ea typeface="楷体_GB2312" pitchFamily="49" charset="-122"/>
              </a:rPr>
              <a:t>系统聚类法</a:t>
            </a:r>
            <a:r>
              <a:rPr lang="en-US" altLang="zh-CN" sz="3200" b="1" dirty="0">
                <a:latin typeface="Times New Roman" panose="02020503050405090304" pitchFamily="18" charset="0"/>
                <a:ea typeface="楷体_GB2312" pitchFamily="49" charset="-122"/>
              </a:rPr>
              <a:t>-</a:t>
            </a:r>
            <a:r>
              <a:rPr lang="zh-CN" altLang="en-US" sz="2800" b="1" dirty="0">
                <a:solidFill>
                  <a:srgbClr val="FF0000"/>
                </a:solidFill>
                <a:latin typeface="Times New Roman" panose="02020503050405090304" pitchFamily="18" charset="0"/>
                <a:ea typeface="楷体_GB2312" pitchFamily="49" charset="-122"/>
              </a:rPr>
              <a:t>最短距离法</a:t>
            </a:r>
            <a:endParaRPr lang="zh-CN" altLang="en-US" sz="2800" dirty="0">
              <a:solidFill>
                <a:srgbClr val="FF0000"/>
              </a:solidFill>
              <a:latin typeface="Times New Roman" panose="02020503050405090304" pitchFamily="18" charset="0"/>
              <a:ea typeface="文鼎大标宋简" charset="-122"/>
            </a:endParaRPr>
          </a:p>
        </p:txBody>
      </p:sp>
      <p:sp>
        <p:nvSpPr>
          <p:cNvPr id="11" name="Rectangle 2"/>
          <p:cNvSpPr txBox="1">
            <a:spLocks noChangeArrowheads="1"/>
          </p:cNvSpPr>
          <p:nvPr/>
        </p:nvSpPr>
        <p:spPr>
          <a:xfrm>
            <a:off x="467544" y="1837835"/>
            <a:ext cx="7839075" cy="4913116"/>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20000"/>
              </a:lnSpc>
              <a:buSzPct val="150000"/>
              <a:buFont typeface="Wingdings" panose="05000000000000000000" pitchFamily="2" charset="2"/>
              <a:buNone/>
            </a:pPr>
            <a:r>
              <a:rPr lang="zh-CN" altLang="en-US" sz="2400" b="1" dirty="0">
                <a:solidFill>
                  <a:srgbClr val="0000FF"/>
                </a:solidFill>
                <a:latin typeface="Times New Roman" panose="02020503050405090304" pitchFamily="18" charset="0"/>
              </a:rPr>
              <a:t>在</a:t>
            </a:r>
            <a:r>
              <a:rPr lang="en-US" altLang="zh-CN" sz="2400" b="1" dirty="0">
                <a:solidFill>
                  <a:srgbClr val="0000FF"/>
                </a:solidFill>
                <a:latin typeface="Times New Roman" panose="02020503050405090304" pitchFamily="18" charset="0"/>
              </a:rPr>
              <a:t>9×9</a:t>
            </a:r>
            <a:r>
              <a:rPr lang="zh-CN" altLang="en-US" sz="2400" b="1" dirty="0">
                <a:solidFill>
                  <a:srgbClr val="0000FF"/>
                </a:solidFill>
                <a:latin typeface="Times New Roman" panose="02020503050405090304" pitchFamily="18" charset="0"/>
              </a:rPr>
              <a:t>阶距离矩阵</a:t>
            </a:r>
            <a:r>
              <a:rPr lang="en-US" altLang="zh-CN" sz="2400" b="1" i="1" dirty="0">
                <a:solidFill>
                  <a:srgbClr val="0000FF"/>
                </a:solidFill>
                <a:latin typeface="Times New Roman" panose="02020503050405090304" pitchFamily="18" charset="0"/>
              </a:rPr>
              <a:t>D</a:t>
            </a:r>
            <a:r>
              <a:rPr lang="zh-CN" altLang="en-US" sz="2400" b="1" dirty="0">
                <a:solidFill>
                  <a:srgbClr val="0000FF"/>
                </a:solidFill>
                <a:latin typeface="Times New Roman" panose="02020503050405090304" pitchFamily="18" charset="0"/>
              </a:rPr>
              <a:t>中，非对角元素中最小者是</a:t>
            </a:r>
            <a:r>
              <a:rPr lang="en-US" altLang="zh-CN" sz="2400" b="1" i="1" dirty="0">
                <a:solidFill>
                  <a:srgbClr val="0000FF"/>
                </a:solidFill>
                <a:latin typeface="Times New Roman" panose="02020503050405090304" pitchFamily="18" charset="0"/>
              </a:rPr>
              <a:t>d</a:t>
            </a:r>
            <a:r>
              <a:rPr lang="en-US" altLang="zh-CN" sz="2400" b="1" baseline="-30000" dirty="0">
                <a:solidFill>
                  <a:srgbClr val="0000FF"/>
                </a:solidFill>
                <a:latin typeface="Times New Roman" panose="02020503050405090304" pitchFamily="18" charset="0"/>
              </a:rPr>
              <a:t>94</a:t>
            </a:r>
            <a:r>
              <a:rPr lang="en-US" altLang="zh-CN" sz="2400" b="1" dirty="0">
                <a:solidFill>
                  <a:srgbClr val="0000FF"/>
                </a:solidFill>
                <a:latin typeface="Times New Roman" panose="02020503050405090304" pitchFamily="18" charset="0"/>
              </a:rPr>
              <a:t>=0.51</a:t>
            </a:r>
            <a:r>
              <a:rPr lang="zh-CN" altLang="en-US" sz="2400" b="1" dirty="0">
                <a:solidFill>
                  <a:srgbClr val="0000FF"/>
                </a:solidFill>
                <a:latin typeface="Times New Roman" panose="02020503050405090304" pitchFamily="18" charset="0"/>
              </a:rPr>
              <a:t>，首先将第</a:t>
            </a:r>
            <a:r>
              <a:rPr lang="en-US" altLang="zh-CN" sz="2400" b="1" dirty="0">
                <a:solidFill>
                  <a:srgbClr val="0000FF"/>
                </a:solidFill>
                <a:latin typeface="Times New Roman" panose="02020503050405090304" pitchFamily="18" charset="0"/>
              </a:rPr>
              <a:t>4</a:t>
            </a:r>
            <a:r>
              <a:rPr lang="zh-CN" altLang="en-US" sz="2400" b="1" dirty="0">
                <a:solidFill>
                  <a:srgbClr val="0000FF"/>
                </a:solidFill>
                <a:latin typeface="Times New Roman" panose="02020503050405090304" pitchFamily="18" charset="0"/>
              </a:rPr>
              <a:t>区与第</a:t>
            </a:r>
            <a:r>
              <a:rPr lang="en-US" altLang="zh-CN" sz="2400" b="1" dirty="0">
                <a:solidFill>
                  <a:srgbClr val="0000FF"/>
                </a:solidFill>
                <a:latin typeface="Times New Roman" panose="02020503050405090304" pitchFamily="18" charset="0"/>
              </a:rPr>
              <a:t>9</a:t>
            </a:r>
            <a:r>
              <a:rPr lang="zh-CN" altLang="en-US" sz="2400" b="1" dirty="0">
                <a:solidFill>
                  <a:srgbClr val="0000FF"/>
                </a:solidFill>
                <a:latin typeface="Times New Roman" panose="02020503050405090304" pitchFamily="18" charset="0"/>
              </a:rPr>
              <a:t>区并为一类，记为 </a:t>
            </a:r>
            <a:r>
              <a:rPr lang="en-US" altLang="zh-CN" sz="2400" b="1" i="1" dirty="0">
                <a:solidFill>
                  <a:srgbClr val="0000FF"/>
                </a:solidFill>
                <a:latin typeface="Times New Roman" panose="02020503050405090304" pitchFamily="18" charset="0"/>
              </a:rPr>
              <a:t>G</a:t>
            </a:r>
            <a:r>
              <a:rPr lang="en-US" altLang="zh-CN" sz="2400" b="1" baseline="-30000" dirty="0">
                <a:solidFill>
                  <a:srgbClr val="0000FF"/>
                </a:solidFill>
                <a:latin typeface="Times New Roman" panose="02020503050405090304" pitchFamily="18" charset="0"/>
              </a:rPr>
              <a:t>10</a:t>
            </a:r>
            <a:r>
              <a:rPr lang="en-US" altLang="zh-CN" sz="2400" b="1" dirty="0">
                <a:solidFill>
                  <a:srgbClr val="0000FF"/>
                </a:solidFill>
                <a:latin typeface="Times New Roman" panose="02020503050405090304" pitchFamily="18" charset="0"/>
              </a:rPr>
              <a:t>=</a:t>
            </a:r>
            <a:r>
              <a:rPr lang="zh-CN" altLang="en-US" sz="2400" b="1" dirty="0">
                <a:solidFill>
                  <a:srgbClr val="0000FF"/>
                </a:solidFill>
                <a:latin typeface="Times New Roman" panose="02020503050405090304" pitchFamily="18" charset="0"/>
              </a:rPr>
              <a:t>｛</a:t>
            </a:r>
            <a:r>
              <a:rPr lang="en-US" altLang="zh-CN" sz="2400" b="1" i="1" dirty="0">
                <a:solidFill>
                  <a:srgbClr val="0000FF"/>
                </a:solidFill>
                <a:latin typeface="Times New Roman" panose="02020503050405090304" pitchFamily="18" charset="0"/>
              </a:rPr>
              <a:t>G</a:t>
            </a:r>
            <a:r>
              <a:rPr lang="en-US" altLang="zh-CN" sz="2400" b="1" baseline="-30000" dirty="0">
                <a:solidFill>
                  <a:srgbClr val="0000FF"/>
                </a:solidFill>
                <a:latin typeface="Times New Roman" panose="02020503050405090304" pitchFamily="18" charset="0"/>
              </a:rPr>
              <a:t>4</a:t>
            </a:r>
            <a:r>
              <a:rPr lang="zh-CN" altLang="en-US" sz="2400" b="1" dirty="0">
                <a:solidFill>
                  <a:srgbClr val="0000FF"/>
                </a:solidFill>
                <a:latin typeface="Times New Roman" panose="02020503050405090304" pitchFamily="18" charset="0"/>
              </a:rPr>
              <a:t>，</a:t>
            </a:r>
            <a:r>
              <a:rPr lang="en-US" altLang="zh-CN" sz="2400" b="1" i="1" dirty="0">
                <a:solidFill>
                  <a:srgbClr val="0000FF"/>
                </a:solidFill>
                <a:latin typeface="Times New Roman" panose="02020503050405090304" pitchFamily="18" charset="0"/>
              </a:rPr>
              <a:t>G</a:t>
            </a:r>
            <a:r>
              <a:rPr lang="en-US" altLang="zh-CN" sz="2400" b="1" baseline="-30000" dirty="0">
                <a:solidFill>
                  <a:srgbClr val="0000FF"/>
                </a:solidFill>
                <a:latin typeface="Times New Roman" panose="02020503050405090304" pitchFamily="18" charset="0"/>
              </a:rPr>
              <a:t>9</a:t>
            </a:r>
            <a:r>
              <a:rPr lang="zh-CN" altLang="en-US" sz="2400" b="1" dirty="0">
                <a:solidFill>
                  <a:srgbClr val="0000FF"/>
                </a:solidFill>
                <a:latin typeface="Times New Roman" panose="02020503050405090304" pitchFamily="18" charset="0"/>
              </a:rPr>
              <a:t>｝</a:t>
            </a:r>
            <a:r>
              <a:rPr lang="zh-CN" altLang="en-US" sz="2400" dirty="0">
                <a:latin typeface="Times New Roman" panose="02020503050405090304" pitchFamily="18" charset="0"/>
              </a:rPr>
              <a:t>。按照</a:t>
            </a:r>
            <a:r>
              <a:rPr lang="zh-CN" altLang="en-US" sz="2400" b="1" dirty="0">
                <a:solidFill>
                  <a:srgbClr val="FF0000"/>
                </a:solidFill>
                <a:latin typeface="Times New Roman" panose="02020503050405090304" pitchFamily="18" charset="0"/>
              </a:rPr>
              <a:t>最短距离公式</a:t>
            </a:r>
            <a:r>
              <a:rPr lang="zh-CN" altLang="en-US" sz="2400" b="1" dirty="0">
                <a:latin typeface="Times New Roman" panose="02020503050405090304" pitchFamily="18" charset="0"/>
              </a:rPr>
              <a:t>分别计算</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1</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2</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3</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5</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6</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7</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8</a:t>
            </a:r>
            <a:r>
              <a:rPr lang="zh-CN" altLang="en-US" sz="2400" b="1" dirty="0">
                <a:latin typeface="Times New Roman" panose="02020503050405090304" pitchFamily="18" charset="0"/>
              </a:rPr>
              <a:t>与</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10</a:t>
            </a:r>
            <a:r>
              <a:rPr lang="zh-CN" altLang="en-US" sz="2400" b="1" dirty="0">
                <a:latin typeface="Times New Roman" panose="02020503050405090304" pitchFamily="18" charset="0"/>
              </a:rPr>
              <a:t>之间的距离：</a:t>
            </a:r>
            <a:endParaRPr lang="zh-CN" altLang="en-US" sz="2400" b="1" dirty="0">
              <a:latin typeface="Times New Roman" panose="02020503050405090304" pitchFamily="18" charset="0"/>
            </a:endParaRPr>
          </a:p>
          <a:p>
            <a:pPr>
              <a:lnSpc>
                <a:spcPct val="120000"/>
              </a:lnSpc>
              <a:buFont typeface="Wingdings" panose="05000000000000000000" pitchFamily="2" charset="2"/>
              <a:buNone/>
            </a:pPr>
            <a:r>
              <a:rPr lang="en-US" altLang="zh-CN" sz="2400" b="1" i="1" dirty="0">
                <a:solidFill>
                  <a:srgbClr val="FF0000"/>
                </a:solidFill>
                <a:latin typeface="Times New Roman" panose="02020503050405090304" pitchFamily="18" charset="0"/>
              </a:rPr>
              <a:t>d</a:t>
            </a:r>
            <a:r>
              <a:rPr lang="en-US" altLang="zh-CN" sz="2400" b="1" baseline="-30000" dirty="0">
                <a:solidFill>
                  <a:srgbClr val="FF0000"/>
                </a:solidFill>
                <a:latin typeface="Times New Roman" panose="02020503050405090304" pitchFamily="18" charset="0"/>
              </a:rPr>
              <a:t>1</a:t>
            </a:r>
            <a:r>
              <a:rPr lang="zh-CN" altLang="en-US" sz="2400" b="1" baseline="-30000" dirty="0">
                <a:solidFill>
                  <a:srgbClr val="FF0000"/>
                </a:solidFill>
                <a:latin typeface="Times New Roman" panose="02020503050405090304" pitchFamily="18" charset="0"/>
              </a:rPr>
              <a:t>，</a:t>
            </a:r>
            <a:r>
              <a:rPr lang="en-US" altLang="zh-CN" sz="2400" b="1" baseline="-30000" dirty="0">
                <a:solidFill>
                  <a:srgbClr val="FF0000"/>
                </a:solidFill>
                <a:latin typeface="Times New Roman" panose="02020503050405090304" pitchFamily="18" charset="0"/>
              </a:rPr>
              <a:t>10</a:t>
            </a:r>
            <a:r>
              <a:rPr lang="en-US" altLang="zh-CN" sz="2400" b="1" dirty="0">
                <a:solidFill>
                  <a:srgbClr val="FF0000"/>
                </a:solidFill>
                <a:latin typeface="Times New Roman" panose="02020503050405090304" pitchFamily="18" charset="0"/>
              </a:rPr>
              <a:t>=min</a:t>
            </a:r>
            <a:r>
              <a:rPr lang="zh-CN" altLang="en-US" sz="2400" b="1" dirty="0">
                <a:solidFill>
                  <a:srgbClr val="FF0000"/>
                </a:solidFill>
                <a:latin typeface="Times New Roman" panose="02020503050405090304" pitchFamily="18" charset="0"/>
              </a:rPr>
              <a:t>｛</a:t>
            </a:r>
            <a:r>
              <a:rPr lang="en-US" altLang="zh-CN" sz="2400" b="1" i="1" dirty="0">
                <a:solidFill>
                  <a:srgbClr val="FF0000"/>
                </a:solidFill>
                <a:latin typeface="Times New Roman" panose="02020503050405090304" pitchFamily="18" charset="0"/>
              </a:rPr>
              <a:t>d</a:t>
            </a:r>
            <a:r>
              <a:rPr lang="en-US" altLang="zh-CN" sz="2400" b="1" baseline="-30000" dirty="0">
                <a:solidFill>
                  <a:srgbClr val="FF0000"/>
                </a:solidFill>
                <a:latin typeface="Times New Roman" panose="02020503050405090304" pitchFamily="18" charset="0"/>
              </a:rPr>
              <a:t>14</a:t>
            </a:r>
            <a:r>
              <a:rPr lang="zh-CN" altLang="en-US" sz="2400" b="1" dirty="0">
                <a:solidFill>
                  <a:srgbClr val="FF0000"/>
                </a:solidFill>
                <a:latin typeface="Times New Roman" panose="02020503050405090304" pitchFamily="18" charset="0"/>
              </a:rPr>
              <a:t>，</a:t>
            </a:r>
            <a:r>
              <a:rPr lang="en-US" altLang="zh-CN" sz="2400" b="1" i="1" dirty="0">
                <a:solidFill>
                  <a:srgbClr val="FF0000"/>
                </a:solidFill>
                <a:latin typeface="Times New Roman" panose="02020503050405090304" pitchFamily="18" charset="0"/>
              </a:rPr>
              <a:t>d</a:t>
            </a:r>
            <a:r>
              <a:rPr lang="en-US" altLang="zh-CN" sz="2400" b="1" baseline="-30000" dirty="0">
                <a:solidFill>
                  <a:srgbClr val="FF0000"/>
                </a:solidFill>
                <a:latin typeface="Times New Roman" panose="02020503050405090304" pitchFamily="18" charset="0"/>
              </a:rPr>
              <a:t>19</a:t>
            </a:r>
            <a:r>
              <a:rPr lang="zh-CN" altLang="en-US" sz="2400" b="1" dirty="0">
                <a:solidFill>
                  <a:srgbClr val="FF0000"/>
                </a:solidFill>
                <a:latin typeface="Times New Roman" panose="02020503050405090304" pitchFamily="18" charset="0"/>
              </a:rPr>
              <a:t>｝</a:t>
            </a:r>
            <a:r>
              <a:rPr lang="en-US" altLang="zh-CN" sz="2400" b="1" dirty="0">
                <a:latin typeface="Times New Roman" panose="02020503050405090304" pitchFamily="18" charset="0"/>
              </a:rPr>
              <a:t>= min</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2.19</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2.62</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=2.19</a:t>
            </a:r>
            <a:endParaRPr lang="en-US" altLang="zh-CN" sz="2400" b="1" dirty="0">
              <a:latin typeface="Times New Roman" panose="02020503050405090304" pitchFamily="18" charset="0"/>
            </a:endParaRPr>
          </a:p>
          <a:p>
            <a:pPr>
              <a:lnSpc>
                <a:spcPct val="120000"/>
              </a:lnSpc>
              <a:buFont typeface="Wingdings" panose="05000000000000000000" pitchFamily="2" charset="2"/>
              <a:buNone/>
            </a:pPr>
            <a:r>
              <a:rPr lang="en-US" altLang="zh-CN" sz="2400" b="1" i="1" dirty="0">
                <a:latin typeface="Times New Roman" panose="02020503050405090304" pitchFamily="18" charset="0"/>
              </a:rPr>
              <a:t>d</a:t>
            </a:r>
            <a:r>
              <a:rPr lang="en-US" altLang="zh-CN" sz="2400" b="1" baseline="-30000" dirty="0">
                <a:latin typeface="Times New Roman" panose="02020503050405090304" pitchFamily="18" charset="0"/>
              </a:rPr>
              <a:t>2</a:t>
            </a:r>
            <a:r>
              <a:rPr lang="zh-CN" altLang="en-US" sz="2400" b="1" baseline="-30000" dirty="0">
                <a:latin typeface="Times New Roman" panose="02020503050405090304" pitchFamily="18" charset="0"/>
              </a:rPr>
              <a:t>，</a:t>
            </a:r>
            <a:r>
              <a:rPr lang="en-US" altLang="zh-CN" sz="2400" b="1" baseline="-30000" dirty="0">
                <a:latin typeface="Times New Roman" panose="02020503050405090304" pitchFamily="18" charset="0"/>
              </a:rPr>
              <a:t>10</a:t>
            </a:r>
            <a:r>
              <a:rPr lang="en-US" altLang="zh-CN" sz="2400" b="1" dirty="0">
                <a:latin typeface="Times New Roman" panose="02020503050405090304" pitchFamily="18" charset="0"/>
              </a:rPr>
              <a:t>=min</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d</a:t>
            </a:r>
            <a:r>
              <a:rPr lang="en-US" altLang="zh-CN" sz="2400" b="1" baseline="-30000" dirty="0">
                <a:latin typeface="Times New Roman" panose="02020503050405090304" pitchFamily="18" charset="0"/>
              </a:rPr>
              <a:t>24</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d</a:t>
            </a:r>
            <a:r>
              <a:rPr lang="en-US" altLang="zh-CN" sz="2400" b="1" baseline="-30000" dirty="0">
                <a:latin typeface="Times New Roman" panose="02020503050405090304" pitchFamily="18" charset="0"/>
              </a:rPr>
              <a:t>29</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 min</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1.47</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1.66</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=1.47</a:t>
            </a:r>
            <a:endParaRPr lang="en-US" altLang="zh-CN" sz="2400" b="1" dirty="0">
              <a:latin typeface="Times New Roman" panose="02020503050405090304" pitchFamily="18" charset="0"/>
            </a:endParaRPr>
          </a:p>
          <a:p>
            <a:pPr>
              <a:lnSpc>
                <a:spcPct val="120000"/>
              </a:lnSpc>
              <a:buFont typeface="Wingdings" panose="05000000000000000000" pitchFamily="2" charset="2"/>
              <a:buNone/>
            </a:pPr>
            <a:r>
              <a:rPr lang="en-US" altLang="zh-CN" sz="2400" b="1" i="1" dirty="0">
                <a:latin typeface="Times New Roman" panose="02020503050405090304" pitchFamily="18" charset="0"/>
              </a:rPr>
              <a:t>d</a:t>
            </a:r>
            <a:r>
              <a:rPr lang="en-US" altLang="zh-CN" sz="2400" b="1" baseline="-30000" dirty="0">
                <a:latin typeface="Times New Roman" panose="02020503050405090304" pitchFamily="18" charset="0"/>
              </a:rPr>
              <a:t>3</a:t>
            </a:r>
            <a:r>
              <a:rPr lang="zh-CN" altLang="en-US" sz="2400" b="1" baseline="-30000" dirty="0">
                <a:latin typeface="Times New Roman" panose="02020503050405090304" pitchFamily="18" charset="0"/>
              </a:rPr>
              <a:t>，</a:t>
            </a:r>
            <a:r>
              <a:rPr lang="en-US" altLang="zh-CN" sz="2400" b="1" baseline="-30000" dirty="0">
                <a:latin typeface="Times New Roman" panose="02020503050405090304" pitchFamily="18" charset="0"/>
              </a:rPr>
              <a:t>10</a:t>
            </a:r>
            <a:r>
              <a:rPr lang="en-US" altLang="zh-CN" sz="2400" b="1" dirty="0">
                <a:latin typeface="Times New Roman" panose="02020503050405090304" pitchFamily="18" charset="0"/>
              </a:rPr>
              <a:t>=min</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d</a:t>
            </a:r>
            <a:r>
              <a:rPr lang="en-US" altLang="zh-CN" sz="2400" b="1" baseline="-30000" dirty="0">
                <a:latin typeface="Times New Roman" panose="02020503050405090304" pitchFamily="18" charset="0"/>
              </a:rPr>
              <a:t>34</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d</a:t>
            </a:r>
            <a:r>
              <a:rPr lang="en-US" altLang="zh-CN" sz="2400" b="1" baseline="-30000" dirty="0">
                <a:latin typeface="Times New Roman" panose="02020503050405090304" pitchFamily="18" charset="0"/>
              </a:rPr>
              <a:t>39</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 min</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1.23</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1.20</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=1.20</a:t>
            </a:r>
            <a:endParaRPr lang="en-US" altLang="zh-CN" sz="2400" b="1" dirty="0">
              <a:latin typeface="Times New Roman" panose="02020503050405090304" pitchFamily="18" charset="0"/>
            </a:endParaRPr>
          </a:p>
          <a:p>
            <a:pPr>
              <a:lnSpc>
                <a:spcPct val="120000"/>
              </a:lnSpc>
            </a:pPr>
            <a:r>
              <a:rPr lang="en-US" altLang="zh-CN" sz="2400" b="1" i="1" dirty="0">
                <a:latin typeface="Times New Roman" panose="02020503050405090304" pitchFamily="18" charset="0"/>
              </a:rPr>
              <a:t>d</a:t>
            </a:r>
            <a:r>
              <a:rPr lang="en-US" altLang="zh-CN" sz="2400" b="1" baseline="-30000" dirty="0">
                <a:latin typeface="Times New Roman" panose="02020503050405090304" pitchFamily="18" charset="0"/>
              </a:rPr>
              <a:t>5</a:t>
            </a:r>
            <a:r>
              <a:rPr lang="zh-CN" altLang="en-US" sz="2400" b="1" baseline="-30000" dirty="0">
                <a:latin typeface="Times New Roman" panose="02020503050405090304" pitchFamily="18" charset="0"/>
              </a:rPr>
              <a:t>，</a:t>
            </a:r>
            <a:r>
              <a:rPr lang="en-US" altLang="zh-CN" sz="2400" b="1" baseline="-30000" dirty="0">
                <a:latin typeface="Times New Roman" panose="02020503050405090304" pitchFamily="18" charset="0"/>
              </a:rPr>
              <a:t>10</a:t>
            </a:r>
            <a:r>
              <a:rPr lang="en-US" altLang="zh-CN" sz="2400" b="1" dirty="0">
                <a:latin typeface="Times New Roman" panose="02020503050405090304" pitchFamily="18" charset="0"/>
              </a:rPr>
              <a:t>=min</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d</a:t>
            </a:r>
            <a:r>
              <a:rPr lang="en-US" altLang="zh-CN" sz="2400" b="1" baseline="-30000" dirty="0">
                <a:latin typeface="Times New Roman" panose="02020503050405090304" pitchFamily="18" charset="0"/>
              </a:rPr>
              <a:t>54</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d</a:t>
            </a:r>
            <a:r>
              <a:rPr lang="en-US" altLang="zh-CN" sz="2400" b="1" baseline="-30000" dirty="0">
                <a:latin typeface="Times New Roman" panose="02020503050405090304" pitchFamily="18" charset="0"/>
              </a:rPr>
              <a:t>59</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 min</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4.77</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4.84</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=4.77</a:t>
            </a:r>
            <a:endParaRPr lang="en-US" altLang="zh-CN" sz="2400" b="1" dirty="0">
              <a:latin typeface="Times New Roman" panose="02020503050405090304" pitchFamily="18" charset="0"/>
            </a:endParaRPr>
          </a:p>
          <a:p>
            <a:pPr>
              <a:lnSpc>
                <a:spcPct val="120000"/>
              </a:lnSpc>
            </a:pPr>
            <a:r>
              <a:rPr lang="en-US" altLang="zh-CN" sz="2400" b="1" i="1" dirty="0">
                <a:latin typeface="Times New Roman" panose="02020503050405090304" pitchFamily="18" charset="0"/>
              </a:rPr>
              <a:t>d</a:t>
            </a:r>
            <a:r>
              <a:rPr lang="en-US" altLang="zh-CN" sz="2400" b="1" baseline="-30000" dirty="0">
                <a:latin typeface="Times New Roman" panose="02020503050405090304" pitchFamily="18" charset="0"/>
              </a:rPr>
              <a:t>6</a:t>
            </a:r>
            <a:r>
              <a:rPr lang="zh-CN" altLang="en-US" sz="2400" b="1" baseline="-30000" dirty="0">
                <a:latin typeface="Times New Roman" panose="02020503050405090304" pitchFamily="18" charset="0"/>
              </a:rPr>
              <a:t>，</a:t>
            </a:r>
            <a:r>
              <a:rPr lang="en-US" altLang="zh-CN" sz="2400" b="1" baseline="-30000" dirty="0">
                <a:latin typeface="Times New Roman" panose="02020503050405090304" pitchFamily="18" charset="0"/>
              </a:rPr>
              <a:t>10</a:t>
            </a:r>
            <a:r>
              <a:rPr lang="en-US" altLang="zh-CN" sz="2400" b="1" dirty="0">
                <a:latin typeface="Times New Roman" panose="02020503050405090304" pitchFamily="18" charset="0"/>
              </a:rPr>
              <a:t>=min</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d</a:t>
            </a:r>
            <a:r>
              <a:rPr lang="en-US" altLang="zh-CN" sz="2400" b="1" baseline="-30000" dirty="0">
                <a:latin typeface="Times New Roman" panose="02020503050405090304" pitchFamily="18" charset="0"/>
              </a:rPr>
              <a:t>64</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d</a:t>
            </a:r>
            <a:r>
              <a:rPr lang="en-US" altLang="zh-CN" sz="2400" b="1" baseline="-30000" dirty="0">
                <a:latin typeface="Times New Roman" panose="02020503050405090304" pitchFamily="18" charset="0"/>
              </a:rPr>
              <a:t>69</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 min</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2.99</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3.06</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=2.99</a:t>
            </a:r>
            <a:endParaRPr lang="en-US" altLang="zh-CN" sz="2400" b="1" dirty="0">
              <a:latin typeface="Times New Roman" panose="02020503050405090304" pitchFamily="18" charset="0"/>
            </a:endParaRPr>
          </a:p>
          <a:p>
            <a:pPr>
              <a:lnSpc>
                <a:spcPct val="120000"/>
              </a:lnSpc>
            </a:pPr>
            <a:r>
              <a:rPr lang="en-US" altLang="zh-CN" sz="2400" b="1" i="1" dirty="0">
                <a:latin typeface="Times New Roman" panose="02020503050405090304" pitchFamily="18" charset="0"/>
              </a:rPr>
              <a:t>d</a:t>
            </a:r>
            <a:r>
              <a:rPr lang="en-US" altLang="zh-CN" sz="2400" b="1" baseline="-30000" dirty="0">
                <a:latin typeface="Times New Roman" panose="02020503050405090304" pitchFamily="18" charset="0"/>
              </a:rPr>
              <a:t>7</a:t>
            </a:r>
            <a:r>
              <a:rPr lang="zh-CN" altLang="en-US" sz="2400" b="1" baseline="-30000" dirty="0">
                <a:latin typeface="Times New Roman" panose="02020503050405090304" pitchFamily="18" charset="0"/>
              </a:rPr>
              <a:t>，</a:t>
            </a:r>
            <a:r>
              <a:rPr lang="en-US" altLang="zh-CN" sz="2400" b="1" baseline="-30000" dirty="0">
                <a:latin typeface="Times New Roman" panose="02020503050405090304" pitchFamily="18" charset="0"/>
              </a:rPr>
              <a:t>10</a:t>
            </a:r>
            <a:r>
              <a:rPr lang="en-US" altLang="zh-CN" sz="2400" b="1" dirty="0">
                <a:latin typeface="Times New Roman" panose="02020503050405090304" pitchFamily="18" charset="0"/>
              </a:rPr>
              <a:t>=min</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d</a:t>
            </a:r>
            <a:r>
              <a:rPr lang="en-US" altLang="zh-CN" sz="2400" b="1" baseline="-30000" dirty="0">
                <a:latin typeface="Times New Roman" panose="02020503050405090304" pitchFamily="18" charset="0"/>
              </a:rPr>
              <a:t>74</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d</a:t>
            </a:r>
            <a:r>
              <a:rPr lang="en-US" altLang="zh-CN" sz="2400" b="1" baseline="-30000" dirty="0">
                <a:latin typeface="Times New Roman" panose="02020503050405090304" pitchFamily="18" charset="0"/>
              </a:rPr>
              <a:t>79</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 min</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4.06</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3.32</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=3.32</a:t>
            </a:r>
            <a:endParaRPr lang="en-US" altLang="zh-CN" sz="2400" b="1" dirty="0">
              <a:latin typeface="Times New Roman" panose="02020503050405090304" pitchFamily="18" charset="0"/>
            </a:endParaRPr>
          </a:p>
          <a:p>
            <a:pPr>
              <a:lnSpc>
                <a:spcPct val="120000"/>
              </a:lnSpc>
            </a:pPr>
            <a:r>
              <a:rPr lang="en-US" altLang="zh-CN" sz="2400" b="1" i="1" dirty="0">
                <a:latin typeface="Times New Roman" panose="02020503050405090304" pitchFamily="18" charset="0"/>
              </a:rPr>
              <a:t>d</a:t>
            </a:r>
            <a:r>
              <a:rPr lang="en-US" altLang="zh-CN" sz="2400" b="1" baseline="-30000" dirty="0">
                <a:latin typeface="Times New Roman" panose="02020503050405090304" pitchFamily="18" charset="0"/>
              </a:rPr>
              <a:t>8</a:t>
            </a:r>
            <a:r>
              <a:rPr lang="zh-CN" altLang="en-US" sz="2400" b="1" baseline="-30000" dirty="0">
                <a:latin typeface="Times New Roman" panose="02020503050405090304" pitchFamily="18" charset="0"/>
              </a:rPr>
              <a:t>，</a:t>
            </a:r>
            <a:r>
              <a:rPr lang="en-US" altLang="zh-CN" sz="2400" b="1" baseline="-30000" dirty="0">
                <a:latin typeface="Times New Roman" panose="02020503050405090304" pitchFamily="18" charset="0"/>
              </a:rPr>
              <a:t>10</a:t>
            </a:r>
            <a:r>
              <a:rPr lang="en-US" altLang="zh-CN" sz="2400" b="1" dirty="0">
                <a:latin typeface="Times New Roman" panose="02020503050405090304" pitchFamily="18" charset="0"/>
              </a:rPr>
              <a:t>=min</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d</a:t>
            </a:r>
            <a:r>
              <a:rPr lang="en-US" altLang="zh-CN" sz="2400" b="1" baseline="-30000" dirty="0">
                <a:latin typeface="Times New Roman" panose="02020503050405090304" pitchFamily="18" charset="0"/>
              </a:rPr>
              <a:t>84</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d</a:t>
            </a:r>
            <a:r>
              <a:rPr lang="en-US" altLang="zh-CN" sz="2400" b="1" baseline="-30000" dirty="0">
                <a:latin typeface="Times New Roman" panose="02020503050405090304" pitchFamily="18" charset="0"/>
              </a:rPr>
              <a:t>89</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 min</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1.29</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1.40</a:t>
            </a:r>
            <a:r>
              <a:rPr lang="zh-CN" altLang="en-US" sz="2400" b="1" dirty="0">
                <a:latin typeface="Times New Roman" panose="02020503050405090304" pitchFamily="18" charset="0"/>
              </a:rPr>
              <a:t>｝</a:t>
            </a:r>
            <a:r>
              <a:rPr lang="en-US" altLang="zh-CN" sz="2400" b="1" dirty="0">
                <a:latin typeface="Times New Roman" panose="02020503050405090304" pitchFamily="18" charset="0"/>
              </a:rPr>
              <a:t>=1.29</a:t>
            </a:r>
            <a:endParaRPr lang="en-US" altLang="zh-CN" sz="2400" b="1" dirty="0">
              <a:latin typeface="Times New Roman" panose="02020503050405090304" pitchFamily="18" charset="0"/>
            </a:endParaRPr>
          </a:p>
          <a:p>
            <a:pPr>
              <a:lnSpc>
                <a:spcPct val="120000"/>
              </a:lnSpc>
              <a:buFont typeface="Wingdings" panose="05000000000000000000" pitchFamily="2" charset="2"/>
              <a:buNone/>
            </a:pPr>
            <a:endParaRPr lang="en-US" altLang="zh-CN" sz="2400" b="1" dirty="0">
              <a:latin typeface="Times New Roman" panose="02020503050405090304" pitchFamily="18" charset="0"/>
            </a:endParaRPr>
          </a:p>
        </p:txBody>
      </p:sp>
      <p:sp>
        <p:nvSpPr>
          <p:cNvPr id="14" name="矩形 13"/>
          <p:cNvSpPr/>
          <p:nvPr/>
        </p:nvSpPr>
        <p:spPr>
          <a:xfrm>
            <a:off x="228005" y="1177044"/>
            <a:ext cx="4360489" cy="461665"/>
          </a:xfrm>
          <a:prstGeom prst="rect">
            <a:avLst/>
          </a:prstGeom>
        </p:spPr>
        <p:txBody>
          <a:bodyPr wrap="none">
            <a:spAutoFit/>
          </a:bodyPr>
          <a:lstStyle/>
          <a:p>
            <a:r>
              <a:rPr lang="en-US" altLang="zh-CN" sz="2400" b="1" dirty="0">
                <a:latin typeface="Times New Roman" panose="02020503050405090304" pitchFamily="18" charset="0"/>
              </a:rPr>
              <a:t>3</a:t>
            </a:r>
            <a:r>
              <a:rPr lang="zh-CN" altLang="en-US" sz="2400" b="1" dirty="0">
                <a:latin typeface="Times New Roman" panose="02020503050405090304" pitchFamily="18" charset="0"/>
              </a:rPr>
              <a:t>、使用</a:t>
            </a:r>
            <a:r>
              <a:rPr lang="zh-CN" altLang="en-US" sz="2400" b="1" dirty="0">
                <a:solidFill>
                  <a:srgbClr val="FF0000"/>
                </a:solidFill>
                <a:latin typeface="Times New Roman" panose="02020503050405090304" pitchFamily="18" charset="0"/>
              </a:rPr>
              <a:t>最短距离原则进行</a:t>
            </a:r>
            <a:r>
              <a:rPr lang="zh-CN" altLang="en-US" sz="2400" b="1" dirty="0">
                <a:latin typeface="Times New Roman" panose="02020503050405090304" pitchFamily="18" charset="0"/>
              </a:rPr>
              <a:t>聚类</a:t>
            </a:r>
            <a:endParaRPr lang="zh-CN" altLang="en-US" sz="2400" b="1" dirty="0">
              <a:latin typeface="Times New Roman" panose="0202050305040509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Times New Roman" panose="02020503050405090304" pitchFamily="18" charset="0"/>
                <a:ea typeface="楷体_GB2312" pitchFamily="49" charset="-122"/>
              </a:rPr>
              <a:t>系统聚类法</a:t>
            </a:r>
            <a:r>
              <a:rPr lang="en-US" altLang="zh-CN" sz="3200" b="1" dirty="0">
                <a:latin typeface="Times New Roman" panose="02020503050405090304" pitchFamily="18" charset="0"/>
                <a:ea typeface="楷体_GB2312" pitchFamily="49" charset="-122"/>
              </a:rPr>
              <a:t>-</a:t>
            </a:r>
            <a:r>
              <a:rPr lang="zh-CN" altLang="en-US" sz="2800" b="1" dirty="0">
                <a:solidFill>
                  <a:srgbClr val="FF0000"/>
                </a:solidFill>
                <a:latin typeface="Times New Roman" panose="02020503050405090304" pitchFamily="18" charset="0"/>
                <a:ea typeface="楷体_GB2312" pitchFamily="49" charset="-122"/>
              </a:rPr>
              <a:t>最短距离法</a:t>
            </a:r>
            <a:endParaRPr lang="zh-CN" altLang="en-US" sz="2800" dirty="0">
              <a:solidFill>
                <a:srgbClr val="FF0000"/>
              </a:solidFill>
              <a:latin typeface="Times New Roman" panose="02020503050405090304" pitchFamily="18" charset="0"/>
              <a:ea typeface="文鼎大标宋简" charset="-122"/>
            </a:endParaRPr>
          </a:p>
        </p:txBody>
      </p:sp>
      <p:sp>
        <p:nvSpPr>
          <p:cNvPr id="11" name="Rectangle 2"/>
          <p:cNvSpPr txBox="1">
            <a:spLocks noChangeArrowheads="1"/>
          </p:cNvSpPr>
          <p:nvPr/>
        </p:nvSpPr>
        <p:spPr>
          <a:xfrm>
            <a:off x="562706" y="1669335"/>
            <a:ext cx="7839075" cy="15121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20000"/>
              </a:lnSpc>
            </a:pPr>
            <a:r>
              <a:rPr lang="zh-CN" altLang="en-US" sz="2400" b="1" dirty="0">
                <a:latin typeface="Times New Roman" panose="02020503050405090304" pitchFamily="18" charset="0"/>
              </a:rPr>
              <a:t>这样就得到</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1</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2</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3</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5</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6</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7</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8</a:t>
            </a:r>
            <a:r>
              <a:rPr lang="zh-CN" altLang="en-US" sz="2400" b="1" dirty="0">
                <a:latin typeface="Times New Roman" panose="02020503050405090304" pitchFamily="18" charset="0"/>
              </a:rPr>
              <a:t>，</a:t>
            </a:r>
            <a:r>
              <a:rPr lang="en-US" altLang="zh-CN" sz="2400" b="1" i="1" dirty="0">
                <a:latin typeface="Times New Roman" panose="02020503050405090304" pitchFamily="18" charset="0"/>
              </a:rPr>
              <a:t>G</a:t>
            </a:r>
            <a:r>
              <a:rPr lang="en-US" altLang="zh-CN" sz="2400" b="1" baseline="-30000" dirty="0">
                <a:latin typeface="Times New Roman" panose="02020503050405090304" pitchFamily="18" charset="0"/>
              </a:rPr>
              <a:t>10</a:t>
            </a:r>
            <a:r>
              <a:rPr lang="zh-CN" altLang="en-US" sz="2400" b="1" dirty="0">
                <a:latin typeface="Times New Roman" panose="02020503050405090304" pitchFamily="18" charset="0"/>
              </a:rPr>
              <a:t>上的一个新的</a:t>
            </a:r>
            <a:r>
              <a:rPr lang="en-US" altLang="zh-CN" sz="2400" b="1" dirty="0">
                <a:latin typeface="Times New Roman" panose="02020503050405090304" pitchFamily="18" charset="0"/>
              </a:rPr>
              <a:t>8×8</a:t>
            </a:r>
            <a:r>
              <a:rPr lang="zh-CN" altLang="en-US" sz="2400" b="1" dirty="0">
                <a:latin typeface="Times New Roman" panose="02020503050405090304" pitchFamily="18" charset="0"/>
              </a:rPr>
              <a:t>阶距离矩阵如下</a:t>
            </a:r>
            <a:r>
              <a:rPr lang="en-US" altLang="zh-CN" sz="2400" b="1" dirty="0">
                <a:latin typeface="Times New Roman" panose="02020503050405090304" pitchFamily="18" charset="0"/>
              </a:rPr>
              <a:t>:</a:t>
            </a:r>
            <a:r>
              <a:rPr lang="zh-CN" altLang="en-US" sz="2400" b="1" dirty="0">
                <a:latin typeface="Times New Roman" panose="02020503050405090304" pitchFamily="18" charset="0"/>
              </a:rPr>
              <a:t> </a:t>
            </a:r>
            <a:endParaRPr lang="zh-CN" altLang="en-US" sz="2400" b="1" dirty="0">
              <a:latin typeface="Times New Roman" panose="02020503050405090304" pitchFamily="18" charset="0"/>
            </a:endParaRPr>
          </a:p>
          <a:p>
            <a:pPr>
              <a:lnSpc>
                <a:spcPct val="120000"/>
              </a:lnSpc>
              <a:buSzPct val="150000"/>
              <a:buFont typeface="Wingdings" panose="05000000000000000000" pitchFamily="2" charset="2"/>
              <a:buNone/>
            </a:pPr>
            <a:endParaRPr lang="zh-CN" altLang="en-US" sz="2400" b="1" dirty="0">
              <a:latin typeface="Times New Roman" panose="02020503050405090304" pitchFamily="18" charset="0"/>
            </a:endParaRPr>
          </a:p>
        </p:txBody>
      </p:sp>
      <p:sp>
        <p:nvSpPr>
          <p:cNvPr id="14" name="矩形 13"/>
          <p:cNvSpPr/>
          <p:nvPr/>
        </p:nvSpPr>
        <p:spPr>
          <a:xfrm>
            <a:off x="228005" y="1177044"/>
            <a:ext cx="4360489" cy="461665"/>
          </a:xfrm>
          <a:prstGeom prst="rect">
            <a:avLst/>
          </a:prstGeom>
        </p:spPr>
        <p:txBody>
          <a:bodyPr wrap="none">
            <a:spAutoFit/>
          </a:bodyPr>
          <a:lstStyle/>
          <a:p>
            <a:r>
              <a:rPr lang="en-US" altLang="zh-CN" sz="2400" b="1" dirty="0">
                <a:latin typeface="Times New Roman" panose="02020503050405090304" pitchFamily="18" charset="0"/>
              </a:rPr>
              <a:t>3</a:t>
            </a:r>
            <a:r>
              <a:rPr lang="zh-CN" altLang="en-US" sz="2400" b="1" dirty="0">
                <a:latin typeface="Times New Roman" panose="02020503050405090304" pitchFamily="18" charset="0"/>
              </a:rPr>
              <a:t>、使用</a:t>
            </a:r>
            <a:r>
              <a:rPr lang="zh-CN" altLang="en-US" sz="2400" b="1" dirty="0">
                <a:solidFill>
                  <a:srgbClr val="FF0000"/>
                </a:solidFill>
                <a:latin typeface="Times New Roman" panose="02020503050405090304" pitchFamily="18" charset="0"/>
              </a:rPr>
              <a:t>最短距离原则进行</a:t>
            </a:r>
            <a:r>
              <a:rPr lang="zh-CN" altLang="en-US" sz="2400" b="1" dirty="0">
                <a:latin typeface="Times New Roman" panose="02020503050405090304" pitchFamily="18" charset="0"/>
              </a:rPr>
              <a:t>聚类</a:t>
            </a:r>
            <a:endParaRPr lang="zh-CN" altLang="en-US" sz="2400" b="1" dirty="0">
              <a:latin typeface="Times New Roman" panose="02020503050405090304" pitchFamily="18" charset="0"/>
            </a:endParaRPr>
          </a:p>
        </p:txBody>
      </p:sp>
      <p:graphicFrame>
        <p:nvGraphicFramePr>
          <p:cNvPr id="7" name="Object 5"/>
          <p:cNvGraphicFramePr>
            <a:graphicFrameLocks noChangeAspect="1"/>
          </p:cNvGraphicFramePr>
          <p:nvPr/>
        </p:nvGraphicFramePr>
        <p:xfrm>
          <a:off x="899592" y="2852936"/>
          <a:ext cx="7128792" cy="3402378"/>
        </p:xfrm>
        <a:graphic>
          <a:graphicData uri="http://schemas.openxmlformats.org/presentationml/2006/ole">
            <mc:AlternateContent xmlns:mc="http://schemas.openxmlformats.org/markup-compatibility/2006">
              <mc:Choice xmlns:v="urn:schemas-microsoft-com:vml" Requires="v">
                <p:oleObj spid="_x0000_s113686" name="" r:id="rId2" imgW="3467100" imgH="2057400" progId="Equation.3">
                  <p:embed/>
                </p:oleObj>
              </mc:Choice>
              <mc:Fallback>
                <p:oleObj name="" r:id="rId2" imgW="3467100" imgH="20574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852936"/>
                        <a:ext cx="7128792" cy="3402378"/>
                      </a:xfrm>
                      <a:prstGeom prst="rect">
                        <a:avLst/>
                      </a:prstGeom>
                      <a:noFill/>
                      <a:ln w="9525">
                        <a:solidFill>
                          <a:schemeClr val="tx1"/>
                        </a:solidFill>
                        <a:miter lim="800000"/>
                        <a:headEnd/>
                        <a:tailEnd/>
                      </a:ln>
                      <a:effec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Times New Roman" panose="02020503050405090304" pitchFamily="18" charset="0"/>
                <a:ea typeface="楷体_GB2312" pitchFamily="49" charset="-122"/>
              </a:rPr>
              <a:t>系统聚类法</a:t>
            </a:r>
            <a:r>
              <a:rPr lang="en-US" altLang="zh-CN" sz="3200" b="1" dirty="0">
                <a:latin typeface="Times New Roman" panose="02020503050405090304" pitchFamily="18" charset="0"/>
                <a:ea typeface="楷体_GB2312" pitchFamily="49" charset="-122"/>
              </a:rPr>
              <a:t>-</a:t>
            </a:r>
            <a:r>
              <a:rPr lang="zh-CN" altLang="en-US" sz="2800" b="1" dirty="0">
                <a:solidFill>
                  <a:srgbClr val="FF0000"/>
                </a:solidFill>
                <a:latin typeface="Times New Roman" panose="02020503050405090304" pitchFamily="18" charset="0"/>
                <a:ea typeface="楷体_GB2312" pitchFamily="49" charset="-122"/>
              </a:rPr>
              <a:t>最短距离法</a:t>
            </a:r>
            <a:endParaRPr lang="zh-CN" altLang="en-US" sz="2800" dirty="0">
              <a:solidFill>
                <a:srgbClr val="FF0000"/>
              </a:solidFill>
              <a:latin typeface="Times New Roman" panose="02020503050405090304" pitchFamily="18" charset="0"/>
              <a:ea typeface="文鼎大标宋简" charset="-122"/>
            </a:endParaRPr>
          </a:p>
        </p:txBody>
      </p:sp>
      <p:sp>
        <p:nvSpPr>
          <p:cNvPr id="14" name="矩形 13"/>
          <p:cNvSpPr/>
          <p:nvPr/>
        </p:nvSpPr>
        <p:spPr>
          <a:xfrm>
            <a:off x="228005" y="1177044"/>
            <a:ext cx="4360489" cy="461665"/>
          </a:xfrm>
          <a:prstGeom prst="rect">
            <a:avLst/>
          </a:prstGeom>
        </p:spPr>
        <p:txBody>
          <a:bodyPr wrap="none">
            <a:spAutoFit/>
          </a:bodyPr>
          <a:lstStyle/>
          <a:p>
            <a:r>
              <a:rPr lang="en-US" altLang="zh-CN" sz="2400" b="1" dirty="0">
                <a:latin typeface="Times New Roman" panose="02020503050405090304" pitchFamily="18" charset="0"/>
              </a:rPr>
              <a:t>3</a:t>
            </a:r>
            <a:r>
              <a:rPr lang="zh-CN" altLang="en-US" sz="2400" b="1" dirty="0">
                <a:latin typeface="Times New Roman" panose="02020503050405090304" pitchFamily="18" charset="0"/>
              </a:rPr>
              <a:t>、使用</a:t>
            </a:r>
            <a:r>
              <a:rPr lang="zh-CN" altLang="en-US" sz="2400" b="1" dirty="0">
                <a:solidFill>
                  <a:srgbClr val="FF0000"/>
                </a:solidFill>
                <a:latin typeface="Times New Roman" panose="02020503050405090304" pitchFamily="18" charset="0"/>
              </a:rPr>
              <a:t>最短距离原则进行</a:t>
            </a:r>
            <a:r>
              <a:rPr lang="zh-CN" altLang="en-US" sz="2400" b="1" dirty="0">
                <a:latin typeface="Times New Roman" panose="02020503050405090304" pitchFamily="18" charset="0"/>
              </a:rPr>
              <a:t>聚类</a:t>
            </a:r>
            <a:endParaRPr lang="zh-CN" altLang="en-US" sz="2400" b="1" dirty="0">
              <a:latin typeface="Times New Roman" panose="02020503050405090304" pitchFamily="18" charset="0"/>
            </a:endParaRPr>
          </a:p>
        </p:txBody>
      </p:sp>
      <p:sp>
        <p:nvSpPr>
          <p:cNvPr id="8" name="Text Box 1027"/>
          <p:cNvSpPr txBox="1">
            <a:spLocks noChangeArrowheads="1"/>
          </p:cNvSpPr>
          <p:nvPr/>
        </p:nvSpPr>
        <p:spPr>
          <a:xfrm>
            <a:off x="726072" y="1718556"/>
            <a:ext cx="8094399" cy="3962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20000"/>
              </a:lnSpc>
              <a:buFont typeface="Wingdings" panose="05000000000000000000" pitchFamily="2" charset="2"/>
              <a:buNone/>
            </a:pPr>
            <a:r>
              <a:rPr lang="zh-CN" altLang="en-US" sz="2800" b="1" dirty="0">
                <a:solidFill>
                  <a:srgbClr val="000000"/>
                </a:solidFill>
                <a:latin typeface="Times New Roman" panose="02020503050405090304" pitchFamily="18" charset="0"/>
              </a:rPr>
              <a:t>在上一步骤中所得到的</a:t>
            </a:r>
            <a:r>
              <a:rPr lang="en-US" altLang="zh-CN" sz="2800" b="1" dirty="0">
                <a:solidFill>
                  <a:srgbClr val="000000"/>
                </a:solidFill>
                <a:latin typeface="Times New Roman" panose="02020503050405090304" pitchFamily="18" charset="0"/>
              </a:rPr>
              <a:t>8×8</a:t>
            </a:r>
            <a:r>
              <a:rPr lang="zh-CN" altLang="en-US" sz="2800" b="1" dirty="0">
                <a:solidFill>
                  <a:srgbClr val="000000"/>
                </a:solidFill>
                <a:latin typeface="Times New Roman" panose="02020503050405090304" pitchFamily="18" charset="0"/>
              </a:rPr>
              <a:t>阶距离矩阵中，非对角元素中最小者为</a:t>
            </a:r>
            <a:r>
              <a:rPr lang="en-US" altLang="zh-CN" sz="2800" b="1" i="1" dirty="0">
                <a:solidFill>
                  <a:srgbClr val="000000"/>
                </a:solidFill>
                <a:latin typeface="Times New Roman" panose="02020503050405090304" pitchFamily="18" charset="0"/>
              </a:rPr>
              <a:t>d</a:t>
            </a:r>
            <a:r>
              <a:rPr lang="en-US" altLang="zh-CN" sz="2800" b="1" baseline="-30000" dirty="0">
                <a:solidFill>
                  <a:srgbClr val="000000"/>
                </a:solidFill>
                <a:latin typeface="Times New Roman" panose="02020503050405090304" pitchFamily="18" charset="0"/>
              </a:rPr>
              <a:t>57</a:t>
            </a:r>
            <a:r>
              <a:rPr lang="en-US" altLang="zh-CN" sz="2800" b="1" dirty="0">
                <a:solidFill>
                  <a:srgbClr val="000000"/>
                </a:solidFill>
                <a:latin typeface="Times New Roman" panose="02020503050405090304" pitchFamily="18" charset="0"/>
              </a:rPr>
              <a:t>=0.83</a:t>
            </a:r>
            <a:r>
              <a:rPr lang="zh-CN" altLang="en-US" sz="2800" b="1" dirty="0">
                <a:solidFill>
                  <a:srgbClr val="000000"/>
                </a:solidFill>
                <a:latin typeface="Times New Roman" panose="02020503050405090304" pitchFamily="18" charset="0"/>
              </a:rPr>
              <a:t>，故将</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5</a:t>
            </a:r>
            <a:r>
              <a:rPr lang="zh-CN" altLang="en-US" sz="2800" b="1" dirty="0">
                <a:solidFill>
                  <a:srgbClr val="000000"/>
                </a:solidFill>
                <a:latin typeface="Times New Roman" panose="02020503050405090304" pitchFamily="18" charset="0"/>
              </a:rPr>
              <a:t>与</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7</a:t>
            </a:r>
            <a:r>
              <a:rPr lang="zh-CN" altLang="en-US" sz="2800" b="1" dirty="0">
                <a:solidFill>
                  <a:srgbClr val="000000"/>
                </a:solidFill>
                <a:latin typeface="Times New Roman" panose="02020503050405090304" pitchFamily="18" charset="0"/>
              </a:rPr>
              <a:t>归并为一类，记为</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11</a:t>
            </a:r>
            <a:r>
              <a:rPr lang="zh-CN" altLang="en-US" sz="2800" b="1" dirty="0">
                <a:solidFill>
                  <a:srgbClr val="000000"/>
                </a:solidFill>
                <a:latin typeface="Times New Roman" panose="02020503050405090304" pitchFamily="18" charset="0"/>
              </a:rPr>
              <a:t>，即</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11</a:t>
            </a:r>
            <a:r>
              <a:rPr lang="en-US" altLang="zh-CN" sz="2800" b="1" dirty="0">
                <a:solidFill>
                  <a:srgbClr val="000000"/>
                </a:solidFill>
                <a:latin typeface="Times New Roman" panose="02020503050405090304" pitchFamily="18" charset="0"/>
              </a:rPr>
              <a:t>=</a:t>
            </a:r>
            <a:r>
              <a:rPr lang="zh-CN" altLang="en-US" sz="2800" b="1" dirty="0">
                <a:solidFill>
                  <a:srgbClr val="000000"/>
                </a:solidFill>
                <a:latin typeface="Times New Roman" panose="02020503050405090304" pitchFamily="18" charset="0"/>
              </a:rPr>
              <a:t>｛</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5</a:t>
            </a:r>
            <a:r>
              <a:rPr lang="zh-CN" altLang="en-US" sz="2800" b="1" dirty="0">
                <a:solidFill>
                  <a:srgbClr val="000000"/>
                </a:solidFill>
                <a:latin typeface="Times New Roman" panose="02020503050405090304" pitchFamily="18" charset="0"/>
              </a:rPr>
              <a:t>，</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7</a:t>
            </a:r>
            <a:r>
              <a:rPr lang="zh-CN" altLang="en-US" sz="2800" b="1" dirty="0">
                <a:solidFill>
                  <a:srgbClr val="000000"/>
                </a:solidFill>
                <a:latin typeface="Times New Roman" panose="02020503050405090304" pitchFamily="18" charset="0"/>
              </a:rPr>
              <a:t>｝。   </a:t>
            </a:r>
            <a:endParaRPr lang="zh-CN" altLang="en-US" sz="2800" b="1" dirty="0">
              <a:solidFill>
                <a:srgbClr val="000000"/>
              </a:solidFill>
              <a:latin typeface="Times New Roman" panose="02020503050405090304" pitchFamily="18" charset="0"/>
            </a:endParaRPr>
          </a:p>
          <a:p>
            <a:pPr algn="l">
              <a:lnSpc>
                <a:spcPct val="120000"/>
              </a:lnSpc>
              <a:buFont typeface="Wingdings" panose="05000000000000000000" pitchFamily="2" charset="2"/>
              <a:buNone/>
            </a:pPr>
            <a:r>
              <a:rPr lang="zh-CN" altLang="en-US" sz="2800" b="1" dirty="0">
                <a:solidFill>
                  <a:srgbClr val="000000"/>
                </a:solidFill>
                <a:latin typeface="Times New Roman" panose="02020503050405090304" pitchFamily="18" charset="0"/>
              </a:rPr>
              <a:t>           </a:t>
            </a:r>
            <a:endParaRPr lang="zh-CN" altLang="en-US" sz="2800" b="1" dirty="0">
              <a:solidFill>
                <a:srgbClr val="000000"/>
              </a:solidFill>
              <a:latin typeface="Times New Roman" panose="02020503050405090304" pitchFamily="18" charset="0"/>
            </a:endParaRPr>
          </a:p>
          <a:p>
            <a:pPr algn="l">
              <a:lnSpc>
                <a:spcPct val="120000"/>
              </a:lnSpc>
              <a:buFont typeface="Wingdings" panose="05000000000000000000" pitchFamily="2" charset="2"/>
              <a:buNone/>
            </a:pPr>
            <a:r>
              <a:rPr lang="zh-CN" altLang="en-US" sz="2800" b="1" dirty="0">
                <a:solidFill>
                  <a:srgbClr val="000000"/>
                </a:solidFill>
                <a:latin typeface="Times New Roman" panose="02020503050405090304" pitchFamily="18" charset="0"/>
              </a:rPr>
              <a:t>按照</a:t>
            </a:r>
            <a:r>
              <a:rPr lang="zh-CN" altLang="en-US" sz="2800" b="1" dirty="0">
                <a:solidFill>
                  <a:srgbClr val="FF0000"/>
                </a:solidFill>
                <a:latin typeface="Times New Roman" panose="02020503050405090304" pitchFamily="18" charset="0"/>
              </a:rPr>
              <a:t>最短距离公式</a:t>
            </a:r>
            <a:r>
              <a:rPr lang="zh-CN" altLang="en-US" sz="2800" b="1" dirty="0">
                <a:solidFill>
                  <a:srgbClr val="000000"/>
                </a:solidFill>
                <a:latin typeface="Times New Roman" panose="02020503050405090304" pitchFamily="18" charset="0"/>
              </a:rPr>
              <a:t>分别计算</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1</a:t>
            </a:r>
            <a:r>
              <a:rPr lang="zh-CN" altLang="en-US" sz="2800" b="1" dirty="0">
                <a:solidFill>
                  <a:srgbClr val="000000"/>
                </a:solidFill>
                <a:latin typeface="Times New Roman" panose="02020503050405090304" pitchFamily="18" charset="0"/>
              </a:rPr>
              <a:t>，</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2</a:t>
            </a:r>
            <a:r>
              <a:rPr lang="zh-CN" altLang="en-US" sz="2800" b="1" dirty="0">
                <a:solidFill>
                  <a:srgbClr val="000000"/>
                </a:solidFill>
                <a:latin typeface="Times New Roman" panose="02020503050405090304" pitchFamily="18" charset="0"/>
              </a:rPr>
              <a:t>，</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3</a:t>
            </a:r>
            <a:r>
              <a:rPr lang="zh-CN" altLang="en-US" sz="2800" b="1" dirty="0">
                <a:solidFill>
                  <a:srgbClr val="000000"/>
                </a:solidFill>
                <a:latin typeface="Times New Roman" panose="02020503050405090304" pitchFamily="18" charset="0"/>
              </a:rPr>
              <a:t>，</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6</a:t>
            </a:r>
            <a:r>
              <a:rPr lang="zh-CN" altLang="en-US" sz="2800" b="1" dirty="0">
                <a:solidFill>
                  <a:srgbClr val="000000"/>
                </a:solidFill>
                <a:latin typeface="Times New Roman" panose="02020503050405090304" pitchFamily="18" charset="0"/>
              </a:rPr>
              <a:t>，</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8</a:t>
            </a:r>
            <a:r>
              <a:rPr lang="zh-CN" altLang="en-US" sz="2800" b="1" dirty="0">
                <a:solidFill>
                  <a:srgbClr val="000000"/>
                </a:solidFill>
                <a:latin typeface="Times New Roman" panose="02020503050405090304" pitchFamily="18" charset="0"/>
              </a:rPr>
              <a:t>，</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10</a:t>
            </a:r>
            <a:r>
              <a:rPr lang="zh-CN" altLang="en-US" sz="2800" b="1" dirty="0">
                <a:solidFill>
                  <a:srgbClr val="000000"/>
                </a:solidFill>
                <a:latin typeface="Times New Roman" panose="02020503050405090304" pitchFamily="18" charset="0"/>
              </a:rPr>
              <a:t>与</a:t>
            </a:r>
            <a:r>
              <a:rPr lang="en-US" altLang="zh-CN" sz="2800" b="1" i="1" dirty="0">
                <a:solidFill>
                  <a:srgbClr val="000000"/>
                </a:solidFill>
                <a:latin typeface="Times New Roman" panose="02020503050405090304" pitchFamily="18" charset="0"/>
              </a:rPr>
              <a:t>G</a:t>
            </a:r>
            <a:r>
              <a:rPr lang="en-US" altLang="zh-CN" sz="2800" b="1" baseline="-30000" dirty="0">
                <a:solidFill>
                  <a:srgbClr val="000000"/>
                </a:solidFill>
                <a:latin typeface="Times New Roman" panose="02020503050405090304" pitchFamily="18" charset="0"/>
              </a:rPr>
              <a:t>11</a:t>
            </a:r>
            <a:r>
              <a:rPr lang="zh-CN" altLang="en-US" sz="2800" b="1" dirty="0">
                <a:solidFill>
                  <a:srgbClr val="000000"/>
                </a:solidFill>
                <a:latin typeface="Times New Roman" panose="02020503050405090304" pitchFamily="18" charset="0"/>
              </a:rPr>
              <a:t>之间的距离，可得到一个新的</a:t>
            </a:r>
            <a:r>
              <a:rPr lang="en-US" altLang="zh-CN" sz="2800" b="1" dirty="0">
                <a:solidFill>
                  <a:srgbClr val="000000"/>
                </a:solidFill>
                <a:latin typeface="Times New Roman" panose="02020503050405090304" pitchFamily="18" charset="0"/>
              </a:rPr>
              <a:t>7×7</a:t>
            </a:r>
            <a:r>
              <a:rPr lang="zh-CN" altLang="en-US" sz="2800" b="1" dirty="0">
                <a:solidFill>
                  <a:srgbClr val="000000"/>
                </a:solidFill>
                <a:latin typeface="Times New Roman" panose="02020503050405090304" pitchFamily="18" charset="0"/>
              </a:rPr>
              <a:t>阶距离矩阵 </a:t>
            </a:r>
            <a:endParaRPr lang="zh-CN" altLang="en-US" sz="2800" b="1" dirty="0">
              <a:solidFill>
                <a:srgbClr val="000000"/>
              </a:solidFill>
              <a:latin typeface="Times New Roman" panose="0202050305040509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146050"/>
            <a:ext cx="8964488" cy="1143000"/>
          </a:xfrm>
        </p:spPr>
        <p:txBody>
          <a:bodyPr/>
          <a:lstStyle/>
          <a:p>
            <a:r>
              <a:rPr lang="zh-CN" altLang="en-US" sz="3200" b="1" dirty="0">
                <a:effectLst/>
                <a:latin typeface="楷体_GB2312" pitchFamily="49" charset="-122"/>
                <a:ea typeface="楷体_GB2312" pitchFamily="49" charset="-122"/>
              </a:rPr>
              <a:t>聚类分析</a:t>
            </a:r>
            <a:endParaRPr lang="zh-CN" altLang="en-US" sz="3600" dirty="0">
              <a:effectLst/>
              <a:latin typeface="Times New Roman" panose="02020503050405090304" pitchFamily="18" charset="0"/>
              <a:ea typeface="文鼎大标宋简" charset="-122"/>
            </a:endParaRPr>
          </a:p>
        </p:txBody>
      </p:sp>
      <p:sp>
        <p:nvSpPr>
          <p:cNvPr id="100355" name="Rectangle 3"/>
          <p:cNvSpPr>
            <a:spLocks noGrp="1" noChangeArrowheads="1"/>
          </p:cNvSpPr>
          <p:nvPr>
            <p:ph type="body" idx="1"/>
          </p:nvPr>
        </p:nvSpPr>
        <p:spPr>
          <a:xfrm>
            <a:off x="251520" y="1916832"/>
            <a:ext cx="8229600" cy="2808312"/>
          </a:xfrm>
        </p:spPr>
        <p:txBody>
          <a:bodyPr/>
          <a:lstStyle/>
          <a:p>
            <a:pPr>
              <a:lnSpc>
                <a:spcPct val="120000"/>
              </a:lnSpc>
              <a:spcBef>
                <a:spcPct val="0"/>
              </a:spcBef>
              <a:buFont typeface="Wingdings" panose="05000000000000000000" pitchFamily="2" charset="2"/>
              <a:buChar char="ü"/>
            </a:pPr>
            <a:r>
              <a:rPr lang="zh-CN" altLang="en-US" sz="2800" b="1" dirty="0">
                <a:effectLst/>
                <a:latin typeface="宋体" panose="02010600030101010101" pitchFamily="2" charset="-122"/>
              </a:rPr>
              <a:t>如何对事物进行定量分类呢?我们知道，同类事物具有很强的相似性，因此我们可以用</a:t>
            </a:r>
            <a:r>
              <a:rPr lang="zh-CN" altLang="en-US" sz="2800" b="1" dirty="0">
                <a:solidFill>
                  <a:schemeClr val="hlink"/>
                </a:solidFill>
                <a:effectLst/>
                <a:latin typeface="宋体" panose="02010600030101010101" pitchFamily="2" charset="-122"/>
              </a:rPr>
              <a:t>相似性统计量</a:t>
            </a:r>
            <a:r>
              <a:rPr lang="zh-CN" altLang="en-US" sz="2800" b="1" dirty="0">
                <a:effectLst/>
                <a:latin typeface="宋体" panose="02010600030101010101" pitchFamily="2" charset="-122"/>
              </a:rPr>
              <a:t>这个度量标准作为事物分类的依据。</a:t>
            </a:r>
            <a:endParaRPr lang="en-US" altLang="zh-CN" sz="2800" b="1" dirty="0">
              <a:effectLst/>
              <a:latin typeface="宋体" panose="02010600030101010101" pitchFamily="2" charset="-122"/>
            </a:endParaRPr>
          </a:p>
          <a:p>
            <a:pPr>
              <a:lnSpc>
                <a:spcPct val="120000"/>
              </a:lnSpc>
              <a:spcBef>
                <a:spcPct val="0"/>
              </a:spcBef>
              <a:buFont typeface="Wingdings" panose="05000000000000000000" pitchFamily="2" charset="2"/>
              <a:buChar char="ü"/>
            </a:pPr>
            <a:r>
              <a:rPr lang="zh-CN" altLang="en-US" sz="2800" b="1" dirty="0">
                <a:effectLst/>
                <a:latin typeface="宋体" panose="02010600030101010101" pitchFamily="2" charset="-122"/>
              </a:rPr>
              <a:t>一种等价说法是同类事物之间的距离应很小，因此我们也可以用</a:t>
            </a:r>
            <a:r>
              <a:rPr lang="zh-CN" altLang="en-US" sz="2800" b="1" dirty="0">
                <a:solidFill>
                  <a:schemeClr val="hlink"/>
                </a:solidFill>
                <a:effectLst/>
                <a:latin typeface="宋体" panose="02010600030101010101" pitchFamily="2" charset="-122"/>
              </a:rPr>
              <a:t>距离统计量</a:t>
            </a:r>
            <a:r>
              <a:rPr lang="zh-CN" altLang="en-US" sz="2800" b="1" dirty="0">
                <a:effectLst/>
                <a:latin typeface="宋体" panose="02010600030101010101" pitchFamily="2" charset="-122"/>
              </a:rPr>
              <a:t>作为分类的依据。</a:t>
            </a:r>
            <a:endParaRPr lang="zh-CN" altLang="en-US" sz="2800" b="1" dirty="0">
              <a:effectLst/>
              <a:latin typeface="宋体" panose="02010600030101010101" pitchFamily="2" charset="-122"/>
            </a:endParaRPr>
          </a:p>
        </p:txBody>
      </p:sp>
      <p:sp>
        <p:nvSpPr>
          <p:cNvPr id="5"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6"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2" name="矩形 1"/>
          <p:cNvSpPr/>
          <p:nvPr/>
        </p:nvSpPr>
        <p:spPr>
          <a:xfrm>
            <a:off x="225102" y="1232986"/>
            <a:ext cx="6415539" cy="523220"/>
          </a:xfrm>
          <a:prstGeom prst="rect">
            <a:avLst/>
          </a:prstGeom>
        </p:spPr>
        <p:txBody>
          <a:bodyPr wrap="none">
            <a:spAutoFit/>
          </a:bodyPr>
          <a:lstStyle/>
          <a:p>
            <a:r>
              <a:rPr lang="zh-CN" altLang="en-US" sz="2800" b="1" dirty="0">
                <a:solidFill>
                  <a:srgbClr val="FF66FF"/>
                </a:solidFill>
                <a:latin typeface="楷体_GB2312" pitchFamily="49" charset="-122"/>
                <a:ea typeface="楷体_GB2312" pitchFamily="49" charset="-122"/>
              </a:rPr>
              <a:t> </a:t>
            </a:r>
            <a:r>
              <a:rPr lang="zh-CN" altLang="en-US" sz="2800" b="1" dirty="0">
                <a:solidFill>
                  <a:srgbClr val="FF0000"/>
                </a:solidFill>
                <a:latin typeface="楷体_GB2312" pitchFamily="49" charset="-122"/>
                <a:ea typeface="楷体_GB2312" pitchFamily="49" charset="-122"/>
              </a:rPr>
              <a:t>分类依据：</a:t>
            </a:r>
            <a:r>
              <a:rPr lang="zh-CN" altLang="en-US" sz="2800" b="1" dirty="0">
                <a:solidFill>
                  <a:srgbClr val="FF0000"/>
                </a:solidFill>
                <a:latin typeface="宋体" panose="02010600030101010101" pitchFamily="2" charset="-122"/>
              </a:rPr>
              <a:t>同类事物具有很强的相似性</a:t>
            </a:r>
            <a:endParaRPr lang="zh-CN" altLang="en-US" sz="28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Times New Roman" panose="02020503050405090304" pitchFamily="18" charset="0"/>
                <a:ea typeface="楷体_GB2312" pitchFamily="49" charset="-122"/>
              </a:rPr>
              <a:t>系统聚类法</a:t>
            </a:r>
            <a:r>
              <a:rPr lang="en-US" altLang="zh-CN" sz="3200" b="1" dirty="0">
                <a:latin typeface="Times New Roman" panose="02020503050405090304" pitchFamily="18" charset="0"/>
                <a:ea typeface="楷体_GB2312" pitchFamily="49" charset="-122"/>
              </a:rPr>
              <a:t>-</a:t>
            </a:r>
            <a:r>
              <a:rPr lang="zh-CN" altLang="en-US" sz="2800" b="1" dirty="0">
                <a:solidFill>
                  <a:srgbClr val="FF0000"/>
                </a:solidFill>
                <a:latin typeface="Times New Roman" panose="02020503050405090304" pitchFamily="18" charset="0"/>
                <a:ea typeface="楷体_GB2312" pitchFamily="49" charset="-122"/>
              </a:rPr>
              <a:t>最短距离法</a:t>
            </a:r>
            <a:endParaRPr lang="zh-CN" altLang="en-US" sz="2800" dirty="0">
              <a:solidFill>
                <a:srgbClr val="FF0000"/>
              </a:solidFill>
              <a:latin typeface="Times New Roman" panose="02020503050405090304" pitchFamily="18" charset="0"/>
              <a:ea typeface="文鼎大标宋简" charset="-122"/>
            </a:endParaRPr>
          </a:p>
        </p:txBody>
      </p:sp>
      <p:sp>
        <p:nvSpPr>
          <p:cNvPr id="14" name="矩形 13"/>
          <p:cNvSpPr/>
          <p:nvPr/>
        </p:nvSpPr>
        <p:spPr>
          <a:xfrm>
            <a:off x="228005" y="1177044"/>
            <a:ext cx="4360489" cy="461665"/>
          </a:xfrm>
          <a:prstGeom prst="rect">
            <a:avLst/>
          </a:prstGeom>
        </p:spPr>
        <p:txBody>
          <a:bodyPr wrap="none">
            <a:spAutoFit/>
          </a:bodyPr>
          <a:lstStyle/>
          <a:p>
            <a:r>
              <a:rPr lang="en-US" altLang="zh-CN" sz="2400" b="1" dirty="0">
                <a:latin typeface="Times New Roman" panose="02020503050405090304" pitchFamily="18" charset="0"/>
              </a:rPr>
              <a:t>3</a:t>
            </a:r>
            <a:r>
              <a:rPr lang="zh-CN" altLang="en-US" sz="2400" b="1" dirty="0">
                <a:latin typeface="Times New Roman" panose="02020503050405090304" pitchFamily="18" charset="0"/>
              </a:rPr>
              <a:t>、使用</a:t>
            </a:r>
            <a:r>
              <a:rPr lang="zh-CN" altLang="en-US" sz="2400" b="1" dirty="0">
                <a:solidFill>
                  <a:srgbClr val="FF0000"/>
                </a:solidFill>
                <a:latin typeface="Times New Roman" panose="02020503050405090304" pitchFamily="18" charset="0"/>
              </a:rPr>
              <a:t>最短距离原则进行</a:t>
            </a:r>
            <a:r>
              <a:rPr lang="zh-CN" altLang="en-US" sz="2400" b="1" dirty="0">
                <a:latin typeface="Times New Roman" panose="02020503050405090304" pitchFamily="18" charset="0"/>
              </a:rPr>
              <a:t>聚类</a:t>
            </a:r>
            <a:endParaRPr lang="zh-CN" altLang="en-US" sz="2400" b="1" dirty="0">
              <a:latin typeface="Times New Roman" panose="02020503050405090304" pitchFamily="18" charset="0"/>
            </a:endParaRPr>
          </a:p>
        </p:txBody>
      </p:sp>
      <p:graphicFrame>
        <p:nvGraphicFramePr>
          <p:cNvPr id="7" name="Object 7"/>
          <p:cNvGraphicFramePr>
            <a:graphicFrameLocks noChangeAspect="1"/>
          </p:cNvGraphicFramePr>
          <p:nvPr/>
        </p:nvGraphicFramePr>
        <p:xfrm>
          <a:off x="1187624" y="2254031"/>
          <a:ext cx="6629400" cy="3448050"/>
        </p:xfrm>
        <a:graphic>
          <a:graphicData uri="http://schemas.openxmlformats.org/presentationml/2006/ole">
            <mc:AlternateContent xmlns:mc="http://schemas.openxmlformats.org/markup-compatibility/2006">
              <mc:Choice xmlns:v="urn:schemas-microsoft-com:vml" Requires="v">
                <p:oleObj spid="_x0000_s114710" name="Microsoft 公式 3.0" r:id="rId2" imgW="3048000" imgH="1828800" progId="Equation.3">
                  <p:embed/>
                </p:oleObj>
              </mc:Choice>
              <mc:Fallback>
                <p:oleObj name="Microsoft 公式 3.0" r:id="rId2" imgW="3048000" imgH="18288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254031"/>
                        <a:ext cx="6629400" cy="3448050"/>
                      </a:xfrm>
                      <a:prstGeom prst="rect">
                        <a:avLst/>
                      </a:prstGeom>
                      <a:noFill/>
                      <a:ln w="9525">
                        <a:solidFill>
                          <a:schemeClr val="tx1"/>
                        </a:solidFill>
                        <a:miter lim="800000"/>
                        <a:headEnd/>
                        <a:tailEnd/>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Times New Roman" panose="02020503050405090304" pitchFamily="18" charset="0"/>
                <a:ea typeface="楷体_GB2312" pitchFamily="49" charset="-122"/>
              </a:rPr>
              <a:t>系统聚类法</a:t>
            </a:r>
            <a:r>
              <a:rPr lang="en-US" altLang="zh-CN" sz="3200" b="1" dirty="0">
                <a:latin typeface="Times New Roman" panose="02020503050405090304" pitchFamily="18" charset="0"/>
                <a:ea typeface="楷体_GB2312" pitchFamily="49" charset="-122"/>
              </a:rPr>
              <a:t>-</a:t>
            </a:r>
            <a:r>
              <a:rPr lang="zh-CN" altLang="en-US" sz="2800" b="1" dirty="0">
                <a:solidFill>
                  <a:srgbClr val="FF0000"/>
                </a:solidFill>
                <a:latin typeface="Times New Roman" panose="02020503050405090304" pitchFamily="18" charset="0"/>
                <a:ea typeface="楷体_GB2312" pitchFamily="49" charset="-122"/>
              </a:rPr>
              <a:t>最短距离法</a:t>
            </a:r>
            <a:endParaRPr lang="zh-CN" altLang="en-US" sz="2800" dirty="0">
              <a:solidFill>
                <a:srgbClr val="FF0000"/>
              </a:solidFill>
              <a:latin typeface="Times New Roman" panose="02020503050405090304" pitchFamily="18" charset="0"/>
              <a:ea typeface="文鼎大标宋简" charset="-122"/>
            </a:endParaRPr>
          </a:p>
        </p:txBody>
      </p:sp>
      <p:sp>
        <p:nvSpPr>
          <p:cNvPr id="14" name="矩形 13"/>
          <p:cNvSpPr/>
          <p:nvPr/>
        </p:nvSpPr>
        <p:spPr>
          <a:xfrm>
            <a:off x="228005" y="1177044"/>
            <a:ext cx="4360489" cy="461665"/>
          </a:xfrm>
          <a:prstGeom prst="rect">
            <a:avLst/>
          </a:prstGeom>
        </p:spPr>
        <p:txBody>
          <a:bodyPr wrap="none">
            <a:spAutoFit/>
          </a:bodyPr>
          <a:lstStyle/>
          <a:p>
            <a:r>
              <a:rPr lang="en-US" altLang="zh-CN" sz="2400" b="1" dirty="0">
                <a:latin typeface="Times New Roman" panose="02020503050405090304" pitchFamily="18" charset="0"/>
              </a:rPr>
              <a:t>3</a:t>
            </a:r>
            <a:r>
              <a:rPr lang="zh-CN" altLang="en-US" sz="2400" b="1" dirty="0">
                <a:latin typeface="Times New Roman" panose="02020503050405090304" pitchFamily="18" charset="0"/>
              </a:rPr>
              <a:t>、使用</a:t>
            </a:r>
            <a:r>
              <a:rPr lang="zh-CN" altLang="en-US" sz="2400" b="1" dirty="0">
                <a:solidFill>
                  <a:srgbClr val="FF0000"/>
                </a:solidFill>
                <a:latin typeface="Times New Roman" panose="02020503050405090304" pitchFamily="18" charset="0"/>
              </a:rPr>
              <a:t>最短距离原则进行</a:t>
            </a:r>
            <a:r>
              <a:rPr lang="zh-CN" altLang="en-US" sz="2400" b="1" dirty="0">
                <a:latin typeface="Times New Roman" panose="02020503050405090304" pitchFamily="18" charset="0"/>
              </a:rPr>
              <a:t>聚类</a:t>
            </a:r>
            <a:endParaRPr lang="zh-CN" altLang="en-US" sz="2400" b="1" dirty="0">
              <a:latin typeface="Times New Roman" panose="02020503050405090304" pitchFamily="18" charset="0"/>
            </a:endParaRPr>
          </a:p>
        </p:txBody>
      </p:sp>
      <p:sp>
        <p:nvSpPr>
          <p:cNvPr id="8" name="Rectangle 4"/>
          <p:cNvSpPr>
            <a:spLocks noChangeArrowheads="1"/>
          </p:cNvSpPr>
          <p:nvPr/>
        </p:nvSpPr>
        <p:spPr bwMode="auto">
          <a:xfrm>
            <a:off x="2267744" y="6067007"/>
            <a:ext cx="469078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Arial" panose="020B0604020202090204" pitchFamily="34" charset="0"/>
                <a:ea typeface="宋体" panose="02010600030101010101" pitchFamily="2" charset="-122"/>
              </a:defRPr>
            </a:lvl1pPr>
            <a:lvl2pPr marL="742950" indent="-285750" eaLnBrk="0" hangingPunct="0">
              <a:defRPr kumimoji="1" sz="2400">
                <a:solidFill>
                  <a:schemeClr val="tx1"/>
                </a:solidFill>
                <a:latin typeface="Arial" panose="020B0604020202090204" pitchFamily="34" charset="0"/>
                <a:ea typeface="宋体" panose="02010600030101010101" pitchFamily="2" charset="-122"/>
              </a:defRPr>
            </a:lvl2pPr>
            <a:lvl3pPr marL="1143000" indent="-228600" eaLnBrk="0" hangingPunct="0">
              <a:defRPr kumimoji="1" sz="2400">
                <a:solidFill>
                  <a:schemeClr val="tx1"/>
                </a:solidFill>
                <a:latin typeface="Arial" panose="020B0604020202090204" pitchFamily="34" charset="0"/>
                <a:ea typeface="宋体" panose="02010600030101010101" pitchFamily="2" charset="-122"/>
              </a:defRPr>
            </a:lvl3pPr>
            <a:lvl4pPr marL="1600200" indent="-228600" eaLnBrk="0" hangingPunct="0">
              <a:defRPr kumimoji="1" sz="2400">
                <a:solidFill>
                  <a:schemeClr val="tx1"/>
                </a:solidFill>
                <a:latin typeface="Arial" panose="020B0604020202090204" pitchFamily="34" charset="0"/>
                <a:ea typeface="宋体" panose="02010600030101010101" pitchFamily="2" charset="-122"/>
              </a:defRPr>
            </a:lvl4pPr>
            <a:lvl5pPr marL="2057400" indent="-228600" eaLnBrk="0" hangingPunct="0">
              <a:defRPr kumimoji="1" sz="24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90204" pitchFamily="34" charset="0"/>
                <a:ea typeface="宋体" panose="02010600030101010101" pitchFamily="2" charset="-122"/>
              </a:defRPr>
            </a:lvl9pPr>
          </a:lstStyle>
          <a:p>
            <a:pPr algn="ctr" eaLnBrk="1" hangingPunct="1"/>
            <a:r>
              <a:rPr lang="zh-CN" altLang="en-US" sz="2000" dirty="0">
                <a:latin typeface="黑体" panose="02010609060101010101" pitchFamily="49" charset="-122"/>
                <a:ea typeface="黑体" panose="02010609060101010101" pitchFamily="49" charset="-122"/>
              </a:rPr>
              <a:t>图</a:t>
            </a:r>
            <a:r>
              <a:rPr lang="en-US" altLang="zh-CN" sz="2000" dirty="0">
                <a:latin typeface="黑体" panose="02010609060101010101" pitchFamily="49" charset="-122"/>
                <a:ea typeface="黑体" panose="02010609060101010101" pitchFamily="49" charset="-122"/>
              </a:rPr>
              <a:t>3.4.2  </a:t>
            </a:r>
            <a:r>
              <a:rPr lang="zh-CN" altLang="en-US" sz="2000" dirty="0">
                <a:latin typeface="黑体" panose="02010609060101010101" pitchFamily="49" charset="-122"/>
                <a:ea typeface="黑体" panose="02010609060101010101" pitchFamily="49" charset="-122"/>
              </a:rPr>
              <a:t>最短距离聚类谱系图</a:t>
            </a:r>
            <a:endParaRPr lang="zh-CN" altLang="en-US" sz="2000" dirty="0">
              <a:latin typeface="黑体" panose="02010609060101010101" pitchFamily="49" charset="-122"/>
              <a:ea typeface="黑体" panose="02010609060101010101" pitchFamily="49" charset="-122"/>
            </a:endParaRPr>
          </a:p>
        </p:txBody>
      </p:sp>
      <p:graphicFrame>
        <p:nvGraphicFramePr>
          <p:cNvPr id="9" name="Object 6"/>
          <p:cNvGraphicFramePr>
            <a:graphicFrameLocks noChangeAspect="1"/>
          </p:cNvGraphicFramePr>
          <p:nvPr/>
        </p:nvGraphicFramePr>
        <p:xfrm>
          <a:off x="1472946" y="2611937"/>
          <a:ext cx="6126100" cy="3479800"/>
        </p:xfrm>
        <a:graphic>
          <a:graphicData uri="http://schemas.openxmlformats.org/presentationml/2006/ole">
            <mc:AlternateContent xmlns:mc="http://schemas.openxmlformats.org/markup-compatibility/2006">
              <mc:Choice xmlns:v="urn:schemas-microsoft-com:vml" Requires="v">
                <p:oleObj spid="_x0000_s115735" name="" r:id="rId2" imgW="5381625" imgH="2857500" progId="Paint.Picture">
                  <p:embed/>
                </p:oleObj>
              </mc:Choice>
              <mc:Fallback>
                <p:oleObj name="" r:id="rId2" imgW="5381625" imgH="2857500" progId="Paint.Picture">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946" y="2611937"/>
                        <a:ext cx="6126100" cy="3479800"/>
                      </a:xfrm>
                      <a:prstGeom prst="rect">
                        <a:avLst/>
                      </a:prstGeom>
                      <a:noFill/>
                      <a:ln>
                        <a:noFill/>
                      </a:ln>
                      <a:effectLst/>
                    </p:spPr>
                  </p:pic>
                </p:oleObj>
              </mc:Fallback>
            </mc:AlternateContent>
          </a:graphicData>
        </a:graphic>
      </p:graphicFrame>
      <p:sp>
        <p:nvSpPr>
          <p:cNvPr id="10" name="Rectangle 2"/>
          <p:cNvSpPr txBox="1">
            <a:spLocks noChangeArrowheads="1"/>
          </p:cNvSpPr>
          <p:nvPr/>
        </p:nvSpPr>
        <p:spPr bwMode="auto">
          <a:xfrm>
            <a:off x="539552" y="1844824"/>
            <a:ext cx="7992888" cy="530077"/>
          </a:xfrm>
          <a:prstGeom prst="rect">
            <a:avLst/>
          </a:prstGeom>
          <a:noFill/>
          <a:ln w="9525">
            <a:noFill/>
            <a:miter lim="800000"/>
          </a:ln>
        </p:spPr>
        <p:txBody>
          <a:bodyPr/>
          <a:lstStyle/>
          <a:p>
            <a:pPr marL="342900" indent="-342900">
              <a:spcBef>
                <a:spcPct val="20000"/>
              </a:spcBef>
              <a:buClr>
                <a:schemeClr val="accent2"/>
              </a:buClr>
              <a:buSzPct val="85000"/>
              <a:buFont typeface="Wingdings" panose="05000000000000000000" pitchFamily="2" charset="2"/>
              <a:buNone/>
              <a:defRPr/>
            </a:pPr>
            <a:r>
              <a:rPr lang="zh-CN" altLang="en-US" sz="2400" b="1" kern="0" dirty="0">
                <a:latin typeface="Times New Roman" panose="02020503050405090304" pitchFamily="18" charset="0"/>
                <a:ea typeface="+mn-ea"/>
              </a:rPr>
              <a:t>依此类推，经过</a:t>
            </a:r>
            <a:r>
              <a:rPr lang="en-US" altLang="zh-CN" sz="2400" b="1" kern="0" dirty="0">
                <a:latin typeface="Times New Roman" panose="02020503050405090304" pitchFamily="18" charset="0"/>
                <a:ea typeface="+mn-ea"/>
              </a:rPr>
              <a:t>9</a:t>
            </a:r>
            <a:r>
              <a:rPr lang="zh-CN" altLang="en-US" sz="2400" b="1" kern="0" dirty="0">
                <a:latin typeface="Times New Roman" panose="02020503050405090304" pitchFamily="18" charset="0"/>
                <a:ea typeface="+mn-ea"/>
              </a:rPr>
              <a:t>个步骤后可以得到最短距离聚类谱系图。 </a:t>
            </a:r>
            <a:endParaRPr lang="zh-CN" altLang="en-US" sz="2400" b="1" kern="0" dirty="0">
              <a:latin typeface="Times New Roman" panose="02020503050405090304" pitchFamily="18" charset="0"/>
              <a:ea typeface="+mn-ea"/>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Times New Roman" panose="02020503050405090304" pitchFamily="18" charset="0"/>
                <a:ea typeface="楷体_GB2312" pitchFamily="49" charset="-122"/>
              </a:rPr>
              <a:t>系统聚类法</a:t>
            </a:r>
            <a:endParaRPr lang="zh-CN" altLang="en-US" sz="2800" dirty="0">
              <a:solidFill>
                <a:srgbClr val="FF0000"/>
              </a:solidFill>
              <a:latin typeface="Times New Roman" panose="02020503050405090304" pitchFamily="18" charset="0"/>
              <a:ea typeface="文鼎大标宋简" charset="-122"/>
            </a:endParaRPr>
          </a:p>
        </p:txBody>
      </p:sp>
      <p:sp>
        <p:nvSpPr>
          <p:cNvPr id="14" name="矩形 13"/>
          <p:cNvSpPr/>
          <p:nvPr/>
        </p:nvSpPr>
        <p:spPr>
          <a:xfrm>
            <a:off x="611560" y="1151941"/>
            <a:ext cx="7992888" cy="2677656"/>
          </a:xfrm>
          <a:prstGeom prst="rect">
            <a:avLst/>
          </a:prstGeom>
        </p:spPr>
        <p:txBody>
          <a:bodyPr wrap="square">
            <a:spAutoFit/>
          </a:bodyPr>
          <a:lstStyle/>
          <a:p>
            <a:r>
              <a:rPr lang="zh-CN" altLang="en-US" sz="2800" b="1" dirty="0">
                <a:latin typeface="Times New Roman" panose="02020503050405090304" pitchFamily="18" charset="0"/>
              </a:rPr>
              <a:t>系统聚类法按照类间距离划分：</a:t>
            </a:r>
            <a:endParaRPr lang="en-US" altLang="zh-CN" sz="2800" b="1" dirty="0">
              <a:latin typeface="Times New Roman" panose="02020503050405090304" pitchFamily="18" charset="0"/>
            </a:endParaRPr>
          </a:p>
          <a:p>
            <a:r>
              <a:rPr lang="en-US" altLang="zh-CN" sz="2800" b="1" dirty="0">
                <a:latin typeface="Times New Roman" panose="02020503050405090304" pitchFamily="18" charset="0"/>
              </a:rPr>
              <a:t>1</a:t>
            </a:r>
            <a:r>
              <a:rPr lang="zh-CN" altLang="en-US" sz="2800" b="1" dirty="0">
                <a:latin typeface="Times New Roman" panose="02020503050405090304" pitchFamily="18" charset="0"/>
              </a:rPr>
              <a:t>）最短距离法（见前面例子）</a:t>
            </a:r>
            <a:endParaRPr lang="en-US" altLang="zh-CN" sz="2800" b="1" dirty="0">
              <a:latin typeface="Times New Roman" panose="02020503050405090304" pitchFamily="18" charset="0"/>
            </a:endParaRPr>
          </a:p>
          <a:p>
            <a:r>
              <a:rPr lang="en-US" altLang="zh-CN" sz="2800" b="1" dirty="0">
                <a:latin typeface="Times New Roman" panose="02020503050405090304" pitchFamily="18" charset="0"/>
              </a:rPr>
              <a:t>2</a:t>
            </a:r>
            <a:r>
              <a:rPr lang="zh-CN" altLang="en-US" sz="2800" b="1" dirty="0">
                <a:latin typeface="Times New Roman" panose="02020503050405090304" pitchFamily="18" charset="0"/>
              </a:rPr>
              <a:t>）最长距离法（略）</a:t>
            </a:r>
            <a:endParaRPr lang="en-US" altLang="zh-CN" sz="2800" b="1" dirty="0">
              <a:latin typeface="Times New Roman" panose="02020503050405090304" pitchFamily="18" charset="0"/>
            </a:endParaRPr>
          </a:p>
          <a:p>
            <a:r>
              <a:rPr lang="en-US" altLang="zh-CN" sz="2800" b="1" dirty="0">
                <a:latin typeface="Times New Roman" panose="02020503050405090304" pitchFamily="18" charset="0"/>
              </a:rPr>
              <a:t>3</a:t>
            </a:r>
            <a:r>
              <a:rPr lang="zh-CN" altLang="en-US" sz="2800" b="1" dirty="0">
                <a:latin typeface="Times New Roman" panose="02020503050405090304" pitchFamily="18" charset="0"/>
              </a:rPr>
              <a:t>）中间距离法（略）</a:t>
            </a:r>
            <a:endParaRPr lang="en-US" altLang="zh-CN" sz="2800" b="1" dirty="0">
              <a:latin typeface="Times New Roman" panose="02020503050405090304" pitchFamily="18" charset="0"/>
            </a:endParaRPr>
          </a:p>
          <a:p>
            <a:r>
              <a:rPr lang="en-US" altLang="zh-CN" sz="2800" b="1" dirty="0">
                <a:latin typeface="Times New Roman" panose="02020503050405090304" pitchFamily="18" charset="0"/>
              </a:rPr>
              <a:t>4</a:t>
            </a:r>
            <a:r>
              <a:rPr lang="zh-CN" altLang="en-US" sz="2800" b="1" dirty="0">
                <a:latin typeface="Times New Roman" panose="02020503050405090304" pitchFamily="18" charset="0"/>
              </a:rPr>
              <a:t>）重心法（略）</a:t>
            </a:r>
            <a:endParaRPr lang="en-US" altLang="zh-CN" sz="2800" b="1" dirty="0">
              <a:latin typeface="Times New Roman" panose="02020503050405090304" pitchFamily="18" charset="0"/>
            </a:endParaRPr>
          </a:p>
          <a:p>
            <a:r>
              <a:rPr lang="en-US" altLang="zh-CN" sz="2800" b="1" dirty="0">
                <a:latin typeface="Times New Roman" panose="02020503050405090304" pitchFamily="18" charset="0"/>
              </a:rPr>
              <a:t>5</a:t>
            </a:r>
            <a:r>
              <a:rPr lang="zh-CN" altLang="en-US" sz="2800" b="1" dirty="0">
                <a:latin typeface="Times New Roman" panose="02020503050405090304" pitchFamily="18" charset="0"/>
              </a:rPr>
              <a:t>）。。。</a:t>
            </a:r>
            <a:endParaRPr lang="zh-CN" altLang="en-US" sz="2800" b="1" dirty="0">
              <a:latin typeface="Times New Roman" panose="0202050305040509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latin typeface="Times New Roman" panose="02020503050405090304" pitchFamily="18" charset="0"/>
                <a:ea typeface="文鼎大标宋简" charset="-122"/>
              </a:rPr>
              <a:t>K-means</a:t>
            </a:r>
            <a:r>
              <a:rPr lang="zh-CN" altLang="en-US" sz="2800" b="1" dirty="0">
                <a:latin typeface="Times New Roman" panose="02020503050405090304" pitchFamily="18" charset="0"/>
                <a:ea typeface="文鼎大标宋简" charset="-122"/>
              </a:rPr>
              <a:t>算法概述</a:t>
            </a:r>
            <a:endParaRPr lang="zh-CN" altLang="en-US" sz="2800" b="1" dirty="0">
              <a:latin typeface="Times New Roman" panose="02020503050405090304" pitchFamily="18" charset="0"/>
              <a:ea typeface="文鼎大标宋简" charset="-122"/>
            </a:endParaRPr>
          </a:p>
        </p:txBody>
      </p:sp>
      <p:sp>
        <p:nvSpPr>
          <p:cNvPr id="6" name="矩形 5"/>
          <p:cNvSpPr>
            <a:spLocks noChangeArrowheads="1"/>
          </p:cNvSpPr>
          <p:nvPr/>
        </p:nvSpPr>
        <p:spPr bwMode="auto">
          <a:xfrm>
            <a:off x="684213" y="1196975"/>
            <a:ext cx="792023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i="1" dirty="0">
                <a:solidFill>
                  <a:srgbClr val="FF0000"/>
                </a:solidFill>
                <a:latin typeface="Arial" panose="020B0604020202090204" pitchFamily="34" charset="0"/>
              </a:rPr>
              <a:t>K</a:t>
            </a:r>
            <a:r>
              <a:rPr lang="en-US" altLang="zh-CN" sz="2800" b="1" dirty="0">
                <a:solidFill>
                  <a:srgbClr val="FF0000"/>
                </a:solidFill>
                <a:latin typeface="Arial" panose="020B0604020202090204" pitchFamily="34" charset="0"/>
              </a:rPr>
              <a:t>-means</a:t>
            </a:r>
            <a:r>
              <a:rPr lang="zh-CN" altLang="en-US" sz="2800" b="1" dirty="0">
                <a:solidFill>
                  <a:srgbClr val="FF0000"/>
                </a:solidFill>
                <a:latin typeface="Arial" panose="020B0604020202090204" pitchFamily="34" charset="0"/>
              </a:rPr>
              <a:t>算法</a:t>
            </a:r>
            <a:r>
              <a:rPr lang="zh-CN" altLang="en-US" sz="2800" b="1" dirty="0">
                <a:solidFill>
                  <a:srgbClr val="000000"/>
                </a:solidFill>
                <a:latin typeface="Arial" panose="020B0604020202090204" pitchFamily="34" charset="0"/>
              </a:rPr>
              <a:t>，</a:t>
            </a:r>
            <a:r>
              <a:rPr lang="en-US" altLang="zh-CN" sz="2800" dirty="0">
                <a:latin typeface="Arial" panose="020B0604020202090204" pitchFamily="34" charset="0"/>
              </a:rPr>
              <a:t> </a:t>
            </a:r>
            <a:r>
              <a:rPr lang="zh-CN" altLang="en-US" sz="2800" b="1" dirty="0">
                <a:solidFill>
                  <a:srgbClr val="000000"/>
                </a:solidFill>
                <a:latin typeface="Arial" panose="020B0604020202090204" pitchFamily="34" charset="0"/>
              </a:rPr>
              <a:t>也被称为</a:t>
            </a:r>
            <a:r>
              <a:rPr lang="en-US" altLang="zh-CN" sz="2800" b="1" i="1" dirty="0">
                <a:solidFill>
                  <a:srgbClr val="000000"/>
                </a:solidFill>
                <a:latin typeface="Arial" panose="020B0604020202090204" pitchFamily="34" charset="0"/>
              </a:rPr>
              <a:t>k</a:t>
            </a:r>
            <a:r>
              <a:rPr lang="en-US" altLang="zh-CN" sz="2800" b="1" dirty="0">
                <a:solidFill>
                  <a:srgbClr val="000000"/>
                </a:solidFill>
                <a:latin typeface="Arial" panose="020B0604020202090204" pitchFamily="34" charset="0"/>
              </a:rPr>
              <a:t>-</a:t>
            </a:r>
            <a:r>
              <a:rPr lang="zh-CN" altLang="en-US" sz="2800" b="1" dirty="0">
                <a:solidFill>
                  <a:srgbClr val="000000"/>
                </a:solidFill>
                <a:latin typeface="Arial" panose="020B0604020202090204" pitchFamily="34" charset="0"/>
              </a:rPr>
              <a:t>平均或</a:t>
            </a:r>
            <a:r>
              <a:rPr lang="en-US" altLang="zh-CN" sz="2800" b="1" i="1" dirty="0">
                <a:solidFill>
                  <a:srgbClr val="000000"/>
                </a:solidFill>
                <a:latin typeface="Arial" panose="020B0604020202090204" pitchFamily="34" charset="0"/>
              </a:rPr>
              <a:t>k</a:t>
            </a:r>
            <a:r>
              <a:rPr lang="en-US" altLang="zh-CN" sz="2800" b="1" dirty="0">
                <a:solidFill>
                  <a:srgbClr val="000000"/>
                </a:solidFill>
                <a:latin typeface="Arial" panose="020B0604020202090204" pitchFamily="34" charset="0"/>
              </a:rPr>
              <a:t>-</a:t>
            </a:r>
            <a:r>
              <a:rPr lang="zh-CN" altLang="en-US" sz="2800" b="1" dirty="0">
                <a:solidFill>
                  <a:srgbClr val="000000"/>
                </a:solidFill>
                <a:latin typeface="Arial" panose="020B0604020202090204" pitchFamily="34" charset="0"/>
              </a:rPr>
              <a:t>均值算法，是一种得到最广泛使用的</a:t>
            </a:r>
            <a:r>
              <a:rPr lang="zh-CN" altLang="en-US" sz="2800" b="1" dirty="0">
                <a:solidFill>
                  <a:srgbClr val="FF0000"/>
                </a:solidFill>
                <a:latin typeface="Arial" panose="020B0604020202090204" pitchFamily="34" charset="0"/>
              </a:rPr>
              <a:t>聚类算法</a:t>
            </a:r>
            <a:r>
              <a:rPr lang="zh-CN" altLang="en-US" sz="2800" b="1" dirty="0">
                <a:solidFill>
                  <a:srgbClr val="000000"/>
                </a:solidFill>
                <a:latin typeface="Arial" panose="020B0604020202090204" pitchFamily="34" charset="0"/>
              </a:rPr>
              <a:t>。</a:t>
            </a:r>
            <a:r>
              <a:rPr lang="zh-CN" altLang="en-US" sz="2800" dirty="0">
                <a:solidFill>
                  <a:srgbClr val="000000"/>
                </a:solidFill>
                <a:latin typeface="Arial" panose="020B0604020202090204" pitchFamily="34" charset="0"/>
              </a:rPr>
              <a:t> </a:t>
            </a:r>
            <a:r>
              <a:rPr lang="zh-CN" altLang="en-US" sz="2800" b="1" dirty="0">
                <a:solidFill>
                  <a:srgbClr val="000000"/>
                </a:solidFill>
                <a:latin typeface="宋体" panose="02010600030101010101" pitchFamily="2" charset="-122"/>
              </a:rPr>
              <a:t>它是将各个聚类子集内的所有数据样本的均值作为该聚类的代表点，算法的主要思想是</a:t>
            </a:r>
            <a:r>
              <a:rPr lang="zh-CN" altLang="en-US" sz="2800" b="1" dirty="0">
                <a:solidFill>
                  <a:srgbClr val="FF0000"/>
                </a:solidFill>
                <a:latin typeface="宋体" panose="02010600030101010101" pitchFamily="2" charset="-122"/>
              </a:rPr>
              <a:t>通过迭代过程把数据集划分为不同的类别</a:t>
            </a:r>
            <a:r>
              <a:rPr lang="zh-CN" altLang="en-US" sz="2800" b="1" dirty="0">
                <a:solidFill>
                  <a:srgbClr val="000000"/>
                </a:solidFill>
                <a:latin typeface="宋体" panose="02010600030101010101" pitchFamily="2" charset="-122"/>
              </a:rPr>
              <a:t>，使得评价聚类性能的准则函数达到最优（</a:t>
            </a:r>
            <a:r>
              <a:rPr lang="zh-CN" altLang="en-US" sz="2800" b="1" dirty="0">
                <a:solidFill>
                  <a:srgbClr val="FF0000"/>
                </a:solidFill>
                <a:latin typeface="Arial" panose="020B0604020202090204" pitchFamily="34" charset="0"/>
              </a:rPr>
              <a:t>平均误差准则函数</a:t>
            </a:r>
            <a:r>
              <a:rPr lang="en-US" altLang="zh-CN" sz="2800" b="1" dirty="0">
                <a:solidFill>
                  <a:srgbClr val="FF0000"/>
                </a:solidFill>
                <a:latin typeface="Arial" panose="020B0604020202090204" pitchFamily="34" charset="0"/>
              </a:rPr>
              <a:t>E </a:t>
            </a:r>
            <a:r>
              <a:rPr lang="zh-CN" altLang="en-US" sz="2800" b="1" dirty="0">
                <a:solidFill>
                  <a:srgbClr val="000000"/>
                </a:solidFill>
                <a:latin typeface="宋体" panose="02010600030101010101" pitchFamily="2" charset="-122"/>
              </a:rPr>
              <a:t>），从而使生成的每个聚类（又称</a:t>
            </a:r>
            <a:r>
              <a:rPr lang="zh-CN" altLang="en-US" sz="2800" b="1" dirty="0">
                <a:solidFill>
                  <a:srgbClr val="FF0000"/>
                </a:solidFill>
                <a:latin typeface="宋体" panose="02010600030101010101" pitchFamily="2" charset="-122"/>
              </a:rPr>
              <a:t>簇</a:t>
            </a:r>
            <a:r>
              <a:rPr lang="zh-CN" altLang="en-US" sz="2800" b="1" dirty="0">
                <a:solidFill>
                  <a:srgbClr val="000000"/>
                </a:solidFill>
                <a:latin typeface="宋体" panose="02010600030101010101" pitchFamily="2" charset="-122"/>
              </a:rPr>
              <a:t>）内紧凑，类间独立。 </a:t>
            </a:r>
            <a:endParaRPr lang="en-US" altLang="zh-CN" sz="28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latin typeface="Times New Roman" panose="02020503050405090304" pitchFamily="18" charset="0"/>
                <a:ea typeface="文鼎大标宋简" charset="-122"/>
              </a:rPr>
              <a:t>欧式距离</a:t>
            </a:r>
            <a:endParaRPr lang="zh-CN" altLang="en-US" sz="2800" b="1" dirty="0">
              <a:latin typeface="Times New Roman" panose="02020503050405090304" pitchFamily="18" charset="0"/>
              <a:ea typeface="文鼎大标宋简" charset="-122"/>
            </a:endParaRPr>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69061"/>
            <a:ext cx="8916004" cy="5626692"/>
          </a:xfrm>
          <a:prstGeom prst="rect">
            <a:avLst/>
          </a:prstGeom>
        </p:spPr>
      </p:pic>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latin typeface="Times New Roman" panose="02020503050405090304" pitchFamily="18" charset="0"/>
                <a:ea typeface="文鼎大标宋简" charset="-122"/>
              </a:rPr>
              <a:t>K-means</a:t>
            </a:r>
            <a:r>
              <a:rPr lang="zh-CN" altLang="en-US" sz="2800" b="1" dirty="0">
                <a:latin typeface="Times New Roman" panose="02020503050405090304" pitchFamily="18" charset="0"/>
                <a:ea typeface="文鼎大标宋简" charset="-122"/>
              </a:rPr>
              <a:t>算法</a:t>
            </a:r>
            <a:endParaRPr lang="zh-CN" altLang="en-US" sz="2800" b="1" dirty="0">
              <a:latin typeface="Times New Roman" panose="02020503050405090304" pitchFamily="18" charset="0"/>
              <a:ea typeface="文鼎大标宋简"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06" y="1004903"/>
            <a:ext cx="8900989" cy="5175098"/>
          </a:xfrm>
          <a:prstGeom prst="rect">
            <a:avLst/>
          </a:prstGeom>
        </p:spPr>
      </p:pic>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latin typeface="Times New Roman" panose="02020503050405090304" pitchFamily="18" charset="0"/>
                <a:ea typeface="文鼎大标宋简" charset="-122"/>
              </a:rPr>
              <a:t>K-means</a:t>
            </a:r>
            <a:r>
              <a:rPr lang="zh-CN" altLang="en-US" sz="2800" b="1" dirty="0">
                <a:latin typeface="Times New Roman" panose="02020503050405090304" pitchFamily="18" charset="0"/>
                <a:ea typeface="文鼎大标宋简" charset="-122"/>
              </a:rPr>
              <a:t>算法</a:t>
            </a:r>
            <a:endParaRPr lang="zh-CN" altLang="en-US" sz="2800" b="1" dirty="0">
              <a:latin typeface="Times New Roman" panose="02020503050405090304" pitchFamily="18" charset="0"/>
              <a:ea typeface="文鼎大标宋简" charset="-122"/>
            </a:endParaRPr>
          </a:p>
        </p:txBody>
      </p:sp>
      <p:sp>
        <p:nvSpPr>
          <p:cNvPr id="6" name="内容占位符 2"/>
          <p:cNvSpPr>
            <a:spLocks noGrp="1"/>
          </p:cNvSpPr>
          <p:nvPr>
            <p:ph idx="1"/>
          </p:nvPr>
        </p:nvSpPr>
        <p:spPr>
          <a:xfrm>
            <a:off x="457200" y="1124744"/>
            <a:ext cx="8229600" cy="5040560"/>
          </a:xfrm>
        </p:spPr>
        <p:txBody>
          <a:bodyPr>
            <a:normAutofit fontScale="85000" lnSpcReduction="10000"/>
          </a:bodyPr>
          <a:lstStyle/>
          <a:p>
            <a:pPr marL="0" indent="0" eaLnBrk="1" hangingPunct="1">
              <a:lnSpc>
                <a:spcPct val="105000"/>
              </a:lnSpc>
              <a:spcBef>
                <a:spcPct val="15000"/>
              </a:spcBef>
              <a:buSzPct val="80000"/>
              <a:buFontTx/>
              <a:buNone/>
              <a:defRPr/>
            </a:pPr>
            <a:r>
              <a:rPr lang="zh-CN" altLang="en-US" b="1" dirty="0">
                <a:latin typeface="Times New Roman" panose="02020503050405090304" pitchFamily="18" charset="0"/>
              </a:rPr>
              <a:t>算法  </a:t>
            </a:r>
            <a:r>
              <a:rPr lang="en-US" altLang="zh-CN" b="1" i="1" dirty="0">
                <a:latin typeface="Times New Roman" panose="02020503050405090304" pitchFamily="18" charset="0"/>
              </a:rPr>
              <a:t>k</a:t>
            </a:r>
            <a:r>
              <a:rPr lang="en-US" altLang="zh-CN" b="1" dirty="0">
                <a:latin typeface="Times New Roman" panose="02020503050405090304" pitchFamily="18" charset="0"/>
              </a:rPr>
              <a:t>-means</a:t>
            </a:r>
            <a:r>
              <a:rPr lang="zh-CN" altLang="en-US" b="1" dirty="0">
                <a:latin typeface="Times New Roman" panose="02020503050405090304" pitchFamily="18" charset="0"/>
              </a:rPr>
              <a:t>算法</a:t>
            </a:r>
            <a:endParaRPr lang="zh-CN" altLang="en-US" b="1" dirty="0">
              <a:latin typeface="Times New Roman" panose="02020503050405090304" pitchFamily="18" charset="0"/>
            </a:endParaRPr>
          </a:p>
          <a:p>
            <a:pPr marL="0" indent="0" eaLnBrk="1" hangingPunct="1">
              <a:lnSpc>
                <a:spcPct val="105000"/>
              </a:lnSpc>
              <a:spcBef>
                <a:spcPct val="15000"/>
              </a:spcBef>
              <a:buSzPct val="80000"/>
              <a:buFontTx/>
              <a:buNone/>
              <a:defRPr/>
            </a:pPr>
            <a:r>
              <a:rPr lang="zh-CN" altLang="en-US" b="1" dirty="0">
                <a:latin typeface="Times New Roman" panose="02020503050405090304" pitchFamily="18" charset="0"/>
              </a:rPr>
              <a:t>输入：簇的数目</a:t>
            </a:r>
            <a:r>
              <a:rPr lang="en-US" altLang="zh-CN" b="1" i="1" dirty="0">
                <a:latin typeface="Times New Roman" panose="02020503050405090304" pitchFamily="18" charset="0"/>
              </a:rPr>
              <a:t>k</a:t>
            </a:r>
            <a:r>
              <a:rPr lang="zh-CN" altLang="en-US" b="1" dirty="0">
                <a:latin typeface="Times New Roman" panose="02020503050405090304" pitchFamily="18" charset="0"/>
              </a:rPr>
              <a:t>和包含</a:t>
            </a:r>
            <a:r>
              <a:rPr lang="en-US" altLang="zh-CN" b="1" i="1" dirty="0">
                <a:latin typeface="Times New Roman" panose="02020503050405090304" pitchFamily="18" charset="0"/>
              </a:rPr>
              <a:t>n</a:t>
            </a:r>
            <a:r>
              <a:rPr lang="zh-CN" altLang="en-US" b="1" dirty="0">
                <a:latin typeface="Times New Roman" panose="02020503050405090304" pitchFamily="18" charset="0"/>
              </a:rPr>
              <a:t>个对象的数据库。</a:t>
            </a:r>
            <a:endParaRPr lang="zh-CN" altLang="en-US" b="1" dirty="0">
              <a:latin typeface="Times New Roman" panose="02020503050405090304" pitchFamily="18" charset="0"/>
            </a:endParaRPr>
          </a:p>
          <a:p>
            <a:pPr marL="0" indent="0" eaLnBrk="1" hangingPunct="1">
              <a:lnSpc>
                <a:spcPct val="105000"/>
              </a:lnSpc>
              <a:spcBef>
                <a:spcPct val="15000"/>
              </a:spcBef>
              <a:buSzPct val="80000"/>
              <a:buFontTx/>
              <a:buNone/>
              <a:defRPr/>
            </a:pPr>
            <a:r>
              <a:rPr lang="zh-CN" altLang="en-US" b="1" dirty="0">
                <a:latin typeface="Times New Roman" panose="02020503050405090304" pitchFamily="18" charset="0"/>
              </a:rPr>
              <a:t>输出：</a:t>
            </a:r>
            <a:r>
              <a:rPr lang="en-US" altLang="zh-CN" b="1" i="1" dirty="0">
                <a:latin typeface="Times New Roman" panose="02020503050405090304" pitchFamily="18" charset="0"/>
              </a:rPr>
              <a:t>k</a:t>
            </a:r>
            <a:r>
              <a:rPr lang="zh-CN" altLang="en-US" b="1" dirty="0">
                <a:latin typeface="Times New Roman" panose="02020503050405090304" pitchFamily="18" charset="0"/>
              </a:rPr>
              <a:t>个簇。</a:t>
            </a:r>
            <a:endParaRPr lang="en-US" altLang="zh-CN" b="1" dirty="0">
              <a:latin typeface="Times New Roman" panose="02020503050405090304" pitchFamily="18" charset="0"/>
            </a:endParaRPr>
          </a:p>
          <a:p>
            <a:pPr marL="0" indent="0" eaLnBrk="1" latinLnBrk="1" hangingPunct="1">
              <a:buFontTx/>
              <a:buNone/>
              <a:defRPr/>
            </a:pPr>
            <a:r>
              <a:rPr lang="zh-CN" altLang="en-US" b="1" dirty="0"/>
              <a:t>算法步骤： </a:t>
            </a:r>
            <a:endParaRPr lang="zh-CN" altLang="en-US" b="1" dirty="0"/>
          </a:p>
          <a:p>
            <a:pPr eaLnBrk="1" latinLnBrk="1" hangingPunct="1">
              <a:buFont typeface="Wingdings" panose="05000000000000000000" pitchFamily="2" charset="2"/>
              <a:buChar char="Ø"/>
              <a:defRPr/>
            </a:pPr>
            <a:r>
              <a:rPr lang="en-US" altLang="zh-CN" b="1" dirty="0"/>
              <a:t>1.</a:t>
            </a:r>
            <a:r>
              <a:rPr lang="zh-CN" altLang="en-US" b="1" dirty="0"/>
              <a:t>为每个聚类确定一个初始聚类中心，这样就有</a:t>
            </a:r>
            <a:r>
              <a:rPr lang="en-US" altLang="zh-CN" b="1" dirty="0"/>
              <a:t>K </a:t>
            </a:r>
            <a:r>
              <a:rPr lang="zh-CN" altLang="en-US" b="1" dirty="0"/>
              <a:t>个初始聚类中心。 </a:t>
            </a:r>
            <a:endParaRPr lang="zh-CN" altLang="en-US" b="1" dirty="0"/>
          </a:p>
          <a:p>
            <a:pPr eaLnBrk="1" latinLnBrk="1" hangingPunct="1">
              <a:buFont typeface="Wingdings" panose="05000000000000000000" pitchFamily="2" charset="2"/>
              <a:buChar char="Ø"/>
              <a:defRPr/>
            </a:pPr>
            <a:r>
              <a:rPr lang="en-US" altLang="zh-CN" b="1" dirty="0"/>
              <a:t>2.</a:t>
            </a:r>
            <a:r>
              <a:rPr lang="zh-CN" altLang="en-US" b="1" dirty="0"/>
              <a:t>将样本集中的样本按照最小距离原则分配到最邻近聚类</a:t>
            </a:r>
            <a:r>
              <a:rPr lang="en-US" altLang="zh-CN" b="1" dirty="0"/>
              <a:t>  </a:t>
            </a:r>
            <a:endParaRPr lang="zh-CN" altLang="en-US" b="1" dirty="0"/>
          </a:p>
          <a:p>
            <a:pPr eaLnBrk="1" latinLnBrk="1" hangingPunct="1">
              <a:buFont typeface="Wingdings" panose="05000000000000000000" pitchFamily="2" charset="2"/>
              <a:buChar char="Ø"/>
              <a:defRPr/>
            </a:pPr>
            <a:r>
              <a:rPr lang="en-US" altLang="zh-CN" b="1" dirty="0"/>
              <a:t>3.</a:t>
            </a:r>
            <a:r>
              <a:rPr lang="zh-CN" altLang="en-US" b="1" dirty="0"/>
              <a:t>使用每个聚类中的样本均值作为新的聚类中心。</a:t>
            </a:r>
            <a:endParaRPr lang="zh-CN" altLang="en-US" b="1" dirty="0"/>
          </a:p>
          <a:p>
            <a:pPr eaLnBrk="1" latinLnBrk="1" hangingPunct="1">
              <a:buFont typeface="Wingdings" panose="05000000000000000000" pitchFamily="2" charset="2"/>
              <a:buChar char="Ø"/>
              <a:defRPr/>
            </a:pPr>
            <a:r>
              <a:rPr lang="en-US" altLang="zh-CN" b="1" dirty="0"/>
              <a:t>4.</a:t>
            </a:r>
            <a:r>
              <a:rPr lang="zh-CN" altLang="en-US" b="1" dirty="0"/>
              <a:t>重复步骤</a:t>
            </a:r>
            <a:r>
              <a:rPr lang="en-US" altLang="zh-CN" b="1" dirty="0"/>
              <a:t>2.3</a:t>
            </a:r>
            <a:r>
              <a:rPr lang="zh-CN" altLang="en-US" b="1" dirty="0"/>
              <a:t>直到聚类中心不再变化。</a:t>
            </a:r>
            <a:endParaRPr lang="zh-CN" altLang="en-US" b="1" dirty="0"/>
          </a:p>
          <a:p>
            <a:pPr eaLnBrk="1" latinLnBrk="1" hangingPunct="1">
              <a:buFont typeface="Wingdings" panose="05000000000000000000" pitchFamily="2" charset="2"/>
              <a:buChar char="Ø"/>
              <a:defRPr/>
            </a:pPr>
            <a:r>
              <a:rPr lang="en-US" altLang="zh-CN" b="1" dirty="0"/>
              <a:t>5.</a:t>
            </a:r>
            <a:r>
              <a:rPr lang="zh-CN" altLang="en-US" b="1" dirty="0"/>
              <a:t>结束，得到</a:t>
            </a:r>
            <a:r>
              <a:rPr lang="en-US" altLang="zh-CN" b="1" dirty="0"/>
              <a:t>k</a:t>
            </a:r>
            <a:r>
              <a:rPr lang="zh-CN" altLang="en-US" b="1" dirty="0"/>
              <a:t>个聚类</a:t>
            </a:r>
            <a:endParaRPr lang="en-US" altLang="zh-CN" b="1" dirty="0">
              <a:latin typeface="Times New Roman" panose="0202050305040509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latin typeface="Times New Roman" panose="02020503050405090304" pitchFamily="18" charset="0"/>
                <a:ea typeface="文鼎大标宋简" charset="-122"/>
              </a:rPr>
              <a:t>K-means</a:t>
            </a:r>
            <a:r>
              <a:rPr lang="zh-CN" altLang="en-US" sz="2800" b="1" dirty="0">
                <a:latin typeface="Times New Roman" panose="02020503050405090304" pitchFamily="18" charset="0"/>
                <a:ea typeface="文鼎大标宋简" charset="-122"/>
              </a:rPr>
              <a:t>算法</a:t>
            </a:r>
            <a:endParaRPr lang="zh-CN" altLang="en-US" sz="2800" b="1" dirty="0">
              <a:latin typeface="Times New Roman" panose="02020503050405090304" pitchFamily="18" charset="0"/>
              <a:ea typeface="文鼎大标宋简" charset="-122"/>
            </a:endParaRPr>
          </a:p>
        </p:txBody>
      </p:sp>
      <p:graphicFrame>
        <p:nvGraphicFramePr>
          <p:cNvPr id="8" name="Group 192"/>
          <p:cNvGraphicFramePr/>
          <p:nvPr/>
        </p:nvGraphicFramePr>
        <p:xfrm>
          <a:off x="381000" y="1365448"/>
          <a:ext cx="2057400" cy="3414714"/>
        </p:xfrm>
        <a:graphic>
          <a:graphicData uri="http://schemas.openxmlformats.org/drawingml/2006/table">
            <a:tbl>
              <a:tblPr/>
              <a:tblGrid>
                <a:gridCol w="685800"/>
                <a:gridCol w="685800"/>
                <a:gridCol w="685800"/>
              </a:tblGrid>
              <a:tr h="5969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404"/>
                          </a:solidFill>
                          <a:effectLst/>
                          <a:latin typeface="Times New Roman" panose="02020503050405090304" pitchFamily="18" charset="0"/>
                          <a:ea typeface="宋体" panose="02010600030101010101" pitchFamily="2" charset="-122"/>
                          <a:cs typeface="Times New Roman" panose="02020503050405090304" pitchFamily="18" charset="0"/>
                        </a:rPr>
                        <a:t>O</a:t>
                      </a:r>
                      <a:endParaRPr kumimoji="0" lang="en-US" altLang="zh-CN" sz="2000" b="0" i="0" u="none" strike="noStrike" cap="none" normalizeH="0" baseline="0" dirty="0">
                        <a:ln>
                          <a:noFill/>
                        </a:ln>
                        <a:solidFill>
                          <a:srgbClr val="000404"/>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404"/>
                          </a:solidFill>
                          <a:effectLst/>
                          <a:latin typeface="Times New Roman" panose="02020503050405090304" pitchFamily="18" charset="0"/>
                          <a:ea typeface="宋体" panose="02010600030101010101" pitchFamily="2" charset="-122"/>
                          <a:cs typeface="Times New Roman" panose="02020503050405090304" pitchFamily="18" charset="0"/>
                        </a:rPr>
                        <a:t>x</a:t>
                      </a:r>
                      <a:endParaRPr kumimoji="0" lang="en-US" altLang="zh-CN" sz="2000" b="0" i="0" u="none" strike="noStrike" cap="none" normalizeH="0" baseline="0">
                        <a:ln>
                          <a:noFill/>
                        </a:ln>
                        <a:solidFill>
                          <a:srgbClr val="000404"/>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404"/>
                          </a:solidFill>
                          <a:effectLst/>
                          <a:latin typeface="Times New Roman" panose="02020503050405090304" pitchFamily="18" charset="0"/>
                          <a:ea typeface="宋体" panose="02010600030101010101" pitchFamily="2" charset="-122"/>
                          <a:cs typeface="Times New Roman" panose="02020503050405090304" pitchFamily="18" charset="0"/>
                        </a:rPr>
                        <a:t>y</a:t>
                      </a:r>
                      <a:endParaRPr kumimoji="0" lang="en-US" altLang="zh-CN" sz="2000" b="0" i="0" u="none" strike="noStrike" cap="none" normalizeH="0" baseline="0">
                        <a:ln>
                          <a:noFill/>
                        </a:ln>
                        <a:solidFill>
                          <a:srgbClr val="000404"/>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r h="5969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FF0000"/>
                          </a:solidFill>
                          <a:effectLst/>
                          <a:latin typeface="Times New Roman" panose="02020503050405090304" pitchFamily="18" charset="0"/>
                          <a:ea typeface="宋体" panose="02010600030101010101" pitchFamily="2" charset="-122"/>
                          <a:cs typeface="Times New Roman" panose="02020503050405090304" pitchFamily="18" charset="0"/>
                        </a:rPr>
                        <a:t>1</a:t>
                      </a:r>
                      <a:endParaRPr kumimoji="0" lang="en-US" altLang="zh-CN" sz="2000" b="0" i="0" u="none" strike="noStrike" cap="none" normalizeH="0" baseline="0" dirty="0">
                        <a:ln>
                          <a:noFill/>
                        </a:ln>
                        <a:solidFill>
                          <a:srgbClr val="FF0000"/>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FF0000"/>
                          </a:solidFill>
                          <a:effectLst/>
                          <a:latin typeface="Times New Roman" panose="02020503050405090304" pitchFamily="18" charset="0"/>
                          <a:ea typeface="宋体" panose="02010600030101010101" pitchFamily="2" charset="-122"/>
                          <a:cs typeface="Times New Roman" panose="02020503050405090304" pitchFamily="18" charset="0"/>
                        </a:rPr>
                        <a:t>0</a:t>
                      </a:r>
                      <a:endParaRPr kumimoji="0" lang="en-US" altLang="zh-CN" sz="2000" b="0" i="0" u="none" strike="noStrike" cap="none" normalizeH="0" baseline="0" dirty="0">
                        <a:ln>
                          <a:noFill/>
                        </a:ln>
                        <a:solidFill>
                          <a:srgbClr val="FF0000"/>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FF0000"/>
                          </a:solidFill>
                          <a:effectLst/>
                          <a:latin typeface="Times New Roman" panose="02020503050405090304" pitchFamily="18" charset="0"/>
                          <a:ea typeface="宋体" panose="02010600030101010101" pitchFamily="2" charset="-122"/>
                          <a:cs typeface="Times New Roman" panose="02020503050405090304" pitchFamily="18" charset="0"/>
                        </a:rPr>
                        <a:t>2</a:t>
                      </a:r>
                      <a:endParaRPr kumimoji="0" lang="en-US" altLang="zh-CN" sz="2000" b="0" i="0" u="none" strike="noStrike" cap="none" normalizeH="0" baseline="0" dirty="0">
                        <a:ln>
                          <a:noFill/>
                        </a:ln>
                        <a:solidFill>
                          <a:srgbClr val="FF0000"/>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r h="5984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cs typeface="Times New Roman" panose="02020503050405090304" pitchFamily="18" charset="0"/>
                        </a:rPr>
                        <a:t>2</a:t>
                      </a:r>
                      <a:endParaRPr kumimoji="0" lang="en-US" altLang="zh-CN" sz="20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cs typeface="Times New Roman" panose="02020503050405090304" pitchFamily="18" charset="0"/>
                        </a:rPr>
                        <a:t>0</a:t>
                      </a:r>
                      <a:endParaRPr kumimoji="0" lang="en-US" altLang="zh-CN" sz="20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cs typeface="Times New Roman" panose="02020503050405090304" pitchFamily="18" charset="0"/>
                        </a:rPr>
                        <a:t>0</a:t>
                      </a:r>
                      <a:endParaRPr kumimoji="0" lang="en-US" altLang="zh-CN" sz="20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r h="5969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404"/>
                          </a:solidFill>
                          <a:effectLst/>
                          <a:latin typeface="Times New Roman" panose="02020503050405090304" pitchFamily="18" charset="0"/>
                          <a:ea typeface="宋体" panose="02010600030101010101" pitchFamily="2" charset="-122"/>
                          <a:cs typeface="Times New Roman" panose="02020503050405090304" pitchFamily="18" charset="0"/>
                        </a:rPr>
                        <a:t>3</a:t>
                      </a:r>
                      <a:endParaRPr kumimoji="0" lang="en-US" altLang="zh-CN" sz="2000" b="0" i="0" u="none" strike="noStrike" cap="none" normalizeH="0" baseline="0">
                        <a:ln>
                          <a:noFill/>
                        </a:ln>
                        <a:solidFill>
                          <a:srgbClr val="000404"/>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404"/>
                          </a:solidFill>
                          <a:effectLst/>
                          <a:latin typeface="Times New Roman" panose="02020503050405090304" pitchFamily="18" charset="0"/>
                          <a:ea typeface="宋体" panose="02010600030101010101" pitchFamily="2" charset="-122"/>
                          <a:cs typeface="Times New Roman" panose="02020503050405090304" pitchFamily="18" charset="0"/>
                        </a:rPr>
                        <a:t>1.5</a:t>
                      </a:r>
                      <a:endParaRPr kumimoji="0" lang="en-US" altLang="zh-CN" sz="2000" b="0" i="0" u="none" strike="noStrike" cap="none" normalizeH="0" baseline="0" dirty="0">
                        <a:ln>
                          <a:noFill/>
                        </a:ln>
                        <a:solidFill>
                          <a:srgbClr val="000404"/>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404"/>
                          </a:solidFill>
                          <a:effectLst/>
                          <a:latin typeface="Times New Roman" panose="02020503050405090304" pitchFamily="18" charset="0"/>
                          <a:ea typeface="宋体" panose="02010600030101010101" pitchFamily="2" charset="-122"/>
                          <a:cs typeface="Times New Roman" panose="02020503050405090304" pitchFamily="18" charset="0"/>
                        </a:rPr>
                        <a:t>0</a:t>
                      </a:r>
                      <a:endParaRPr kumimoji="0" lang="en-US" altLang="zh-CN" sz="2000" b="0" i="0" u="none" strike="noStrike" cap="none" normalizeH="0" baseline="0">
                        <a:ln>
                          <a:noFill/>
                        </a:ln>
                        <a:solidFill>
                          <a:srgbClr val="000404"/>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404"/>
                          </a:solidFill>
                          <a:effectLst/>
                          <a:latin typeface="Times New Roman" panose="02020503050405090304" pitchFamily="18" charset="0"/>
                          <a:ea typeface="宋体" panose="02010600030101010101" pitchFamily="2" charset="-122"/>
                          <a:cs typeface="Times New Roman" panose="02020503050405090304" pitchFamily="18" charset="0"/>
                        </a:rPr>
                        <a:t>4</a:t>
                      </a:r>
                      <a:endParaRPr kumimoji="0" lang="en-US" altLang="zh-CN" sz="2000" b="0" i="0" u="none" strike="noStrike" cap="none" normalizeH="0" baseline="0">
                        <a:ln>
                          <a:noFill/>
                        </a:ln>
                        <a:solidFill>
                          <a:srgbClr val="000404"/>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404"/>
                          </a:solidFill>
                          <a:effectLst/>
                          <a:latin typeface="Times New Roman" panose="02020503050405090304" pitchFamily="18" charset="0"/>
                          <a:ea typeface="宋体" panose="02010600030101010101" pitchFamily="2" charset="-122"/>
                          <a:cs typeface="Times New Roman" panose="02020503050405090304" pitchFamily="18" charset="0"/>
                        </a:rPr>
                        <a:t>5</a:t>
                      </a:r>
                      <a:endParaRPr kumimoji="0" lang="en-US" altLang="zh-CN" sz="2000" b="0" i="0" u="none" strike="noStrike" cap="none" normalizeH="0" baseline="0">
                        <a:ln>
                          <a:noFill/>
                        </a:ln>
                        <a:solidFill>
                          <a:srgbClr val="000404"/>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404"/>
                          </a:solidFill>
                          <a:effectLst/>
                          <a:latin typeface="Times New Roman" panose="02020503050405090304" pitchFamily="18" charset="0"/>
                          <a:ea typeface="宋体" panose="02010600030101010101" pitchFamily="2" charset="-122"/>
                          <a:cs typeface="Times New Roman" panose="02020503050405090304" pitchFamily="18" charset="0"/>
                        </a:rPr>
                        <a:t>0</a:t>
                      </a:r>
                      <a:endParaRPr kumimoji="0" lang="en-US" altLang="zh-CN" sz="2000" b="0" i="0" u="none" strike="noStrike" cap="none" normalizeH="0" baseline="0">
                        <a:ln>
                          <a:noFill/>
                        </a:ln>
                        <a:solidFill>
                          <a:srgbClr val="000404"/>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r h="5191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C00000"/>
                          </a:solidFill>
                          <a:effectLst/>
                          <a:latin typeface="Times New Roman" panose="02020503050405090304" pitchFamily="18" charset="0"/>
                          <a:ea typeface="宋体" panose="02010600030101010101" pitchFamily="2" charset="-122"/>
                          <a:cs typeface="Times New Roman" panose="02020503050405090304" pitchFamily="18" charset="0"/>
                        </a:rPr>
                        <a:t>5</a:t>
                      </a:r>
                      <a:endParaRPr kumimoji="0" lang="en-US" altLang="zh-CN" sz="2000" b="0" i="0" u="none" strike="noStrike" cap="none" normalizeH="0" baseline="0" dirty="0">
                        <a:ln>
                          <a:noFill/>
                        </a:ln>
                        <a:solidFill>
                          <a:srgbClr val="C00000"/>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C00000"/>
                          </a:solidFill>
                          <a:effectLst/>
                          <a:latin typeface="Times New Roman" panose="02020503050405090304" pitchFamily="18" charset="0"/>
                          <a:ea typeface="宋体" panose="02010600030101010101" pitchFamily="2" charset="-122"/>
                          <a:cs typeface="Times New Roman" panose="02020503050405090304" pitchFamily="18" charset="0"/>
                        </a:rPr>
                        <a:t>5</a:t>
                      </a:r>
                      <a:endParaRPr kumimoji="0" lang="en-US" altLang="zh-CN" sz="2000" b="0" i="0" u="none" strike="noStrike" cap="none" normalizeH="0" baseline="0" dirty="0">
                        <a:ln>
                          <a:noFill/>
                        </a:ln>
                        <a:solidFill>
                          <a:srgbClr val="C00000"/>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C00000"/>
                          </a:solidFill>
                          <a:effectLst/>
                          <a:latin typeface="Times New Roman" panose="02020503050405090304" pitchFamily="18" charset="0"/>
                          <a:ea typeface="宋体" panose="02010600030101010101" pitchFamily="2" charset="-122"/>
                          <a:cs typeface="Times New Roman" panose="02020503050405090304" pitchFamily="18" charset="0"/>
                        </a:rPr>
                        <a:t>2</a:t>
                      </a:r>
                      <a:endParaRPr kumimoji="0" lang="en-US" altLang="zh-CN" sz="2000" b="0" i="0" u="none" strike="noStrike" cap="none" normalizeH="0" baseline="0" dirty="0">
                        <a:ln>
                          <a:noFill/>
                        </a:ln>
                        <a:solidFill>
                          <a:srgbClr val="C00000"/>
                        </a:solidFill>
                        <a:effectLst/>
                        <a:latin typeface="Arial" panose="020B060402020209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bl>
          </a:graphicData>
        </a:graphic>
      </p:graphicFrame>
      <p:sp>
        <p:nvSpPr>
          <p:cNvPr id="9" name="Rectangle 162"/>
          <p:cNvSpPr>
            <a:spLocks noRot="1" noChangeArrowheads="1"/>
          </p:cNvSpPr>
          <p:nvPr/>
        </p:nvSpPr>
        <p:spPr bwMode="auto">
          <a:xfrm>
            <a:off x="2483768" y="1224136"/>
            <a:ext cx="6336704"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0" indent="0">
              <a:lnSpc>
                <a:spcPct val="80000"/>
              </a:lnSpc>
              <a:spcBef>
                <a:spcPct val="20000"/>
              </a:spcBef>
              <a:buClr>
                <a:schemeClr val="hlink"/>
              </a:buClr>
              <a:buSzPct val="75000"/>
              <a:buFont typeface="Wingdings" panose="05000000000000000000" pitchFamily="2" charset="2"/>
              <a:buNone/>
            </a:pPr>
            <a:r>
              <a:rPr lang="zh-CN" altLang="en-US" sz="2400" b="1" dirty="0">
                <a:latin typeface="Arial" panose="020B0604020202090204" pitchFamily="34" charset="0"/>
              </a:rPr>
              <a:t>数据对象集合</a:t>
            </a:r>
            <a:r>
              <a:rPr lang="en-US" altLang="zh-CN" sz="2400" b="1" dirty="0">
                <a:latin typeface="Arial" panose="020B0604020202090204" pitchFamily="34" charset="0"/>
              </a:rPr>
              <a:t>S</a:t>
            </a:r>
            <a:r>
              <a:rPr lang="zh-CN" altLang="en-US" sz="2400" b="1" dirty="0">
                <a:latin typeface="Arial" panose="020B0604020202090204" pitchFamily="34" charset="0"/>
              </a:rPr>
              <a:t>见表</a:t>
            </a:r>
            <a:r>
              <a:rPr lang="en-US" altLang="zh-CN" sz="2400" b="1" dirty="0">
                <a:latin typeface="Arial" panose="020B0604020202090204" pitchFamily="34" charset="0"/>
              </a:rPr>
              <a:t>1</a:t>
            </a:r>
            <a:r>
              <a:rPr lang="zh-CN" altLang="en-US" sz="2400" b="1" dirty="0">
                <a:latin typeface="Arial" panose="020B0604020202090204" pitchFamily="34" charset="0"/>
              </a:rPr>
              <a:t>，作为一个聚类分析的二维样本，要求的簇的数量</a:t>
            </a:r>
            <a:r>
              <a:rPr lang="en-US" altLang="zh-CN" sz="2400" b="1" dirty="0">
                <a:latin typeface="Arial" panose="020B0604020202090204" pitchFamily="34" charset="0"/>
              </a:rPr>
              <a:t>k=2</a:t>
            </a:r>
            <a:r>
              <a:rPr lang="zh-CN" altLang="en-US" sz="2400" b="1" dirty="0">
                <a:latin typeface="Arial" panose="020B0604020202090204" pitchFamily="34" charset="0"/>
              </a:rPr>
              <a:t>。</a:t>
            </a:r>
            <a:endParaRPr lang="en-US" altLang="zh-CN" sz="2400" b="1" dirty="0">
              <a:latin typeface="Arial" panose="020B0604020202090204" pitchFamily="34" charset="0"/>
            </a:endParaRPr>
          </a:p>
          <a:p>
            <a:pPr>
              <a:lnSpc>
                <a:spcPct val="80000"/>
              </a:lnSpc>
              <a:spcBef>
                <a:spcPct val="20000"/>
              </a:spcBef>
              <a:buClr>
                <a:schemeClr val="hlink"/>
              </a:buClr>
              <a:buSzPct val="75000"/>
              <a:buFont typeface="Wingdings" panose="05000000000000000000" pitchFamily="2" charset="2"/>
              <a:buNone/>
            </a:pPr>
            <a:endParaRPr lang="zh-CN" altLang="en-US" sz="2400" b="1" dirty="0">
              <a:latin typeface="Arial" panose="020B0604020202090204" pitchFamily="34" charset="0"/>
            </a:endParaRPr>
          </a:p>
          <a:p>
            <a:pPr marL="0" indent="0">
              <a:lnSpc>
                <a:spcPct val="80000"/>
              </a:lnSpc>
              <a:spcBef>
                <a:spcPct val="20000"/>
              </a:spcBef>
              <a:buClr>
                <a:schemeClr val="hlink"/>
              </a:buClr>
              <a:buSzPct val="75000"/>
              <a:buFont typeface="Wingdings" panose="05000000000000000000" pitchFamily="2" charset="2"/>
              <a:buNone/>
            </a:pPr>
            <a:r>
              <a:rPr lang="en-US" altLang="zh-CN" sz="2400" b="1" dirty="0">
                <a:latin typeface="Arial" panose="020B0604020202090204" pitchFamily="34" charset="0"/>
              </a:rPr>
              <a:t>(1)</a:t>
            </a:r>
            <a:r>
              <a:rPr lang="zh-CN" altLang="en-US" sz="2400" b="1" dirty="0">
                <a:latin typeface="Arial" panose="020B0604020202090204" pitchFamily="34" charset="0"/>
              </a:rPr>
              <a:t>选择          ，         为初始的簇中心，即</a:t>
            </a:r>
            <a:endParaRPr lang="en-US" altLang="zh-CN" sz="2400" b="1" dirty="0">
              <a:latin typeface="Arial" panose="020B0604020202090204" pitchFamily="34" charset="0"/>
            </a:endParaRPr>
          </a:p>
          <a:p>
            <a:pPr>
              <a:lnSpc>
                <a:spcPct val="80000"/>
              </a:lnSpc>
              <a:spcBef>
                <a:spcPct val="20000"/>
              </a:spcBef>
              <a:buClr>
                <a:schemeClr val="hlink"/>
              </a:buClr>
              <a:buSzPct val="75000"/>
              <a:buFont typeface="Wingdings" panose="05000000000000000000" pitchFamily="2" charset="2"/>
              <a:buNone/>
            </a:pPr>
            <a:endParaRPr lang="en-US" altLang="zh-CN" sz="2400" b="1" dirty="0">
              <a:latin typeface="Arial" panose="020B0604020202090204" pitchFamily="34" charset="0"/>
            </a:endParaRPr>
          </a:p>
          <a:p>
            <a:pPr>
              <a:lnSpc>
                <a:spcPct val="80000"/>
              </a:lnSpc>
              <a:spcBef>
                <a:spcPct val="20000"/>
              </a:spcBef>
              <a:buClr>
                <a:schemeClr val="hlink"/>
              </a:buClr>
              <a:buSzPct val="75000"/>
              <a:buFont typeface="Wingdings" panose="05000000000000000000" pitchFamily="2" charset="2"/>
              <a:buNone/>
            </a:pPr>
            <a:endParaRPr lang="zh-CN" altLang="en-US" sz="2400" b="1" dirty="0">
              <a:latin typeface="Arial" panose="020B0604020202090204" pitchFamily="34" charset="0"/>
            </a:endParaRPr>
          </a:p>
          <a:p>
            <a:pPr marL="0" indent="0">
              <a:lnSpc>
                <a:spcPct val="80000"/>
              </a:lnSpc>
              <a:spcBef>
                <a:spcPct val="20000"/>
              </a:spcBef>
              <a:buClr>
                <a:schemeClr val="hlink"/>
              </a:buClr>
              <a:buSzPct val="75000"/>
              <a:buFont typeface="Wingdings" panose="05000000000000000000" pitchFamily="2" charset="2"/>
              <a:buNone/>
            </a:pPr>
            <a:r>
              <a:rPr lang="en-US" altLang="zh-CN" sz="2400" b="1" dirty="0">
                <a:latin typeface="Arial" panose="020B0604020202090204" pitchFamily="34" charset="0"/>
              </a:rPr>
              <a:t>(2)</a:t>
            </a:r>
            <a:r>
              <a:rPr lang="zh-CN" altLang="en-US" sz="2400" b="1" dirty="0">
                <a:latin typeface="Arial" panose="020B0604020202090204" pitchFamily="34" charset="0"/>
              </a:rPr>
              <a:t>对剩余的每个对象，根据其与各个簇中心的距离，将它赋给最近的簇。</a:t>
            </a:r>
            <a:endParaRPr lang="zh-CN" altLang="en-US" sz="2400" b="1" dirty="0">
              <a:latin typeface="Arial" panose="020B0604020202090204" pitchFamily="34" charset="0"/>
            </a:endParaRPr>
          </a:p>
          <a:p>
            <a:pPr>
              <a:lnSpc>
                <a:spcPct val="80000"/>
              </a:lnSpc>
              <a:spcBef>
                <a:spcPct val="20000"/>
              </a:spcBef>
              <a:buClr>
                <a:schemeClr val="hlink"/>
              </a:buClr>
              <a:buSzPct val="75000"/>
              <a:buFont typeface="Wingdings" panose="05000000000000000000" pitchFamily="2" charset="2"/>
              <a:buNone/>
            </a:pPr>
            <a:r>
              <a:rPr lang="zh-CN" altLang="en-US" sz="2400" b="1" dirty="0">
                <a:latin typeface="Arial" panose="020B0604020202090204" pitchFamily="34" charset="0"/>
              </a:rPr>
              <a:t>     对      ：</a:t>
            </a:r>
            <a:endParaRPr lang="zh-CN" altLang="en-US" sz="2400" b="1" dirty="0">
              <a:latin typeface="Arial" panose="020B0604020202090204" pitchFamily="34" charset="0"/>
            </a:endParaRPr>
          </a:p>
          <a:p>
            <a:pPr>
              <a:lnSpc>
                <a:spcPct val="80000"/>
              </a:lnSpc>
              <a:spcBef>
                <a:spcPct val="20000"/>
              </a:spcBef>
              <a:buClr>
                <a:schemeClr val="hlink"/>
              </a:buClr>
              <a:buSzPct val="75000"/>
              <a:buFont typeface="Wingdings" panose="05000000000000000000" pitchFamily="2" charset="2"/>
              <a:buNone/>
            </a:pPr>
            <a:endParaRPr lang="zh-CN" altLang="en-US" sz="2400" b="1" dirty="0">
              <a:latin typeface="Arial" panose="020B0604020202090204" pitchFamily="34" charset="0"/>
            </a:endParaRPr>
          </a:p>
          <a:p>
            <a:pPr>
              <a:lnSpc>
                <a:spcPct val="80000"/>
              </a:lnSpc>
              <a:spcBef>
                <a:spcPct val="20000"/>
              </a:spcBef>
              <a:buClr>
                <a:schemeClr val="hlink"/>
              </a:buClr>
              <a:buSzPct val="75000"/>
              <a:buFont typeface="Wingdings" panose="05000000000000000000" pitchFamily="2" charset="2"/>
              <a:buNone/>
            </a:pPr>
            <a:r>
              <a:rPr lang="zh-CN" altLang="en-US" sz="2400" dirty="0">
                <a:solidFill>
                  <a:srgbClr val="000404"/>
                </a:solidFill>
                <a:latin typeface="Arial" panose="020B0604020202090204" pitchFamily="34" charset="0"/>
              </a:rPr>
              <a:t>           </a:t>
            </a:r>
            <a:endParaRPr lang="zh-CN" altLang="en-US" sz="2400" dirty="0">
              <a:solidFill>
                <a:srgbClr val="000404"/>
              </a:solidFill>
              <a:latin typeface="Arial" panose="020B0604020202090204" pitchFamily="34" charset="0"/>
            </a:endParaRPr>
          </a:p>
          <a:p>
            <a:pPr>
              <a:lnSpc>
                <a:spcPct val="80000"/>
              </a:lnSpc>
              <a:spcBef>
                <a:spcPct val="20000"/>
              </a:spcBef>
              <a:buClr>
                <a:schemeClr val="hlink"/>
              </a:buClr>
              <a:buSzPct val="75000"/>
              <a:buFont typeface="Wingdings" panose="05000000000000000000" pitchFamily="2" charset="2"/>
              <a:buChar char="v"/>
            </a:pPr>
            <a:endParaRPr lang="en-US" altLang="zh-CN" sz="2400" dirty="0">
              <a:solidFill>
                <a:srgbClr val="000404"/>
              </a:solidFill>
              <a:latin typeface="Arial" panose="020B0604020202090204" pitchFamily="34" charset="0"/>
            </a:endParaRPr>
          </a:p>
        </p:txBody>
      </p:sp>
      <p:sp>
        <p:nvSpPr>
          <p:cNvPr id="10" name="Text Box 163"/>
          <p:cNvSpPr txBox="1">
            <a:spLocks noChangeArrowheads="1"/>
          </p:cNvSpPr>
          <p:nvPr/>
        </p:nvSpPr>
        <p:spPr bwMode="auto">
          <a:xfrm>
            <a:off x="1763787" y="5559623"/>
            <a:ext cx="6624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Arial" panose="020B0604020202090204" pitchFamily="34" charset="0"/>
              </a:rPr>
              <a:t>显然                               ，故将     分配给 </a:t>
            </a:r>
            <a:endParaRPr lang="en-US" altLang="zh-CN" sz="2400" b="1" dirty="0">
              <a:latin typeface="Arial" panose="020B0604020202090204" pitchFamily="34" charset="0"/>
            </a:endParaRPr>
          </a:p>
        </p:txBody>
      </p:sp>
      <p:graphicFrame>
        <p:nvGraphicFramePr>
          <p:cNvPr id="11" name="Object 2"/>
          <p:cNvGraphicFramePr>
            <a:graphicFrameLocks noChangeAspect="1"/>
          </p:cNvGraphicFramePr>
          <p:nvPr/>
        </p:nvGraphicFramePr>
        <p:xfrm>
          <a:off x="3570203" y="2235384"/>
          <a:ext cx="685800" cy="365125"/>
        </p:xfrm>
        <a:graphic>
          <a:graphicData uri="http://schemas.openxmlformats.org/presentationml/2006/ole">
            <mc:AlternateContent xmlns:mc="http://schemas.openxmlformats.org/markup-compatibility/2006">
              <mc:Choice xmlns:v="urn:schemas-microsoft-com:vml" Requires="v">
                <p:oleObj spid="_x0000_s117962" name="" r:id="rId2" imgW="15430500" imgH="6896100" progId="Equation.3">
                  <p:embed/>
                </p:oleObj>
              </mc:Choice>
              <mc:Fallback>
                <p:oleObj name="" r:id="rId2" imgW="15430500" imgH="6896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203" y="2235384"/>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Object 3"/>
          <p:cNvGraphicFramePr>
            <a:graphicFrameLocks noChangeAspect="1"/>
          </p:cNvGraphicFramePr>
          <p:nvPr/>
        </p:nvGraphicFramePr>
        <p:xfrm>
          <a:off x="4572000" y="2229034"/>
          <a:ext cx="838200" cy="371475"/>
        </p:xfrm>
        <a:graphic>
          <a:graphicData uri="http://schemas.openxmlformats.org/presentationml/2006/ole">
            <mc:AlternateContent xmlns:mc="http://schemas.openxmlformats.org/markup-compatibility/2006">
              <mc:Choice xmlns:v="urn:schemas-microsoft-com:vml" Requires="v">
                <p:oleObj spid="_x0000_s117963" name="" r:id="rId4" imgW="15836900" imgH="6896100" progId="Equation.3">
                  <p:embed/>
                </p:oleObj>
              </mc:Choice>
              <mc:Fallback>
                <p:oleObj name="" r:id="rId4" imgW="15836900" imgH="6896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229034"/>
                        <a:ext cx="8382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Object 4"/>
          <p:cNvGraphicFramePr>
            <a:graphicFrameLocks noChangeAspect="1"/>
          </p:cNvGraphicFramePr>
          <p:nvPr/>
        </p:nvGraphicFramePr>
        <p:xfrm>
          <a:off x="3494003" y="2731349"/>
          <a:ext cx="1524000" cy="379413"/>
        </p:xfrm>
        <a:graphic>
          <a:graphicData uri="http://schemas.openxmlformats.org/presentationml/2006/ole">
            <mc:AlternateContent xmlns:mc="http://schemas.openxmlformats.org/markup-compatibility/2006">
              <mc:Choice xmlns:v="urn:schemas-microsoft-com:vml" Requires="v">
                <p:oleObj spid="_x0000_s117964" name="" r:id="rId6" imgW="32092900" imgH="6896100" progId="Equation.3">
                  <p:embed/>
                </p:oleObj>
              </mc:Choice>
              <mc:Fallback>
                <p:oleObj name="" r:id="rId6" imgW="32092900" imgH="68961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4003" y="2731349"/>
                        <a:ext cx="15240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Object 5"/>
          <p:cNvGraphicFramePr>
            <a:graphicFrameLocks noChangeAspect="1"/>
          </p:cNvGraphicFramePr>
          <p:nvPr/>
        </p:nvGraphicFramePr>
        <p:xfrm>
          <a:off x="5342319" y="2728174"/>
          <a:ext cx="1600200" cy="382588"/>
        </p:xfrm>
        <a:graphic>
          <a:graphicData uri="http://schemas.openxmlformats.org/presentationml/2006/ole">
            <mc:AlternateContent xmlns:mc="http://schemas.openxmlformats.org/markup-compatibility/2006">
              <mc:Choice xmlns:v="urn:schemas-microsoft-com:vml" Requires="v">
                <p:oleObj spid="_x0000_s117965" name="" r:id="rId8" imgW="33312100" imgH="6896100" progId="Equation.3">
                  <p:embed/>
                </p:oleObj>
              </mc:Choice>
              <mc:Fallback>
                <p:oleObj name="" r:id="rId8" imgW="33312100" imgH="68961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2319" y="2728174"/>
                        <a:ext cx="16002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Object 6"/>
          <p:cNvGraphicFramePr>
            <a:graphicFrameLocks noChangeAspect="1"/>
          </p:cNvGraphicFramePr>
          <p:nvPr/>
        </p:nvGraphicFramePr>
        <p:xfrm>
          <a:off x="3816607" y="4257492"/>
          <a:ext cx="3533775" cy="492125"/>
        </p:xfrm>
        <a:graphic>
          <a:graphicData uri="http://schemas.openxmlformats.org/presentationml/2006/ole">
            <mc:AlternateContent xmlns:mc="http://schemas.openxmlformats.org/markup-compatibility/2006">
              <mc:Choice xmlns:v="urn:schemas-microsoft-com:vml" Requires="v">
                <p:oleObj spid="_x0000_s117966" name="" r:id="rId10" imgW="78016100" imgH="9334500" progId="Equation.3">
                  <p:embed/>
                </p:oleObj>
              </mc:Choice>
              <mc:Fallback>
                <p:oleObj name="" r:id="rId10" imgW="78016100" imgH="93345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6607" y="4257492"/>
                        <a:ext cx="35337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Object 7"/>
          <p:cNvGraphicFramePr>
            <a:graphicFrameLocks noChangeAspect="1"/>
          </p:cNvGraphicFramePr>
          <p:nvPr/>
        </p:nvGraphicFramePr>
        <p:xfrm>
          <a:off x="3816607" y="4712426"/>
          <a:ext cx="3581400" cy="490538"/>
        </p:xfrm>
        <a:graphic>
          <a:graphicData uri="http://schemas.openxmlformats.org/presentationml/2006/ole">
            <mc:AlternateContent xmlns:mc="http://schemas.openxmlformats.org/markup-compatibility/2006">
              <mc:Choice xmlns:v="urn:schemas-microsoft-com:vml" Requires="v">
                <p:oleObj spid="_x0000_s117967" name="" r:id="rId12" imgW="78016100" imgH="9334500" progId="Equation.3">
                  <p:embed/>
                </p:oleObj>
              </mc:Choice>
              <mc:Fallback>
                <p:oleObj name="" r:id="rId12" imgW="78016100" imgH="93345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6607" y="4712426"/>
                        <a:ext cx="35814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Object 8"/>
          <p:cNvGraphicFramePr>
            <a:graphicFrameLocks noChangeAspect="1"/>
          </p:cNvGraphicFramePr>
          <p:nvPr/>
        </p:nvGraphicFramePr>
        <p:xfrm>
          <a:off x="2482924" y="5559623"/>
          <a:ext cx="2514600" cy="452438"/>
        </p:xfrm>
        <a:graphic>
          <a:graphicData uri="http://schemas.openxmlformats.org/presentationml/2006/ole">
            <mc:AlternateContent xmlns:mc="http://schemas.openxmlformats.org/markup-compatibility/2006">
              <mc:Choice xmlns:v="urn:schemas-microsoft-com:vml" Requires="v">
                <p:oleObj spid="_x0000_s117968" name="" r:id="rId14" imgW="46316900" imgH="7302500" progId="Equation.3">
                  <p:embed/>
                </p:oleObj>
              </mc:Choice>
              <mc:Fallback>
                <p:oleObj name="" r:id="rId14" imgW="46316900" imgH="730250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2924" y="5559623"/>
                        <a:ext cx="25146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 name="Object 9"/>
          <p:cNvGraphicFramePr>
            <a:graphicFrameLocks noChangeAspect="1"/>
          </p:cNvGraphicFramePr>
          <p:nvPr/>
        </p:nvGraphicFramePr>
        <p:xfrm>
          <a:off x="3347864" y="4005064"/>
          <a:ext cx="317500" cy="381000"/>
        </p:xfrm>
        <a:graphic>
          <a:graphicData uri="http://schemas.openxmlformats.org/presentationml/2006/ole">
            <mc:AlternateContent xmlns:mc="http://schemas.openxmlformats.org/markup-compatibility/2006">
              <mc:Choice xmlns:v="urn:schemas-microsoft-com:vml" Requires="v">
                <p:oleObj spid="_x0000_s117969" name="" r:id="rId16" imgW="6083300" imgH="7302500" progId="Equation.3">
                  <p:embed/>
                </p:oleObj>
              </mc:Choice>
              <mc:Fallback>
                <p:oleObj name="" r:id="rId16" imgW="6083300" imgH="730250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7864" y="4005064"/>
                        <a:ext cx="31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 name="Object 10"/>
          <p:cNvGraphicFramePr>
            <a:graphicFrameLocks noChangeAspect="1"/>
          </p:cNvGraphicFramePr>
          <p:nvPr/>
        </p:nvGraphicFramePr>
        <p:xfrm>
          <a:off x="6047243" y="5596173"/>
          <a:ext cx="317500" cy="381000"/>
        </p:xfrm>
        <a:graphic>
          <a:graphicData uri="http://schemas.openxmlformats.org/presentationml/2006/ole">
            <mc:AlternateContent xmlns:mc="http://schemas.openxmlformats.org/markup-compatibility/2006">
              <mc:Choice xmlns:v="urn:schemas-microsoft-com:vml" Requires="v">
                <p:oleObj spid="_x0000_s117970" name="" r:id="rId18" imgW="241300" imgH="292100" progId="Equation.3">
                  <p:embed/>
                </p:oleObj>
              </mc:Choice>
              <mc:Fallback>
                <p:oleObj name="" r:id="rId18" imgW="241300" imgH="292100"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47243" y="5596173"/>
                        <a:ext cx="31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 name="Object 11"/>
          <p:cNvGraphicFramePr>
            <a:graphicFrameLocks noChangeAspect="1"/>
          </p:cNvGraphicFramePr>
          <p:nvPr/>
        </p:nvGraphicFramePr>
        <p:xfrm>
          <a:off x="7414462" y="5581848"/>
          <a:ext cx="347662" cy="407988"/>
        </p:xfrm>
        <a:graphic>
          <a:graphicData uri="http://schemas.openxmlformats.org/presentationml/2006/ole">
            <mc:AlternateContent xmlns:mc="http://schemas.openxmlformats.org/markup-compatibility/2006">
              <mc:Choice xmlns:v="urn:schemas-microsoft-com:vml" Requires="v">
                <p:oleObj spid="_x0000_s117971" name="" r:id="rId20" imgW="6489700" imgH="6896100" progId="Equation.3">
                  <p:embed/>
                </p:oleObj>
              </mc:Choice>
              <mc:Fallback>
                <p:oleObj name="" r:id="rId20" imgW="6489700" imgH="6896100"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14462" y="5581848"/>
                        <a:ext cx="3476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latin typeface="Times New Roman" panose="02020503050405090304" pitchFamily="18" charset="0"/>
                <a:ea typeface="文鼎大标宋简" charset="-122"/>
              </a:rPr>
              <a:t>K-means</a:t>
            </a:r>
            <a:r>
              <a:rPr lang="zh-CN" altLang="en-US" sz="2800" b="1" dirty="0">
                <a:latin typeface="Times New Roman" panose="02020503050405090304" pitchFamily="18" charset="0"/>
                <a:ea typeface="文鼎大标宋简" charset="-122"/>
              </a:rPr>
              <a:t>算法</a:t>
            </a:r>
            <a:endParaRPr lang="zh-CN" altLang="en-US" sz="2800" b="1" dirty="0">
              <a:latin typeface="Times New Roman" panose="02020503050405090304" pitchFamily="18" charset="0"/>
              <a:ea typeface="文鼎大标宋简" charset="-122"/>
            </a:endParaRPr>
          </a:p>
        </p:txBody>
      </p:sp>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000" y="899318"/>
            <a:ext cx="8855968" cy="5772047"/>
          </a:xfrm>
          <a:prstGeom prst="rect">
            <a:avLst/>
          </a:prstGeom>
        </p:spPr>
      </p:pic>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latin typeface="Times New Roman" panose="02020503050405090304" pitchFamily="18" charset="0"/>
                <a:ea typeface="文鼎大标宋简" charset="-122"/>
              </a:rPr>
              <a:t>K-means</a:t>
            </a:r>
            <a:r>
              <a:rPr lang="zh-CN" altLang="en-US" sz="2800" b="1" dirty="0">
                <a:latin typeface="Times New Roman" panose="02020503050405090304" pitchFamily="18" charset="0"/>
                <a:ea typeface="文鼎大标宋简" charset="-122"/>
              </a:rPr>
              <a:t>算法</a:t>
            </a:r>
            <a:endParaRPr lang="zh-CN" altLang="en-US" sz="2800" b="1" dirty="0">
              <a:latin typeface="Times New Roman" panose="02020503050405090304" pitchFamily="18" charset="0"/>
              <a:ea typeface="文鼎大标宋简"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12" y="910552"/>
            <a:ext cx="8964488" cy="5731253"/>
          </a:xfrm>
          <a:prstGeom prst="rect">
            <a:avLst/>
          </a:prstGeom>
        </p:spPr>
      </p:pic>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026"/>
          <p:cNvSpPr>
            <a:spLocks noGrp="1" noChangeArrowheads="1"/>
          </p:cNvSpPr>
          <p:nvPr>
            <p:ph type="title"/>
          </p:nvPr>
        </p:nvSpPr>
        <p:spPr>
          <a:xfrm>
            <a:off x="288801" y="844376"/>
            <a:ext cx="7793037" cy="949325"/>
          </a:xfrm>
        </p:spPr>
        <p:txBody>
          <a:bodyPr/>
          <a:lstStyle/>
          <a:p>
            <a:pPr algn="l"/>
            <a:r>
              <a:rPr lang="en-US" altLang="zh-CN" sz="2800" b="1" dirty="0">
                <a:solidFill>
                  <a:srgbClr val="FF0000"/>
                </a:solidFill>
                <a:ea typeface="楷体_GB2312" pitchFamily="49" charset="-122"/>
                <a:cs typeface="+mn-cs"/>
              </a:rPr>
              <a:t>1</a:t>
            </a:r>
            <a:r>
              <a:rPr lang="zh-CN" altLang="en-US" sz="2800" b="1" dirty="0">
                <a:solidFill>
                  <a:srgbClr val="FF0000"/>
                </a:solidFill>
                <a:ea typeface="楷体_GB2312" pitchFamily="49" charset="-122"/>
                <a:cs typeface="+mn-cs"/>
              </a:rPr>
              <a:t>、特征变量（指标）的提取</a:t>
            </a:r>
            <a:endParaRPr lang="zh-CN" altLang="en-US" sz="2800" b="1" dirty="0">
              <a:solidFill>
                <a:srgbClr val="FF0000"/>
              </a:solidFill>
              <a:ea typeface="楷体_GB2312" pitchFamily="49" charset="-122"/>
              <a:cs typeface="+mn-cs"/>
            </a:endParaRPr>
          </a:p>
        </p:txBody>
      </p:sp>
      <p:sp>
        <p:nvSpPr>
          <p:cNvPr id="132099" name="Rectangle 1027"/>
          <p:cNvSpPr>
            <a:spLocks noGrp="1" noChangeArrowheads="1"/>
          </p:cNvSpPr>
          <p:nvPr>
            <p:ph type="body" idx="1"/>
          </p:nvPr>
        </p:nvSpPr>
        <p:spPr>
          <a:xfrm>
            <a:off x="468313" y="1628775"/>
            <a:ext cx="8078787" cy="2448297"/>
          </a:xfrm>
        </p:spPr>
        <p:txBody>
          <a:bodyPr/>
          <a:lstStyle/>
          <a:p>
            <a:pPr>
              <a:lnSpc>
                <a:spcPct val="120000"/>
              </a:lnSpc>
              <a:buFont typeface="Wingdings" panose="05000000000000000000" pitchFamily="2" charset="2"/>
              <a:buChar char="ü"/>
            </a:pPr>
            <a:r>
              <a:rPr lang="zh-CN" altLang="en-US" sz="2800" b="1" dirty="0">
                <a:latin typeface="宋体" panose="02010600030101010101" pitchFamily="2" charset="-122"/>
              </a:rPr>
              <a:t>分类就是把各种属性</a:t>
            </a:r>
            <a:r>
              <a:rPr lang="zh-CN" altLang="en-US" sz="2800" b="1" dirty="0">
                <a:solidFill>
                  <a:schemeClr val="tx2">
                    <a:lumMod val="60000"/>
                    <a:lumOff val="40000"/>
                  </a:schemeClr>
                </a:solidFill>
                <a:latin typeface="宋体" panose="02010600030101010101" pitchFamily="2" charset="-122"/>
              </a:rPr>
              <a:t>差异比较小的样品合在一类</a:t>
            </a:r>
            <a:r>
              <a:rPr lang="zh-CN" altLang="en-US" sz="2800" b="1" dirty="0">
                <a:latin typeface="宋体" panose="02010600030101010101" pitchFamily="2" charset="-122"/>
              </a:rPr>
              <a:t>；各种属性</a:t>
            </a:r>
            <a:r>
              <a:rPr lang="zh-CN" altLang="en-US" sz="2800" b="1" dirty="0">
                <a:solidFill>
                  <a:schemeClr val="tx2">
                    <a:lumMod val="60000"/>
                    <a:lumOff val="40000"/>
                  </a:schemeClr>
                </a:solidFill>
                <a:latin typeface="宋体" panose="02010600030101010101" pitchFamily="2" charset="-122"/>
              </a:rPr>
              <a:t>差异大的样品分为不同的类</a:t>
            </a:r>
            <a:r>
              <a:rPr lang="zh-CN" altLang="en-US" sz="2800" b="1" dirty="0">
                <a:latin typeface="宋体" panose="02010600030101010101" pitchFamily="2" charset="-122"/>
              </a:rPr>
              <a:t>，为了能对事物进行科学准确的分类，在分类前，我们必须对所需要分类的事物进行定量的</a:t>
            </a:r>
            <a:r>
              <a:rPr lang="zh-CN" altLang="en-US" sz="2800" b="1" dirty="0">
                <a:solidFill>
                  <a:srgbClr val="FF0000"/>
                </a:solidFill>
                <a:latin typeface="宋体" panose="02010600030101010101" pitchFamily="2" charset="-122"/>
              </a:rPr>
              <a:t>特征变量提取</a:t>
            </a:r>
            <a:r>
              <a:rPr lang="zh-CN" altLang="en-US" sz="2800" b="1" dirty="0">
                <a:latin typeface="宋体" panose="02010600030101010101" pitchFamily="2" charset="-122"/>
              </a:rPr>
              <a:t>。</a:t>
            </a:r>
            <a:endParaRPr lang="zh-CN" altLang="en-US" sz="2800" dirty="0"/>
          </a:p>
        </p:txBody>
      </p:sp>
      <p:sp>
        <p:nvSpPr>
          <p:cNvPr id="4"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a:latin typeface="楷体_GB2312" pitchFamily="49" charset="-122"/>
                <a:ea typeface="楷体_GB2312" pitchFamily="49" charset="-122"/>
              </a:rPr>
              <a:t>聚类分析</a:t>
            </a:r>
            <a:endParaRPr lang="zh-CN" altLang="en-US" sz="3600" dirty="0">
              <a:latin typeface="Times New Roman" panose="02020503050405090304" pitchFamily="18" charset="0"/>
              <a:ea typeface="文鼎大标宋简" charset="-122"/>
            </a:endParaRPr>
          </a:p>
        </p:txBody>
      </p:sp>
      <p:sp>
        <p:nvSpPr>
          <p:cNvPr id="5"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6"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5"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latin typeface="Times New Roman" panose="02020503050405090304" pitchFamily="18" charset="0"/>
                <a:ea typeface="文鼎大标宋简" charset="-122"/>
              </a:rPr>
              <a:t>K-means</a:t>
            </a:r>
            <a:r>
              <a:rPr lang="zh-CN" altLang="en-US" sz="2800" b="1" dirty="0">
                <a:latin typeface="Times New Roman" panose="02020503050405090304" pitchFamily="18" charset="0"/>
                <a:ea typeface="文鼎大标宋简" charset="-122"/>
              </a:rPr>
              <a:t>算法总结</a:t>
            </a:r>
            <a:endParaRPr lang="zh-CN" altLang="en-US" sz="2800" b="1" dirty="0">
              <a:latin typeface="Times New Roman" panose="02020503050405090304" pitchFamily="18" charset="0"/>
              <a:ea typeface="文鼎大标宋简"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996950"/>
            <a:ext cx="8447573" cy="5613682"/>
          </a:xfrm>
          <a:prstGeom prst="rect">
            <a:avLst/>
          </a:prstGeom>
        </p:spPr>
      </p:pic>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179512" y="933833"/>
            <a:ext cx="8856984" cy="5807535"/>
          </a:xfrm>
        </p:spPr>
        <p:txBody>
          <a:bodyPr>
            <a:normAutofit/>
          </a:bodyPr>
          <a:lstStyle/>
          <a:p>
            <a:pPr>
              <a:lnSpc>
                <a:spcPct val="120000"/>
              </a:lnSpc>
              <a:spcBef>
                <a:spcPct val="0"/>
              </a:spcBef>
              <a:buFont typeface="Wingdings" panose="05000000000000000000" pitchFamily="2" charset="2"/>
              <a:buChar char="ü"/>
            </a:pPr>
            <a:r>
              <a:rPr lang="zh-CN" altLang="en-US" sz="3000" b="1" dirty="0">
                <a:effectLst/>
                <a:latin typeface="宋体" panose="02010600030101010101" pitchFamily="2" charset="-122"/>
              </a:rPr>
              <a:t>该如何提取事物的特征变量呢</a:t>
            </a:r>
            <a:r>
              <a:rPr lang="zh-CN" altLang="en-US" sz="3000" b="1" dirty="0">
                <a:effectLst/>
              </a:rPr>
              <a:t>?</a:t>
            </a:r>
            <a:endParaRPr lang="zh-CN" altLang="en-US" sz="3000" b="1" dirty="0">
              <a:effectLst/>
              <a:latin typeface="宋体" panose="02010600030101010101" pitchFamily="2" charset="-122"/>
            </a:endParaRPr>
          </a:p>
          <a:p>
            <a:pPr marL="0" indent="0">
              <a:lnSpc>
                <a:spcPct val="120000"/>
              </a:lnSpc>
              <a:spcBef>
                <a:spcPct val="0"/>
              </a:spcBef>
              <a:buNone/>
            </a:pPr>
            <a:r>
              <a:rPr lang="zh-CN" altLang="en-US" sz="2800" b="1" dirty="0">
                <a:effectLst/>
              </a:rPr>
              <a:t>     ①</a:t>
            </a:r>
            <a:r>
              <a:rPr lang="zh-CN" altLang="en-US" sz="2800" b="1" dirty="0">
                <a:effectLst/>
                <a:latin typeface="宋体" panose="02010600030101010101" pitchFamily="2" charset="-122"/>
              </a:rPr>
              <a:t>所提取的特征变量要求能全面反映样品的各种属性</a:t>
            </a:r>
            <a:endParaRPr lang="zh-CN" altLang="en-US" sz="2800" b="1" dirty="0">
              <a:effectLst/>
              <a:latin typeface="宋体" panose="02010600030101010101" pitchFamily="2" charset="-122"/>
            </a:endParaRPr>
          </a:p>
          <a:p>
            <a:pPr marL="0" indent="0">
              <a:lnSpc>
                <a:spcPct val="120000"/>
              </a:lnSpc>
              <a:spcBef>
                <a:spcPct val="0"/>
              </a:spcBef>
              <a:buNone/>
            </a:pPr>
            <a:r>
              <a:rPr lang="zh-CN" altLang="en-US" sz="2800" b="1" dirty="0">
                <a:effectLst/>
              </a:rPr>
              <a:t>     ②</a:t>
            </a:r>
            <a:r>
              <a:rPr lang="zh-CN" altLang="en-US" sz="2800" b="1" dirty="0">
                <a:effectLst/>
                <a:latin typeface="宋体" panose="02010600030101010101" pitchFamily="2" charset="-122"/>
              </a:rPr>
              <a:t>特征变量并非越多越好，能反映样品本质的、主要的属性。在不失去主要信息的条件下，尽量减少特征变量的个数。</a:t>
            </a:r>
            <a:endParaRPr lang="en-US" altLang="zh-CN" sz="2800" b="1" dirty="0">
              <a:effectLst/>
              <a:latin typeface="宋体" panose="02010600030101010101" pitchFamily="2" charset="-122"/>
            </a:endParaRPr>
          </a:p>
          <a:p>
            <a:pPr marL="0" indent="0">
              <a:lnSpc>
                <a:spcPct val="120000"/>
              </a:lnSpc>
              <a:spcBef>
                <a:spcPct val="0"/>
              </a:spcBef>
              <a:buNone/>
            </a:pPr>
            <a:r>
              <a:rPr lang="zh-CN" altLang="en-US" sz="2800" b="1" dirty="0">
                <a:latin typeface="宋体" panose="02010600030101010101" pitchFamily="2" charset="-122"/>
              </a:rPr>
              <a:t>  ③选上的特征变量应在全部样品中变化显著，如果某个特征变量反映的是个主要的属性，但是在要进行分类的所有样品中没有显著差别或基本相等，这样的特征变量也应去掉。</a:t>
            </a:r>
            <a:endParaRPr lang="zh-CN" altLang="en-US" sz="2800" b="1" dirty="0">
              <a:latin typeface="宋体" panose="02010600030101010101" pitchFamily="2" charset="-122"/>
            </a:endParaRPr>
          </a:p>
          <a:p>
            <a:pPr marL="0" indent="0" algn="just">
              <a:lnSpc>
                <a:spcPct val="120000"/>
              </a:lnSpc>
              <a:spcBef>
                <a:spcPct val="0"/>
              </a:spcBef>
              <a:buNone/>
            </a:pPr>
            <a:r>
              <a:rPr lang="zh-CN" altLang="en-US" sz="2800" b="1" dirty="0">
                <a:latin typeface="宋体" panose="02010600030101010101" pitchFamily="2" charset="-122"/>
              </a:rPr>
              <a:t>  ④选上的特征变量之间应尽量不相关，每个特征量反映的侧面应有明显差异。</a:t>
            </a:r>
            <a:endParaRPr lang="zh-CN" altLang="en-US" sz="2800" b="1" dirty="0">
              <a:latin typeface="宋体" panose="02010600030101010101" pitchFamily="2" charset="-122"/>
            </a:endParaRPr>
          </a:p>
          <a:p>
            <a:pPr marL="0" indent="0">
              <a:lnSpc>
                <a:spcPct val="120000"/>
              </a:lnSpc>
              <a:spcBef>
                <a:spcPct val="0"/>
              </a:spcBef>
              <a:buNone/>
            </a:pPr>
            <a:endParaRPr lang="zh-CN" altLang="en-US" sz="2800" b="1" dirty="0">
              <a:effectLst/>
              <a:latin typeface="宋体" panose="02010600030101010101" pitchFamily="2" charset="-122"/>
            </a:endParaRPr>
          </a:p>
          <a:p>
            <a:pPr marL="0" indent="0">
              <a:lnSpc>
                <a:spcPct val="120000"/>
              </a:lnSpc>
              <a:spcBef>
                <a:spcPct val="0"/>
              </a:spcBef>
              <a:buNone/>
            </a:pPr>
            <a:endParaRPr lang="zh-CN" altLang="en-US" sz="2800" dirty="0">
              <a:solidFill>
                <a:schemeClr val="tx2"/>
              </a:solidFill>
              <a:effectLst/>
            </a:endParaRPr>
          </a:p>
        </p:txBody>
      </p:sp>
      <p:sp>
        <p:nvSpPr>
          <p:cNvPr id="4"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a:latin typeface="楷体_GB2312" pitchFamily="49" charset="-122"/>
                <a:ea typeface="楷体_GB2312" pitchFamily="49" charset="-122"/>
              </a:rPr>
              <a:t>聚类分析</a:t>
            </a:r>
            <a:endParaRPr lang="zh-CN" altLang="en-US" sz="3600" dirty="0">
              <a:latin typeface="Times New Roman" panose="02020503050405090304" pitchFamily="18" charset="0"/>
              <a:ea typeface="文鼎大标宋简" charset="-122"/>
            </a:endParaRPr>
          </a:p>
        </p:txBody>
      </p:sp>
      <p:sp>
        <p:nvSpPr>
          <p:cNvPr id="5"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6"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179512" y="790993"/>
            <a:ext cx="8856984" cy="2854031"/>
          </a:xfrm>
        </p:spPr>
        <p:txBody>
          <a:bodyPr>
            <a:normAutofit/>
          </a:bodyPr>
          <a:lstStyle/>
          <a:p>
            <a:pPr marL="0" indent="0">
              <a:lnSpc>
                <a:spcPct val="120000"/>
              </a:lnSpc>
              <a:spcBef>
                <a:spcPct val="0"/>
              </a:spcBef>
              <a:buNone/>
            </a:pPr>
            <a:r>
              <a:rPr lang="zh-CN" altLang="en-US" sz="2400" b="1" dirty="0"/>
              <a:t>例</a:t>
            </a:r>
            <a:r>
              <a:rPr lang="en-US" altLang="zh-CN" sz="2400" b="1" dirty="0"/>
              <a:t>:</a:t>
            </a:r>
            <a:r>
              <a:rPr lang="zh-CN" altLang="en-US" sz="2400" b="1" dirty="0"/>
              <a:t>欧洲各国的语言有许多相似之处，当然，单词的词意会随着历史的进程而发生变化，但一般来说，表示数字 </a:t>
            </a:r>
            <a:r>
              <a:rPr lang="en-US" altLang="zh-CN" sz="2400" b="1" dirty="0"/>
              <a:t>1,2,3</a:t>
            </a:r>
            <a:r>
              <a:rPr lang="zh-CN" altLang="en-US" sz="2400" b="1" dirty="0"/>
              <a:t>，</a:t>
            </a:r>
            <a:r>
              <a:rPr lang="en-US" altLang="zh-CN" sz="2400" b="1" dirty="0"/>
              <a:t>….</a:t>
            </a:r>
            <a:r>
              <a:rPr lang="zh-CN" altLang="en-US" sz="2400" b="1" dirty="0"/>
              <a:t>的单词的词意变化不大。为研究这些语言之间的关系，也许通过比较语言对数字的表达比较恰当。下表列出了</a:t>
            </a:r>
            <a:r>
              <a:rPr lang="en-US" altLang="zh-CN" sz="2400" b="1" dirty="0"/>
              <a:t>11 </a:t>
            </a:r>
            <a:r>
              <a:rPr lang="zh-CN" altLang="en-US" sz="2400" b="1" dirty="0"/>
              <a:t>种语言对数字 </a:t>
            </a:r>
            <a:r>
              <a:rPr lang="en-US" altLang="zh-CN" sz="2400" b="1" dirty="0"/>
              <a:t>1,2,3,..10 </a:t>
            </a:r>
            <a:r>
              <a:rPr lang="zh-CN" altLang="en-US" sz="2400" b="1" dirty="0"/>
              <a:t>的拼写方法，请定义出 </a:t>
            </a:r>
            <a:r>
              <a:rPr lang="en-US" altLang="zh-CN" sz="2400" b="1" dirty="0"/>
              <a:t>11</a:t>
            </a:r>
            <a:r>
              <a:rPr lang="zh-CN" altLang="en-US" sz="2400" b="1" dirty="0"/>
              <a:t>种语言对 </a:t>
            </a:r>
            <a:r>
              <a:rPr lang="en-US" altLang="zh-CN" sz="2400" b="1" dirty="0"/>
              <a:t>10 </a:t>
            </a:r>
            <a:r>
              <a:rPr lang="zh-CN" altLang="en-US" sz="2400" b="1" dirty="0"/>
              <a:t>个数字拼法间的距离。</a:t>
            </a:r>
            <a:endParaRPr lang="zh-CN" altLang="en-US" sz="2400" b="1" dirty="0">
              <a:solidFill>
                <a:schemeClr val="tx2"/>
              </a:solidFill>
              <a:effectLst/>
            </a:endParaRPr>
          </a:p>
        </p:txBody>
      </p:sp>
      <p:sp>
        <p:nvSpPr>
          <p:cNvPr id="4"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a:latin typeface="楷体_GB2312" pitchFamily="49" charset="-122"/>
                <a:ea typeface="楷体_GB2312" pitchFamily="49" charset="-122"/>
              </a:rPr>
              <a:t>聚类分析</a:t>
            </a:r>
            <a:endParaRPr lang="zh-CN" altLang="en-US" sz="3600" dirty="0">
              <a:latin typeface="Times New Roman" panose="02020503050405090304" pitchFamily="18" charset="0"/>
              <a:ea typeface="文鼎大标宋简" charset="-122"/>
            </a:endParaRPr>
          </a:p>
        </p:txBody>
      </p:sp>
      <p:sp>
        <p:nvSpPr>
          <p:cNvPr id="5"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6"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040976"/>
            <a:ext cx="8075218" cy="3772400"/>
          </a:xfrm>
          <a:prstGeom prst="rect">
            <a:avLst/>
          </a:prstGeom>
        </p:spPr>
      </p:pic>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179512" y="813852"/>
            <a:ext cx="8856984" cy="2854031"/>
          </a:xfrm>
        </p:spPr>
        <p:txBody>
          <a:bodyPr>
            <a:normAutofit/>
          </a:bodyPr>
          <a:lstStyle/>
          <a:p>
            <a:pPr marL="0" indent="0">
              <a:lnSpc>
                <a:spcPct val="120000"/>
              </a:lnSpc>
              <a:spcBef>
                <a:spcPct val="0"/>
              </a:spcBef>
              <a:buNone/>
            </a:pPr>
            <a:r>
              <a:rPr lang="zh-CN" altLang="en-US" sz="2400" b="1" dirty="0"/>
              <a:t>观察发现前三个文字很相似</a:t>
            </a:r>
            <a:r>
              <a:rPr lang="en-US" altLang="zh-CN" sz="2400" b="1" dirty="0"/>
              <a:t>,</a:t>
            </a:r>
            <a:r>
              <a:rPr lang="zh-CN" altLang="en-US" sz="2400" b="1" dirty="0"/>
              <a:t>尤其是第一个字母。于是产生一种定义距离的办法：用每两种语言的 </a:t>
            </a:r>
            <a:r>
              <a:rPr lang="en-US" altLang="zh-CN" sz="2400" b="1" dirty="0"/>
              <a:t>10 </a:t>
            </a:r>
            <a:r>
              <a:rPr lang="zh-CN" altLang="en-US" sz="2400" b="1" dirty="0"/>
              <a:t>数字表达中的第一个字母不相同的个数来定义这两种语言之间的距离。</a:t>
            </a:r>
            <a:endParaRPr lang="zh-CN" altLang="en-US" sz="2400" b="1" dirty="0"/>
          </a:p>
        </p:txBody>
      </p:sp>
      <p:sp>
        <p:nvSpPr>
          <p:cNvPr id="4"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a:latin typeface="楷体_GB2312" pitchFamily="49" charset="-122"/>
                <a:ea typeface="楷体_GB2312" pitchFamily="49" charset="-122"/>
              </a:rPr>
              <a:t>聚类分析</a:t>
            </a:r>
            <a:endParaRPr lang="zh-CN" altLang="en-US" sz="3600" dirty="0">
              <a:latin typeface="Times New Roman" panose="02020503050405090304" pitchFamily="18" charset="0"/>
              <a:ea typeface="文鼎大标宋简" charset="-122"/>
            </a:endParaRPr>
          </a:p>
        </p:txBody>
      </p:sp>
      <p:sp>
        <p:nvSpPr>
          <p:cNvPr id="5"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6"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758" y="2272386"/>
            <a:ext cx="5664491" cy="4330923"/>
          </a:xfrm>
          <a:prstGeom prst="rect">
            <a:avLst/>
          </a:prstGeom>
        </p:spPr>
      </p:pic>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278260" y="1755875"/>
            <a:ext cx="7991475" cy="4154746"/>
          </a:xfrm>
        </p:spPr>
        <p:txBody>
          <a:bodyPr>
            <a:normAutofit lnSpcReduction="10000"/>
          </a:bodyPr>
          <a:lstStyle/>
          <a:p>
            <a:pPr algn="just">
              <a:lnSpc>
                <a:spcPct val="120000"/>
              </a:lnSpc>
              <a:spcBef>
                <a:spcPct val="0"/>
              </a:spcBef>
              <a:buFont typeface="Wingdings" panose="05000000000000000000" pitchFamily="2" charset="2"/>
              <a:buChar char="ü"/>
            </a:pPr>
            <a:r>
              <a:rPr lang="zh-CN" altLang="en-US" sz="2800" b="1" dirty="0">
                <a:effectLst/>
                <a:latin typeface="Times New Roman" panose="02020503050405090304" pitchFamily="18" charset="0"/>
              </a:rPr>
              <a:t>由于所研究的各个变量的量纲往往不一致，即使统一了量纲有时原始数据的大小也有悬殊，为避免有些特征变量受到压抑，在分类前，可首先对原始数据进行预处理。</a:t>
            </a:r>
            <a:endParaRPr lang="en-US" altLang="zh-CN" sz="2800" b="1" dirty="0">
              <a:effectLst/>
              <a:latin typeface="Times New Roman" panose="02020503050405090304" pitchFamily="18" charset="0"/>
            </a:endParaRPr>
          </a:p>
          <a:p>
            <a:pPr algn="just">
              <a:lnSpc>
                <a:spcPct val="120000"/>
              </a:lnSpc>
              <a:spcBef>
                <a:spcPct val="0"/>
              </a:spcBef>
              <a:buFont typeface="Wingdings" panose="05000000000000000000" pitchFamily="2" charset="2"/>
              <a:buChar char="ü"/>
            </a:pPr>
            <a:endParaRPr lang="en-US" altLang="zh-CN" sz="2800" b="1" dirty="0">
              <a:effectLst/>
              <a:latin typeface="Times New Roman" panose="02020503050405090304" pitchFamily="18" charset="0"/>
            </a:endParaRPr>
          </a:p>
          <a:p>
            <a:pPr algn="just">
              <a:lnSpc>
                <a:spcPct val="120000"/>
              </a:lnSpc>
              <a:spcBef>
                <a:spcPct val="0"/>
              </a:spcBef>
              <a:buFont typeface="Wingdings" panose="05000000000000000000" pitchFamily="2" charset="2"/>
              <a:buChar char="ü"/>
            </a:pPr>
            <a:r>
              <a:rPr lang="zh-CN" altLang="en-US" sz="2800" b="1" dirty="0">
                <a:effectLst/>
                <a:latin typeface="Times New Roman" panose="02020503050405090304" pitchFamily="18" charset="0"/>
              </a:rPr>
              <a:t>通常是对变量施行必要的变换，使其所有变量尺度均匀化。均匀化的方法很多，这里仅介绍常用的几种。</a:t>
            </a:r>
            <a:endParaRPr lang="zh-CN" altLang="en-US" sz="2800" b="1" dirty="0">
              <a:effectLst/>
            </a:endParaRPr>
          </a:p>
        </p:txBody>
      </p:sp>
      <p:sp>
        <p:nvSpPr>
          <p:cNvPr id="4"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聚类分析</a:t>
            </a:r>
            <a:endParaRPr lang="zh-CN" altLang="en-US" sz="3600" dirty="0">
              <a:latin typeface="Times New Roman" panose="02020503050405090304" pitchFamily="18" charset="0"/>
              <a:ea typeface="文鼎大标宋简" charset="-122"/>
            </a:endParaRPr>
          </a:p>
        </p:txBody>
      </p:sp>
      <p:sp>
        <p:nvSpPr>
          <p:cNvPr id="5"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6"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7" name="Rectangle 1026"/>
          <p:cNvSpPr txBox="1">
            <a:spLocks noChangeArrowheads="1"/>
          </p:cNvSpPr>
          <p:nvPr/>
        </p:nvSpPr>
        <p:spPr>
          <a:xfrm>
            <a:off x="288801" y="844376"/>
            <a:ext cx="7793037" cy="9114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FF0000"/>
                </a:solidFill>
                <a:ea typeface="楷体_GB2312" pitchFamily="49" charset="-122"/>
                <a:cs typeface="+mn-cs"/>
              </a:rPr>
              <a:t>2</a:t>
            </a:r>
            <a:r>
              <a:rPr lang="zh-CN" altLang="en-US" sz="2800" b="1" dirty="0">
                <a:solidFill>
                  <a:srgbClr val="FF0000"/>
                </a:solidFill>
                <a:ea typeface="楷体_GB2312" pitchFamily="49" charset="-122"/>
                <a:cs typeface="+mn-cs"/>
              </a:rPr>
              <a:t>、关于变量的数据预处理</a:t>
            </a:r>
            <a:endParaRPr lang="zh-CN" altLang="en-US" sz="2800" b="1" dirty="0">
              <a:solidFill>
                <a:srgbClr val="FF0000"/>
              </a:solidFill>
              <a:ea typeface="楷体_GB2312" pitchFamily="49" charset="-122"/>
              <a:cs typeface="+mn-cs"/>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5"/>
          <p:cNvSpPr>
            <a:spLocks noChangeArrowheads="1"/>
          </p:cNvSpPr>
          <p:nvPr/>
        </p:nvSpPr>
        <p:spPr bwMode="auto">
          <a:xfrm>
            <a:off x="4294188"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04452" name="Object 4"/>
          <p:cNvGraphicFramePr>
            <a:graphicFrameLocks noChangeAspect="1"/>
          </p:cNvGraphicFramePr>
          <p:nvPr/>
        </p:nvGraphicFramePr>
        <p:xfrm>
          <a:off x="1993900" y="1633538"/>
          <a:ext cx="198438" cy="228600"/>
        </p:xfrm>
        <a:graphic>
          <a:graphicData uri="http://schemas.openxmlformats.org/presentationml/2006/ole">
            <mc:AlternateContent xmlns:mc="http://schemas.openxmlformats.org/markup-compatibility/2006">
              <mc:Choice xmlns:v="urn:schemas-microsoft-com:vml" Requires="v">
                <p:oleObj spid="_x0000_s97489" name="" r:id="rId1" imgW="127000" imgH="139700" progId="Equation.3">
                  <p:embed/>
                </p:oleObj>
              </mc:Choice>
              <mc:Fallback>
                <p:oleObj name="" r:id="rId1" imgW="127000" imgH="139700" progId="Equation.3">
                  <p:embed/>
                  <p:pic>
                    <p:nvPicPr>
                      <p:cNvPr id="0" name="Object 4"/>
                      <p:cNvPicPr preferRelativeResize="0">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1993900" y="1633538"/>
                        <a:ext cx="198438"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5" name="Rectangle 7"/>
          <p:cNvSpPr>
            <a:spLocks noChangeArrowheads="1"/>
          </p:cNvSpPr>
          <p:nvPr/>
        </p:nvSpPr>
        <p:spPr bwMode="auto">
          <a:xfrm>
            <a:off x="4265613"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04454" name="Object 6"/>
          <p:cNvGraphicFramePr>
            <a:graphicFrameLocks noChangeAspect="1"/>
          </p:cNvGraphicFramePr>
          <p:nvPr/>
        </p:nvGraphicFramePr>
        <p:xfrm>
          <a:off x="3441700" y="1633538"/>
          <a:ext cx="304800" cy="239712"/>
        </p:xfrm>
        <a:graphic>
          <a:graphicData uri="http://schemas.openxmlformats.org/presentationml/2006/ole">
            <mc:AlternateContent xmlns:mc="http://schemas.openxmlformats.org/markup-compatibility/2006">
              <mc:Choice xmlns:v="urn:schemas-microsoft-com:vml" Requires="v">
                <p:oleObj spid="_x0000_s97490" name="" r:id="rId3" imgW="177800" imgH="139700" progId="Equation.3">
                  <p:embed/>
                </p:oleObj>
              </mc:Choice>
              <mc:Fallback>
                <p:oleObj name="" r:id="rId3" imgW="177800" imgH="139700" progId="Equation.3">
                  <p:embed/>
                  <p:pic>
                    <p:nvPicPr>
                      <p:cNvPr id="0" name="Object 6"/>
                      <p:cNvPicPr preferRelativeResize="0">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441700" y="1633538"/>
                        <a:ext cx="304800" cy="23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7" name="Rectangle 9"/>
          <p:cNvSpPr>
            <a:spLocks noChangeArrowheads="1"/>
          </p:cNvSpPr>
          <p:nvPr/>
        </p:nvSpPr>
        <p:spPr bwMode="auto">
          <a:xfrm>
            <a:off x="4303713"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04456" name="Object 8"/>
          <p:cNvGraphicFramePr>
            <a:graphicFrameLocks noChangeAspect="1"/>
          </p:cNvGraphicFramePr>
          <p:nvPr/>
        </p:nvGraphicFramePr>
        <p:xfrm>
          <a:off x="6659563" y="1557338"/>
          <a:ext cx="176212" cy="304800"/>
        </p:xfrm>
        <a:graphic>
          <a:graphicData uri="http://schemas.openxmlformats.org/presentationml/2006/ole">
            <mc:AlternateContent xmlns:mc="http://schemas.openxmlformats.org/markup-compatibility/2006">
              <mc:Choice xmlns:v="urn:schemas-microsoft-com:vml" Requires="v">
                <p:oleObj spid="_x0000_s97491" name="" r:id="rId5" imgW="101600" imgH="177800" progId="Equation.3">
                  <p:embed/>
                </p:oleObj>
              </mc:Choice>
              <mc:Fallback>
                <p:oleObj name="" r:id="rId5" imgW="101600" imgH="177800" progId="Equation.3">
                  <p:embed/>
                  <p:pic>
                    <p:nvPicPr>
                      <p:cNvPr id="0" name="Object 8"/>
                      <p:cNvPicPr preferRelativeResize="0">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6659563" y="1557338"/>
                        <a:ext cx="17621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9" name="Rectangle 11"/>
          <p:cNvSpPr>
            <a:spLocks noChangeArrowheads="1"/>
          </p:cNvSpPr>
          <p:nvPr/>
        </p:nvSpPr>
        <p:spPr bwMode="auto">
          <a:xfrm>
            <a:off x="4294188" y="275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4461" name="Rectangle 13"/>
          <p:cNvSpPr>
            <a:spLocks noChangeArrowheads="1"/>
          </p:cNvSpPr>
          <p:nvPr/>
        </p:nvSpPr>
        <p:spPr bwMode="auto">
          <a:xfrm>
            <a:off x="3389313"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4463" name="Rectangle 15"/>
          <p:cNvSpPr>
            <a:spLocks noChangeArrowheads="1"/>
          </p:cNvSpPr>
          <p:nvPr/>
        </p:nvSpPr>
        <p:spPr bwMode="auto">
          <a:xfrm>
            <a:off x="4165600"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4465" name="Rectangle 17"/>
          <p:cNvSpPr>
            <a:spLocks noChangeArrowheads="1"/>
          </p:cNvSpPr>
          <p:nvPr/>
        </p:nvSpPr>
        <p:spPr bwMode="auto">
          <a:xfrm>
            <a:off x="3175000" y="2243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Rectangle 2"/>
          <p:cNvSpPr txBox="1">
            <a:spLocks noChangeArrowheads="1"/>
          </p:cNvSpPr>
          <p:nvPr/>
        </p:nvSpPr>
        <p:spPr>
          <a:xfrm>
            <a:off x="0" y="-146050"/>
            <a:ext cx="89644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a:latin typeface="楷体_GB2312" pitchFamily="49" charset="-122"/>
                <a:ea typeface="楷体_GB2312" pitchFamily="49" charset="-122"/>
              </a:rPr>
              <a:t>聚类分析</a:t>
            </a:r>
            <a:endParaRPr lang="zh-CN" altLang="en-US" sz="3600" dirty="0">
              <a:latin typeface="Times New Roman" panose="02020503050405090304" pitchFamily="18" charset="0"/>
              <a:ea typeface="文鼎大标宋简" charset="-122"/>
            </a:endParaRPr>
          </a:p>
        </p:txBody>
      </p:sp>
      <p:sp>
        <p:nvSpPr>
          <p:cNvPr id="20"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21" name="Picture 2" descr="http://www.scut.edu.cn/publish2/news/intro/logo/resource/1smevus1otq84b.jpg"/>
          <p:cNvPicPr>
            <a:picLocks noChangeAspect="1" noChangeArrowheads="1"/>
          </p:cNvPicPr>
          <p:nvPr/>
        </p:nvPicPr>
        <p:blipFill>
          <a:blip r:embed="rId7" cstate="print"/>
          <a:srcRect/>
          <a:stretch>
            <a:fillRect/>
          </a:stretch>
        </p:blipFill>
        <p:spPr bwMode="auto">
          <a:xfrm>
            <a:off x="62880" y="44624"/>
            <a:ext cx="692696" cy="692696"/>
          </a:xfrm>
          <a:prstGeom prst="rect">
            <a:avLst/>
          </a:prstGeom>
          <a:noFill/>
        </p:spPr>
      </p:pic>
      <p:sp>
        <p:nvSpPr>
          <p:cNvPr id="24" name="Rectangle 1026"/>
          <p:cNvSpPr txBox="1">
            <a:spLocks noChangeArrowheads="1"/>
          </p:cNvSpPr>
          <p:nvPr/>
        </p:nvSpPr>
        <p:spPr>
          <a:xfrm>
            <a:off x="288801" y="844376"/>
            <a:ext cx="7793037" cy="9114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ea typeface="楷体_GB2312" pitchFamily="49" charset="-122"/>
                <a:cs typeface="+mn-cs"/>
              </a:rPr>
              <a:t>变量的标准化</a:t>
            </a:r>
            <a:endParaRPr lang="zh-CN" altLang="en-US" sz="2800" b="1" dirty="0">
              <a:solidFill>
                <a:srgbClr val="FF0000"/>
              </a:solidFill>
              <a:ea typeface="楷体_GB2312" pitchFamily="49" charset="-122"/>
              <a:cs typeface="+mn-cs"/>
            </a:endParaRPr>
          </a:p>
        </p:txBody>
      </p:sp>
      <p:sp>
        <p:nvSpPr>
          <p:cNvPr id="27" name="Rectangle 3"/>
          <p:cNvSpPr txBox="1">
            <a:spLocks noChangeArrowheads="1"/>
          </p:cNvSpPr>
          <p:nvPr/>
        </p:nvSpPr>
        <p:spPr>
          <a:xfrm>
            <a:off x="774700" y="1840384"/>
            <a:ext cx="7772400" cy="4114800"/>
          </a:xfrm>
          <a:prstGeom prst="rect">
            <a:avLst/>
          </a:prstGeom>
          <a:noFill/>
          <a:ln>
            <a:no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just">
              <a:lnSpc>
                <a:spcPct val="90000"/>
              </a:lnSpc>
              <a:buNone/>
            </a:pPr>
            <a:r>
              <a:rPr lang="zh-CN" altLang="en-US" sz="2800" b="1" dirty="0">
                <a:latin typeface="Times New Roman" panose="02020503050405090304" pitchFamily="18" charset="0"/>
              </a:rPr>
              <a:t>设有</a:t>
            </a:r>
            <a:r>
              <a:rPr lang="en-US" altLang="zh-CN" sz="2800" b="1" i="1" dirty="0">
                <a:latin typeface="Times New Roman" panose="02020503050405090304" pitchFamily="18" charset="0"/>
              </a:rPr>
              <a:t>n</a:t>
            </a:r>
            <a:r>
              <a:rPr lang="zh-CN" altLang="en-US" sz="2800" b="1" dirty="0">
                <a:latin typeface="Times New Roman" panose="02020503050405090304" pitchFamily="18" charset="0"/>
              </a:rPr>
              <a:t>个样品，</a:t>
            </a:r>
            <a:r>
              <a:rPr lang="en-US" altLang="zh-CN" sz="2800" b="1" i="1" dirty="0">
                <a:latin typeface="Times New Roman" panose="02020503050405090304" pitchFamily="18" charset="0"/>
              </a:rPr>
              <a:t>m</a:t>
            </a:r>
            <a:r>
              <a:rPr lang="zh-CN" altLang="en-US" sz="2800" b="1" dirty="0">
                <a:latin typeface="Times New Roman" panose="02020503050405090304" pitchFamily="18" charset="0"/>
              </a:rPr>
              <a:t>个特征变量，设第 </a:t>
            </a:r>
            <a:r>
              <a:rPr lang="en-US" altLang="zh-CN" sz="2800" b="1" i="1" dirty="0" err="1">
                <a:latin typeface="Times New Roman" panose="02020503050405090304" pitchFamily="18" charset="0"/>
              </a:rPr>
              <a:t>i</a:t>
            </a:r>
            <a:r>
              <a:rPr lang="zh-CN" altLang="en-US" sz="2800" b="1" dirty="0">
                <a:latin typeface="Times New Roman" panose="02020503050405090304" pitchFamily="18" charset="0"/>
              </a:rPr>
              <a:t>个样品，</a:t>
            </a:r>
            <a:endParaRPr lang="zh-CN" altLang="en-US" sz="2800" b="1" dirty="0">
              <a:latin typeface="Times New Roman" panose="02020503050405090304" pitchFamily="18" charset="0"/>
            </a:endParaRPr>
          </a:p>
          <a:p>
            <a:pPr algn="just">
              <a:lnSpc>
                <a:spcPct val="90000"/>
              </a:lnSpc>
              <a:buFont typeface="Wingdings" panose="05000000000000000000" pitchFamily="2" charset="2"/>
              <a:buNone/>
            </a:pPr>
            <a:r>
              <a:rPr lang="zh-CN" altLang="en-US" sz="2800" b="1" dirty="0">
                <a:latin typeface="Times New Roman" panose="02020503050405090304" pitchFamily="18" charset="0"/>
              </a:rPr>
              <a:t>第</a:t>
            </a:r>
            <a:r>
              <a:rPr lang="en-US" altLang="zh-CN" sz="2800" b="1" i="1" dirty="0">
                <a:latin typeface="Times New Roman" panose="02020503050405090304" pitchFamily="18" charset="0"/>
              </a:rPr>
              <a:t>j</a:t>
            </a:r>
            <a:r>
              <a:rPr lang="zh-CN" altLang="en-US" sz="2800" b="1" dirty="0">
                <a:latin typeface="Times New Roman" panose="02020503050405090304" pitchFamily="18" charset="0"/>
              </a:rPr>
              <a:t>个变量的观测值为                                       。</a:t>
            </a:r>
            <a:endParaRPr lang="zh-CN" altLang="en-US" sz="2800" b="1" dirty="0">
              <a:latin typeface="Times New Roman" panose="02020503050405090304" pitchFamily="18" charset="0"/>
            </a:endParaRPr>
          </a:p>
          <a:p>
            <a:pPr algn="just">
              <a:lnSpc>
                <a:spcPct val="90000"/>
              </a:lnSpc>
              <a:buFont typeface="Wingdings" panose="05000000000000000000" pitchFamily="2" charset="2"/>
              <a:buNone/>
            </a:pPr>
            <a:r>
              <a:rPr lang="zh-CN" altLang="en-US" sz="2800" b="1" dirty="0">
                <a:latin typeface="Times New Roman" panose="02020503050405090304" pitchFamily="18" charset="0"/>
              </a:rPr>
              <a:t>由此可构成一个 </a:t>
            </a:r>
            <a:r>
              <a:rPr lang="en-US" altLang="zh-CN" sz="2800" b="1" i="1" dirty="0">
                <a:latin typeface="Times New Roman" panose="02020503050405090304" pitchFamily="18" charset="0"/>
              </a:rPr>
              <a:t>n*m</a:t>
            </a:r>
            <a:r>
              <a:rPr lang="zh-CN" altLang="en-US" sz="2800" b="1" dirty="0">
                <a:latin typeface="Times New Roman" panose="02020503050405090304" pitchFamily="18" charset="0"/>
              </a:rPr>
              <a:t> 阶矩阵</a:t>
            </a:r>
            <a:endParaRPr lang="zh-CN" altLang="en-US" sz="2800" b="1" dirty="0"/>
          </a:p>
          <a:p>
            <a:pPr algn="just">
              <a:lnSpc>
                <a:spcPct val="90000"/>
              </a:lnSpc>
              <a:buFont typeface="Wingdings" panose="05000000000000000000" pitchFamily="2" charset="2"/>
              <a:buNone/>
            </a:pPr>
            <a:r>
              <a:rPr lang="zh-CN" altLang="en-US" sz="2800" b="1" dirty="0"/>
              <a:t>                                             </a:t>
            </a:r>
            <a:endParaRPr lang="zh-CN" altLang="en-US" sz="2800" b="1" dirty="0"/>
          </a:p>
          <a:p>
            <a:pPr algn="just">
              <a:lnSpc>
                <a:spcPct val="90000"/>
              </a:lnSpc>
              <a:buFont typeface="Wingdings" panose="05000000000000000000" pitchFamily="2" charset="2"/>
              <a:buNone/>
            </a:pPr>
            <a:r>
              <a:rPr lang="zh-CN" altLang="en-US" sz="2800" b="1" dirty="0"/>
              <a:t>                                                       </a:t>
            </a:r>
            <a:endParaRPr lang="zh-CN" altLang="en-US" sz="2800" b="1" dirty="0"/>
          </a:p>
          <a:p>
            <a:pPr algn="just">
              <a:lnSpc>
                <a:spcPct val="90000"/>
              </a:lnSpc>
              <a:buFont typeface="Wingdings" panose="05000000000000000000" pitchFamily="2" charset="2"/>
              <a:buNone/>
            </a:pPr>
            <a:endParaRPr lang="zh-CN" altLang="en-US" sz="2800" b="1" dirty="0"/>
          </a:p>
          <a:p>
            <a:pPr algn="just">
              <a:lnSpc>
                <a:spcPct val="90000"/>
              </a:lnSpc>
              <a:buFont typeface="Wingdings" panose="05000000000000000000" pitchFamily="2" charset="2"/>
              <a:buNone/>
            </a:pPr>
            <a:endParaRPr lang="zh-CN" altLang="en-US" sz="2800" b="1" dirty="0"/>
          </a:p>
          <a:p>
            <a:pPr algn="just">
              <a:lnSpc>
                <a:spcPct val="90000"/>
              </a:lnSpc>
              <a:buFont typeface="Wingdings" panose="05000000000000000000" pitchFamily="2" charset="2"/>
              <a:buNone/>
            </a:pPr>
            <a:r>
              <a:rPr lang="zh-CN" altLang="en-US" sz="2800" b="1" dirty="0">
                <a:latin typeface="Times New Roman" panose="02020503050405090304" pitchFamily="18" charset="0"/>
              </a:rPr>
              <a:t>                                                                     </a:t>
            </a:r>
            <a:endParaRPr lang="zh-CN" altLang="en-US" sz="2800" b="1" dirty="0"/>
          </a:p>
          <a:p>
            <a:pPr marL="0" indent="0" algn="just">
              <a:lnSpc>
                <a:spcPct val="90000"/>
              </a:lnSpc>
              <a:buNone/>
            </a:pPr>
            <a:r>
              <a:rPr lang="zh-CN" altLang="en-US" sz="2800" b="1" dirty="0">
                <a:latin typeface="Times New Roman" panose="02020503050405090304" pitchFamily="18" charset="0"/>
              </a:rPr>
              <a:t>式中每个变量</a:t>
            </a:r>
            <a:r>
              <a:rPr lang="en-US" altLang="zh-CN" sz="2800" b="1" i="1" dirty="0" err="1">
                <a:latin typeface="Times New Roman" panose="02020503050405090304" pitchFamily="18" charset="0"/>
              </a:rPr>
              <a:t>x</a:t>
            </a:r>
            <a:r>
              <a:rPr lang="en-US" altLang="zh-CN" sz="2800" b="1" i="1" baseline="-25000" dirty="0" err="1">
                <a:latin typeface="Times New Roman" panose="02020503050405090304" pitchFamily="18" charset="0"/>
              </a:rPr>
              <a:t>i,j</a:t>
            </a:r>
            <a:r>
              <a:rPr lang="zh-CN" altLang="en-US" sz="2800" b="1" dirty="0">
                <a:latin typeface="Times New Roman" panose="02020503050405090304" pitchFamily="18" charset="0"/>
              </a:rPr>
              <a:t>根据以下公式变换，称为</a:t>
            </a:r>
            <a:r>
              <a:rPr lang="zh-CN" altLang="en-US" sz="2800" b="1" dirty="0">
                <a:latin typeface="Times New Roman" panose="02020503050405090304" pitchFamily="18" charset="0"/>
                <a:ea typeface="黑体" panose="02010609060101010101" pitchFamily="49" charset="-122"/>
              </a:rPr>
              <a:t>标准化</a:t>
            </a:r>
            <a:r>
              <a:rPr lang="zh-CN" altLang="en-US" sz="2800" b="1" dirty="0">
                <a:latin typeface="Times New Roman" panose="02020503050405090304" pitchFamily="18" charset="0"/>
              </a:rPr>
              <a:t>。</a:t>
            </a:r>
            <a:endParaRPr lang="zh-CN" altLang="en-US" sz="2800" b="1" dirty="0">
              <a:latin typeface="Times New Roman" panose="02020503050405090304" pitchFamily="18" charset="0"/>
            </a:endParaRPr>
          </a:p>
        </p:txBody>
      </p:sp>
      <p:graphicFrame>
        <p:nvGraphicFramePr>
          <p:cNvPr id="35" name="Object 18"/>
          <p:cNvGraphicFramePr>
            <a:graphicFrameLocks noChangeAspect="1"/>
          </p:cNvGraphicFramePr>
          <p:nvPr/>
        </p:nvGraphicFramePr>
        <p:xfrm>
          <a:off x="4932363" y="5593234"/>
          <a:ext cx="419100" cy="500062"/>
        </p:xfrm>
        <a:graphic>
          <a:graphicData uri="http://schemas.openxmlformats.org/presentationml/2006/ole">
            <mc:AlternateContent xmlns:mc="http://schemas.openxmlformats.org/markup-compatibility/2006">
              <mc:Choice xmlns:v="urn:schemas-microsoft-com:vml" Requires="v">
                <p:oleObj spid="_x0000_s97492" name="" r:id="rId8" imgW="203200" imgH="241300" progId="Equation.3">
                  <p:embed/>
                </p:oleObj>
              </mc:Choice>
              <mc:Fallback>
                <p:oleObj name="" r:id="rId8" imgW="203200" imgH="241300" progId="Equation.3">
                  <p:embed/>
                  <p:pic>
                    <p:nvPicPr>
                      <p:cNvPr id="0" name="Object 18"/>
                      <p:cNvPicPr preferRelativeResize="0">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4932363" y="5593234"/>
                        <a:ext cx="41910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2536403" y="3359989"/>
          <a:ext cx="3312368" cy="1433422"/>
        </p:xfrm>
        <a:graphic>
          <a:graphicData uri="http://schemas.openxmlformats.org/presentationml/2006/ole">
            <mc:AlternateContent xmlns:mc="http://schemas.openxmlformats.org/markup-compatibility/2006">
              <mc:Choice xmlns:v="urn:schemas-microsoft-com:vml" Requires="v">
                <p:oleObj spid="_x0000_s97493" name="Equation" r:id="rId10" imgW="52120800" imgH="22555200" progId="Equation.DSMT4">
                  <p:embed/>
                </p:oleObj>
              </mc:Choice>
              <mc:Fallback>
                <p:oleObj name="Equation" r:id="rId10" imgW="52120800" imgH="22555200" progId="Equation.DSMT4">
                  <p:embed/>
                  <p:pic>
                    <p:nvPicPr>
                      <p:cNvPr id="0" name="图片 97492"/>
                      <p:cNvPicPr/>
                      <p:nvPr/>
                    </p:nvPicPr>
                    <p:blipFill>
                      <a:blip r:embed="rId11"/>
                      <a:stretch>
                        <a:fillRect/>
                      </a:stretch>
                    </p:blipFill>
                    <p:spPr>
                      <a:xfrm>
                        <a:off x="2536403" y="3359989"/>
                        <a:ext cx="3312368" cy="1433422"/>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8178800" y="4495800"/>
          <a:ext cx="914400" cy="198438"/>
        </p:xfrm>
        <a:graphic>
          <a:graphicData uri="http://schemas.openxmlformats.org/presentationml/2006/ole">
            <mc:AlternateContent xmlns:mc="http://schemas.openxmlformats.org/markup-compatibility/2006">
              <mc:Choice xmlns:v="urn:schemas-microsoft-com:vml" Requires="v">
                <p:oleObj spid="_x0000_s97494" name="Equation" r:id="rId12" imgW="2743200" imgH="4267200" progId="Equation.DSMT4">
                  <p:embed/>
                </p:oleObj>
              </mc:Choice>
              <mc:Fallback>
                <p:oleObj name="Equation" r:id="rId12" imgW="2743200" imgH="4267200" progId="Equation.DSMT4">
                  <p:embed/>
                  <p:pic>
                    <p:nvPicPr>
                      <p:cNvPr id="0" name="图片 97493"/>
                      <p:cNvPicPr/>
                      <p:nvPr/>
                    </p:nvPicPr>
                    <p:blipFill>
                      <a:blip r:embed="rId13"/>
                      <a:stretch>
                        <a:fillRect/>
                      </a:stretch>
                    </p:blipFill>
                    <p:spPr>
                      <a:xfrm>
                        <a:off x="8178800" y="4495800"/>
                        <a:ext cx="914400" cy="198438"/>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200662" y="2239890"/>
          <a:ext cx="3467682" cy="457541"/>
        </p:xfrm>
        <a:graphic>
          <a:graphicData uri="http://schemas.openxmlformats.org/presentationml/2006/ole">
            <mc:AlternateContent xmlns:mc="http://schemas.openxmlformats.org/markup-compatibility/2006">
              <mc:Choice xmlns:v="urn:schemas-microsoft-com:vml" Requires="v">
                <p:oleObj spid="_x0000_s97495" name="Equation" r:id="rId14" imgW="43891200" imgH="5791200" progId="Equation.DSMT4">
                  <p:embed/>
                </p:oleObj>
              </mc:Choice>
              <mc:Fallback>
                <p:oleObj name="Equation" r:id="rId14" imgW="43891200" imgH="5791200" progId="Equation.DSMT4">
                  <p:embed/>
                  <p:pic>
                    <p:nvPicPr>
                      <p:cNvPr id="0" name="图片 97494"/>
                      <p:cNvPicPr/>
                      <p:nvPr/>
                    </p:nvPicPr>
                    <p:blipFill>
                      <a:blip r:embed="rId15"/>
                      <a:stretch>
                        <a:fillRect/>
                      </a:stretch>
                    </p:blipFill>
                    <p:spPr>
                      <a:xfrm>
                        <a:off x="4200662" y="2239890"/>
                        <a:ext cx="3467682" cy="457541"/>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6683</Words>
  <Application>WPS 文字</Application>
  <PresentationFormat>全屏显示(4:3)</PresentationFormat>
  <Paragraphs>802</Paragraphs>
  <Slides>40</Slides>
  <Notes>7</Notes>
  <HiddenSlides>0</HiddenSlides>
  <MMClips>0</MMClips>
  <ScaleCrop>false</ScaleCrop>
  <HeadingPairs>
    <vt:vector size="8" baseType="variant">
      <vt:variant>
        <vt:lpstr>已用的字体</vt:lpstr>
      </vt:variant>
      <vt:variant>
        <vt:i4>30</vt:i4>
      </vt:variant>
      <vt:variant>
        <vt:lpstr>主题</vt:lpstr>
      </vt:variant>
      <vt:variant>
        <vt:i4>1</vt:i4>
      </vt:variant>
      <vt:variant>
        <vt:lpstr>嵌入 OLE 服务器</vt:lpstr>
      </vt:variant>
      <vt:variant>
        <vt:i4>30</vt:i4>
      </vt:variant>
      <vt:variant>
        <vt:lpstr>幻灯片标题</vt:lpstr>
      </vt:variant>
      <vt:variant>
        <vt:i4>40</vt:i4>
      </vt:variant>
    </vt:vector>
  </HeadingPairs>
  <TitlesOfParts>
    <vt:vector size="101" baseType="lpstr">
      <vt:lpstr>Arial</vt:lpstr>
      <vt:lpstr>方正书宋_GBK</vt:lpstr>
      <vt:lpstr>Wingdings</vt:lpstr>
      <vt:lpstr>微软雅黑</vt:lpstr>
      <vt:lpstr>Arial Unicode MS</vt:lpstr>
      <vt:lpstr>Times New Roman</vt:lpstr>
      <vt:lpstr>宋体</vt:lpstr>
      <vt:lpstr>汉仪书宋二KW</vt:lpstr>
      <vt:lpstr>Wingdings 2</vt:lpstr>
      <vt:lpstr>Arial Rounded MT Bold</vt:lpstr>
      <vt:lpstr>Verdana</vt:lpstr>
      <vt:lpstr>华文新魏</vt:lpstr>
      <vt:lpstr>苹方-简</vt:lpstr>
      <vt:lpstr>楷体_GB2312</vt:lpstr>
      <vt:lpstr>文鼎大标宋简</vt:lpstr>
      <vt:lpstr>黑体</vt:lpstr>
      <vt:lpstr>Cambria Math</vt:lpstr>
      <vt:lpstr>Cambria Math</vt:lpstr>
      <vt:lpstr>Helvetica</vt:lpstr>
      <vt:lpstr>Times New Roman</vt:lpstr>
      <vt:lpstr>华文中宋</vt:lpstr>
      <vt:lpstr>Calibri</vt:lpstr>
      <vt:lpstr>宋体</vt:lpstr>
      <vt:lpstr>汉仪中黑KW</vt:lpstr>
      <vt:lpstr>等线</vt:lpstr>
      <vt:lpstr>汉仪中等线KW</vt:lpstr>
      <vt:lpstr>BatangChe</vt:lpstr>
      <vt:lpstr>STIXGeneral</vt:lpstr>
      <vt:lpstr>宋体-简</vt:lpstr>
      <vt:lpstr>华文仿宋</vt:lpstr>
      <vt:lpstr>Office 主题</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PowerPoint 演示文稿</vt:lpstr>
      <vt:lpstr>PowerPoint 演示文稿</vt:lpstr>
      <vt:lpstr>聚类分析</vt:lpstr>
      <vt:lpstr>1、特征变量（指标）的提取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xmwang</dc:creator>
  <cp:lastModifiedBy>waterking</cp:lastModifiedBy>
  <cp:revision>273</cp:revision>
  <dcterms:created xsi:type="dcterms:W3CDTF">2019-10-20T08:25:12Z</dcterms:created>
  <dcterms:modified xsi:type="dcterms:W3CDTF">2019-10-20T08:25:12Z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2052-1.6.1.2429</vt:lpwstr>
  </property>
</Properties>
</file>