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6" r:id="rId11"/>
    <p:sldId id="265" r:id="rId12"/>
    <p:sldId id="266" r:id="rId13"/>
    <p:sldId id="267" r:id="rId14"/>
    <p:sldId id="268" r:id="rId15"/>
    <p:sldId id="269" r:id="rId16"/>
    <p:sldId id="270" r:id="rId17"/>
    <p:sldId id="33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35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084" autoAdjust="0"/>
  </p:normalViewPr>
  <p:slideViewPr>
    <p:cSldViewPr snapToGrid="0">
      <p:cViewPr varScale="1">
        <p:scale>
          <a:sx n="92" d="100"/>
          <a:sy n="92" d="100"/>
        </p:scale>
        <p:origin x="-103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6128E-1DFD-4072-9692-1A328FFBDC89}" type="datetimeFigureOut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0303-90E9-4965-80CB-7D0A84E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73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00303-90E9-4965-80CB-7D0A84E1D2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455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AF19-5D5E-45A1-8C89-42B2A48E5598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77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FD2-6E52-4FBB-8C2D-4DF89F78C23E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8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EEA-D155-4CD3-916A-7D7B511FE8BD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73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283C-64CF-42D9-9238-1FCE23E690B2}" type="datetime1">
              <a:rPr lang="zh-CN" altLang="en-US" smtClean="0"/>
              <a:pPr/>
              <a:t>2018/10/13 Saturday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0969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19EA-19C3-4EB3-BBAC-8216CD8DD0D9}" type="datetime1">
              <a:rPr lang="zh-CN" altLang="en-US" smtClean="0"/>
              <a:pPr/>
              <a:t>2018/10/13 Saturday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1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37D1-041C-40C6-9E9C-EC7DEEC0FDC7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9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E8D6-661F-4554-8C22-E2AE359C5A30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509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D16C-5660-4A5A-8007-EFF335B8324B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07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93C6-B441-44F5-B347-5228A460E3B1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80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2D4B-5C5F-4168-AE5E-FEE0CB3891E8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5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6566-B015-4062-A536-C5EF4849161E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103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72B6-CCB3-41F7-A4E9-2971D7E7AD8A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706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DE4-3709-4B12-9899-B1EBFF4765E6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4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BD4A-8654-412F-A590-0ABF100B667B}" type="datetime1">
              <a:rPr lang="zh-CN" altLang="en-US" smtClean="0"/>
              <a:pPr/>
              <a:t>2018/10/13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294B-495D-43A5-A94B-B5D24A161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10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文件和数据格式化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05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文件的打开关闭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844862"/>
            <a:ext cx="5712516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textFile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open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"7.1.txt"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"rt"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zh-CN" sz="2000" dirty="0" smtClean="0">
                <a:solidFill>
                  <a:srgbClr val="0086B3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(textFile.readline())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textFile.close()</a:t>
            </a:r>
            <a:endParaRPr lang="zh-CN" alt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8648" y="3055851"/>
            <a:ext cx="5712517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"7.1.txt"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(textFile.readline())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textFile.close()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49" y="5281543"/>
            <a:ext cx="5712516" cy="707886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"7.1.txt"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(textFile.readline())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14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58241" y="1749679"/>
            <a:ext cx="8373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根据打开方式不同可以对文件进行相应的读写操</a:t>
            </a:r>
            <a:r>
              <a:rPr sz="2400" spc="5" dirty="0">
                <a:latin typeface="Microsoft YaHei"/>
                <a:cs typeface="Microsoft YaHei"/>
              </a:rPr>
              <a:t>作</a:t>
            </a:r>
            <a:r>
              <a:rPr sz="2400" dirty="0">
                <a:latin typeface="Microsoft YaHei"/>
                <a:cs typeface="Microsoft YaHei"/>
              </a:rPr>
              <a:t>，P</a:t>
            </a:r>
            <a:r>
              <a:rPr sz="2400" spc="5" dirty="0">
                <a:latin typeface="Microsoft YaHei"/>
                <a:cs typeface="Microsoft YaHei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tho</a:t>
            </a:r>
            <a:r>
              <a:rPr sz="2400" spc="-5" dirty="0">
                <a:latin typeface="Microsoft YaHei"/>
                <a:cs typeface="Microsoft YaHei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提 供</a:t>
            </a:r>
            <a:r>
              <a:rPr sz="2400" spc="-5" dirty="0">
                <a:latin typeface="Microsoft YaHei"/>
                <a:cs typeface="Microsoft YaHei"/>
              </a:rPr>
              <a:t>4</a:t>
            </a:r>
            <a:r>
              <a:rPr sz="2400" dirty="0">
                <a:latin typeface="Microsoft YaHei"/>
                <a:cs typeface="Microsoft YaHei"/>
              </a:rPr>
              <a:t>个常用的文件内容读取方法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0825" y="3302000"/>
          <a:ext cx="8702674" cy="292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315"/>
                <a:gridCol w="6563359"/>
              </a:tblGrid>
              <a:tr h="36576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方法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08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含义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3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&lt;file&gt;.readall()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读入整个文件内容，返回一个字符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串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或字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节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流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72056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&lt;file&gt;.read(size=-1)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从文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中读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入整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个文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内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容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，如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果给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出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参数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，读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入前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长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度的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字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符串或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字节流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</a:tr>
              <a:tr h="7314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&lt;file&gt;.readline(size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-1)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从文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中读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入一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行内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容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，如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果给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出参</a:t>
                      </a:r>
                      <a:r>
                        <a:rPr sz="1600" spc="10" dirty="0">
                          <a:latin typeface="SimSun"/>
                          <a:cs typeface="SimSun"/>
                        </a:rPr>
                        <a:t>数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，读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入该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行前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长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度的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字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符串或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字节流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52069" marB="0">
                    <a:solidFill>
                      <a:srgbClr val="FFFFFF"/>
                    </a:solidFill>
                  </a:tcPr>
                </a:tc>
              </a:tr>
              <a:tr h="71202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&lt;file&gt;.readlines(hint=-1)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15" dirty="0">
                          <a:latin typeface="SimSun"/>
                          <a:cs typeface="SimSun"/>
                        </a:rPr>
                        <a:t>从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文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中读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入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所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有</a:t>
                      </a:r>
                      <a:r>
                        <a:rPr sz="1600" spc="40" dirty="0">
                          <a:latin typeface="SimSun"/>
                          <a:cs typeface="SimSun"/>
                        </a:rPr>
                        <a:t>行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以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每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行为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元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素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形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成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一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个列</a:t>
                      </a:r>
                      <a:r>
                        <a:rPr sz="1600" spc="30" dirty="0">
                          <a:latin typeface="SimSun"/>
                          <a:cs typeface="SimSun"/>
                        </a:rPr>
                        <a:t>表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如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果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给</a:t>
                      </a:r>
                      <a:r>
                        <a:rPr sz="1600" spc="25" dirty="0">
                          <a:latin typeface="SimSun"/>
                          <a:cs typeface="SimSun"/>
                        </a:rPr>
                        <a:t>出参数</a:t>
                      </a:r>
                      <a:r>
                        <a:rPr sz="1600" spc="1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读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入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hint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行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95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69442" y="1935607"/>
            <a:ext cx="425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微实例</a:t>
            </a:r>
            <a:r>
              <a:rPr sz="2400" b="1" spc="-5" dirty="0">
                <a:latin typeface="Courier New"/>
                <a:cs typeface="Courier New"/>
              </a:rPr>
              <a:t>7</a:t>
            </a:r>
            <a:r>
              <a:rPr sz="2400" b="1" dirty="0">
                <a:latin typeface="Courier New"/>
                <a:cs typeface="Courier New"/>
              </a:rPr>
              <a:t>.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：文本文件逐行打印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5668" y="2994328"/>
            <a:ext cx="6210354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fname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"请输入要打开的文件: 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(fname,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fo.readlines()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(line)  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2361438"/>
            <a:ext cx="490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遍历文件的所有行可以直接这样完成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6769" y="3324667"/>
            <a:ext cx="621035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fname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"请输入要打开的文件: 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(fname,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(line)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09955" y="521208"/>
            <a:ext cx="3278124" cy="119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78865" y="2306574"/>
            <a:ext cx="79514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0" marR="5080" indent="-1524635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如果程序需要逐行处理文件内</a:t>
            </a:r>
            <a:r>
              <a:rPr sz="2400" spc="5" dirty="0">
                <a:latin typeface="Microsoft YaHei"/>
                <a:cs typeface="Microsoft YaHei"/>
              </a:rPr>
              <a:t>容</a:t>
            </a:r>
            <a:r>
              <a:rPr sz="2400" dirty="0">
                <a:latin typeface="Microsoft YaHei"/>
                <a:cs typeface="Microsoft YaHei"/>
              </a:rPr>
              <a:t>，建议采用上述代码格式：  </a:t>
            </a:r>
            <a:r>
              <a:rPr sz="2400" spc="-5" dirty="0">
                <a:latin typeface="Microsoft YaHei"/>
                <a:cs typeface="Microsoft YaHei"/>
              </a:rPr>
              <a:t>fo </a:t>
            </a:r>
            <a:r>
              <a:rPr sz="2400" dirty="0">
                <a:latin typeface="Microsoft YaHei"/>
                <a:cs typeface="Microsoft YaHei"/>
              </a:rPr>
              <a:t>= </a:t>
            </a:r>
            <a:r>
              <a:rPr sz="2400" spc="-5" dirty="0">
                <a:latin typeface="Microsoft YaHei"/>
                <a:cs typeface="Microsoft YaHei"/>
              </a:rPr>
              <a:t>open(fname,</a:t>
            </a:r>
            <a:r>
              <a:rPr sz="2400" spc="1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r</a:t>
            </a:r>
            <a:r>
              <a:rPr sz="2000" b="1" spc="-5" dirty="0">
                <a:latin typeface="Microsoft YaHei"/>
                <a:cs typeface="Microsoft YaHei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)</a:t>
            </a:r>
            <a:endParaRPr sz="2400">
              <a:latin typeface="Microsoft YaHei"/>
              <a:cs typeface="Microsoft YaHei"/>
            </a:endParaRPr>
          </a:p>
          <a:p>
            <a:pPr marL="1536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for </a:t>
            </a:r>
            <a:r>
              <a:rPr sz="2400" spc="-5" dirty="0">
                <a:latin typeface="Microsoft YaHei"/>
                <a:cs typeface="Microsoft YaHei"/>
              </a:rPr>
              <a:t>line in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fo:</a:t>
            </a:r>
            <a:endParaRPr sz="2400">
              <a:latin typeface="Microsoft YaHei"/>
              <a:cs typeface="Microsoft YaHei"/>
            </a:endParaRPr>
          </a:p>
          <a:p>
            <a:pPr marL="1898014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#</a:t>
            </a:r>
            <a:r>
              <a:rPr sz="2400" spc="10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处理一行数据</a:t>
            </a:r>
            <a:endParaRPr sz="2400">
              <a:latin typeface="Microsoft YaHei"/>
              <a:cs typeface="Microsoft YaHei"/>
            </a:endParaRPr>
          </a:p>
          <a:p>
            <a:pPr marL="1536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Microsoft YaHei"/>
                <a:cs typeface="Microsoft YaHei"/>
              </a:rPr>
              <a:t>fo.close()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1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96518" y="1943480"/>
            <a:ext cx="763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P</a:t>
            </a:r>
            <a:r>
              <a:rPr sz="2400" spc="5" dirty="0">
                <a:latin typeface="Microsoft YaHei"/>
                <a:cs typeface="Microsoft YaHei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tho</a:t>
            </a:r>
            <a:r>
              <a:rPr sz="2400" spc="-5" dirty="0">
                <a:latin typeface="Microsoft YaHei"/>
                <a:cs typeface="Microsoft YaHei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提供</a:t>
            </a:r>
            <a:r>
              <a:rPr sz="2400" spc="-5" dirty="0">
                <a:latin typeface="Microsoft YaHei"/>
                <a:cs typeface="Microsoft YaHei"/>
              </a:rPr>
              <a:t>3</a:t>
            </a:r>
            <a:r>
              <a:rPr sz="2400" dirty="0">
                <a:latin typeface="Microsoft YaHei"/>
                <a:cs typeface="Microsoft YaHei"/>
              </a:rPr>
              <a:t>个与文件内容写入有关的方法，如表所示。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1675" y="2987675"/>
          <a:ext cx="7666990" cy="1669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865"/>
                <a:gridCol w="5445125"/>
              </a:tblGrid>
              <a:tr h="323976">
                <a:tc>
                  <a:txBody>
                    <a:bodyPr/>
                    <a:lstStyle/>
                    <a:p>
                      <a:pPr marL="281940" algn="ctr">
                        <a:lnSpc>
                          <a:spcPts val="1885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方法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5305" algn="ctr">
                        <a:lnSpc>
                          <a:spcPts val="1885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含义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93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&lt;file&gt;.write(s)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向文件写入一个字符串或字节流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5565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2594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&lt;file&gt;.writelines(lines)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将一个元素为字符串的列表写入文件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</a:tr>
              <a:tr h="6402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&lt;file&gt;.seek(offset)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改变当前文件操作指针的位置</a:t>
                      </a:r>
                      <a:r>
                        <a:rPr sz="1600" spc="-1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offset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值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：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335915">
                        <a:lnSpc>
                          <a:spcPts val="1885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0：文件开头；</a:t>
                      </a:r>
                      <a:r>
                        <a:rPr sz="1600" spc="-4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当前位置；</a:t>
                      </a:r>
                      <a:r>
                        <a:rPr sz="1600" spc="-42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2: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文件结尾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222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79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822195" y="4611700"/>
            <a:ext cx="2082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imSun"/>
                <a:cs typeface="SimSun"/>
              </a:rPr>
              <a:t>程序执行结果如下：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3522" y="5268002"/>
            <a:ext cx="5491480" cy="732155"/>
          </a:xfrm>
          <a:prstGeom prst="rect">
            <a:avLst/>
          </a:prstGeom>
          <a:noFill/>
          <a:ln w="12700">
            <a:solidFill>
              <a:srgbClr val="00AF5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latin typeface="Courier New"/>
                <a:cs typeface="Courier New"/>
              </a:rPr>
              <a:t>&gt;&gt;&gt;</a:t>
            </a:r>
            <a:r>
              <a:rPr sz="1400" b="1" spc="10" dirty="0">
                <a:latin typeface="Microsoft JhengHei"/>
                <a:cs typeface="Microsoft JhengHei"/>
              </a:rPr>
              <a:t>请输</a:t>
            </a:r>
            <a:r>
              <a:rPr sz="1400" b="1" dirty="0">
                <a:latin typeface="Microsoft JhengHei"/>
                <a:cs typeface="Microsoft JhengHei"/>
              </a:rPr>
              <a:t>入要写入</a:t>
            </a:r>
            <a:r>
              <a:rPr sz="1400" b="1" spc="-15" dirty="0">
                <a:latin typeface="Microsoft JhengHei"/>
                <a:cs typeface="Microsoft JhengHei"/>
              </a:rPr>
              <a:t>的</a:t>
            </a:r>
            <a:r>
              <a:rPr sz="1400" b="1" dirty="0">
                <a:latin typeface="Microsoft JhengHei"/>
                <a:cs typeface="Microsoft JhengHei"/>
              </a:rPr>
              <a:t>文</a:t>
            </a:r>
            <a:r>
              <a:rPr sz="1400" b="1" spc="5" dirty="0">
                <a:latin typeface="Microsoft JhengHei"/>
                <a:cs typeface="Microsoft JhengHei"/>
              </a:rPr>
              <a:t>件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test.txt</a:t>
            </a:r>
            <a:endParaRPr sz="14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975"/>
              </a:spcBef>
            </a:pPr>
            <a:r>
              <a:rPr sz="1600" b="1" spc="-5" dirty="0">
                <a:latin typeface="Courier New"/>
                <a:cs typeface="Courier New"/>
              </a:rPr>
              <a:t>&gt;&gt;&gt;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7973" y="1625174"/>
            <a:ext cx="5902578" cy="267765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fname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"请输入要写入的文件: 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(fname,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"w+"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"唐诗"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"宋词"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"元曲"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fo.writelines(ls)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(line)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1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文件的读写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822195" y="4611700"/>
            <a:ext cx="2082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imSun"/>
                <a:cs typeface="SimSun"/>
              </a:rPr>
              <a:t>程序执行结果如下：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3522" y="5268002"/>
            <a:ext cx="5491480" cy="689932"/>
          </a:xfrm>
          <a:prstGeom prst="rect">
            <a:avLst/>
          </a:prstGeom>
          <a:noFill/>
          <a:ln w="12700">
            <a:solidFill>
              <a:srgbClr val="00AF5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latin typeface="Courier New"/>
                <a:cs typeface="Courier New"/>
              </a:rPr>
              <a:t>&gt;&gt;&gt;</a:t>
            </a:r>
            <a:r>
              <a:rPr sz="1400" b="1" spc="10" dirty="0">
                <a:latin typeface="Microsoft JhengHei"/>
                <a:cs typeface="Microsoft JhengHei"/>
              </a:rPr>
              <a:t>请输</a:t>
            </a:r>
            <a:r>
              <a:rPr sz="1400" b="1" dirty="0">
                <a:latin typeface="Microsoft JhengHei"/>
                <a:cs typeface="Microsoft JhengHei"/>
              </a:rPr>
              <a:t>入要写入</a:t>
            </a:r>
            <a:r>
              <a:rPr sz="1400" b="1" spc="-15" dirty="0">
                <a:latin typeface="Microsoft JhengHei"/>
                <a:cs typeface="Microsoft JhengHei"/>
              </a:rPr>
              <a:t>的</a:t>
            </a:r>
            <a:r>
              <a:rPr sz="1400" b="1" dirty="0">
                <a:latin typeface="Microsoft JhengHei"/>
                <a:cs typeface="Microsoft JhengHei"/>
              </a:rPr>
              <a:t>文</a:t>
            </a:r>
            <a:r>
              <a:rPr sz="1400" b="1" spc="5" dirty="0">
                <a:latin typeface="Microsoft JhengHei"/>
                <a:cs typeface="Microsoft JhengHei"/>
              </a:rPr>
              <a:t>件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test.txt</a:t>
            </a:r>
            <a:endParaRPr sz="1400" dirty="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975"/>
              </a:spcBef>
            </a:pPr>
            <a:r>
              <a:rPr sz="1600" b="1" spc="-5" dirty="0" smtClean="0">
                <a:latin typeface="Courier New"/>
                <a:cs typeface="Courier New"/>
              </a:rPr>
              <a:t>&gt;&gt;&gt;</a:t>
            </a:r>
            <a:r>
              <a:rPr lang="zh-CN" altLang="en-US" sz="1600" b="1" spc="-5" dirty="0">
                <a:latin typeface="Courier New"/>
                <a:cs typeface="Courier New"/>
              </a:rPr>
              <a:t>唐诗宋词元曲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7973" y="1440508"/>
            <a:ext cx="5902578" cy="304698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fname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"请输入要写入的文件: 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(fname,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"w+"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"唐诗"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"宋词"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"元曲"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fo.writelines(ls)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o.seek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(0)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(line)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63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523" y="2816097"/>
            <a:ext cx="3741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PI</a:t>
            </a:r>
            <a:r>
              <a:rPr sz="5400" spc="-10" dirty="0"/>
              <a:t>L</a:t>
            </a:r>
            <a:r>
              <a:rPr sz="5400" dirty="0"/>
              <a:t>库的使用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0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269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库概述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757553"/>
            <a:ext cx="8000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PIL（Python</a:t>
            </a:r>
            <a:r>
              <a:rPr sz="2400" spc="21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Image</a:t>
            </a:r>
            <a:r>
              <a:rPr sz="2400" spc="210" dirty="0">
                <a:latin typeface="Microsoft YaHei"/>
                <a:cs typeface="Microsoft YaHei"/>
              </a:rPr>
              <a:t> </a:t>
            </a:r>
            <a:r>
              <a:rPr sz="2400" spc="10" dirty="0">
                <a:latin typeface="Microsoft YaHei"/>
                <a:cs typeface="Microsoft YaHei"/>
              </a:rPr>
              <a:t>Library）</a:t>
            </a:r>
            <a:r>
              <a:rPr sz="2400" dirty="0">
                <a:latin typeface="Microsoft YaHei"/>
                <a:cs typeface="Microsoft YaHei"/>
              </a:rPr>
              <a:t>库是Python语言的第三方 库，需要通过pip工具安装。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250" y="3327400"/>
            <a:ext cx="7135368" cy="35051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1250" y="3327400"/>
            <a:ext cx="7136130" cy="351155"/>
          </a:xfrm>
          <a:prstGeom prst="rect">
            <a:avLst/>
          </a:prstGeom>
          <a:ln w="127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825"/>
              </a:lnSpc>
              <a:tabLst>
                <a:tab pos="2999740" algn="l"/>
              </a:tabLst>
            </a:pPr>
            <a:r>
              <a:rPr sz="1600" b="1" spc="-5" dirty="0">
                <a:latin typeface="Courier New"/>
                <a:cs typeface="Courier New"/>
              </a:rPr>
              <a:t>:\&gt;pip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install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pillow	# </a:t>
            </a:r>
            <a:r>
              <a:rPr sz="1600" b="1" spc="5" dirty="0">
                <a:latin typeface="Microsoft JhengHei"/>
                <a:cs typeface="Microsoft JhengHei"/>
              </a:rPr>
              <a:t>或 </a:t>
            </a:r>
            <a:r>
              <a:rPr sz="1600" b="1" spc="-5" dirty="0">
                <a:latin typeface="Microsoft JhengHei"/>
                <a:cs typeface="Microsoft JhengHei"/>
              </a:rPr>
              <a:t>者 </a:t>
            </a:r>
            <a:r>
              <a:rPr sz="1600" b="1" spc="-5" dirty="0">
                <a:latin typeface="Courier New"/>
                <a:cs typeface="Courier New"/>
              </a:rPr>
              <a:t>pip3 install</a:t>
            </a:r>
            <a:r>
              <a:rPr sz="1600" b="1" spc="-5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pillow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4034896"/>
            <a:ext cx="802767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9240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Microsoft YaHei"/>
                <a:cs typeface="Microsoft YaHei"/>
              </a:rPr>
              <a:t>PI</a:t>
            </a:r>
            <a:r>
              <a:rPr sz="2400" spc="95" dirty="0">
                <a:latin typeface="Microsoft YaHei"/>
                <a:cs typeface="Microsoft YaHei"/>
              </a:rPr>
              <a:t>L</a:t>
            </a:r>
            <a:r>
              <a:rPr sz="2400" spc="90" dirty="0">
                <a:latin typeface="Microsoft YaHei"/>
                <a:cs typeface="Microsoft YaHei"/>
              </a:rPr>
              <a:t>库支</a:t>
            </a:r>
            <a:r>
              <a:rPr sz="2400" spc="105" dirty="0">
                <a:latin typeface="Microsoft YaHei"/>
                <a:cs typeface="Microsoft YaHei"/>
              </a:rPr>
              <a:t>持</a:t>
            </a:r>
            <a:r>
              <a:rPr sz="2400" spc="90" dirty="0">
                <a:latin typeface="Microsoft YaHei"/>
                <a:cs typeface="Microsoft YaHei"/>
              </a:rPr>
              <a:t>图像存</a:t>
            </a:r>
            <a:r>
              <a:rPr sz="2400" spc="120" dirty="0">
                <a:latin typeface="Microsoft YaHei"/>
                <a:cs typeface="Microsoft YaHei"/>
              </a:rPr>
              <a:t>储</a:t>
            </a:r>
            <a:r>
              <a:rPr sz="2400" spc="95" dirty="0">
                <a:latin typeface="Microsoft YaHei"/>
                <a:cs typeface="Microsoft YaHei"/>
              </a:rPr>
              <a:t>、</a:t>
            </a:r>
            <a:r>
              <a:rPr sz="2400" spc="90" dirty="0">
                <a:latin typeface="Microsoft YaHei"/>
                <a:cs typeface="Microsoft YaHei"/>
              </a:rPr>
              <a:t>显示</a:t>
            </a:r>
            <a:r>
              <a:rPr sz="2400" spc="105" dirty="0">
                <a:latin typeface="Microsoft YaHei"/>
                <a:cs typeface="Microsoft YaHei"/>
              </a:rPr>
              <a:t>和</a:t>
            </a:r>
            <a:r>
              <a:rPr sz="2400" spc="90" dirty="0">
                <a:latin typeface="Microsoft YaHei"/>
                <a:cs typeface="Microsoft YaHei"/>
              </a:rPr>
              <a:t>处</a:t>
            </a:r>
            <a:r>
              <a:rPr sz="2400" spc="105" dirty="0">
                <a:latin typeface="Microsoft YaHei"/>
                <a:cs typeface="Microsoft YaHei"/>
              </a:rPr>
              <a:t>理</a:t>
            </a:r>
            <a:r>
              <a:rPr sz="2400" spc="95" dirty="0">
                <a:latin typeface="Microsoft YaHei"/>
                <a:cs typeface="Microsoft YaHei"/>
              </a:rPr>
              <a:t>，</a:t>
            </a:r>
            <a:r>
              <a:rPr sz="2400" spc="105" dirty="0">
                <a:latin typeface="Microsoft YaHei"/>
                <a:cs typeface="Microsoft YaHei"/>
              </a:rPr>
              <a:t>它</a:t>
            </a:r>
            <a:r>
              <a:rPr sz="2400" spc="90" dirty="0">
                <a:latin typeface="Microsoft YaHei"/>
                <a:cs typeface="Microsoft YaHei"/>
              </a:rPr>
              <a:t>能够处</a:t>
            </a:r>
            <a:r>
              <a:rPr sz="2400" spc="105" dirty="0">
                <a:latin typeface="Microsoft YaHei"/>
                <a:cs typeface="Microsoft YaHei"/>
              </a:rPr>
              <a:t>理</a:t>
            </a:r>
            <a:r>
              <a:rPr sz="2400" spc="90" dirty="0">
                <a:latin typeface="Microsoft YaHei"/>
                <a:cs typeface="Microsoft YaHei"/>
              </a:rPr>
              <a:t>几乎所</a:t>
            </a:r>
            <a:r>
              <a:rPr sz="2400" dirty="0">
                <a:latin typeface="Microsoft YaHei"/>
                <a:cs typeface="Microsoft YaHei"/>
              </a:rPr>
              <a:t>有 </a:t>
            </a:r>
            <a:r>
              <a:rPr sz="2400" spc="20" dirty="0">
                <a:latin typeface="Microsoft YaHei"/>
                <a:cs typeface="Microsoft YaHei"/>
              </a:rPr>
              <a:t>图片格式，可以完成对图像的缩放、剪裁、</a:t>
            </a:r>
            <a:r>
              <a:rPr sz="2400" spc="15" dirty="0">
                <a:latin typeface="Microsoft YaHei"/>
                <a:cs typeface="Microsoft YaHei"/>
              </a:rPr>
              <a:t>叠加以及向</a:t>
            </a:r>
            <a:r>
              <a:rPr sz="2400" spc="30" dirty="0">
                <a:latin typeface="Microsoft YaHei"/>
                <a:cs typeface="Microsoft YaHei"/>
              </a:rPr>
              <a:t>图</a:t>
            </a:r>
            <a:r>
              <a:rPr sz="2400" dirty="0">
                <a:latin typeface="Microsoft YaHei"/>
                <a:cs typeface="Microsoft YaHei"/>
              </a:rPr>
              <a:t>像 添加线条、图像和文字等操作。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52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4779" y="2816097"/>
            <a:ext cx="3454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文件的使用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4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269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库概述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18540" y="2378455"/>
            <a:ext cx="7919720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Microsoft YaHei"/>
                <a:cs typeface="Microsoft YaHei"/>
              </a:rPr>
              <a:t>PIL库可以完成图像归档和图像处理两方面功能需求：</a:t>
            </a:r>
            <a:endParaRPr sz="2400">
              <a:latin typeface="Microsoft YaHei"/>
              <a:cs typeface="Microsoft YaHei"/>
            </a:endParaRPr>
          </a:p>
          <a:p>
            <a:pPr marL="12700" marR="5080">
              <a:lnSpc>
                <a:spcPct val="150000"/>
              </a:lnSpc>
              <a:buFont typeface="Wingdings"/>
              <a:buChar char=""/>
              <a:tabLst>
                <a:tab pos="282575" algn="l"/>
              </a:tabLst>
            </a:pPr>
            <a:r>
              <a:rPr sz="2400" spc="90" dirty="0">
                <a:latin typeface="Microsoft YaHei"/>
                <a:cs typeface="Microsoft YaHei"/>
              </a:rPr>
              <a:t>图像</a:t>
            </a:r>
            <a:r>
              <a:rPr sz="2400" spc="105" dirty="0">
                <a:latin typeface="Microsoft YaHei"/>
                <a:cs typeface="Microsoft YaHei"/>
              </a:rPr>
              <a:t>归档</a:t>
            </a:r>
            <a:r>
              <a:rPr sz="2400" spc="90" dirty="0">
                <a:latin typeface="Microsoft YaHei"/>
                <a:cs typeface="Microsoft YaHei"/>
              </a:rPr>
              <a:t>：对</a:t>
            </a:r>
            <a:r>
              <a:rPr sz="2400" spc="105" dirty="0">
                <a:latin typeface="Microsoft YaHei"/>
                <a:cs typeface="Microsoft YaHei"/>
              </a:rPr>
              <a:t>图像</a:t>
            </a:r>
            <a:r>
              <a:rPr sz="2400" spc="90" dirty="0">
                <a:latin typeface="Microsoft YaHei"/>
                <a:cs typeface="Microsoft YaHei"/>
              </a:rPr>
              <a:t>进行</a:t>
            </a:r>
            <a:r>
              <a:rPr sz="2400" spc="105" dirty="0">
                <a:latin typeface="Microsoft YaHei"/>
                <a:cs typeface="Microsoft YaHei"/>
              </a:rPr>
              <a:t>批处</a:t>
            </a:r>
            <a:r>
              <a:rPr sz="2400" spc="130" dirty="0">
                <a:latin typeface="Microsoft YaHei"/>
                <a:cs typeface="Microsoft YaHei"/>
              </a:rPr>
              <a:t>理</a:t>
            </a:r>
            <a:r>
              <a:rPr sz="2400" spc="95" dirty="0">
                <a:latin typeface="Microsoft YaHei"/>
                <a:cs typeface="Microsoft YaHei"/>
              </a:rPr>
              <a:t>、</a:t>
            </a:r>
            <a:r>
              <a:rPr sz="2400" spc="105" dirty="0">
                <a:latin typeface="Microsoft YaHei"/>
                <a:cs typeface="Microsoft YaHei"/>
              </a:rPr>
              <a:t>生成</a:t>
            </a:r>
            <a:r>
              <a:rPr sz="2400" spc="90" dirty="0">
                <a:latin typeface="Microsoft YaHei"/>
                <a:cs typeface="Microsoft YaHei"/>
              </a:rPr>
              <a:t>图像</a:t>
            </a:r>
            <a:r>
              <a:rPr sz="2400" spc="105" dirty="0">
                <a:latin typeface="Microsoft YaHei"/>
                <a:cs typeface="Microsoft YaHei"/>
              </a:rPr>
              <a:t>预</a:t>
            </a:r>
            <a:r>
              <a:rPr sz="2400" spc="120" dirty="0">
                <a:latin typeface="Microsoft YaHei"/>
                <a:cs typeface="Microsoft YaHei"/>
              </a:rPr>
              <a:t>览</a:t>
            </a:r>
            <a:r>
              <a:rPr sz="2400" spc="95" dirty="0">
                <a:latin typeface="Microsoft YaHei"/>
                <a:cs typeface="Microsoft YaHei"/>
              </a:rPr>
              <a:t>、图像格 </a:t>
            </a:r>
            <a:r>
              <a:rPr sz="2400" spc="-5" dirty="0">
                <a:latin typeface="Microsoft YaHei"/>
                <a:cs typeface="Microsoft YaHei"/>
              </a:rPr>
              <a:t>式转换等；</a:t>
            </a:r>
            <a:endParaRPr sz="2400">
              <a:latin typeface="Microsoft YaHei"/>
              <a:cs typeface="Microsoft YaHei"/>
            </a:endParaRPr>
          </a:p>
          <a:p>
            <a:pPr marL="281940" indent="-269240">
              <a:lnSpc>
                <a:spcPct val="100000"/>
              </a:lnSpc>
              <a:spcBef>
                <a:spcPts val="1440"/>
              </a:spcBef>
              <a:buFont typeface="Wingdings"/>
              <a:buChar char=""/>
              <a:tabLst>
                <a:tab pos="282575" algn="l"/>
              </a:tabLst>
            </a:pPr>
            <a:r>
              <a:rPr sz="2400" dirty="0">
                <a:latin typeface="Microsoft YaHei"/>
                <a:cs typeface="Microsoft YaHei"/>
              </a:rPr>
              <a:t>图像处理：图像基本处理、像素处理、颜色处理等。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7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866773"/>
            <a:ext cx="8049259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40"/>
              </a:spcBef>
            </a:pPr>
            <a:r>
              <a:rPr sz="2400" spc="240" dirty="0">
                <a:latin typeface="Microsoft YaHei"/>
                <a:cs typeface="Microsoft YaHei"/>
              </a:rPr>
              <a:t>在</a:t>
            </a:r>
            <a:r>
              <a:rPr sz="2400" spc="80" dirty="0">
                <a:latin typeface="Microsoft YaHei"/>
                <a:cs typeface="Microsoft YaHei"/>
              </a:rPr>
              <a:t>PIL</a:t>
            </a:r>
            <a:r>
              <a:rPr sz="2400" spc="240" dirty="0">
                <a:latin typeface="Microsoft YaHei"/>
                <a:cs typeface="Microsoft YaHei"/>
              </a:rPr>
              <a:t>中</a:t>
            </a:r>
            <a:r>
              <a:rPr sz="2400" dirty="0">
                <a:latin typeface="Microsoft YaHei"/>
                <a:cs typeface="Microsoft YaHei"/>
              </a:rPr>
              <a:t>，</a:t>
            </a:r>
            <a:r>
              <a:rPr sz="2400" spc="-520" dirty="0">
                <a:latin typeface="Microsoft YaHei"/>
                <a:cs typeface="Microsoft YaHei"/>
              </a:rPr>
              <a:t> </a:t>
            </a:r>
            <a:r>
              <a:rPr sz="2400" spc="235" dirty="0">
                <a:latin typeface="Microsoft YaHei"/>
                <a:cs typeface="Microsoft YaHei"/>
              </a:rPr>
              <a:t>任何一</a:t>
            </a:r>
            <a:r>
              <a:rPr sz="2400" spc="245" dirty="0">
                <a:latin typeface="Microsoft YaHei"/>
                <a:cs typeface="Microsoft YaHei"/>
              </a:rPr>
              <a:t>个</a:t>
            </a:r>
            <a:r>
              <a:rPr sz="2400" spc="235" dirty="0">
                <a:latin typeface="Microsoft YaHei"/>
                <a:cs typeface="Microsoft YaHei"/>
              </a:rPr>
              <a:t>图像文</a:t>
            </a:r>
            <a:r>
              <a:rPr sz="2400" spc="245" dirty="0">
                <a:latin typeface="Microsoft YaHei"/>
                <a:cs typeface="Microsoft YaHei"/>
              </a:rPr>
              <a:t>件</a:t>
            </a:r>
            <a:r>
              <a:rPr sz="2400" spc="235" dirty="0">
                <a:latin typeface="Microsoft YaHei"/>
                <a:cs typeface="Microsoft YaHei"/>
              </a:rPr>
              <a:t>都可以</a:t>
            </a:r>
            <a:r>
              <a:rPr sz="2400" spc="270" dirty="0">
                <a:latin typeface="Microsoft YaHei"/>
                <a:cs typeface="Microsoft YaHei"/>
              </a:rPr>
              <a:t>用</a:t>
            </a:r>
            <a:r>
              <a:rPr sz="2400" spc="45" dirty="0">
                <a:latin typeface="Microsoft YaHei"/>
                <a:cs typeface="Microsoft YaHei"/>
              </a:rPr>
              <a:t>Image</a:t>
            </a:r>
            <a:r>
              <a:rPr sz="2400" spc="240" dirty="0">
                <a:latin typeface="Microsoft YaHei"/>
                <a:cs typeface="Microsoft YaHei"/>
              </a:rPr>
              <a:t>对</a:t>
            </a:r>
            <a:r>
              <a:rPr sz="2400" spc="250" dirty="0">
                <a:latin typeface="Microsoft YaHei"/>
                <a:cs typeface="Microsoft YaHei"/>
              </a:rPr>
              <a:t>象表</a:t>
            </a:r>
            <a:r>
              <a:rPr sz="2400" dirty="0">
                <a:latin typeface="Microsoft YaHei"/>
                <a:cs typeface="Microsoft YaHei"/>
              </a:rPr>
              <a:t>示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Microsoft YaHei"/>
                <a:cs typeface="Microsoft YaHei"/>
              </a:rPr>
              <a:t>Image</a:t>
            </a:r>
            <a:r>
              <a:rPr sz="2400" dirty="0">
                <a:latin typeface="Microsoft YaHei"/>
                <a:cs typeface="Microsoft YaHei"/>
              </a:rPr>
              <a:t>类的图像读取和创建方</a:t>
            </a:r>
            <a:r>
              <a:rPr sz="2400" spc="5" dirty="0">
                <a:latin typeface="Microsoft YaHei"/>
                <a:cs typeface="Microsoft YaHei"/>
              </a:rPr>
              <a:t>法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8175" y="3638550"/>
          <a:ext cx="8289290" cy="183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520"/>
                <a:gridCol w="4890770"/>
              </a:tblGrid>
              <a:tr h="3032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方法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描述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Image.open(filename)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根据参数加载图像文件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Image.new(mode,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size, color)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根据给定参数创建一个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新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的图像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Image.open(StringIO.StringIO(buffer))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从字符串中获取图像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Image.frombytes(mode,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size, data)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根据像素点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创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建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图像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Image.verify()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对图像文件完整性进行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检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查，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返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回异常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06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02742" y="2218181"/>
            <a:ext cx="7912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要加载一个图像文件，最简单的形式如下，之后所有操作 对</a:t>
            </a:r>
            <a:r>
              <a:rPr sz="2400" spc="-5" dirty="0">
                <a:latin typeface="Microsoft YaHei"/>
                <a:cs typeface="Microsoft YaHei"/>
              </a:rPr>
              <a:t>im</a:t>
            </a:r>
            <a:r>
              <a:rPr sz="2400" dirty="0">
                <a:latin typeface="Microsoft YaHei"/>
                <a:cs typeface="Microsoft YaHei"/>
              </a:rPr>
              <a:t>起作用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579" y="3980941"/>
            <a:ext cx="7718425" cy="82423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630"/>
              </a:spcBef>
            </a:pPr>
            <a:r>
              <a:rPr sz="1800" b="1" spc="-10" dirty="0">
                <a:latin typeface="Courier New"/>
                <a:cs typeface="Courier New"/>
              </a:rPr>
              <a:t>&gt;&gt;&gt;from PIL import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Image</a:t>
            </a:r>
            <a:endParaRPr sz="1800" dirty="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Courier New"/>
                <a:cs typeface="Courier New"/>
              </a:rPr>
              <a:t>&gt;&gt;&gt;im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Image.open("D:\\pycodes\\birdnest.jpg")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5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48690" y="1857578"/>
            <a:ext cx="4773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Image类有4个处理图片的常用属性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9925" y="2990850"/>
          <a:ext cx="7445375" cy="1492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0"/>
                <a:gridCol w="5781675"/>
              </a:tblGrid>
              <a:tr h="303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属性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描述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Image.format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标识图像格式或来源，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如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果图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像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不是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从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文件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读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取，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值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是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Image.mode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图像的色彩模式，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"L"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灰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度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图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像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、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"RGB"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真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彩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色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图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像、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"CMYK"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出版图像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Image.size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图像宽度和高度，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单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位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是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像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素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px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），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返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回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值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是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二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元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元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组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tuple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）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Image.palette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调色板属性，返回一个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ImagePalette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类型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38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0616" y="1725929"/>
            <a:ext cx="843026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Microsoft YaHei"/>
                <a:cs typeface="Microsoft YaHei"/>
              </a:rPr>
              <a:t>微实例</a:t>
            </a:r>
            <a:r>
              <a:rPr sz="2400" b="1" spc="-5" dirty="0">
                <a:latin typeface="Microsoft YaHei"/>
                <a:cs typeface="Microsoft YaHei"/>
              </a:rPr>
              <a:t>7.1：GIF</a:t>
            </a:r>
            <a:r>
              <a:rPr sz="2400" b="1" dirty="0" smtClean="0">
                <a:latin typeface="Microsoft YaHei"/>
                <a:cs typeface="Microsoft YaHei"/>
              </a:rPr>
              <a:t>文件图像提取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对一个GI</a:t>
            </a:r>
            <a:r>
              <a:rPr sz="2400" spc="-5" dirty="0">
                <a:latin typeface="Microsoft YaHei"/>
                <a:cs typeface="Microsoft YaHei"/>
              </a:rPr>
              <a:t>F</a:t>
            </a:r>
            <a:r>
              <a:rPr sz="2400" dirty="0">
                <a:latin typeface="Microsoft YaHei"/>
                <a:cs typeface="Microsoft YaHei"/>
              </a:rPr>
              <a:t>格式动态文件，提取其中各帧图像，并保存为文件。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3637" y="3418676"/>
            <a:ext cx="7269939" cy="286232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Image.open(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'pybit.gif'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</a:t>
            </a: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读入一个GIF文件</a:t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im.save(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'picframe{:02d}.png'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.format(im.tell()))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im.seek(im.tell()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im.save(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'picframe{:02d}.png'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.format(im.tell()))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except: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"处理结束"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6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0616" y="2041905"/>
            <a:ext cx="581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Imag</a:t>
            </a:r>
            <a:r>
              <a:rPr sz="2400" spc="-5" dirty="0">
                <a:latin typeface="Microsoft YaHei"/>
                <a:cs typeface="Microsoft YaHei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类的图像转换和保存方法如表所</a:t>
            </a:r>
            <a:r>
              <a:rPr sz="2400" spc="5" dirty="0">
                <a:latin typeface="Microsoft YaHei"/>
                <a:cs typeface="Microsoft YaHei"/>
              </a:rPr>
              <a:t>示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287" y="3278251"/>
          <a:ext cx="8498839" cy="1463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704"/>
                <a:gridCol w="4890135"/>
              </a:tblGrid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方法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描述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Image.save(filename,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format)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将图像保存为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filename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文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名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format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是图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片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格式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Image.convert(mode)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使用不同的参数，转换图像为新的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模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式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Image.thumbnail(size)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创建图像的缩略图</a:t>
                      </a:r>
                      <a:r>
                        <a:rPr sz="1600" spc="-1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是缩略图尺寸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二元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元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组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59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81990" y="1791670"/>
            <a:ext cx="858901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45"/>
              </a:spcBef>
            </a:pPr>
            <a:r>
              <a:rPr sz="2400" spc="5" dirty="0">
                <a:latin typeface="Microsoft YaHei"/>
                <a:cs typeface="Microsoft YaHei"/>
              </a:rPr>
              <a:t>生</a:t>
            </a:r>
            <a:r>
              <a:rPr sz="2400" spc="10" dirty="0">
                <a:latin typeface="Microsoft YaHei"/>
                <a:cs typeface="Microsoft YaHei"/>
              </a:rPr>
              <a:t>成</a:t>
            </a:r>
            <a:r>
              <a:rPr sz="2400" spc="-5" dirty="0">
                <a:latin typeface="Microsoft YaHei"/>
                <a:cs typeface="Microsoft YaHei"/>
              </a:rPr>
              <a:t>"birdnest.jpg"</a:t>
            </a:r>
            <a:r>
              <a:rPr sz="2400" spc="15" dirty="0">
                <a:latin typeface="Microsoft YaHei"/>
                <a:cs typeface="Microsoft YaHei"/>
              </a:rPr>
              <a:t>图</a:t>
            </a:r>
            <a:r>
              <a:rPr sz="2400" spc="5" dirty="0">
                <a:latin typeface="Microsoft YaHei"/>
                <a:cs typeface="Microsoft YaHei"/>
              </a:rPr>
              <a:t>像的缩略</a:t>
            </a:r>
            <a:r>
              <a:rPr sz="2400" spc="10" dirty="0">
                <a:latin typeface="Microsoft YaHei"/>
                <a:cs typeface="Microsoft YaHei"/>
              </a:rPr>
              <a:t>图</a:t>
            </a:r>
            <a:r>
              <a:rPr sz="2400" spc="5" dirty="0">
                <a:latin typeface="Microsoft YaHei"/>
                <a:cs typeface="Microsoft YaHei"/>
              </a:rPr>
              <a:t>，其中（128，128）是缩略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图的尺寸。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3700" y="3146425"/>
            <a:ext cx="5490972" cy="73151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3700" y="3146425"/>
            <a:ext cx="5491480" cy="732155"/>
          </a:xfrm>
          <a:prstGeom prst="rect">
            <a:avLst/>
          </a:prstGeom>
          <a:ln w="12700">
            <a:solidFill>
              <a:srgbClr val="00AF5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50"/>
              </a:spcBef>
            </a:pPr>
            <a:r>
              <a:rPr sz="1600" b="1" spc="-5" dirty="0">
                <a:latin typeface="Courier New"/>
                <a:cs typeface="Courier New"/>
              </a:rPr>
              <a:t>&gt;&gt;&gt;im.thumbnail((128,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128))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Courier New"/>
                <a:cs typeface="Courier New"/>
              </a:rPr>
              <a:t>&gt;&gt;&gt;im.save("birdnestTN","JPEG")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755" y="4149852"/>
            <a:ext cx="2743199" cy="1822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0640" y="5163312"/>
            <a:ext cx="1219200" cy="80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9954" y="6239193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北京鸟巢图片及其缩略图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92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8540" y="1846579"/>
            <a:ext cx="8072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Imag</a:t>
            </a:r>
            <a:r>
              <a:rPr sz="2400" spc="120" dirty="0">
                <a:latin typeface="Microsoft YaHei"/>
                <a:cs typeface="Microsoft YaHei"/>
              </a:rPr>
              <a:t>e类可以缩放和旋转图</a:t>
            </a:r>
            <a:r>
              <a:rPr sz="2400" spc="125" dirty="0">
                <a:latin typeface="Microsoft YaHei"/>
                <a:cs typeface="Microsoft YaHei"/>
              </a:rPr>
              <a:t>像</a:t>
            </a:r>
            <a:r>
              <a:rPr sz="2400" spc="120" dirty="0">
                <a:latin typeface="Microsoft YaHei"/>
                <a:cs typeface="Microsoft YaHei"/>
              </a:rPr>
              <a:t>，其中，</a:t>
            </a:r>
            <a:r>
              <a:rPr sz="2400" spc="-45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ot</a:t>
            </a:r>
            <a:r>
              <a:rPr sz="2400" spc="5" dirty="0">
                <a:latin typeface="Microsoft YaHei"/>
                <a:cs typeface="Microsoft YaHei"/>
              </a:rPr>
              <a:t>a</a:t>
            </a:r>
            <a:r>
              <a:rPr sz="2400" spc="-20" dirty="0">
                <a:latin typeface="Microsoft YaHei"/>
                <a:cs typeface="Microsoft YaHei"/>
              </a:rPr>
              <a:t>t</a:t>
            </a:r>
            <a:r>
              <a:rPr sz="2400" spc="-5" dirty="0">
                <a:latin typeface="Microsoft YaHei"/>
                <a:cs typeface="Microsoft YaHei"/>
              </a:rPr>
              <a:t>e(</a:t>
            </a:r>
            <a:r>
              <a:rPr sz="2400" spc="125" dirty="0">
                <a:latin typeface="Microsoft YaHei"/>
                <a:cs typeface="Microsoft YaHei"/>
              </a:rPr>
              <a:t>)</a:t>
            </a:r>
            <a:r>
              <a:rPr sz="2400" spc="120" dirty="0">
                <a:latin typeface="Microsoft YaHei"/>
                <a:cs typeface="Microsoft YaHei"/>
              </a:rPr>
              <a:t>方法以逆 </a:t>
            </a:r>
            <a:r>
              <a:rPr sz="2400" dirty="0">
                <a:latin typeface="Microsoft YaHei"/>
                <a:cs typeface="Microsoft YaHei"/>
              </a:rPr>
              <a:t>时针旋转的角度值作为参数来旋转图</a:t>
            </a:r>
            <a:r>
              <a:rPr sz="2400" spc="5" dirty="0">
                <a:latin typeface="Microsoft YaHei"/>
                <a:cs typeface="Microsoft YaHei"/>
              </a:rPr>
              <a:t>像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3450" y="3710051"/>
          <a:ext cx="7426325" cy="109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4440"/>
                <a:gridCol w="3651885"/>
              </a:tblGrid>
              <a:tr h="366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方法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SimSun"/>
                          <a:cs typeface="SimSun"/>
                        </a:rPr>
                        <a:t>描述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66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Image.resize(size)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按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大小调整图像，生成副本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61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Image.rotate(angle)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SimSun"/>
                          <a:cs typeface="SimSun"/>
                        </a:rPr>
                        <a:t>按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angle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角度旋转图像，生成副本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20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707768"/>
            <a:ext cx="8337550" cy="10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100"/>
              </a:lnSpc>
              <a:spcBef>
                <a:spcPts val="100"/>
              </a:spcBef>
            </a:pPr>
            <a:r>
              <a:rPr sz="2400" dirty="0" err="1">
                <a:latin typeface="Microsoft YaHei"/>
                <a:cs typeface="Microsoft YaHei"/>
              </a:rPr>
              <a:t>Imag</a:t>
            </a:r>
            <a:r>
              <a:rPr sz="2400" spc="45" dirty="0" err="1">
                <a:latin typeface="Microsoft YaHei"/>
                <a:cs typeface="Microsoft YaHei"/>
              </a:rPr>
              <a:t>e类</a:t>
            </a:r>
            <a:r>
              <a:rPr sz="2400" spc="35" dirty="0" err="1">
                <a:latin typeface="Microsoft YaHei"/>
                <a:cs typeface="Microsoft YaHei"/>
              </a:rPr>
              <a:t>能</a:t>
            </a:r>
            <a:r>
              <a:rPr sz="2400" spc="45" dirty="0" err="1">
                <a:latin typeface="Microsoft YaHei"/>
                <a:cs typeface="Microsoft YaHei"/>
              </a:rPr>
              <a:t>够对每</a:t>
            </a:r>
            <a:r>
              <a:rPr sz="2400" spc="35" dirty="0" err="1">
                <a:latin typeface="Microsoft YaHei"/>
                <a:cs typeface="Microsoft YaHei"/>
              </a:rPr>
              <a:t>个像</a:t>
            </a:r>
            <a:r>
              <a:rPr sz="2400" spc="45" dirty="0" err="1">
                <a:latin typeface="Microsoft YaHei"/>
                <a:cs typeface="Microsoft YaHei"/>
              </a:rPr>
              <a:t>素点或</a:t>
            </a:r>
            <a:r>
              <a:rPr sz="2400" spc="35" dirty="0" err="1">
                <a:latin typeface="Microsoft YaHei"/>
                <a:cs typeface="Microsoft YaHei"/>
              </a:rPr>
              <a:t>者一</a:t>
            </a:r>
            <a:r>
              <a:rPr sz="2400" spc="55" dirty="0" err="1">
                <a:latin typeface="Microsoft YaHei"/>
                <a:cs typeface="Microsoft YaHei"/>
              </a:rPr>
              <a:t>幅</a:t>
            </a:r>
            <a:r>
              <a:rPr sz="2400" spc="-35" dirty="0" err="1">
                <a:latin typeface="Microsoft YaHei"/>
                <a:cs typeface="Microsoft YaHei"/>
              </a:rPr>
              <a:t>R</a:t>
            </a:r>
            <a:r>
              <a:rPr sz="2400" spc="-10" dirty="0" err="1">
                <a:latin typeface="Microsoft YaHei"/>
                <a:cs typeface="Microsoft YaHei"/>
              </a:rPr>
              <a:t>G</a:t>
            </a:r>
            <a:r>
              <a:rPr sz="2400" spc="40" dirty="0" err="1">
                <a:latin typeface="Microsoft YaHei"/>
                <a:cs typeface="Microsoft YaHei"/>
              </a:rPr>
              <a:t>B</a:t>
            </a:r>
            <a:r>
              <a:rPr sz="2400" spc="45" dirty="0" err="1">
                <a:latin typeface="Microsoft YaHei"/>
                <a:cs typeface="Microsoft YaHei"/>
              </a:rPr>
              <a:t>图</a:t>
            </a:r>
            <a:r>
              <a:rPr sz="2400" spc="30" dirty="0" err="1">
                <a:latin typeface="Microsoft YaHei"/>
                <a:cs typeface="Microsoft YaHei"/>
              </a:rPr>
              <a:t>像</a:t>
            </a:r>
            <a:r>
              <a:rPr sz="2400" spc="45" dirty="0" err="1">
                <a:latin typeface="Microsoft YaHei"/>
                <a:cs typeface="Microsoft YaHei"/>
              </a:rPr>
              <a:t>的每</a:t>
            </a:r>
            <a:r>
              <a:rPr sz="2400" spc="30" dirty="0" err="1">
                <a:latin typeface="Microsoft YaHei"/>
                <a:cs typeface="Microsoft YaHei"/>
              </a:rPr>
              <a:t>个</a:t>
            </a:r>
            <a:r>
              <a:rPr sz="2400" spc="45" dirty="0" err="1">
                <a:latin typeface="Microsoft YaHei"/>
                <a:cs typeface="Microsoft YaHei"/>
              </a:rPr>
              <a:t>通</a:t>
            </a:r>
            <a:r>
              <a:rPr sz="2400" spc="30" dirty="0" err="1">
                <a:latin typeface="Microsoft YaHei"/>
                <a:cs typeface="Microsoft YaHei"/>
              </a:rPr>
              <a:t>道</a:t>
            </a:r>
            <a:r>
              <a:rPr sz="2400" dirty="0" err="1">
                <a:latin typeface="Microsoft YaHei"/>
                <a:cs typeface="Microsoft YaHei"/>
              </a:rPr>
              <a:t>单</a:t>
            </a:r>
            <a:r>
              <a:rPr sz="2400" dirty="0">
                <a:latin typeface="Microsoft YaHei"/>
                <a:cs typeface="Microsoft YaHei"/>
              </a:rPr>
              <a:t> </a:t>
            </a:r>
            <a:r>
              <a:rPr sz="2400" spc="35" dirty="0" err="1" smtClean="0">
                <a:latin typeface="Microsoft YaHei"/>
                <a:cs typeface="Microsoft YaHei"/>
              </a:rPr>
              <a:t>独进行操作</a:t>
            </a:r>
            <a:endParaRPr sz="2400" dirty="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6253193"/>
              </p:ext>
            </p:extLst>
          </p:nvPr>
        </p:nvGraphicFramePr>
        <p:xfrm>
          <a:off x="547217" y="3234943"/>
          <a:ext cx="8209280" cy="1920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1155"/>
                <a:gridCol w="5318125"/>
              </a:tblGrid>
              <a:tr h="320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方法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描述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Image.point(func)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根据函数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func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功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能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对每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个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元素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进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行运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算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，返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回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图像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副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本</a:t>
                      </a: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Image.split()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提取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RGB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图像的每个颜色通道，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返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回图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像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副本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Image.merge(mode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bands)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合并通</a:t>
                      </a:r>
                      <a:r>
                        <a:rPr sz="1400" spc="300" dirty="0">
                          <a:latin typeface="SimSun"/>
                          <a:cs typeface="SimSun"/>
                        </a:rPr>
                        <a:t>道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，采用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mode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色彩，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bands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是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新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色的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色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彩通道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0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Image.blend(im1,im2,alpha)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将两幅图片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im1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和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im2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按照如下公式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插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值后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生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成新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图像：</a:t>
                      </a:r>
                    </a:p>
                    <a:p>
                      <a:pPr marL="1524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im1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* (1.0-alpha) +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im2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alpha</a:t>
                      </a: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33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779778"/>
            <a:ext cx="790384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54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微实例</a:t>
            </a:r>
            <a:r>
              <a:rPr sz="2400" b="1" dirty="0">
                <a:latin typeface="Times New Roman"/>
                <a:cs typeface="Times New Roman"/>
              </a:rPr>
              <a:t>7.2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 smtClean="0">
                <a:latin typeface="Microsoft JhengHei"/>
                <a:cs typeface="Microsoft JhengHei"/>
              </a:rPr>
              <a:t>图像的颜色交</a:t>
            </a:r>
            <a:r>
              <a:rPr sz="2400" b="1" spc="15" dirty="0" smtClean="0">
                <a:latin typeface="Microsoft JhengHei"/>
                <a:cs typeface="Microsoft JhengHei"/>
              </a:rPr>
              <a:t>换</a:t>
            </a:r>
            <a:endParaRPr sz="2400" dirty="0">
              <a:latin typeface="Microsoft JhengHei"/>
              <a:cs typeface="Microsoft JhengHei"/>
            </a:endParaRPr>
          </a:p>
          <a:p>
            <a:pPr marL="12700" marR="5080" indent="419100">
              <a:lnSpc>
                <a:spcPct val="150000"/>
              </a:lnSpc>
            </a:pPr>
            <a:r>
              <a:rPr sz="2400" spc="45" dirty="0" err="1">
                <a:latin typeface="SimSun"/>
                <a:cs typeface="SimSun"/>
              </a:rPr>
              <a:t>交换图</a:t>
            </a:r>
            <a:r>
              <a:rPr sz="2400" spc="30" dirty="0" err="1">
                <a:latin typeface="SimSun"/>
                <a:cs typeface="SimSun"/>
              </a:rPr>
              <a:t>像</a:t>
            </a:r>
            <a:r>
              <a:rPr sz="2400" spc="45" dirty="0" err="1">
                <a:latin typeface="SimSun"/>
                <a:cs typeface="SimSun"/>
              </a:rPr>
              <a:t>中的颜</a:t>
            </a:r>
            <a:r>
              <a:rPr sz="2400" spc="65" dirty="0" err="1">
                <a:latin typeface="SimSun"/>
                <a:cs typeface="SimSun"/>
              </a:rPr>
              <a:t>色</a:t>
            </a:r>
            <a:r>
              <a:rPr sz="2400" spc="35" dirty="0" err="1">
                <a:latin typeface="SimSun"/>
                <a:cs typeface="SimSun"/>
              </a:rPr>
              <a:t>。</a:t>
            </a:r>
            <a:r>
              <a:rPr sz="2400" spc="45" dirty="0" err="1">
                <a:latin typeface="SimSun"/>
                <a:cs typeface="SimSun"/>
              </a:rPr>
              <a:t>可以通过</a:t>
            </a:r>
            <a:r>
              <a:rPr sz="2400" spc="30" dirty="0" err="1">
                <a:latin typeface="SimSun"/>
                <a:cs typeface="SimSun"/>
              </a:rPr>
              <a:t>分</a:t>
            </a:r>
            <a:r>
              <a:rPr sz="2400" spc="60" dirty="0" err="1">
                <a:latin typeface="SimSun"/>
                <a:cs typeface="SimSun"/>
              </a:rPr>
              <a:t>离</a:t>
            </a:r>
            <a:r>
              <a:rPr sz="2400" spc="-5" dirty="0" err="1">
                <a:latin typeface="Times New Roman"/>
                <a:cs typeface="Times New Roman"/>
              </a:rPr>
              <a:t>RG</a:t>
            </a:r>
            <a:r>
              <a:rPr sz="2400" spc="40" dirty="0" err="1">
                <a:latin typeface="Times New Roman"/>
                <a:cs typeface="Times New Roman"/>
              </a:rPr>
              <a:t>B</a:t>
            </a:r>
            <a:r>
              <a:rPr sz="2400" spc="55" dirty="0" err="1" smtClean="0">
                <a:latin typeface="SimSun"/>
                <a:cs typeface="SimSun"/>
              </a:rPr>
              <a:t>图</a:t>
            </a:r>
            <a:r>
              <a:rPr sz="2400" spc="45" dirty="0" err="1" smtClean="0">
                <a:latin typeface="SimSun"/>
                <a:cs typeface="SimSun"/>
              </a:rPr>
              <a:t>片的三个</a:t>
            </a:r>
            <a:r>
              <a:rPr sz="2400" spc="30" dirty="0" err="1" smtClean="0">
                <a:latin typeface="SimSun"/>
                <a:cs typeface="SimSun"/>
              </a:rPr>
              <a:t>颜</a:t>
            </a:r>
            <a:r>
              <a:rPr sz="2400" dirty="0" err="1" smtClean="0">
                <a:latin typeface="SimSun"/>
                <a:cs typeface="SimSun"/>
              </a:rPr>
              <a:t>色</a:t>
            </a:r>
            <a:r>
              <a:rPr sz="2400" spc="-5" dirty="0" err="1" smtClean="0">
                <a:latin typeface="SimSun"/>
                <a:cs typeface="SimSun"/>
              </a:rPr>
              <a:t>通道实现颜色交换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5834" y="3915207"/>
            <a:ext cx="5428089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Image.open(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'birdnest.jpg'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r, g, b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im.split()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Image.merge(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"RGB"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(b, g, r))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om.save(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'birdnestBGR.jpg'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文件概述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18540" y="2306574"/>
            <a:ext cx="82670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 algn="just">
              <a:lnSpc>
                <a:spcPct val="150000"/>
              </a:lnSpc>
              <a:spcBef>
                <a:spcPts val="100"/>
              </a:spcBef>
            </a:pPr>
            <a:r>
              <a:rPr sz="2400" spc="5" dirty="0">
                <a:latin typeface="Microsoft YaHei"/>
                <a:cs typeface="Microsoft YaHei"/>
              </a:rPr>
              <a:t>文件是一</a:t>
            </a:r>
            <a:r>
              <a:rPr sz="2400" spc="20" dirty="0">
                <a:latin typeface="Microsoft YaHei"/>
                <a:cs typeface="Microsoft YaHei"/>
              </a:rPr>
              <a:t>个</a:t>
            </a:r>
            <a:r>
              <a:rPr sz="2400" spc="5" dirty="0">
                <a:latin typeface="Microsoft YaHei"/>
                <a:cs typeface="Microsoft YaHei"/>
              </a:rPr>
              <a:t>存储在辅</a:t>
            </a:r>
            <a:r>
              <a:rPr sz="2400" spc="20" dirty="0">
                <a:latin typeface="Microsoft YaHei"/>
                <a:cs typeface="Microsoft YaHei"/>
              </a:rPr>
              <a:t>助</a:t>
            </a:r>
            <a:r>
              <a:rPr sz="2400" spc="5" dirty="0">
                <a:latin typeface="Microsoft YaHei"/>
                <a:cs typeface="Microsoft YaHei"/>
              </a:rPr>
              <a:t>存储器上</a:t>
            </a:r>
            <a:r>
              <a:rPr sz="2400" spc="20" dirty="0">
                <a:latin typeface="Microsoft YaHei"/>
                <a:cs typeface="Microsoft YaHei"/>
              </a:rPr>
              <a:t>的</a:t>
            </a:r>
            <a:r>
              <a:rPr sz="2400" spc="5" dirty="0">
                <a:latin typeface="Microsoft YaHei"/>
                <a:cs typeface="Microsoft YaHei"/>
              </a:rPr>
              <a:t>数据序</a:t>
            </a:r>
            <a:r>
              <a:rPr sz="2400" spc="60" dirty="0">
                <a:latin typeface="Microsoft YaHei"/>
                <a:cs typeface="Microsoft YaHei"/>
              </a:rPr>
              <a:t>列</a:t>
            </a:r>
            <a:r>
              <a:rPr sz="2400" spc="25" dirty="0">
                <a:latin typeface="Microsoft YaHei"/>
                <a:cs typeface="Microsoft YaHei"/>
              </a:rPr>
              <a:t>，</a:t>
            </a:r>
            <a:r>
              <a:rPr sz="2400" spc="5" dirty="0">
                <a:latin typeface="Microsoft YaHei"/>
                <a:cs typeface="Microsoft YaHei"/>
              </a:rPr>
              <a:t>可以包含</a:t>
            </a:r>
            <a:r>
              <a:rPr sz="2400" spc="20" dirty="0">
                <a:latin typeface="Microsoft YaHei"/>
                <a:cs typeface="Microsoft YaHei"/>
              </a:rPr>
              <a:t>任</a:t>
            </a:r>
            <a:r>
              <a:rPr sz="2400" dirty="0">
                <a:latin typeface="Microsoft YaHei"/>
                <a:cs typeface="Microsoft YaHei"/>
              </a:rPr>
              <a:t>何 数据内容</a:t>
            </a:r>
            <a:r>
              <a:rPr sz="2400" spc="10" dirty="0">
                <a:latin typeface="Microsoft YaHei"/>
                <a:cs typeface="Microsoft YaHei"/>
              </a:rPr>
              <a:t>。</a:t>
            </a:r>
            <a:r>
              <a:rPr sz="2400" dirty="0">
                <a:latin typeface="Microsoft YaHei"/>
                <a:cs typeface="Microsoft YaHei"/>
              </a:rPr>
              <a:t>概念上，</a:t>
            </a:r>
            <a:r>
              <a:rPr sz="2400" spc="5" dirty="0">
                <a:latin typeface="Microsoft YaHei"/>
                <a:cs typeface="Microsoft YaHei"/>
              </a:rPr>
              <a:t>文</a:t>
            </a:r>
            <a:r>
              <a:rPr sz="2400" dirty="0">
                <a:latin typeface="Microsoft YaHei"/>
                <a:cs typeface="Microsoft YaHei"/>
              </a:rPr>
              <a:t>件是数据</a:t>
            </a:r>
            <a:r>
              <a:rPr sz="2400" spc="5" dirty="0">
                <a:latin typeface="Microsoft YaHei"/>
                <a:cs typeface="Microsoft YaHei"/>
              </a:rPr>
              <a:t>的</a:t>
            </a:r>
            <a:r>
              <a:rPr sz="2400" dirty="0">
                <a:latin typeface="Microsoft YaHei"/>
                <a:cs typeface="Microsoft YaHei"/>
              </a:rPr>
              <a:t>集合和抽</a:t>
            </a:r>
            <a:r>
              <a:rPr sz="2400" spc="15" dirty="0">
                <a:latin typeface="Microsoft YaHei"/>
                <a:cs typeface="Microsoft YaHei"/>
              </a:rPr>
              <a:t>象</a:t>
            </a:r>
            <a:r>
              <a:rPr sz="2400" dirty="0">
                <a:latin typeface="Microsoft YaHei"/>
                <a:cs typeface="Microsoft YaHei"/>
              </a:rPr>
              <a:t>，类似地</a:t>
            </a:r>
            <a:r>
              <a:rPr sz="2400" spc="10" dirty="0">
                <a:latin typeface="Microsoft YaHei"/>
                <a:cs typeface="Microsoft YaHei"/>
              </a:rPr>
              <a:t>，函数 </a:t>
            </a:r>
            <a:r>
              <a:rPr sz="2400" dirty="0">
                <a:latin typeface="Microsoft YaHei"/>
                <a:cs typeface="Microsoft YaHei"/>
              </a:rPr>
              <a:t>是程序的</a:t>
            </a:r>
            <a:r>
              <a:rPr sz="2400" spc="5" dirty="0">
                <a:latin typeface="Microsoft YaHei"/>
                <a:cs typeface="Microsoft YaHei"/>
              </a:rPr>
              <a:t>集</a:t>
            </a:r>
            <a:r>
              <a:rPr sz="2400" dirty="0">
                <a:latin typeface="Microsoft YaHei"/>
                <a:cs typeface="Microsoft YaHei"/>
              </a:rPr>
              <a:t>合和抽</a:t>
            </a:r>
            <a:r>
              <a:rPr sz="2400" spc="5" dirty="0">
                <a:latin typeface="Microsoft YaHei"/>
                <a:cs typeface="Microsoft YaHei"/>
              </a:rPr>
              <a:t>象</a:t>
            </a:r>
            <a:r>
              <a:rPr sz="2400" spc="10" dirty="0">
                <a:latin typeface="Microsoft YaHei"/>
                <a:cs typeface="Microsoft YaHei"/>
              </a:rPr>
              <a:t>。</a:t>
            </a:r>
            <a:r>
              <a:rPr sz="2400" dirty="0">
                <a:latin typeface="Microsoft YaHei"/>
                <a:cs typeface="Microsoft YaHei"/>
              </a:rPr>
              <a:t>用文件形</a:t>
            </a:r>
            <a:r>
              <a:rPr sz="2400" spc="5" dirty="0">
                <a:latin typeface="Microsoft YaHei"/>
                <a:cs typeface="Microsoft YaHei"/>
              </a:rPr>
              <a:t>式</a:t>
            </a:r>
            <a:r>
              <a:rPr sz="2400" dirty="0">
                <a:latin typeface="Microsoft YaHei"/>
                <a:cs typeface="Microsoft YaHei"/>
              </a:rPr>
              <a:t>组织和表</a:t>
            </a:r>
            <a:r>
              <a:rPr sz="2400" spc="5" dirty="0">
                <a:latin typeface="Microsoft YaHei"/>
                <a:cs typeface="Microsoft YaHei"/>
              </a:rPr>
              <a:t>达</a:t>
            </a:r>
            <a:r>
              <a:rPr sz="2400" dirty="0">
                <a:latin typeface="Microsoft YaHei"/>
                <a:cs typeface="Microsoft YaHei"/>
              </a:rPr>
              <a:t>数据更有</a:t>
            </a:r>
            <a:r>
              <a:rPr sz="2400" spc="5" dirty="0">
                <a:latin typeface="Microsoft YaHei"/>
                <a:cs typeface="Microsoft YaHei"/>
              </a:rPr>
              <a:t>效也</a:t>
            </a:r>
            <a:r>
              <a:rPr sz="2400" dirty="0">
                <a:latin typeface="Microsoft YaHei"/>
                <a:cs typeface="Microsoft YaHei"/>
              </a:rPr>
              <a:t>更 </a:t>
            </a:r>
            <a:r>
              <a:rPr sz="2400" spc="-5" dirty="0">
                <a:latin typeface="Microsoft YaHei"/>
                <a:cs typeface="Microsoft YaHei"/>
              </a:rPr>
              <a:t>为灵</a:t>
            </a:r>
            <a:r>
              <a:rPr sz="2400" dirty="0">
                <a:latin typeface="Microsoft YaHei"/>
                <a:cs typeface="Microsoft YaHei"/>
              </a:rPr>
              <a:t>活</a:t>
            </a:r>
            <a:r>
              <a:rPr sz="2400" spc="-5" dirty="0">
                <a:latin typeface="Microsoft YaHei"/>
                <a:cs typeface="Microsoft YaHei"/>
              </a:rPr>
              <a:t>。文件包括两种类型：文本文件和二进制文</a:t>
            </a:r>
            <a:r>
              <a:rPr sz="2400" dirty="0">
                <a:latin typeface="Microsoft YaHei"/>
                <a:cs typeface="Microsoft YaHei"/>
              </a:rPr>
              <a:t>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396538" y="2319209"/>
            <a:ext cx="6250653" cy="3856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8358" y="6192479"/>
            <a:ext cx="278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Microsoft JhengHei"/>
                <a:cs typeface="Microsoft JhengHei"/>
              </a:rPr>
              <a:t>被改变颜色的北京鸟巢图片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9496" y="94269"/>
            <a:ext cx="2885662" cy="19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00470" y="1710896"/>
            <a:ext cx="8369300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229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操作图像的每个像素点需要通过函数实现，采</a:t>
            </a:r>
            <a:r>
              <a:rPr sz="2400" spc="5" dirty="0">
                <a:latin typeface="Microsoft YaHei"/>
                <a:cs typeface="Microsoft YaHei"/>
              </a:rPr>
              <a:t>用</a:t>
            </a:r>
            <a:r>
              <a:rPr sz="2400" spc="-5" dirty="0">
                <a:latin typeface="Microsoft YaHei"/>
                <a:cs typeface="Microsoft YaHei"/>
              </a:rPr>
              <a:t>lam</a:t>
            </a:r>
            <a:r>
              <a:rPr sz="2400" dirty="0">
                <a:latin typeface="Microsoft YaHei"/>
                <a:cs typeface="Microsoft YaHei"/>
              </a:rPr>
              <a:t>bda函 数和point()方法搭配使用，例子如下</a:t>
            </a: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88" y="3212951"/>
            <a:ext cx="8593864" cy="231601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43204">
              <a:lnSpc>
                <a:spcPct val="100000"/>
              </a:lnSpc>
              <a:spcBef>
                <a:spcPts val="2370"/>
              </a:spcBef>
            </a:pPr>
            <a:r>
              <a:rPr lang="en-US" altLang="zh-CN" sz="1600" b="1" spc="-5" dirty="0">
                <a:latin typeface="Courier New"/>
                <a:cs typeface="Courier New"/>
              </a:rPr>
              <a:t>&gt;&gt;&gt;</a:t>
            </a:r>
            <a:r>
              <a:rPr lang="en-US" altLang="zh-CN" sz="1600" b="1" spc="-5" dirty="0" err="1">
                <a:latin typeface="Courier New"/>
                <a:cs typeface="Courier New"/>
              </a:rPr>
              <a:t>im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=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b="1" spc="-10" dirty="0" err="1">
                <a:latin typeface="Courier New"/>
                <a:cs typeface="Courier New"/>
              </a:rPr>
              <a:t>Image.open</a:t>
            </a:r>
            <a:r>
              <a:rPr lang="en-US" altLang="zh-CN" b="1" spc="-10" dirty="0">
                <a:latin typeface="Courier New"/>
                <a:cs typeface="Courier New"/>
              </a:rPr>
              <a:t>('D:\\</a:t>
            </a:r>
            <a:r>
              <a:rPr lang="en-US" altLang="zh-CN" b="1" spc="-10" dirty="0" err="1">
                <a:latin typeface="Courier New"/>
                <a:cs typeface="Courier New"/>
              </a:rPr>
              <a:t>pycodes</a:t>
            </a:r>
            <a:r>
              <a:rPr lang="en-US" altLang="zh-CN" b="1" spc="-10" dirty="0">
                <a:latin typeface="Courier New"/>
                <a:cs typeface="Courier New"/>
              </a:rPr>
              <a:t>\\birdnest.jpg')</a:t>
            </a:r>
            <a:r>
              <a:rPr lang="en-US" altLang="zh-CN" b="1" spc="-50" dirty="0">
                <a:latin typeface="Courier New"/>
                <a:cs typeface="Courier New"/>
              </a:rPr>
              <a:t> </a:t>
            </a:r>
            <a:r>
              <a:rPr lang="en-US" altLang="zh-CN" b="1" spc="-5" dirty="0">
                <a:latin typeface="Courier New"/>
                <a:cs typeface="Courier New"/>
              </a:rPr>
              <a:t>#</a:t>
            </a:r>
            <a:r>
              <a:rPr lang="zh-CN" altLang="en-US" b="1" spc="10" dirty="0">
                <a:latin typeface="Microsoft JhengHei"/>
                <a:cs typeface="Microsoft JhengHei"/>
              </a:rPr>
              <a:t>打开鸟巢文件</a:t>
            </a:r>
            <a:endParaRPr lang="zh-CN" altLang="en-US" dirty="0">
              <a:latin typeface="Microsoft JhengHei"/>
              <a:cs typeface="Microsoft JhengHei"/>
            </a:endParaRPr>
          </a:p>
          <a:p>
            <a:pPr marL="243204">
              <a:lnSpc>
                <a:spcPct val="100000"/>
              </a:lnSpc>
              <a:spcBef>
                <a:spcPts val="1080"/>
              </a:spcBef>
            </a:pPr>
            <a:r>
              <a:rPr lang="en-US" altLang="zh-CN" b="1" spc="-5" dirty="0">
                <a:latin typeface="Courier New"/>
                <a:cs typeface="Courier New"/>
              </a:rPr>
              <a:t>&gt;&gt;&gt;r,</a:t>
            </a:r>
            <a:r>
              <a:rPr lang="en-US" altLang="zh-CN" b="1" spc="-40" dirty="0">
                <a:latin typeface="Courier New"/>
                <a:cs typeface="Courier New"/>
              </a:rPr>
              <a:t> </a:t>
            </a:r>
            <a:r>
              <a:rPr lang="en-US" altLang="zh-CN" b="1" spc="-5" dirty="0">
                <a:latin typeface="Courier New"/>
                <a:cs typeface="Courier New"/>
              </a:rPr>
              <a:t>g,</a:t>
            </a:r>
            <a:r>
              <a:rPr lang="en-US" altLang="zh-CN" b="1" spc="-20" dirty="0">
                <a:latin typeface="Courier New"/>
                <a:cs typeface="Courier New"/>
              </a:rPr>
              <a:t> </a:t>
            </a:r>
            <a:r>
              <a:rPr lang="en-US" altLang="zh-CN" b="1" dirty="0">
                <a:latin typeface="Courier New"/>
                <a:cs typeface="Courier New"/>
              </a:rPr>
              <a:t>b</a:t>
            </a:r>
            <a:r>
              <a:rPr lang="en-US" altLang="zh-CN" b="1" spc="-20" dirty="0">
                <a:latin typeface="Courier New"/>
                <a:cs typeface="Courier New"/>
              </a:rPr>
              <a:t> </a:t>
            </a:r>
            <a:r>
              <a:rPr lang="en-US" altLang="zh-CN" b="1" dirty="0">
                <a:latin typeface="Courier New"/>
                <a:cs typeface="Courier New"/>
              </a:rPr>
              <a:t>=</a:t>
            </a:r>
            <a:r>
              <a:rPr lang="en-US" altLang="zh-CN" b="1" spc="-5" dirty="0"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latin typeface="Courier New"/>
                <a:cs typeface="Courier New"/>
              </a:rPr>
              <a:t>im.split</a:t>
            </a:r>
            <a:r>
              <a:rPr lang="en-US" altLang="zh-CN" b="1" spc="-5" dirty="0">
                <a:latin typeface="Courier New"/>
                <a:cs typeface="Courier New"/>
              </a:rPr>
              <a:t>()</a:t>
            </a:r>
            <a:r>
              <a:rPr lang="en-US" altLang="zh-CN" b="1" spc="-55" dirty="0">
                <a:latin typeface="Courier New"/>
                <a:cs typeface="Courier New"/>
              </a:rPr>
              <a:t> </a:t>
            </a:r>
            <a:r>
              <a:rPr lang="en-US" altLang="zh-CN" b="1" spc="-5" dirty="0">
                <a:latin typeface="Courier New"/>
                <a:cs typeface="Courier New"/>
              </a:rPr>
              <a:t>#</a:t>
            </a:r>
            <a:r>
              <a:rPr lang="zh-CN" altLang="en-US" b="1" spc="10" dirty="0">
                <a:latin typeface="Microsoft JhengHei"/>
                <a:cs typeface="Microsoft JhengHei"/>
              </a:rPr>
              <a:t>获得</a:t>
            </a:r>
            <a:r>
              <a:rPr lang="en-US" altLang="zh-CN" b="1" spc="-5" dirty="0">
                <a:latin typeface="Courier New"/>
                <a:cs typeface="Courier New"/>
              </a:rPr>
              <a:t>RGB</a:t>
            </a:r>
            <a:r>
              <a:rPr lang="zh-CN" altLang="en-US" b="1" spc="10" dirty="0">
                <a:latin typeface="Microsoft JhengHei"/>
                <a:cs typeface="Microsoft JhengHei"/>
              </a:rPr>
              <a:t>通道数据</a:t>
            </a:r>
            <a:endParaRPr lang="zh-CN" altLang="en-US" dirty="0">
              <a:latin typeface="Microsoft JhengHei"/>
              <a:cs typeface="Microsoft JhengHei"/>
            </a:endParaRPr>
          </a:p>
          <a:p>
            <a:pPr marL="243204">
              <a:lnSpc>
                <a:spcPct val="100000"/>
              </a:lnSpc>
              <a:spcBef>
                <a:spcPts val="1005"/>
              </a:spcBef>
            </a:pPr>
            <a:r>
              <a:rPr lang="en-US" altLang="zh-CN" sz="1600" b="1" spc="-5" dirty="0">
                <a:latin typeface="Courier New"/>
                <a:cs typeface="Courier New"/>
              </a:rPr>
              <a:t>&gt;&gt;&gt;</a:t>
            </a:r>
            <a:r>
              <a:rPr lang="en-US" altLang="zh-CN" sz="1600" b="1" spc="-5" dirty="0" err="1">
                <a:latin typeface="Courier New"/>
                <a:cs typeface="Courier New"/>
              </a:rPr>
              <a:t>newg</a:t>
            </a:r>
            <a:r>
              <a:rPr lang="en-US" altLang="zh-CN" sz="1600" b="1" spc="3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=</a:t>
            </a:r>
            <a:r>
              <a:rPr lang="en-US" altLang="zh-CN" sz="1600" b="1" spc="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g.point</a:t>
            </a:r>
            <a:r>
              <a:rPr lang="en-US" altLang="zh-CN" sz="1600" b="1" spc="-5" dirty="0">
                <a:latin typeface="Courier New"/>
                <a:cs typeface="Courier New"/>
              </a:rPr>
              <a:t>(lambda</a:t>
            </a:r>
            <a:r>
              <a:rPr lang="en-US" altLang="zh-CN" sz="1600" b="1" spc="4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i: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i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*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0.9)</a:t>
            </a:r>
            <a:r>
              <a:rPr lang="en-US" altLang="zh-CN" sz="1600" b="1" spc="2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#</a:t>
            </a:r>
            <a:r>
              <a:rPr lang="en-US" altLang="zh-CN" sz="1600" b="1" spc="5" dirty="0">
                <a:latin typeface="Courier New"/>
                <a:cs typeface="Courier New"/>
              </a:rPr>
              <a:t> </a:t>
            </a:r>
            <a:r>
              <a:rPr lang="zh-CN" altLang="en-US" sz="1600" b="1" dirty="0">
                <a:latin typeface="Microsoft JhengHei"/>
                <a:cs typeface="Microsoft JhengHei"/>
              </a:rPr>
              <a:t>将</a:t>
            </a:r>
            <a:r>
              <a:rPr lang="en-US" altLang="zh-CN" sz="1600" b="1" spc="-5" dirty="0">
                <a:latin typeface="Courier New"/>
                <a:cs typeface="Courier New"/>
              </a:rPr>
              <a:t>G</a:t>
            </a:r>
            <a:r>
              <a:rPr lang="zh-CN" altLang="en-US" sz="1600" b="1" dirty="0">
                <a:latin typeface="Microsoft JhengHei"/>
                <a:cs typeface="Microsoft JhengHei"/>
              </a:rPr>
              <a:t>通道颜色值变为原来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的</a:t>
            </a:r>
            <a:r>
              <a:rPr lang="en-US" altLang="zh-CN" sz="1600" b="1" spc="-5" dirty="0">
                <a:latin typeface="Courier New"/>
                <a:cs typeface="Courier New"/>
              </a:rPr>
              <a:t>0.9</a:t>
            </a:r>
            <a:r>
              <a:rPr lang="zh-CN" altLang="en-US" sz="1600" b="1" spc="-5" dirty="0">
                <a:latin typeface="Microsoft JhengHei"/>
                <a:cs typeface="Microsoft JhengHei"/>
              </a:rPr>
              <a:t>倍</a:t>
            </a:r>
            <a:endParaRPr lang="zh-CN" altLang="en-US" sz="1600" dirty="0">
              <a:latin typeface="Microsoft JhengHei"/>
              <a:cs typeface="Microsoft JhengHei"/>
            </a:endParaRPr>
          </a:p>
          <a:p>
            <a:pPr marL="243204">
              <a:lnSpc>
                <a:spcPct val="100000"/>
              </a:lnSpc>
              <a:spcBef>
                <a:spcPts val="965"/>
              </a:spcBef>
            </a:pPr>
            <a:r>
              <a:rPr lang="en-US" altLang="zh-CN" sz="1600" b="1" spc="-5" dirty="0">
                <a:latin typeface="Courier New"/>
                <a:cs typeface="Courier New"/>
              </a:rPr>
              <a:t>&gt;&gt;&gt;newb</a:t>
            </a:r>
            <a:r>
              <a:rPr lang="en-US" altLang="zh-CN" sz="1600" b="1" spc="2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=</a:t>
            </a:r>
            <a:r>
              <a:rPr lang="en-US" altLang="zh-CN" sz="1600" b="1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b.point</a:t>
            </a:r>
            <a:r>
              <a:rPr lang="en-US" altLang="zh-CN" sz="1600" b="1" spc="-5" dirty="0">
                <a:latin typeface="Courier New"/>
                <a:cs typeface="Courier New"/>
              </a:rPr>
              <a:t>(lambda</a:t>
            </a:r>
            <a:r>
              <a:rPr lang="en-US" altLang="zh-CN" sz="1600" b="1" spc="4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i: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i</a:t>
            </a:r>
            <a:r>
              <a:rPr lang="en-US" altLang="zh-CN" sz="1600" b="1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&lt;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100)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#</a:t>
            </a:r>
            <a:r>
              <a:rPr lang="en-US" altLang="zh-CN" sz="1600" b="1" dirty="0">
                <a:latin typeface="Courier New"/>
                <a:cs typeface="Courier New"/>
              </a:rPr>
              <a:t> 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选择</a:t>
            </a:r>
            <a:r>
              <a:rPr lang="en-US" altLang="zh-CN" sz="1600" b="1" spc="-5" dirty="0">
                <a:latin typeface="Courier New"/>
                <a:cs typeface="Courier New"/>
              </a:rPr>
              <a:t>B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通道值低于</a:t>
            </a:r>
            <a:r>
              <a:rPr lang="en-US" altLang="zh-CN" sz="1600" b="1" spc="-5" dirty="0">
                <a:latin typeface="Courier New"/>
                <a:cs typeface="Courier New"/>
              </a:rPr>
              <a:t>100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的像素点</a:t>
            </a:r>
            <a:endParaRPr lang="zh-CN" altLang="en-US" sz="1600" dirty="0">
              <a:latin typeface="Microsoft JhengHei"/>
              <a:cs typeface="Microsoft JhengHei"/>
            </a:endParaRPr>
          </a:p>
          <a:p>
            <a:pPr marL="243204">
              <a:lnSpc>
                <a:spcPct val="100000"/>
              </a:lnSpc>
              <a:spcBef>
                <a:spcPts val="960"/>
              </a:spcBef>
            </a:pPr>
            <a:r>
              <a:rPr lang="en-US" altLang="zh-CN" sz="1600" b="1" spc="-5" dirty="0">
                <a:latin typeface="Courier New"/>
                <a:cs typeface="Courier New"/>
              </a:rPr>
              <a:t>&gt;&gt;&gt;om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=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Image.merge</a:t>
            </a:r>
            <a:r>
              <a:rPr lang="en-US" altLang="zh-CN" sz="1600" b="1" spc="-5" dirty="0">
                <a:latin typeface="Courier New"/>
                <a:cs typeface="Courier New"/>
              </a:rPr>
              <a:t>(</a:t>
            </a:r>
            <a:r>
              <a:rPr lang="en-US" altLang="zh-CN" sz="1600" b="1" spc="-5" dirty="0" err="1">
                <a:latin typeface="Courier New"/>
                <a:cs typeface="Courier New"/>
              </a:rPr>
              <a:t>im.mode</a:t>
            </a:r>
            <a:r>
              <a:rPr lang="en-US" altLang="zh-CN" sz="1600" b="1" spc="-5" dirty="0">
                <a:latin typeface="Courier New"/>
                <a:cs typeface="Courier New"/>
              </a:rPr>
              <a:t>,</a:t>
            </a:r>
            <a:r>
              <a:rPr lang="en-US" altLang="zh-CN" sz="1600" b="1" spc="5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(r,</a:t>
            </a:r>
            <a:r>
              <a:rPr lang="en-US" altLang="zh-CN" sz="1600" b="1" spc="10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 err="1">
                <a:latin typeface="Courier New"/>
                <a:cs typeface="Courier New"/>
              </a:rPr>
              <a:t>newg</a:t>
            </a:r>
            <a:r>
              <a:rPr lang="en-US" altLang="zh-CN" sz="1600" b="1" spc="-5" dirty="0">
                <a:latin typeface="Courier New"/>
                <a:cs typeface="Courier New"/>
              </a:rPr>
              <a:t>,</a:t>
            </a:r>
            <a:r>
              <a:rPr lang="en-US" altLang="zh-CN" sz="1600" b="1" spc="1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newb))</a:t>
            </a:r>
            <a:r>
              <a:rPr lang="en-US" altLang="zh-CN" sz="1600" b="1" spc="2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#</a:t>
            </a:r>
            <a:r>
              <a:rPr lang="en-US" altLang="zh-CN" sz="1600" b="1" spc="5" dirty="0">
                <a:latin typeface="Courier New"/>
                <a:cs typeface="Courier New"/>
              </a:rPr>
              <a:t> 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将</a:t>
            </a:r>
            <a:r>
              <a:rPr lang="en-US" altLang="zh-CN" sz="1600" b="1" spc="-5" dirty="0">
                <a:latin typeface="Courier New"/>
                <a:cs typeface="Courier New"/>
              </a:rPr>
              <a:t>3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个通道合形成新图像</a:t>
            </a:r>
            <a:endParaRPr lang="zh-CN" altLang="en-US" sz="1600" dirty="0">
              <a:latin typeface="Microsoft JhengHei"/>
              <a:cs typeface="Microsoft JhengHei"/>
            </a:endParaRPr>
          </a:p>
          <a:p>
            <a:pPr marL="243204">
              <a:lnSpc>
                <a:spcPct val="100000"/>
              </a:lnSpc>
              <a:spcBef>
                <a:spcPts val="1010"/>
              </a:spcBef>
            </a:pPr>
            <a:r>
              <a:rPr lang="en-US" altLang="zh-CN" sz="1600" b="1" spc="-10" dirty="0">
                <a:latin typeface="Courier New"/>
                <a:cs typeface="Courier New"/>
              </a:rPr>
              <a:t>&gt;&gt;&gt;</a:t>
            </a:r>
            <a:r>
              <a:rPr lang="en-US" altLang="zh-CN" sz="1600" b="1" spc="-10" dirty="0" err="1">
                <a:latin typeface="Courier New"/>
                <a:cs typeface="Courier New"/>
              </a:rPr>
              <a:t>om.save</a:t>
            </a:r>
            <a:r>
              <a:rPr lang="en-US" altLang="zh-CN" sz="1600" b="1" spc="-10" dirty="0">
                <a:latin typeface="Courier New"/>
                <a:cs typeface="Courier New"/>
              </a:rPr>
              <a:t>(</a:t>
            </a:r>
            <a:r>
              <a:rPr lang="en-US" altLang="zh-CN" b="1" spc="-10" dirty="0">
                <a:latin typeface="Courier New"/>
                <a:cs typeface="Courier New"/>
              </a:rPr>
              <a:t>'D:\\</a:t>
            </a:r>
            <a:r>
              <a:rPr lang="en-US" altLang="zh-CN" b="1" spc="-10" dirty="0" err="1">
                <a:latin typeface="Courier New"/>
                <a:cs typeface="Courier New"/>
              </a:rPr>
              <a:t>pycodes</a:t>
            </a:r>
            <a:r>
              <a:rPr lang="en-US" altLang="zh-CN" b="1" spc="-10" dirty="0">
                <a:latin typeface="Courier New"/>
                <a:cs typeface="Courier New"/>
              </a:rPr>
              <a:t>\\birdnestMerge.jpg')</a:t>
            </a:r>
            <a:r>
              <a:rPr lang="en-US" altLang="zh-CN" b="1" spc="-155" dirty="0">
                <a:latin typeface="Courier New"/>
                <a:cs typeface="Courier New"/>
              </a:rPr>
              <a:t> </a:t>
            </a:r>
            <a:r>
              <a:rPr lang="en-US" altLang="zh-CN" sz="1600" b="1" spc="-5" dirty="0">
                <a:latin typeface="Courier New"/>
                <a:cs typeface="Courier New"/>
              </a:rPr>
              <a:t>#</a:t>
            </a:r>
            <a:r>
              <a:rPr lang="zh-CN" altLang="en-US" sz="1600" b="1" spc="5" dirty="0">
                <a:latin typeface="Microsoft JhengHei"/>
                <a:cs typeface="Microsoft JhengHei"/>
              </a:rPr>
              <a:t>输出图片</a:t>
            </a:r>
            <a:endParaRPr lang="zh-CN" altLang="en-US" sz="1600" dirty="0">
              <a:latin typeface="Microsoft JhengHei"/>
              <a:cs typeface="Microsoft Jheng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07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29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PIL</a:t>
            </a:r>
            <a:r>
              <a:rPr sz="4000" spc="-10" dirty="0">
                <a:solidFill>
                  <a:srgbClr val="252525"/>
                </a:solidFill>
              </a:rPr>
              <a:t>库</a:t>
            </a:r>
            <a:r>
              <a:rPr sz="4000" spc="-5" dirty="0">
                <a:solidFill>
                  <a:srgbClr val="252525"/>
                </a:solidFill>
              </a:rPr>
              <a:t>Image</a:t>
            </a:r>
            <a:r>
              <a:rPr sz="4000" spc="-10" dirty="0">
                <a:solidFill>
                  <a:srgbClr val="252525"/>
                </a:solidFill>
              </a:rPr>
              <a:t>类解析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383724" y="2169799"/>
            <a:ext cx="6263640" cy="402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0973" y="6308411"/>
            <a:ext cx="30391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 smtClean="0">
                <a:latin typeface="SimSun"/>
                <a:cs typeface="SimSun"/>
              </a:rPr>
              <a:t>改变</a:t>
            </a:r>
            <a:r>
              <a:rPr lang="en-US" altLang="zh-CN" sz="1800" dirty="0" smtClean="0">
                <a:latin typeface="SimSun"/>
                <a:cs typeface="SimSun"/>
              </a:rPr>
              <a:t>GB</a:t>
            </a:r>
            <a:r>
              <a:rPr lang="zh-CN" altLang="en-US" sz="1800" dirty="0" smtClean="0">
                <a:latin typeface="SimSun"/>
                <a:cs typeface="SimSun"/>
              </a:rPr>
              <a:t>通道值</a:t>
            </a:r>
            <a:r>
              <a:rPr sz="1800" dirty="0" err="1" smtClean="0">
                <a:latin typeface="SimSun"/>
                <a:cs typeface="SimSun"/>
              </a:rPr>
              <a:t>的北京鸟巢图片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9496" y="94269"/>
            <a:ext cx="2885662" cy="19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68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506728"/>
            <a:ext cx="7975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2400" spc="20" dirty="0">
                <a:latin typeface="Microsoft YaHei"/>
                <a:cs typeface="Microsoft YaHei"/>
              </a:rPr>
              <a:t>PIL</a:t>
            </a:r>
            <a:r>
              <a:rPr sz="2400" spc="80" dirty="0">
                <a:latin typeface="Microsoft YaHei"/>
                <a:cs typeface="Microsoft YaHei"/>
              </a:rPr>
              <a:t>库</a:t>
            </a:r>
            <a:r>
              <a:rPr sz="2400" spc="70" dirty="0">
                <a:latin typeface="Microsoft YaHei"/>
                <a:cs typeface="Microsoft YaHei"/>
              </a:rPr>
              <a:t>的</a:t>
            </a:r>
            <a:r>
              <a:rPr sz="2400" dirty="0">
                <a:latin typeface="Microsoft YaHei"/>
                <a:cs typeface="Microsoft YaHei"/>
              </a:rPr>
              <a:t>ImageFilter</a:t>
            </a:r>
            <a:r>
              <a:rPr sz="2400" spc="85" dirty="0">
                <a:latin typeface="Microsoft YaHei"/>
                <a:cs typeface="Microsoft YaHei"/>
              </a:rPr>
              <a:t>类</a:t>
            </a:r>
            <a:r>
              <a:rPr sz="2400" spc="70" dirty="0">
                <a:latin typeface="Microsoft YaHei"/>
                <a:cs typeface="Microsoft YaHei"/>
              </a:rPr>
              <a:t>和</a:t>
            </a:r>
            <a:r>
              <a:rPr sz="2400" spc="5" dirty="0">
                <a:latin typeface="Microsoft YaHei"/>
                <a:cs typeface="Microsoft YaHei"/>
              </a:rPr>
              <a:t>ImageEnhance</a:t>
            </a:r>
            <a:r>
              <a:rPr sz="2400" spc="65" dirty="0">
                <a:latin typeface="Microsoft YaHei"/>
                <a:cs typeface="Microsoft YaHei"/>
              </a:rPr>
              <a:t>类</a:t>
            </a:r>
            <a:r>
              <a:rPr sz="2400" spc="80" dirty="0">
                <a:latin typeface="Microsoft YaHei"/>
                <a:cs typeface="Microsoft YaHei"/>
              </a:rPr>
              <a:t>提供</a:t>
            </a:r>
            <a:r>
              <a:rPr sz="2400" spc="65" dirty="0">
                <a:latin typeface="Microsoft YaHei"/>
                <a:cs typeface="Microsoft YaHei"/>
              </a:rPr>
              <a:t>了过滤</a:t>
            </a:r>
            <a:r>
              <a:rPr sz="2400" dirty="0">
                <a:latin typeface="Microsoft YaHei"/>
                <a:cs typeface="Microsoft YaHei"/>
              </a:rPr>
              <a:t>图 像和增强图像的方法，共</a:t>
            </a:r>
            <a:r>
              <a:rPr sz="2400" spc="-5" dirty="0"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种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43012" y="2990850"/>
          <a:ext cx="6587490" cy="332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955"/>
                <a:gridCol w="3645535"/>
              </a:tblGrid>
              <a:tr h="3032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方法表示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描述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ImageFilter.BLUR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图像的模糊效果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ImageFilter.CONTOUR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图像的轮廓效果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ImageFilter.DETAIL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图像的细节效果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ImageFilter.EDGE_ENHANCE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图像的边界加强效果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ImageFilter.EDGE_ENHANCE_MORE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图像的阈值边界加强效果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ImageFilter.EMBOSS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图像的浮雕效果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ImageFilter.FIND_EDGES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图像的边界效果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ImageFilter.SMOOTH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图像的平滑效果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ImageFilter.SMOOTH_MORE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图像的阈值平滑效果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3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ImageFilter.SHARPEN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SimSun"/>
                          <a:cs typeface="SimSun"/>
                        </a:rPr>
                        <a:t>图像的锐化效果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22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6290" y="1585722"/>
            <a:ext cx="8014334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利用Imag</a:t>
            </a:r>
            <a:r>
              <a:rPr sz="2400" spc="-5" dirty="0">
                <a:latin typeface="Microsoft YaHei"/>
                <a:cs typeface="Microsoft YaHei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类的f</a:t>
            </a:r>
            <a:r>
              <a:rPr sz="2400" spc="-10" dirty="0">
                <a:latin typeface="Microsoft YaHei"/>
                <a:cs typeface="Microsoft YaHei"/>
              </a:rPr>
              <a:t>i</a:t>
            </a:r>
            <a:r>
              <a:rPr sz="2400" spc="-5" dirty="0">
                <a:latin typeface="Microsoft YaHei"/>
                <a:cs typeface="Microsoft YaHei"/>
              </a:rPr>
              <a:t>l</a:t>
            </a:r>
            <a:r>
              <a:rPr sz="2400" spc="-25" dirty="0">
                <a:latin typeface="Microsoft YaHei"/>
                <a:cs typeface="Microsoft YaHei"/>
              </a:rPr>
              <a:t>t</a:t>
            </a:r>
            <a:r>
              <a:rPr sz="2400" spc="-5" dirty="0">
                <a:latin typeface="Microsoft YaHei"/>
                <a:cs typeface="Microsoft YaHei"/>
              </a:rPr>
              <a:t>e</a:t>
            </a:r>
            <a:r>
              <a:rPr sz="2400" spc="-15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(</a:t>
            </a:r>
            <a:r>
              <a:rPr sz="2400" spc="5" dirty="0">
                <a:latin typeface="Microsoft YaHei"/>
                <a:cs typeface="Microsoft YaHei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方法可以使用ImageFi</a:t>
            </a:r>
            <a:r>
              <a:rPr sz="2400" spc="-10" dirty="0">
                <a:latin typeface="Microsoft YaHei"/>
                <a:cs typeface="Microsoft YaHei"/>
              </a:rPr>
              <a:t>l</a:t>
            </a:r>
            <a:r>
              <a:rPr sz="2400" spc="-20" dirty="0">
                <a:latin typeface="Microsoft YaHei"/>
                <a:cs typeface="Microsoft YaHei"/>
              </a:rPr>
              <a:t>t</a:t>
            </a:r>
            <a:r>
              <a:rPr sz="2400" spc="-5" dirty="0">
                <a:latin typeface="Microsoft YaHei"/>
                <a:cs typeface="Microsoft YaHei"/>
              </a:rPr>
              <a:t>e</a:t>
            </a:r>
            <a:r>
              <a:rPr sz="2400" spc="-10" dirty="0">
                <a:latin typeface="Microsoft YaHei"/>
                <a:cs typeface="Microsoft YaHei"/>
              </a:rPr>
              <a:t>r</a:t>
            </a:r>
            <a:r>
              <a:rPr sz="2400" dirty="0">
                <a:latin typeface="Microsoft YaHei"/>
                <a:cs typeface="Microsoft YaHei"/>
              </a:rPr>
              <a:t>类，如下：  </a:t>
            </a:r>
            <a:r>
              <a:rPr sz="2400" spc="-15" dirty="0">
                <a:latin typeface="Microsoft YaHei"/>
                <a:cs typeface="Microsoft YaHei"/>
              </a:rPr>
              <a:t>Image.filter(ImageFilter.fuction)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00" b="1" dirty="0">
                <a:latin typeface="Microsoft YaHei"/>
                <a:cs typeface="Microsoft YaHei"/>
              </a:rPr>
              <a:t>微实例</a:t>
            </a:r>
            <a:r>
              <a:rPr sz="2400" b="1" spc="-5" dirty="0">
                <a:latin typeface="Microsoft YaHei"/>
                <a:cs typeface="Microsoft YaHei"/>
              </a:rPr>
              <a:t>7.3：</a:t>
            </a:r>
            <a:r>
              <a:rPr sz="2400" b="1" dirty="0" smtClean="0">
                <a:latin typeface="Microsoft YaHei"/>
                <a:cs typeface="Microsoft YaHei"/>
              </a:rPr>
              <a:t>图像的轮廓获取。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获取图像的轮廓，北京鸟巢变得更加抽象、更具想象空</a:t>
            </a:r>
            <a:r>
              <a:rPr sz="2400" spc="-10" dirty="0">
                <a:latin typeface="Microsoft YaHei"/>
                <a:cs typeface="Microsoft YaHei"/>
              </a:rPr>
              <a:t>间</a:t>
            </a:r>
            <a:r>
              <a:rPr sz="2400" dirty="0">
                <a:latin typeface="Microsoft YaHei"/>
                <a:cs typeface="Microsoft YaHei"/>
              </a:rPr>
              <a:t>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77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5731255" y="5546242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Microsoft JhengHei"/>
                <a:cs typeface="Microsoft JhengHei"/>
              </a:rPr>
              <a:t>北京鸟巢图片的轮廓效果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1623" y="2284476"/>
            <a:ext cx="4419600" cy="293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203" y="3013424"/>
            <a:ext cx="4227439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ImageFilter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Image.open(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'birdnest.jpg'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im.filter(ImageFilter.CONTOUR)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om.save(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'birdnestContour.jpg'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1934844"/>
            <a:ext cx="82105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ImageEnhanc</a:t>
            </a:r>
            <a:r>
              <a:rPr sz="2400" spc="105" dirty="0">
                <a:latin typeface="Microsoft YaHei"/>
                <a:cs typeface="Microsoft YaHei"/>
              </a:rPr>
              <a:t>e</a:t>
            </a:r>
            <a:r>
              <a:rPr sz="2400" spc="120" dirty="0">
                <a:latin typeface="Microsoft YaHei"/>
                <a:cs typeface="Microsoft YaHei"/>
              </a:rPr>
              <a:t>类</a:t>
            </a:r>
            <a:r>
              <a:rPr sz="2400" spc="130" dirty="0">
                <a:latin typeface="Microsoft YaHei"/>
                <a:cs typeface="Microsoft YaHei"/>
              </a:rPr>
              <a:t>提</a:t>
            </a:r>
            <a:r>
              <a:rPr sz="2400" spc="120" dirty="0">
                <a:latin typeface="Microsoft YaHei"/>
                <a:cs typeface="Microsoft YaHei"/>
              </a:rPr>
              <a:t>供了更</a:t>
            </a:r>
            <a:r>
              <a:rPr sz="2400" spc="130" dirty="0">
                <a:latin typeface="Microsoft YaHei"/>
                <a:cs typeface="Microsoft YaHei"/>
              </a:rPr>
              <a:t>高</a:t>
            </a:r>
            <a:r>
              <a:rPr sz="2400" spc="120" dirty="0">
                <a:latin typeface="Microsoft YaHei"/>
                <a:cs typeface="Microsoft YaHei"/>
              </a:rPr>
              <a:t>级的图</a:t>
            </a:r>
            <a:r>
              <a:rPr sz="2400" spc="130" dirty="0">
                <a:latin typeface="Microsoft YaHei"/>
                <a:cs typeface="Microsoft YaHei"/>
              </a:rPr>
              <a:t>像</a:t>
            </a:r>
            <a:r>
              <a:rPr sz="2400" spc="120" dirty="0">
                <a:latin typeface="Microsoft YaHei"/>
                <a:cs typeface="Microsoft YaHei"/>
              </a:rPr>
              <a:t>增强需</a:t>
            </a:r>
            <a:r>
              <a:rPr sz="2400" spc="135" dirty="0">
                <a:latin typeface="Microsoft YaHei"/>
                <a:cs typeface="Microsoft YaHei"/>
              </a:rPr>
              <a:t>求</a:t>
            </a:r>
            <a:r>
              <a:rPr sz="2400" spc="120" dirty="0">
                <a:latin typeface="Microsoft YaHei"/>
                <a:cs typeface="Microsoft YaHei"/>
              </a:rPr>
              <a:t>，它提供 </a:t>
            </a:r>
            <a:r>
              <a:rPr sz="2400" dirty="0">
                <a:latin typeface="Microsoft YaHei"/>
                <a:cs typeface="Microsoft YaHei"/>
              </a:rPr>
              <a:t>调整色彩度、亮度、对比度、锐化等功能。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27087" y="3710051"/>
          <a:ext cx="7661910" cy="193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655"/>
                <a:gridCol w="4834255"/>
              </a:tblGrid>
              <a:tr h="331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方法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描述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29527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nha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ce.enha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ce(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对选择属性的数值增强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factor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倍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ImageEnhance.Color(im)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调整图像的颜色平衡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ImageEnhance.Contrast(im)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调整图像的对比度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ImageEnhance.Brightness(im)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调整图像的亮度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ImageEnhance.Sharpness(im)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调整图像的锐度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23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6290" y="1771904"/>
            <a:ext cx="465010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Microsoft YaHei"/>
                <a:cs typeface="Microsoft YaHei"/>
              </a:rPr>
              <a:t>微实例</a:t>
            </a:r>
            <a:r>
              <a:rPr sz="2400" b="1" spc="-5" dirty="0">
                <a:latin typeface="Microsoft YaHei"/>
                <a:cs typeface="Microsoft YaHei"/>
              </a:rPr>
              <a:t>7.4：</a:t>
            </a:r>
            <a:r>
              <a:rPr sz="2400" b="1" dirty="0">
                <a:latin typeface="Microsoft YaHei"/>
                <a:cs typeface="Microsoft YaHei"/>
              </a:rPr>
              <a:t>图像的对比度增强。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增强图像的对比度为初始的</a:t>
            </a:r>
            <a:r>
              <a:rPr sz="2400" spc="-5" dirty="0">
                <a:latin typeface="Microsoft YaHei"/>
                <a:cs typeface="Microsoft YaHei"/>
              </a:rPr>
              <a:t>20</a:t>
            </a:r>
            <a:r>
              <a:rPr sz="2400" dirty="0">
                <a:latin typeface="Microsoft YaHei"/>
                <a:cs typeface="Microsoft YaHei"/>
              </a:rPr>
              <a:t>倍。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1281" y="3446581"/>
            <a:ext cx="7148111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ImageEnhance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Image.open(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'birdnest.jpg'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ImageEnhance.Contrast(im)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om.enhance(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).save(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'birdnestEnContrast.jpg'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0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4088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图像的过滤和增强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403603" y="1915667"/>
            <a:ext cx="6134100" cy="358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5757468"/>
            <a:ext cx="3723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北京鸟巢图片的20倍对比度增强效果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45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726" y="2816097"/>
            <a:ext cx="4828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图像字符画绘制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00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文件概述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2091054"/>
            <a:ext cx="84194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 indent="269240" algn="just">
              <a:lnSpc>
                <a:spcPct val="150000"/>
              </a:lnSpc>
              <a:spcBef>
                <a:spcPts val="100"/>
              </a:spcBef>
            </a:pPr>
            <a:r>
              <a:rPr sz="2400" spc="30" dirty="0">
                <a:latin typeface="Microsoft YaHei"/>
                <a:cs typeface="Microsoft YaHei"/>
              </a:rPr>
              <a:t>二进</a:t>
            </a:r>
            <a:r>
              <a:rPr sz="2400" spc="45" dirty="0">
                <a:latin typeface="Microsoft YaHei"/>
                <a:cs typeface="Microsoft YaHei"/>
              </a:rPr>
              <a:t>制</a:t>
            </a:r>
            <a:r>
              <a:rPr sz="2400" spc="30" dirty="0">
                <a:latin typeface="Microsoft YaHei"/>
                <a:cs typeface="Microsoft YaHei"/>
              </a:rPr>
              <a:t>文</a:t>
            </a:r>
            <a:r>
              <a:rPr sz="2400" spc="45" dirty="0">
                <a:latin typeface="Microsoft YaHei"/>
                <a:cs typeface="Microsoft YaHei"/>
              </a:rPr>
              <a:t>件</a:t>
            </a:r>
            <a:r>
              <a:rPr sz="2400" spc="30" dirty="0">
                <a:latin typeface="Microsoft YaHei"/>
                <a:cs typeface="Microsoft YaHei"/>
              </a:rPr>
              <a:t>直接</a:t>
            </a:r>
            <a:r>
              <a:rPr sz="2400" spc="45" dirty="0">
                <a:latin typeface="Microsoft YaHei"/>
                <a:cs typeface="Microsoft YaHei"/>
              </a:rPr>
              <a:t>由</a:t>
            </a:r>
            <a:r>
              <a:rPr sz="2400" spc="30" dirty="0">
                <a:latin typeface="Microsoft YaHei"/>
                <a:cs typeface="Microsoft YaHei"/>
              </a:rPr>
              <a:t>比</a:t>
            </a:r>
            <a:r>
              <a:rPr sz="2400" spc="70" dirty="0">
                <a:latin typeface="Microsoft YaHei"/>
                <a:cs typeface="Microsoft YaHei"/>
              </a:rPr>
              <a:t>特</a:t>
            </a:r>
            <a:r>
              <a:rPr sz="2400" spc="40" dirty="0">
                <a:latin typeface="Microsoft YaHei"/>
                <a:cs typeface="Microsoft YaHei"/>
              </a:rPr>
              <a:t>0</a:t>
            </a:r>
            <a:r>
              <a:rPr sz="2400" spc="35" dirty="0">
                <a:latin typeface="Microsoft YaHei"/>
                <a:cs typeface="Microsoft YaHei"/>
              </a:rPr>
              <a:t>和比</a:t>
            </a:r>
            <a:r>
              <a:rPr sz="2400" spc="45" dirty="0">
                <a:latin typeface="Microsoft YaHei"/>
                <a:cs typeface="Microsoft YaHei"/>
              </a:rPr>
              <a:t>特</a:t>
            </a:r>
            <a:r>
              <a:rPr sz="2400" spc="40" dirty="0">
                <a:latin typeface="Microsoft YaHei"/>
                <a:cs typeface="Microsoft YaHei"/>
              </a:rPr>
              <a:t>1</a:t>
            </a:r>
            <a:r>
              <a:rPr sz="2400" spc="35" dirty="0">
                <a:latin typeface="Microsoft YaHei"/>
                <a:cs typeface="Microsoft YaHei"/>
              </a:rPr>
              <a:t>组成</a:t>
            </a:r>
            <a:r>
              <a:rPr sz="2400" spc="45" dirty="0">
                <a:latin typeface="Microsoft YaHei"/>
                <a:cs typeface="Microsoft YaHei"/>
              </a:rPr>
              <a:t>，</a:t>
            </a:r>
            <a:r>
              <a:rPr sz="2400" spc="30" dirty="0">
                <a:latin typeface="Microsoft YaHei"/>
                <a:cs typeface="Microsoft YaHei"/>
              </a:rPr>
              <a:t>没</a:t>
            </a:r>
            <a:r>
              <a:rPr sz="2400" spc="45" dirty="0">
                <a:latin typeface="Microsoft YaHei"/>
                <a:cs typeface="Microsoft YaHei"/>
              </a:rPr>
              <a:t>有</a:t>
            </a:r>
            <a:r>
              <a:rPr sz="2400" spc="30" dirty="0">
                <a:latin typeface="Microsoft YaHei"/>
                <a:cs typeface="Microsoft YaHei"/>
              </a:rPr>
              <a:t>统一字</a:t>
            </a:r>
            <a:r>
              <a:rPr sz="2400" spc="45" dirty="0">
                <a:latin typeface="Microsoft YaHei"/>
                <a:cs typeface="Microsoft YaHei"/>
              </a:rPr>
              <a:t>符编</a:t>
            </a:r>
            <a:r>
              <a:rPr sz="2400" spc="50" dirty="0">
                <a:latin typeface="Microsoft YaHei"/>
                <a:cs typeface="Microsoft YaHei"/>
              </a:rPr>
              <a:t>码</a:t>
            </a:r>
            <a:r>
              <a:rPr sz="2400" dirty="0">
                <a:latin typeface="Microsoft YaHei"/>
                <a:cs typeface="Microsoft YaHei"/>
              </a:rPr>
              <a:t>， </a:t>
            </a:r>
            <a:r>
              <a:rPr sz="2400" spc="45" dirty="0">
                <a:latin typeface="Microsoft YaHei"/>
                <a:cs typeface="Microsoft YaHei"/>
              </a:rPr>
              <a:t>文件内部数据的组织</a:t>
            </a:r>
            <a:r>
              <a:rPr sz="2400" spc="35" dirty="0">
                <a:latin typeface="Microsoft YaHei"/>
                <a:cs typeface="Microsoft YaHei"/>
              </a:rPr>
              <a:t>格</a:t>
            </a:r>
            <a:r>
              <a:rPr sz="2400" spc="45" dirty="0">
                <a:latin typeface="Microsoft YaHei"/>
                <a:cs typeface="Microsoft YaHei"/>
              </a:rPr>
              <a:t>式与文件</a:t>
            </a:r>
            <a:r>
              <a:rPr sz="2400" spc="35" dirty="0">
                <a:latin typeface="Microsoft YaHei"/>
                <a:cs typeface="Microsoft YaHei"/>
              </a:rPr>
              <a:t>用</a:t>
            </a:r>
            <a:r>
              <a:rPr sz="2400" spc="45" dirty="0">
                <a:latin typeface="Microsoft YaHei"/>
                <a:cs typeface="Microsoft YaHei"/>
              </a:rPr>
              <a:t>途有</a:t>
            </a:r>
            <a:r>
              <a:rPr sz="2400" spc="55" dirty="0">
                <a:latin typeface="Microsoft YaHei"/>
                <a:cs typeface="Microsoft YaHei"/>
              </a:rPr>
              <a:t>关</a:t>
            </a:r>
            <a:r>
              <a:rPr sz="2400" spc="45" dirty="0">
                <a:latin typeface="Microsoft YaHei"/>
                <a:cs typeface="Microsoft YaHei"/>
              </a:rPr>
              <a:t>。</a:t>
            </a:r>
            <a:r>
              <a:rPr sz="2400" spc="30" dirty="0">
                <a:latin typeface="Microsoft YaHei"/>
                <a:cs typeface="Microsoft YaHei"/>
              </a:rPr>
              <a:t>二</a:t>
            </a:r>
            <a:r>
              <a:rPr sz="2400" spc="45" dirty="0">
                <a:latin typeface="Microsoft YaHei"/>
                <a:cs typeface="Microsoft YaHei"/>
              </a:rPr>
              <a:t>进制文件</a:t>
            </a:r>
            <a:r>
              <a:rPr sz="2400" spc="30" dirty="0">
                <a:latin typeface="Microsoft YaHei"/>
                <a:cs typeface="Microsoft YaHei"/>
              </a:rPr>
              <a:t>和</a:t>
            </a:r>
            <a:r>
              <a:rPr sz="2400" spc="45" dirty="0">
                <a:latin typeface="Microsoft YaHei"/>
                <a:cs typeface="Microsoft YaHei"/>
              </a:rPr>
              <a:t>文</a:t>
            </a:r>
            <a:r>
              <a:rPr sz="2400" dirty="0">
                <a:latin typeface="Microsoft YaHei"/>
                <a:cs typeface="Microsoft YaHei"/>
              </a:rPr>
              <a:t>本 文件最主要的区别在于是否有统一的字符编码</a:t>
            </a:r>
            <a:endParaRPr sz="2400">
              <a:latin typeface="Microsoft YaHei"/>
              <a:cs typeface="Microsoft YaHei"/>
            </a:endParaRPr>
          </a:p>
          <a:p>
            <a:pPr marL="12700" marR="5080" indent="269240" algn="just">
              <a:lnSpc>
                <a:spcPct val="150000"/>
              </a:lnSpc>
            </a:pPr>
            <a:r>
              <a:rPr sz="2400" spc="60" dirty="0">
                <a:latin typeface="Microsoft YaHei"/>
                <a:cs typeface="Microsoft YaHei"/>
              </a:rPr>
              <a:t>无论文件创建为文本文件或者二进制文</a:t>
            </a:r>
            <a:r>
              <a:rPr sz="2400" spc="65" dirty="0">
                <a:latin typeface="Microsoft YaHei"/>
                <a:cs typeface="Microsoft YaHei"/>
              </a:rPr>
              <a:t>件</a:t>
            </a:r>
            <a:r>
              <a:rPr sz="2400" spc="60" dirty="0">
                <a:latin typeface="Microsoft YaHei"/>
                <a:cs typeface="Microsoft YaHei"/>
              </a:rPr>
              <a:t>，都可以用“文本 </a:t>
            </a:r>
            <a:r>
              <a:rPr sz="2400" dirty="0">
                <a:latin typeface="Microsoft YaHei"/>
                <a:cs typeface="Microsoft YaHei"/>
              </a:rPr>
              <a:t>文件方式”和“二进制文件方式”打开，打开后的操作不同。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03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图像字符画绘制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757553"/>
            <a:ext cx="77679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2400" spc="45" dirty="0">
                <a:latin typeface="Microsoft YaHei"/>
                <a:cs typeface="Microsoft YaHei"/>
              </a:rPr>
              <a:t>位图</a:t>
            </a:r>
            <a:r>
              <a:rPr sz="2400" spc="55" dirty="0">
                <a:latin typeface="Microsoft YaHei"/>
                <a:cs typeface="Microsoft YaHei"/>
              </a:rPr>
              <a:t>图</a:t>
            </a:r>
            <a:r>
              <a:rPr sz="2400" spc="45" dirty="0">
                <a:latin typeface="Microsoft YaHei"/>
                <a:cs typeface="Microsoft YaHei"/>
              </a:rPr>
              <a:t>片</a:t>
            </a:r>
            <a:r>
              <a:rPr sz="2400" spc="55" dirty="0">
                <a:latin typeface="Microsoft YaHei"/>
                <a:cs typeface="Microsoft YaHei"/>
              </a:rPr>
              <a:t>是</a:t>
            </a:r>
            <a:r>
              <a:rPr sz="2400" spc="45" dirty="0">
                <a:latin typeface="Microsoft YaHei"/>
                <a:cs typeface="Microsoft YaHei"/>
              </a:rPr>
              <a:t>由不</a:t>
            </a:r>
            <a:r>
              <a:rPr sz="2400" spc="55" dirty="0">
                <a:latin typeface="Microsoft YaHei"/>
                <a:cs typeface="Microsoft YaHei"/>
              </a:rPr>
              <a:t>同</a:t>
            </a:r>
            <a:r>
              <a:rPr sz="2400" spc="45" dirty="0">
                <a:latin typeface="Microsoft YaHei"/>
                <a:cs typeface="Microsoft YaHei"/>
              </a:rPr>
              <a:t>颜</a:t>
            </a:r>
            <a:r>
              <a:rPr sz="2400" spc="55" dirty="0">
                <a:latin typeface="Microsoft YaHei"/>
                <a:cs typeface="Microsoft YaHei"/>
              </a:rPr>
              <a:t>色</a:t>
            </a:r>
            <a:r>
              <a:rPr sz="2400" spc="45" dirty="0">
                <a:latin typeface="Microsoft YaHei"/>
                <a:cs typeface="Microsoft YaHei"/>
              </a:rPr>
              <a:t>像素点</a:t>
            </a:r>
            <a:r>
              <a:rPr sz="2400" spc="55" dirty="0">
                <a:latin typeface="Microsoft YaHei"/>
                <a:cs typeface="Microsoft YaHei"/>
              </a:rPr>
              <a:t>组成</a:t>
            </a:r>
            <a:r>
              <a:rPr sz="2400" spc="45" dirty="0">
                <a:latin typeface="Microsoft YaHei"/>
                <a:cs typeface="Microsoft YaHei"/>
              </a:rPr>
              <a:t>的规则</a:t>
            </a:r>
            <a:r>
              <a:rPr sz="2400" spc="55" dirty="0">
                <a:latin typeface="Microsoft YaHei"/>
                <a:cs typeface="Microsoft YaHei"/>
              </a:rPr>
              <a:t>分</a:t>
            </a:r>
            <a:r>
              <a:rPr sz="2400" spc="110" dirty="0">
                <a:latin typeface="Microsoft YaHei"/>
                <a:cs typeface="Microsoft YaHei"/>
              </a:rPr>
              <a:t>布</a:t>
            </a:r>
            <a:r>
              <a:rPr sz="2400" spc="45" dirty="0">
                <a:latin typeface="Microsoft YaHei"/>
                <a:cs typeface="Microsoft YaHei"/>
              </a:rPr>
              <a:t>，</a:t>
            </a:r>
            <a:r>
              <a:rPr sz="2400" spc="50" dirty="0">
                <a:latin typeface="Microsoft YaHei"/>
                <a:cs typeface="Microsoft YaHei"/>
              </a:rPr>
              <a:t>如果采 </a:t>
            </a:r>
            <a:r>
              <a:rPr sz="2400" dirty="0">
                <a:latin typeface="Microsoft YaHei"/>
                <a:cs typeface="Microsoft YaHei"/>
              </a:rPr>
              <a:t>用字符串代替像素，图像就成为了字符</a:t>
            </a:r>
            <a:r>
              <a:rPr sz="2400" spc="5" dirty="0">
                <a:latin typeface="Microsoft YaHei"/>
                <a:cs typeface="Microsoft YaHei"/>
              </a:rPr>
              <a:t>画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  <a:p>
            <a:pPr marL="2787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定义一个字符集，将这个字符集替代图像中的像素</a:t>
            </a:r>
            <a:r>
              <a:rPr sz="2400" spc="5" dirty="0">
                <a:latin typeface="Microsoft YaHei"/>
                <a:cs typeface="Microsoft YaHei"/>
              </a:rPr>
              <a:t>点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68375" y="4221226"/>
          <a:ext cx="6919595" cy="69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/>
                <a:gridCol w="6456680"/>
              </a:tblGrid>
              <a:tr h="6978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02080" marR="1038860" indent="-1334135">
                        <a:lnSpc>
                          <a:spcPct val="1383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ascii_char =list("$@B%8&amp;WM#*oahkbdpqwmZO0QLCJUYXzcvunxrjf\  1234568795t/\|()1{}[]?-_+~&lt;&gt;i!;:,\"^`'.")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92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图像字符画绘制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329590" y="1757553"/>
            <a:ext cx="86575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2400" spc="35" dirty="0">
                <a:latin typeface="Microsoft YaHei"/>
                <a:cs typeface="Microsoft YaHei"/>
              </a:rPr>
              <a:t>定义彩色向灰度的转换公式如</a:t>
            </a:r>
            <a:r>
              <a:rPr sz="2400" spc="40" dirty="0">
                <a:latin typeface="Microsoft YaHei"/>
                <a:cs typeface="Microsoft YaHei"/>
              </a:rPr>
              <a:t>下</a:t>
            </a:r>
            <a:r>
              <a:rPr sz="2400" spc="35" dirty="0">
                <a:latin typeface="Microsoft YaHei"/>
                <a:cs typeface="Microsoft YaHei"/>
              </a:rPr>
              <a:t>，其中</a:t>
            </a:r>
            <a:r>
              <a:rPr sz="2400" spc="40" dirty="0">
                <a:latin typeface="Microsoft YaHei"/>
                <a:cs typeface="Microsoft YaHei"/>
              </a:rPr>
              <a:t>R</a:t>
            </a:r>
            <a:r>
              <a:rPr sz="2400" spc="35" dirty="0">
                <a:latin typeface="Microsoft YaHei"/>
                <a:cs typeface="Microsoft YaHei"/>
              </a:rPr>
              <a:t>、</a:t>
            </a:r>
            <a:r>
              <a:rPr sz="2400" spc="30" dirty="0">
                <a:latin typeface="Microsoft YaHei"/>
                <a:cs typeface="Microsoft YaHei"/>
              </a:rPr>
              <a:t>G</a:t>
            </a:r>
            <a:r>
              <a:rPr sz="2400" spc="35" dirty="0">
                <a:latin typeface="Microsoft YaHei"/>
                <a:cs typeface="Microsoft YaHei"/>
              </a:rPr>
              <a:t>、</a:t>
            </a:r>
            <a:r>
              <a:rPr sz="2400" spc="30" dirty="0">
                <a:latin typeface="Microsoft YaHei"/>
                <a:cs typeface="Microsoft YaHei"/>
              </a:rPr>
              <a:t>B</a:t>
            </a:r>
            <a:r>
              <a:rPr sz="2400" spc="35" dirty="0">
                <a:latin typeface="Microsoft YaHei"/>
                <a:cs typeface="Microsoft YaHei"/>
              </a:rPr>
              <a:t>分别是像素点 </a:t>
            </a:r>
            <a:r>
              <a:rPr sz="2400" dirty="0">
                <a:latin typeface="Microsoft YaHei"/>
                <a:cs typeface="Microsoft YaHei"/>
              </a:rPr>
              <a:t>的</a:t>
            </a:r>
            <a:r>
              <a:rPr sz="2400" spc="-15" dirty="0">
                <a:latin typeface="Microsoft YaHei"/>
                <a:cs typeface="Microsoft YaHei"/>
              </a:rPr>
              <a:t>RGB</a:t>
            </a:r>
            <a:r>
              <a:rPr sz="2400" dirty="0">
                <a:latin typeface="Microsoft YaHei"/>
                <a:cs typeface="Microsoft YaHei"/>
              </a:rPr>
              <a:t>颜色值：</a:t>
            </a:r>
          </a:p>
          <a:p>
            <a:pPr marL="2794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Gray = R * </a:t>
            </a:r>
            <a:r>
              <a:rPr sz="2400" spc="-5" dirty="0">
                <a:latin typeface="Microsoft YaHei"/>
                <a:cs typeface="Microsoft YaHei"/>
              </a:rPr>
              <a:t>0.2126 </a:t>
            </a:r>
            <a:r>
              <a:rPr sz="2400" dirty="0">
                <a:latin typeface="Microsoft YaHei"/>
                <a:cs typeface="Microsoft YaHei"/>
              </a:rPr>
              <a:t>+ G * </a:t>
            </a:r>
            <a:r>
              <a:rPr sz="2400" spc="-5" dirty="0">
                <a:latin typeface="Microsoft YaHei"/>
                <a:cs typeface="Microsoft YaHei"/>
              </a:rPr>
              <a:t>0.7152 </a:t>
            </a:r>
            <a:r>
              <a:rPr sz="2400" dirty="0">
                <a:latin typeface="Microsoft YaHei"/>
                <a:cs typeface="Microsoft YaHei"/>
              </a:rPr>
              <a:t>+ B *</a:t>
            </a:r>
            <a:r>
              <a:rPr sz="2400" spc="1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0.0722</a:t>
            </a:r>
            <a:endParaRPr sz="2400" dirty="0">
              <a:latin typeface="Microsoft YaHei"/>
              <a:cs typeface="Microsoft YaHei"/>
            </a:endParaRPr>
          </a:p>
          <a:p>
            <a:pPr marL="2794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因此，像素的</a:t>
            </a:r>
            <a:r>
              <a:rPr sz="2400" spc="-15" dirty="0">
                <a:latin typeface="Microsoft YaHei"/>
                <a:cs typeface="Microsoft YaHei"/>
              </a:rPr>
              <a:t>RGB</a:t>
            </a:r>
            <a:r>
              <a:rPr sz="2400" dirty="0">
                <a:latin typeface="Microsoft YaHei"/>
                <a:cs typeface="Microsoft YaHei"/>
              </a:rPr>
              <a:t>颜色值与字符集的对应函数如下：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6940" y="4292144"/>
            <a:ext cx="7026814" cy="224676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get_char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alpha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256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if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alpha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return 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 '</a:t>
            </a:r>
            <a:b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gray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0.2126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*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r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0.7152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*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g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0.0722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* 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unit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256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/ 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len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(ascii_char)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ascii_char[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(gray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unit)]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878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8726" y="51814"/>
            <a:ext cx="8257735" cy="674030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#e12.1DrawCharImage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PIL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ascii_char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'"$%_&amp;WM#*oahkbdpqwmZO0QLCJUYXzcvunxrjft/\|()1{}[]?-/+@&lt;&gt;i!;:,\^`.'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get_char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0.2126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0.7152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0.0722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256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(ascii_char)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ascii_char[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(gray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unit)]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Image.open(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'astro.jpg'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WIDTH, HEIGHT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im.resize((WIDTH, HEIGHT))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txt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(HEIGHT)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(WIDTH)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txt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get_char(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im.getpixel((j, i)))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txt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"pic_char.txt"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fo.write(txt)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fo.close()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图像字符画绘制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693164" y="1557527"/>
            <a:ext cx="5486399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484" y="3973485"/>
            <a:ext cx="5492079" cy="202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978" y="2816097"/>
            <a:ext cx="7569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一二维数据格式化和处理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7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数据组织的维度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2017649"/>
            <a:ext cx="81222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50100"/>
              </a:lnSpc>
              <a:spcBef>
                <a:spcPts val="100"/>
              </a:spcBef>
            </a:pPr>
            <a:r>
              <a:rPr sz="2400" spc="65" dirty="0">
                <a:latin typeface="Microsoft YaHei"/>
                <a:cs typeface="Microsoft YaHei"/>
              </a:rPr>
              <a:t>一维数</a:t>
            </a:r>
            <a:r>
              <a:rPr sz="2400" spc="55" dirty="0">
                <a:latin typeface="Microsoft YaHei"/>
                <a:cs typeface="Microsoft YaHei"/>
              </a:rPr>
              <a:t>据</a:t>
            </a:r>
            <a:r>
              <a:rPr sz="2400" spc="65" dirty="0">
                <a:latin typeface="Microsoft YaHei"/>
                <a:cs typeface="Microsoft YaHei"/>
              </a:rPr>
              <a:t>由对等</a:t>
            </a:r>
            <a:r>
              <a:rPr sz="2400" spc="55" dirty="0">
                <a:latin typeface="Microsoft YaHei"/>
                <a:cs typeface="Microsoft YaHei"/>
              </a:rPr>
              <a:t>关</a:t>
            </a:r>
            <a:r>
              <a:rPr sz="2400" spc="65" dirty="0">
                <a:latin typeface="Microsoft YaHei"/>
                <a:cs typeface="Microsoft YaHei"/>
              </a:rPr>
              <a:t>系的有</a:t>
            </a:r>
            <a:r>
              <a:rPr sz="2400" spc="55" dirty="0">
                <a:latin typeface="Microsoft YaHei"/>
                <a:cs typeface="Microsoft YaHei"/>
              </a:rPr>
              <a:t>序</a:t>
            </a:r>
            <a:r>
              <a:rPr sz="2400" spc="65" dirty="0">
                <a:latin typeface="Microsoft YaHei"/>
                <a:cs typeface="Microsoft YaHei"/>
              </a:rPr>
              <a:t>或无</a:t>
            </a:r>
            <a:r>
              <a:rPr sz="2400" spc="55" dirty="0">
                <a:latin typeface="Microsoft YaHei"/>
                <a:cs typeface="Microsoft YaHei"/>
              </a:rPr>
              <a:t>序数</a:t>
            </a:r>
            <a:r>
              <a:rPr sz="2400" spc="65" dirty="0">
                <a:latin typeface="Microsoft YaHei"/>
                <a:cs typeface="Microsoft YaHei"/>
              </a:rPr>
              <a:t>据构</a:t>
            </a:r>
            <a:r>
              <a:rPr sz="2400" spc="110" dirty="0">
                <a:latin typeface="Microsoft YaHei"/>
                <a:cs typeface="Microsoft YaHei"/>
              </a:rPr>
              <a:t>成</a:t>
            </a:r>
            <a:r>
              <a:rPr sz="2400" spc="60" dirty="0">
                <a:latin typeface="Microsoft YaHei"/>
                <a:cs typeface="Microsoft YaHei"/>
              </a:rPr>
              <a:t>，</a:t>
            </a:r>
            <a:r>
              <a:rPr sz="2400" spc="65" dirty="0">
                <a:latin typeface="Microsoft YaHei"/>
                <a:cs typeface="Microsoft YaHei"/>
              </a:rPr>
              <a:t>采用</a:t>
            </a:r>
            <a:r>
              <a:rPr sz="2400" spc="55" dirty="0">
                <a:latin typeface="Microsoft YaHei"/>
                <a:cs typeface="Microsoft YaHei"/>
              </a:rPr>
              <a:t>线</a:t>
            </a:r>
            <a:r>
              <a:rPr sz="2400" spc="65" dirty="0">
                <a:latin typeface="Microsoft YaHei"/>
                <a:cs typeface="Microsoft YaHei"/>
              </a:rPr>
              <a:t>性</a:t>
            </a:r>
            <a:r>
              <a:rPr sz="2400" dirty="0">
                <a:latin typeface="Microsoft YaHei"/>
                <a:cs typeface="Microsoft YaHei"/>
              </a:rPr>
              <a:t>方 式组织，对应于数学中的数组和集合等概</a:t>
            </a:r>
            <a:r>
              <a:rPr sz="2400" spc="-30" dirty="0">
                <a:latin typeface="Microsoft YaHei"/>
                <a:cs typeface="Microsoft YaHei"/>
              </a:rPr>
              <a:t>念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312" y="3946525"/>
            <a:ext cx="8295005" cy="1314450"/>
          </a:xfrm>
          <a:custGeom>
            <a:avLst/>
            <a:gdLst/>
            <a:ahLst/>
            <a:cxnLst/>
            <a:rect l="l" t="t" r="r" b="b"/>
            <a:pathLst>
              <a:path w="8295005" h="1314450">
                <a:moveTo>
                  <a:pt x="0" y="1314450"/>
                </a:moveTo>
                <a:lnTo>
                  <a:pt x="8294624" y="1314450"/>
                </a:lnTo>
                <a:lnTo>
                  <a:pt x="8294624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312" y="3940175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3940175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0"/>
                </a:moveTo>
                <a:lnTo>
                  <a:pt x="0" y="132715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962" y="3940175"/>
            <a:ext cx="8307705" cy="12700"/>
          </a:xfrm>
          <a:custGeom>
            <a:avLst/>
            <a:gdLst/>
            <a:ahLst/>
            <a:cxnLst/>
            <a:rect l="l" t="t" r="r" b="b"/>
            <a:pathLst>
              <a:path w="8307705" h="12700">
                <a:moveTo>
                  <a:pt x="0" y="12700"/>
                </a:moveTo>
                <a:lnTo>
                  <a:pt x="8307387" y="12700"/>
                </a:lnTo>
                <a:lnTo>
                  <a:pt x="830738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962" y="5260975"/>
            <a:ext cx="8307705" cy="0"/>
          </a:xfrm>
          <a:custGeom>
            <a:avLst/>
            <a:gdLst/>
            <a:ahLst/>
            <a:cxnLst/>
            <a:rect l="l" t="t" r="r" b="b"/>
            <a:pathLst>
              <a:path w="8307705">
                <a:moveTo>
                  <a:pt x="0" y="0"/>
                </a:moveTo>
                <a:lnTo>
                  <a:pt x="8307387" y="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4357" y="3878325"/>
            <a:ext cx="841057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35" dirty="0">
                <a:latin typeface="SimSun"/>
                <a:cs typeface="SimSun"/>
              </a:rPr>
              <a:t>中国、美国、日本、德国、法国、英国、意大利、加拿大、俄罗斯、欧盟、澳大 利亚、南非</a:t>
            </a:r>
            <a:r>
              <a:rPr sz="1800" spc="25" dirty="0">
                <a:latin typeface="SimSun"/>
                <a:cs typeface="SimSun"/>
              </a:rPr>
              <a:t>、</a:t>
            </a:r>
            <a:r>
              <a:rPr sz="1800" spc="35" dirty="0">
                <a:latin typeface="SimSun"/>
                <a:cs typeface="SimSun"/>
              </a:rPr>
              <a:t>阿根廷、巴</a:t>
            </a:r>
            <a:r>
              <a:rPr sz="1800" spc="20" dirty="0">
                <a:latin typeface="SimSun"/>
                <a:cs typeface="SimSun"/>
              </a:rPr>
              <a:t>西</a:t>
            </a:r>
            <a:r>
              <a:rPr sz="1800" spc="35" dirty="0">
                <a:latin typeface="SimSun"/>
                <a:cs typeface="SimSun"/>
              </a:rPr>
              <a:t>、印度、</a:t>
            </a:r>
            <a:r>
              <a:rPr sz="1800" spc="30" dirty="0">
                <a:latin typeface="SimSun"/>
                <a:cs typeface="SimSun"/>
              </a:rPr>
              <a:t>印</a:t>
            </a:r>
            <a:r>
              <a:rPr sz="1800" spc="20" dirty="0">
                <a:latin typeface="SimSun"/>
                <a:cs typeface="SimSun"/>
              </a:rPr>
              <a:t>度</a:t>
            </a:r>
            <a:r>
              <a:rPr sz="1800" spc="30" dirty="0">
                <a:latin typeface="SimSun"/>
                <a:cs typeface="SimSun"/>
              </a:rPr>
              <a:t>尼西</a:t>
            </a:r>
            <a:r>
              <a:rPr sz="1800" spc="40" dirty="0">
                <a:latin typeface="SimSun"/>
                <a:cs typeface="SimSun"/>
              </a:rPr>
              <a:t>亚</a:t>
            </a:r>
            <a:r>
              <a:rPr sz="1800" spc="35" dirty="0">
                <a:latin typeface="SimSun"/>
                <a:cs typeface="SimSun"/>
              </a:rPr>
              <a:t>、</a:t>
            </a:r>
            <a:r>
              <a:rPr sz="1800" spc="30" dirty="0">
                <a:latin typeface="SimSun"/>
                <a:cs typeface="SimSun"/>
              </a:rPr>
              <a:t>墨</a:t>
            </a:r>
            <a:r>
              <a:rPr sz="1800" spc="20" dirty="0">
                <a:latin typeface="SimSun"/>
                <a:cs typeface="SimSun"/>
              </a:rPr>
              <a:t>西</a:t>
            </a:r>
            <a:r>
              <a:rPr sz="1800" spc="40" dirty="0">
                <a:latin typeface="SimSun"/>
                <a:cs typeface="SimSun"/>
              </a:rPr>
              <a:t>哥</a:t>
            </a:r>
            <a:r>
              <a:rPr sz="1800" spc="35" dirty="0">
                <a:latin typeface="SimSun"/>
                <a:cs typeface="SimSun"/>
              </a:rPr>
              <a:t>、</a:t>
            </a:r>
            <a:r>
              <a:rPr sz="1800" spc="30" dirty="0">
                <a:latin typeface="SimSun"/>
                <a:cs typeface="SimSun"/>
              </a:rPr>
              <a:t>沙特阿</a:t>
            </a:r>
            <a:r>
              <a:rPr sz="1800" spc="20" dirty="0">
                <a:latin typeface="SimSun"/>
                <a:cs typeface="SimSun"/>
              </a:rPr>
              <a:t>拉</a:t>
            </a:r>
            <a:r>
              <a:rPr sz="1800" spc="45" dirty="0">
                <a:latin typeface="SimSun"/>
                <a:cs typeface="SimSun"/>
              </a:rPr>
              <a:t>伯</a:t>
            </a:r>
            <a:r>
              <a:rPr sz="1800" spc="35" dirty="0">
                <a:latin typeface="SimSun"/>
                <a:cs typeface="SimSun"/>
              </a:rPr>
              <a:t>、土耳</a:t>
            </a:r>
            <a:r>
              <a:rPr sz="1800" spc="45" dirty="0">
                <a:latin typeface="SimSun"/>
                <a:cs typeface="SimSun"/>
              </a:rPr>
              <a:t>其</a:t>
            </a:r>
            <a:r>
              <a:rPr sz="1800" dirty="0">
                <a:latin typeface="SimSun"/>
                <a:cs typeface="SimSun"/>
              </a:rPr>
              <a:t>、 韩国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962" y="3394904"/>
            <a:ext cx="196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G20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91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数据组织的维度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72567" y="1855978"/>
            <a:ext cx="855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50000"/>
              </a:lnSpc>
              <a:spcBef>
                <a:spcPts val="100"/>
              </a:spcBef>
            </a:pPr>
            <a:r>
              <a:rPr sz="2400" spc="10" dirty="0">
                <a:latin typeface="Microsoft YaHei"/>
                <a:cs typeface="Microsoft YaHei"/>
              </a:rPr>
              <a:t>二维数据</a:t>
            </a:r>
            <a:r>
              <a:rPr sz="2400" dirty="0">
                <a:latin typeface="Microsoft YaHei"/>
                <a:cs typeface="Microsoft YaHei"/>
              </a:rPr>
              <a:t>，</a:t>
            </a:r>
            <a:r>
              <a:rPr sz="2400" spc="5" dirty="0">
                <a:latin typeface="Microsoft YaHei"/>
                <a:cs typeface="Microsoft YaHei"/>
              </a:rPr>
              <a:t>也称表格</a:t>
            </a:r>
            <a:r>
              <a:rPr sz="2400" dirty="0">
                <a:latin typeface="Microsoft YaHei"/>
                <a:cs typeface="Microsoft YaHei"/>
              </a:rPr>
              <a:t>数</a:t>
            </a:r>
            <a:r>
              <a:rPr sz="2400" spc="20" dirty="0">
                <a:latin typeface="Microsoft YaHei"/>
                <a:cs typeface="Microsoft YaHei"/>
              </a:rPr>
              <a:t>据</a:t>
            </a:r>
            <a:r>
              <a:rPr sz="2400" spc="10" dirty="0">
                <a:latin typeface="Microsoft YaHei"/>
                <a:cs typeface="Microsoft YaHei"/>
              </a:rPr>
              <a:t>，</a:t>
            </a:r>
            <a:r>
              <a:rPr sz="2400" spc="5" dirty="0">
                <a:latin typeface="Microsoft YaHei"/>
                <a:cs typeface="Microsoft YaHei"/>
              </a:rPr>
              <a:t>由关</a:t>
            </a:r>
            <a:r>
              <a:rPr sz="2400" dirty="0">
                <a:latin typeface="Microsoft YaHei"/>
                <a:cs typeface="Microsoft YaHei"/>
              </a:rPr>
              <a:t>联</a:t>
            </a:r>
            <a:r>
              <a:rPr sz="2400" spc="5" dirty="0">
                <a:latin typeface="Microsoft YaHei"/>
                <a:cs typeface="Microsoft YaHei"/>
              </a:rPr>
              <a:t>关系数据</a:t>
            </a:r>
            <a:r>
              <a:rPr sz="2400" dirty="0">
                <a:latin typeface="Microsoft YaHei"/>
                <a:cs typeface="Microsoft YaHei"/>
              </a:rPr>
              <a:t>构</a:t>
            </a:r>
            <a:r>
              <a:rPr sz="2400" spc="25" dirty="0">
                <a:latin typeface="Microsoft YaHei"/>
                <a:cs typeface="Microsoft YaHei"/>
              </a:rPr>
              <a:t>成</a:t>
            </a:r>
            <a:r>
              <a:rPr sz="2400" spc="10" dirty="0">
                <a:latin typeface="Microsoft YaHei"/>
                <a:cs typeface="Microsoft YaHei"/>
              </a:rPr>
              <a:t>，</a:t>
            </a:r>
            <a:r>
              <a:rPr sz="2400" spc="5" dirty="0">
                <a:latin typeface="Microsoft YaHei"/>
                <a:cs typeface="Microsoft YaHei"/>
              </a:rPr>
              <a:t>采用</a:t>
            </a:r>
            <a:r>
              <a:rPr sz="2400" dirty="0">
                <a:latin typeface="Microsoft YaHei"/>
                <a:cs typeface="Microsoft YaHei"/>
              </a:rPr>
              <a:t>表格方 式组织，对应于数学中的矩</a:t>
            </a:r>
            <a:r>
              <a:rPr sz="2400" spc="-20" dirty="0">
                <a:latin typeface="Microsoft YaHei"/>
                <a:cs typeface="Microsoft YaHei"/>
              </a:rPr>
              <a:t>阵</a:t>
            </a:r>
            <a:r>
              <a:rPr sz="2400" dirty="0">
                <a:latin typeface="Microsoft YaHei"/>
                <a:cs typeface="Microsoft YaHei"/>
              </a:rPr>
              <a:t>，常见的表格都属于二维数</a:t>
            </a:r>
            <a:r>
              <a:rPr sz="2400" spc="5" dirty="0">
                <a:latin typeface="Microsoft YaHei"/>
                <a:cs typeface="Microsoft YaHei"/>
              </a:rPr>
              <a:t>据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2987" y="3514725"/>
          <a:ext cx="6840855" cy="246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325"/>
                <a:gridCol w="1709420"/>
                <a:gridCol w="1709420"/>
                <a:gridCol w="1710690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城市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环比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同比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定基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8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北京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120.7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121.4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1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上海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127.3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127.8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411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广州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119.4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411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深圳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102.0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140.9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145.5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383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SimSun"/>
                          <a:cs typeface="SimSun"/>
                        </a:rPr>
                        <a:t>沈阳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1792" y="6281115"/>
            <a:ext cx="624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环比：上月</a:t>
            </a:r>
            <a:r>
              <a:rPr sz="1800" dirty="0">
                <a:latin typeface="Times New Roman"/>
                <a:cs typeface="Times New Roman"/>
              </a:rPr>
              <a:t>=100</a:t>
            </a:r>
            <a:r>
              <a:rPr sz="1800" dirty="0">
                <a:latin typeface="SimSun"/>
                <a:cs typeface="SimSun"/>
              </a:rPr>
              <a:t>；同比：上年同月</a:t>
            </a:r>
            <a:r>
              <a:rPr sz="1800" dirty="0">
                <a:latin typeface="Times New Roman"/>
                <a:cs typeface="Times New Roman"/>
              </a:rPr>
              <a:t>=100</a:t>
            </a:r>
            <a:r>
              <a:rPr sz="1800" dirty="0">
                <a:latin typeface="SimSun"/>
                <a:cs typeface="SimSun"/>
              </a:rPr>
              <a:t>；定基：</a:t>
            </a:r>
            <a:r>
              <a:rPr sz="1800" dirty="0">
                <a:latin typeface="Times New Roman"/>
                <a:cs typeface="Times New Roman"/>
              </a:rPr>
              <a:t>2015</a:t>
            </a:r>
            <a:r>
              <a:rPr sz="1800" dirty="0">
                <a:latin typeface="SimSun"/>
                <a:cs typeface="SimSun"/>
              </a:rPr>
              <a:t>年</a:t>
            </a:r>
            <a:r>
              <a:rPr sz="1800" dirty="0">
                <a:latin typeface="Times New Roman"/>
                <a:cs typeface="Times New Roman"/>
              </a:rPr>
              <a:t>=100</a:t>
            </a:r>
            <a:r>
              <a:rPr sz="1800" dirty="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51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数据组织的维度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06018" y="2306574"/>
            <a:ext cx="808545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540"/>
              </a:spcBef>
            </a:pPr>
            <a:r>
              <a:rPr sz="2400" spc="90" dirty="0">
                <a:latin typeface="Microsoft YaHei"/>
                <a:cs typeface="Microsoft YaHei"/>
              </a:rPr>
              <a:t>高维数</a:t>
            </a:r>
            <a:r>
              <a:rPr sz="2400" spc="105" dirty="0">
                <a:latin typeface="Microsoft YaHei"/>
                <a:cs typeface="Microsoft YaHei"/>
              </a:rPr>
              <a:t>据</a:t>
            </a:r>
            <a:r>
              <a:rPr sz="2400" spc="90" dirty="0">
                <a:latin typeface="Microsoft YaHei"/>
                <a:cs typeface="Microsoft YaHei"/>
              </a:rPr>
              <a:t>由键值对类型的数据构</a:t>
            </a:r>
            <a:r>
              <a:rPr sz="2400" spc="135" dirty="0">
                <a:latin typeface="Microsoft YaHei"/>
                <a:cs typeface="Microsoft YaHei"/>
              </a:rPr>
              <a:t>成</a:t>
            </a:r>
            <a:r>
              <a:rPr sz="2400" spc="95" dirty="0">
                <a:latin typeface="Microsoft YaHei"/>
                <a:cs typeface="Microsoft YaHei"/>
              </a:rPr>
              <a:t>，采用对象方式组织</a:t>
            </a:r>
            <a:endParaRPr sz="2400">
              <a:latin typeface="Microsoft YaHei"/>
              <a:cs typeface="Microsoft YaHei"/>
            </a:endParaRPr>
          </a:p>
          <a:p>
            <a:pPr marL="12700" marR="8255" algn="just">
              <a:lnSpc>
                <a:spcPct val="150000"/>
              </a:lnSpc>
              <a:spcBef>
                <a:spcPts val="5"/>
              </a:spcBef>
            </a:pPr>
            <a:r>
              <a:rPr sz="2400" spc="35" dirty="0">
                <a:latin typeface="Microsoft YaHei"/>
                <a:cs typeface="Microsoft YaHei"/>
              </a:rPr>
              <a:t>，</a:t>
            </a:r>
            <a:r>
              <a:rPr sz="2400" spc="30" dirty="0">
                <a:latin typeface="Microsoft YaHei"/>
                <a:cs typeface="Microsoft YaHei"/>
              </a:rPr>
              <a:t>属于整</a:t>
            </a:r>
            <a:r>
              <a:rPr sz="2400" spc="45" dirty="0">
                <a:latin typeface="Microsoft YaHei"/>
                <a:cs typeface="Microsoft YaHei"/>
              </a:rPr>
              <a:t>合</a:t>
            </a:r>
            <a:r>
              <a:rPr sz="2400" spc="30" dirty="0">
                <a:latin typeface="Microsoft YaHei"/>
                <a:cs typeface="Microsoft YaHei"/>
              </a:rPr>
              <a:t>度更好的</a:t>
            </a:r>
            <a:r>
              <a:rPr sz="2400" spc="45" dirty="0">
                <a:latin typeface="Microsoft YaHei"/>
                <a:cs typeface="Microsoft YaHei"/>
              </a:rPr>
              <a:t>数</a:t>
            </a:r>
            <a:r>
              <a:rPr sz="2400" spc="30" dirty="0">
                <a:latin typeface="Microsoft YaHei"/>
                <a:cs typeface="Microsoft YaHei"/>
              </a:rPr>
              <a:t>据组织方</a:t>
            </a:r>
            <a:r>
              <a:rPr sz="2400" spc="80" dirty="0">
                <a:latin typeface="Microsoft YaHei"/>
                <a:cs typeface="Microsoft YaHei"/>
              </a:rPr>
              <a:t>式</a:t>
            </a:r>
            <a:r>
              <a:rPr sz="2400" spc="35" dirty="0">
                <a:latin typeface="Microsoft YaHei"/>
                <a:cs typeface="Microsoft YaHei"/>
              </a:rPr>
              <a:t>。高维数</a:t>
            </a:r>
            <a:r>
              <a:rPr sz="2400" spc="45" dirty="0">
                <a:latin typeface="Microsoft YaHei"/>
                <a:cs typeface="Microsoft YaHei"/>
              </a:rPr>
              <a:t>据</a:t>
            </a:r>
            <a:r>
              <a:rPr sz="2400" spc="35" dirty="0">
                <a:latin typeface="Microsoft YaHei"/>
                <a:cs typeface="Microsoft YaHei"/>
              </a:rPr>
              <a:t>在网络系</a:t>
            </a:r>
            <a:r>
              <a:rPr sz="2400" spc="45" dirty="0">
                <a:latin typeface="Microsoft YaHei"/>
                <a:cs typeface="Microsoft YaHei"/>
              </a:rPr>
              <a:t>统</a:t>
            </a:r>
            <a:r>
              <a:rPr sz="2400" dirty="0">
                <a:latin typeface="Microsoft YaHei"/>
                <a:cs typeface="Microsoft YaHei"/>
              </a:rPr>
              <a:t>中 </a:t>
            </a:r>
            <a:r>
              <a:rPr sz="2400" spc="95" dirty="0">
                <a:latin typeface="Microsoft YaHei"/>
                <a:cs typeface="Microsoft YaHei"/>
              </a:rPr>
              <a:t>十分常用，</a:t>
            </a:r>
            <a:r>
              <a:rPr sz="2400" spc="-5" dirty="0">
                <a:latin typeface="Microsoft YaHei"/>
                <a:cs typeface="Microsoft YaHei"/>
              </a:rPr>
              <a:t>H</a:t>
            </a:r>
            <a:r>
              <a:rPr sz="2400" spc="5" dirty="0">
                <a:latin typeface="Microsoft YaHei"/>
                <a:cs typeface="Microsoft YaHei"/>
              </a:rPr>
              <a:t>T</a:t>
            </a:r>
            <a:r>
              <a:rPr sz="2400" spc="-5" dirty="0">
                <a:latin typeface="Microsoft YaHei"/>
                <a:cs typeface="Microsoft YaHei"/>
              </a:rPr>
              <a:t>M</a:t>
            </a:r>
            <a:r>
              <a:rPr sz="2400" spc="95" dirty="0">
                <a:latin typeface="Microsoft YaHei"/>
                <a:cs typeface="Microsoft YaHei"/>
              </a:rPr>
              <a:t>L</a:t>
            </a:r>
            <a:r>
              <a:rPr sz="2400" spc="105" dirty="0">
                <a:latin typeface="Microsoft YaHei"/>
                <a:cs typeface="Microsoft YaHei"/>
              </a:rPr>
              <a:t>、</a:t>
            </a:r>
            <a:r>
              <a:rPr sz="2400" dirty="0">
                <a:latin typeface="Microsoft YaHei"/>
                <a:cs typeface="Microsoft YaHei"/>
              </a:rPr>
              <a:t>XM</a:t>
            </a:r>
            <a:r>
              <a:rPr sz="2400" spc="95" dirty="0">
                <a:latin typeface="Microsoft YaHei"/>
                <a:cs typeface="Microsoft YaHei"/>
              </a:rPr>
              <a:t>L</a:t>
            </a:r>
            <a:r>
              <a:rPr sz="2400" spc="105" dirty="0">
                <a:latin typeface="Microsoft YaHei"/>
                <a:cs typeface="Microsoft YaHei"/>
              </a:rPr>
              <a:t>、</a:t>
            </a:r>
            <a:r>
              <a:rPr sz="2400" dirty="0">
                <a:latin typeface="Microsoft YaHei"/>
                <a:cs typeface="Microsoft YaHei"/>
              </a:rPr>
              <a:t>J</a:t>
            </a:r>
            <a:r>
              <a:rPr sz="2400" spc="-10" dirty="0">
                <a:latin typeface="Microsoft YaHei"/>
                <a:cs typeface="Microsoft YaHei"/>
              </a:rPr>
              <a:t>S</a:t>
            </a:r>
            <a:r>
              <a:rPr sz="2400" spc="5" dirty="0">
                <a:latin typeface="Microsoft YaHei"/>
                <a:cs typeface="Microsoft YaHei"/>
              </a:rPr>
              <a:t>O</a:t>
            </a:r>
            <a:r>
              <a:rPr sz="2400" spc="100" dirty="0">
                <a:latin typeface="Microsoft YaHei"/>
                <a:cs typeface="Microsoft YaHei"/>
              </a:rPr>
              <a:t>N</a:t>
            </a:r>
            <a:r>
              <a:rPr sz="2400" spc="95" dirty="0">
                <a:latin typeface="Microsoft YaHei"/>
                <a:cs typeface="Microsoft YaHei"/>
              </a:rPr>
              <a:t>等都是高维数据组织的语 </a:t>
            </a:r>
            <a:r>
              <a:rPr sz="2400" spc="-5" dirty="0">
                <a:latin typeface="Microsoft YaHei"/>
                <a:cs typeface="Microsoft YaHei"/>
              </a:rPr>
              <a:t>法结构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10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数据组织的维度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728851" y="1800161"/>
            <a:ext cx="5416550" cy="4526280"/>
          </a:xfrm>
          <a:custGeom>
            <a:avLst/>
            <a:gdLst/>
            <a:ahLst/>
            <a:cxnLst/>
            <a:rect l="l" t="t" r="r" b="b"/>
            <a:pathLst>
              <a:path w="5416550" h="4526280">
                <a:moveTo>
                  <a:pt x="0" y="4526026"/>
                </a:moveTo>
                <a:lnTo>
                  <a:pt x="5416550" y="4526026"/>
                </a:lnTo>
                <a:lnTo>
                  <a:pt x="541655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851" y="1793875"/>
            <a:ext cx="0" cy="4538980"/>
          </a:xfrm>
          <a:custGeom>
            <a:avLst/>
            <a:gdLst/>
            <a:ahLst/>
            <a:cxnLst/>
            <a:rect l="l" t="t" r="r" b="b"/>
            <a:pathLst>
              <a:path h="4538980">
                <a:moveTo>
                  <a:pt x="0" y="0"/>
                </a:moveTo>
                <a:lnTo>
                  <a:pt x="0" y="4538662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5401" y="1793875"/>
            <a:ext cx="0" cy="4538980"/>
          </a:xfrm>
          <a:custGeom>
            <a:avLst/>
            <a:gdLst/>
            <a:ahLst/>
            <a:cxnLst/>
            <a:rect l="l" t="t" r="r" b="b"/>
            <a:pathLst>
              <a:path h="4538980">
                <a:moveTo>
                  <a:pt x="0" y="0"/>
                </a:moveTo>
                <a:lnTo>
                  <a:pt x="0" y="4538662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501" y="1793875"/>
            <a:ext cx="5429250" cy="12700"/>
          </a:xfrm>
          <a:custGeom>
            <a:avLst/>
            <a:gdLst/>
            <a:ahLst/>
            <a:cxnLst/>
            <a:rect l="l" t="t" r="r" b="b"/>
            <a:pathLst>
              <a:path w="5429250" h="12700">
                <a:moveTo>
                  <a:pt x="0" y="12700"/>
                </a:moveTo>
                <a:lnTo>
                  <a:pt x="5429250" y="12700"/>
                </a:lnTo>
                <a:lnTo>
                  <a:pt x="54292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2501" y="6326187"/>
            <a:ext cx="5429250" cy="0"/>
          </a:xfrm>
          <a:custGeom>
            <a:avLst/>
            <a:gdLst/>
            <a:ahLst/>
            <a:cxnLst/>
            <a:rect l="l" t="t" r="r" b="b"/>
            <a:pathLst>
              <a:path w="5429250">
                <a:moveTo>
                  <a:pt x="0" y="0"/>
                </a:moveTo>
                <a:lnTo>
                  <a:pt x="5429250" y="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97685" y="1731645"/>
            <a:ext cx="2733040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本书作者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 [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-10" dirty="0">
                <a:latin typeface="Times New Roman"/>
                <a:cs typeface="Times New Roman"/>
              </a:rPr>
              <a:t> "</a:t>
            </a:r>
            <a:r>
              <a:rPr sz="1800" dirty="0">
                <a:latin typeface="SimSun"/>
                <a:cs typeface="SimSun"/>
              </a:rPr>
              <a:t>嵩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天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552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单位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北京理工大学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	},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1028065" algn="l"/>
              </a:tabLst>
            </a:pPr>
            <a:r>
              <a:rPr sz="1800" dirty="0">
                <a:latin typeface="Times New Roman"/>
                <a:cs typeface="Times New Roman"/>
              </a:rPr>
              <a:t>{	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礼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欣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552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单位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北京理工大学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	},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黄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天羽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552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单位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北京理工大学</a:t>
            </a:r>
            <a:r>
              <a:rPr sz="1800" spc="-5" dirty="0">
                <a:latin typeface="Times New Roman"/>
                <a:cs typeface="Times New Roman"/>
              </a:rPr>
              <a:t>"	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82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一二维数据的存储格式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9338" y="1936495"/>
            <a:ext cx="841375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一维数据是最简单的数</a:t>
            </a:r>
            <a:r>
              <a:rPr sz="2000" spc="-15" dirty="0">
                <a:latin typeface="Microsoft YaHei"/>
                <a:cs typeface="Microsoft YaHei"/>
              </a:rPr>
              <a:t>据</a:t>
            </a:r>
            <a:r>
              <a:rPr sz="2000" dirty="0">
                <a:latin typeface="Microsoft YaHei"/>
                <a:cs typeface="Microsoft YaHei"/>
              </a:rPr>
              <a:t>组织</a:t>
            </a:r>
            <a:r>
              <a:rPr sz="2000" spc="-15" dirty="0">
                <a:latin typeface="Microsoft YaHei"/>
                <a:cs typeface="Microsoft YaHei"/>
              </a:rPr>
              <a:t>类</a:t>
            </a:r>
            <a:r>
              <a:rPr sz="2000" dirty="0">
                <a:latin typeface="Microsoft YaHei"/>
                <a:cs typeface="Microsoft YaHei"/>
              </a:rPr>
              <a:t>型，</a:t>
            </a:r>
            <a:r>
              <a:rPr sz="2000" spc="-10" dirty="0">
                <a:latin typeface="Microsoft YaHei"/>
                <a:cs typeface="Microsoft YaHei"/>
              </a:rPr>
              <a:t>有</a:t>
            </a:r>
            <a:r>
              <a:rPr sz="2000" dirty="0">
                <a:latin typeface="Microsoft YaHei"/>
                <a:cs typeface="Microsoft YaHei"/>
              </a:rPr>
              <a:t>多种存储格</a:t>
            </a:r>
            <a:r>
              <a:rPr sz="2000" spc="-25" dirty="0">
                <a:latin typeface="Microsoft YaHei"/>
                <a:cs typeface="Microsoft YaHei"/>
              </a:rPr>
              <a:t>式</a:t>
            </a:r>
            <a:r>
              <a:rPr sz="2000" dirty="0">
                <a:latin typeface="Microsoft YaHei"/>
                <a:cs typeface="Microsoft YaHei"/>
              </a:rPr>
              <a:t>，常</a:t>
            </a:r>
            <a:r>
              <a:rPr sz="2000" spc="-15" dirty="0">
                <a:latin typeface="Microsoft YaHei"/>
                <a:cs typeface="Microsoft YaHei"/>
              </a:rPr>
              <a:t>用</a:t>
            </a:r>
            <a:r>
              <a:rPr sz="2000" dirty="0">
                <a:latin typeface="Microsoft YaHei"/>
                <a:cs typeface="Microsoft YaHei"/>
              </a:rPr>
              <a:t>特殊</a:t>
            </a:r>
            <a:r>
              <a:rPr sz="2000" spc="-15" dirty="0">
                <a:latin typeface="Microsoft YaHei"/>
                <a:cs typeface="Microsoft YaHei"/>
              </a:rPr>
              <a:t>字</a:t>
            </a:r>
            <a:r>
              <a:rPr sz="2000" dirty="0">
                <a:latin typeface="Microsoft YaHei"/>
                <a:cs typeface="Microsoft YaHei"/>
              </a:rPr>
              <a:t>符分</a:t>
            </a:r>
            <a:r>
              <a:rPr sz="2000" spc="-15" dirty="0">
                <a:latin typeface="Microsoft YaHei"/>
                <a:cs typeface="Microsoft YaHei"/>
              </a:rPr>
              <a:t>隔</a:t>
            </a:r>
            <a:r>
              <a:rPr sz="2000" dirty="0">
                <a:latin typeface="Microsoft YaHei"/>
                <a:cs typeface="Microsoft YaHei"/>
              </a:rPr>
              <a:t>：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5000"/>
              <a:tabLst>
                <a:tab pos="671830" algn="l"/>
              </a:tabLst>
            </a:pPr>
            <a:r>
              <a:rPr lang="en-US" sz="2000" dirty="0" smtClean="0">
                <a:latin typeface="Microsoft YaHei"/>
                <a:cs typeface="Microsoft YaHei"/>
              </a:rPr>
              <a:t>1. </a:t>
            </a:r>
            <a:r>
              <a:rPr sz="2000" dirty="0" err="1" smtClean="0">
                <a:latin typeface="Microsoft YaHei"/>
                <a:cs typeface="Microsoft YaHei"/>
              </a:rPr>
              <a:t>用一个或多个空格</a:t>
            </a:r>
            <a:r>
              <a:rPr sz="2000" spc="-15" dirty="0" err="1" smtClean="0">
                <a:latin typeface="Microsoft YaHei"/>
                <a:cs typeface="Microsoft YaHei"/>
              </a:rPr>
              <a:t>分</a:t>
            </a:r>
            <a:r>
              <a:rPr sz="2000" dirty="0" err="1" smtClean="0">
                <a:latin typeface="Microsoft YaHei"/>
                <a:cs typeface="Microsoft YaHei"/>
              </a:rPr>
              <a:t>隔</a:t>
            </a:r>
            <a:r>
              <a:rPr sz="2000" dirty="0" err="1">
                <a:latin typeface="Microsoft YaHei"/>
                <a:cs typeface="Microsoft YaHei"/>
              </a:rPr>
              <a:t>，</a:t>
            </a:r>
            <a:r>
              <a:rPr sz="2000" spc="-15" dirty="0" err="1">
                <a:latin typeface="Microsoft YaHei"/>
                <a:cs typeface="Microsoft YaHei"/>
              </a:rPr>
              <a:t>例</a:t>
            </a:r>
            <a:r>
              <a:rPr sz="2000" dirty="0" err="1">
                <a:latin typeface="Microsoft YaHei"/>
                <a:cs typeface="Microsoft YaHei"/>
              </a:rPr>
              <a:t>如</a:t>
            </a:r>
            <a:r>
              <a:rPr sz="2000" dirty="0">
                <a:latin typeface="Microsoft YaHei"/>
                <a:cs typeface="Microsoft YaHei"/>
              </a:rPr>
              <a:t>：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Microsoft YaHei"/>
              <a:buAutoNum type="arabicPlain"/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69290" algn="l"/>
                <a:tab pos="1326515" algn="l"/>
                <a:tab pos="1985010" algn="l"/>
                <a:tab pos="2641600" algn="l"/>
                <a:tab pos="3298825" algn="l"/>
                <a:tab pos="3957320" algn="l"/>
              </a:tabLst>
            </a:pPr>
            <a:r>
              <a:rPr sz="2000" dirty="0">
                <a:latin typeface="Microsoft YaHei"/>
                <a:cs typeface="Microsoft YaHei"/>
              </a:rPr>
              <a:t>中</a:t>
            </a:r>
            <a:r>
              <a:rPr sz="2000" spc="5" dirty="0">
                <a:latin typeface="Microsoft YaHei"/>
                <a:cs typeface="Microsoft YaHei"/>
              </a:rPr>
              <a:t>国	</a:t>
            </a:r>
            <a:r>
              <a:rPr sz="2000" dirty="0">
                <a:latin typeface="Microsoft YaHei"/>
                <a:cs typeface="Microsoft YaHei"/>
              </a:rPr>
              <a:t>美</a:t>
            </a:r>
            <a:r>
              <a:rPr sz="2000" spc="5" dirty="0">
                <a:latin typeface="Microsoft YaHei"/>
                <a:cs typeface="Microsoft YaHei"/>
              </a:rPr>
              <a:t>国	</a:t>
            </a:r>
            <a:r>
              <a:rPr sz="2000" dirty="0">
                <a:latin typeface="Microsoft YaHei"/>
                <a:cs typeface="Microsoft YaHei"/>
              </a:rPr>
              <a:t>日</a:t>
            </a:r>
            <a:r>
              <a:rPr sz="2000" spc="5" dirty="0">
                <a:latin typeface="Microsoft YaHei"/>
                <a:cs typeface="Microsoft YaHei"/>
              </a:rPr>
              <a:t>本	</a:t>
            </a:r>
            <a:r>
              <a:rPr sz="2000" dirty="0">
                <a:latin typeface="Microsoft YaHei"/>
                <a:cs typeface="Microsoft YaHei"/>
              </a:rPr>
              <a:t>德</a:t>
            </a:r>
            <a:r>
              <a:rPr sz="2000" spc="5" dirty="0">
                <a:latin typeface="Microsoft YaHei"/>
                <a:cs typeface="Microsoft YaHei"/>
              </a:rPr>
              <a:t>国	</a:t>
            </a:r>
            <a:r>
              <a:rPr sz="2000" dirty="0">
                <a:latin typeface="Microsoft YaHei"/>
                <a:cs typeface="Microsoft YaHei"/>
              </a:rPr>
              <a:t>法</a:t>
            </a:r>
            <a:r>
              <a:rPr sz="2000" spc="5" dirty="0">
                <a:latin typeface="Microsoft YaHei"/>
                <a:cs typeface="Microsoft YaHei"/>
              </a:rPr>
              <a:t>国	</a:t>
            </a:r>
            <a:r>
              <a:rPr sz="2000" dirty="0">
                <a:latin typeface="Microsoft YaHei"/>
                <a:cs typeface="Microsoft YaHei"/>
              </a:rPr>
              <a:t>英</a:t>
            </a:r>
            <a:r>
              <a:rPr sz="2000" spc="5" dirty="0">
                <a:latin typeface="Microsoft YaHei"/>
                <a:cs typeface="Microsoft YaHei"/>
              </a:rPr>
              <a:t>国	意大利</a:t>
            </a:r>
            <a:endParaRPr sz="20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000"/>
              <a:tabLst>
                <a:tab pos="671830" algn="l"/>
              </a:tabLst>
            </a:pPr>
            <a:r>
              <a:rPr lang="en-US" sz="2000" dirty="0" smtClean="0">
                <a:latin typeface="Microsoft YaHei"/>
                <a:cs typeface="Microsoft YaHei"/>
              </a:rPr>
              <a:t>2. </a:t>
            </a:r>
            <a:r>
              <a:rPr sz="2000" dirty="0" err="1" smtClean="0">
                <a:latin typeface="Microsoft YaHei"/>
                <a:cs typeface="Microsoft YaHei"/>
              </a:rPr>
              <a:t>用逗号分隔</a:t>
            </a:r>
            <a:r>
              <a:rPr sz="2000" dirty="0" err="1">
                <a:latin typeface="Microsoft YaHei"/>
                <a:cs typeface="Microsoft YaHei"/>
              </a:rPr>
              <a:t>，例如</a:t>
            </a:r>
            <a:r>
              <a:rPr sz="2000" dirty="0">
                <a:latin typeface="Microsoft YaHei"/>
                <a:cs typeface="Microsoft YaHei"/>
              </a:rPr>
              <a:t>：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Microsoft YaHei"/>
              <a:buAutoNum type="arabicPlain" startAt="2"/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YaHei"/>
                <a:cs typeface="Microsoft YaHei"/>
              </a:rPr>
              <a:t>中国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美国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日本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德国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法国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英国</a:t>
            </a:r>
            <a:r>
              <a:rPr sz="2000" spc="-5" dirty="0">
                <a:latin typeface="Microsoft YaHei"/>
                <a:cs typeface="Microsoft YaHei"/>
              </a:rPr>
              <a:t>,</a:t>
            </a:r>
            <a:r>
              <a:rPr sz="2000" dirty="0">
                <a:latin typeface="Microsoft YaHei"/>
                <a:cs typeface="Microsoft YaHei"/>
              </a:rPr>
              <a:t>意大利</a:t>
            </a:r>
          </a:p>
          <a:p>
            <a:pPr marL="12700" marR="359410">
              <a:lnSpc>
                <a:spcPct val="200000"/>
              </a:lnSpc>
              <a:spcBef>
                <a:spcPts val="5"/>
              </a:spcBef>
              <a:buSzPct val="95000"/>
              <a:tabLst>
                <a:tab pos="671830" algn="l"/>
              </a:tabLst>
            </a:pPr>
            <a:r>
              <a:rPr lang="en-US" sz="2000" dirty="0" smtClean="0">
                <a:latin typeface="Microsoft YaHei"/>
                <a:cs typeface="Microsoft YaHei"/>
              </a:rPr>
              <a:t>3. </a:t>
            </a:r>
            <a:r>
              <a:rPr sz="2000" dirty="0" err="1" smtClean="0">
                <a:latin typeface="Microsoft YaHei"/>
                <a:cs typeface="Microsoft YaHei"/>
              </a:rPr>
              <a:t>用其他符号或符号</a:t>
            </a:r>
            <a:r>
              <a:rPr sz="2000" spc="-15" dirty="0" err="1" smtClean="0">
                <a:latin typeface="Microsoft YaHei"/>
                <a:cs typeface="Microsoft YaHei"/>
              </a:rPr>
              <a:t>组</a:t>
            </a:r>
            <a:r>
              <a:rPr sz="2000" dirty="0" err="1" smtClean="0">
                <a:latin typeface="Microsoft YaHei"/>
                <a:cs typeface="Microsoft YaHei"/>
              </a:rPr>
              <a:t>合分</a:t>
            </a:r>
            <a:r>
              <a:rPr sz="2000" spc="-10" dirty="0" err="1" smtClean="0">
                <a:latin typeface="Microsoft YaHei"/>
                <a:cs typeface="Microsoft YaHei"/>
              </a:rPr>
              <a:t>隔</a:t>
            </a:r>
            <a:r>
              <a:rPr sz="2000" dirty="0" err="1">
                <a:latin typeface="Microsoft YaHei"/>
                <a:cs typeface="Microsoft YaHei"/>
              </a:rPr>
              <a:t>，建</a:t>
            </a:r>
            <a:r>
              <a:rPr sz="2000" spc="-10" dirty="0" err="1">
                <a:latin typeface="Microsoft YaHei"/>
                <a:cs typeface="Microsoft YaHei"/>
              </a:rPr>
              <a:t>议</a:t>
            </a:r>
            <a:r>
              <a:rPr sz="2000" dirty="0" err="1">
                <a:latin typeface="Microsoft YaHei"/>
                <a:cs typeface="Microsoft YaHei"/>
              </a:rPr>
              <a:t>采用不出现</a:t>
            </a:r>
            <a:r>
              <a:rPr sz="2000" spc="-10" dirty="0" err="1">
                <a:latin typeface="Microsoft YaHei"/>
                <a:cs typeface="Microsoft YaHei"/>
              </a:rPr>
              <a:t>在</a:t>
            </a:r>
            <a:r>
              <a:rPr sz="2000" dirty="0" err="1">
                <a:latin typeface="Microsoft YaHei"/>
                <a:cs typeface="Microsoft YaHei"/>
              </a:rPr>
              <a:t>数据中的特</a:t>
            </a:r>
            <a:r>
              <a:rPr sz="2000" spc="-10" dirty="0" err="1">
                <a:latin typeface="Microsoft YaHei"/>
                <a:cs typeface="Microsoft YaHei"/>
              </a:rPr>
              <a:t>殊</a:t>
            </a:r>
            <a:r>
              <a:rPr sz="2000" dirty="0" err="1">
                <a:latin typeface="Microsoft YaHei"/>
                <a:cs typeface="Microsoft YaHei"/>
              </a:rPr>
              <a:t>符号</a:t>
            </a:r>
            <a:r>
              <a:rPr sz="2000" dirty="0">
                <a:latin typeface="Microsoft YaHei"/>
                <a:cs typeface="Microsoft YaHei"/>
              </a:rPr>
              <a:t> </a:t>
            </a:r>
            <a:endParaRPr lang="en-US" sz="2000" dirty="0" smtClean="0">
              <a:latin typeface="Microsoft YaHei"/>
              <a:cs typeface="Microsoft YaHei"/>
            </a:endParaRPr>
          </a:p>
          <a:p>
            <a:pPr marL="12700" marR="359410">
              <a:lnSpc>
                <a:spcPct val="200000"/>
              </a:lnSpc>
              <a:spcBef>
                <a:spcPts val="5"/>
              </a:spcBef>
              <a:buSzPct val="95000"/>
              <a:tabLst>
                <a:tab pos="671830" algn="l"/>
              </a:tabLst>
            </a:pPr>
            <a:r>
              <a:rPr sz="2000" dirty="0" err="1" smtClean="0">
                <a:latin typeface="Microsoft YaHei"/>
                <a:cs typeface="Microsoft YaHei"/>
              </a:rPr>
              <a:t>中国</a:t>
            </a:r>
            <a:r>
              <a:rPr sz="2000" dirty="0">
                <a:latin typeface="Microsoft YaHei"/>
                <a:cs typeface="Microsoft YaHei"/>
              </a:rPr>
              <a:t>;</a:t>
            </a:r>
            <a:r>
              <a:rPr sz="2000" spc="-15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美国;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日本;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德国;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法国;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英国;</a:t>
            </a:r>
            <a:r>
              <a:rPr sz="2000" spc="-1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意大利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46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文件概述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16965" y="1889505"/>
            <a:ext cx="653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微实例</a:t>
            </a:r>
            <a:r>
              <a:rPr sz="2400" b="1" dirty="0">
                <a:latin typeface="Times New Roman"/>
                <a:cs typeface="Times New Roman"/>
              </a:rPr>
              <a:t>7.1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理解文本文件和二进制文件的区</a:t>
            </a:r>
            <a:r>
              <a:rPr sz="2400" b="1" spc="15" dirty="0">
                <a:latin typeface="Microsoft JhengHei"/>
                <a:cs typeface="Microsoft JhengHei"/>
              </a:rPr>
              <a:t>别</a:t>
            </a:r>
            <a:r>
              <a:rPr sz="2400" b="1" dirty="0">
                <a:latin typeface="Microsoft JhengHei"/>
                <a:cs typeface="Microsoft JhengHei"/>
              </a:rPr>
              <a:t>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2111" y="2951873"/>
            <a:ext cx="6748963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"7.1.txt"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#t表示文本文件方式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(textFile.readline())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textFile.close()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binFile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"7.1.txt"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"rb"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表示二进制文件方式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(binFile.readline())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binFile.close()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98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一二维数据的存储格式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740765" y="2450316"/>
            <a:ext cx="75463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indent="269240">
              <a:lnSpc>
                <a:spcPct val="150000"/>
              </a:lnSpc>
              <a:spcBef>
                <a:spcPts val="95"/>
              </a:spcBef>
              <a:tabLst>
                <a:tab pos="1641475" algn="l"/>
              </a:tabLst>
            </a:pPr>
            <a:r>
              <a:rPr sz="2400" spc="240" dirty="0">
                <a:solidFill>
                  <a:srgbClr val="333333"/>
                </a:solidFill>
                <a:latin typeface="Microsoft YaHei"/>
                <a:cs typeface="Microsoft YaHei"/>
              </a:rPr>
              <a:t>逗号分割数值的存储格式叫</a:t>
            </a:r>
            <a:r>
              <a:rPr sz="2400" spc="220" dirty="0">
                <a:solidFill>
                  <a:srgbClr val="333333"/>
                </a:solidFill>
                <a:latin typeface="Microsoft YaHei"/>
                <a:cs typeface="Microsoft YaHei"/>
              </a:rPr>
              <a:t>做</a:t>
            </a:r>
            <a:r>
              <a:rPr sz="2400" spc="75" dirty="0">
                <a:solidFill>
                  <a:srgbClr val="333333"/>
                </a:solidFill>
                <a:latin typeface="Microsoft YaHei"/>
                <a:cs typeface="Microsoft YaHei"/>
              </a:rPr>
              <a:t>CSV</a:t>
            </a:r>
            <a:r>
              <a:rPr sz="2400" spc="240" dirty="0">
                <a:solidFill>
                  <a:srgbClr val="333333"/>
                </a:solidFill>
                <a:latin typeface="Microsoft YaHei"/>
                <a:cs typeface="Microsoft YaHei"/>
              </a:rPr>
              <a:t>格式</a:t>
            </a:r>
            <a:r>
              <a:rPr sz="2400" dirty="0">
                <a:solidFill>
                  <a:srgbClr val="333333"/>
                </a:solidFill>
                <a:latin typeface="Microsoft YaHei"/>
                <a:cs typeface="Microsoft YaHei"/>
              </a:rPr>
              <a:t>（</a:t>
            </a:r>
            <a:r>
              <a:rPr sz="2400" spc="-535" dirty="0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YaHei"/>
                <a:cs typeface="Microsoft YaHei"/>
              </a:rPr>
              <a:t>Comma-  </a:t>
            </a:r>
            <a:r>
              <a:rPr sz="2400" spc="-10" dirty="0">
                <a:solidFill>
                  <a:srgbClr val="333333"/>
                </a:solidFill>
                <a:latin typeface="Microsoft YaHei"/>
                <a:cs typeface="Microsoft YaHei"/>
              </a:rPr>
              <a:t>Separated	</a:t>
            </a:r>
            <a:r>
              <a:rPr sz="2400" spc="-20" dirty="0">
                <a:solidFill>
                  <a:srgbClr val="333333"/>
                </a:solidFill>
                <a:latin typeface="Microsoft YaHei"/>
                <a:cs typeface="Microsoft YaHei"/>
              </a:rPr>
              <a:t>Values，</a:t>
            </a:r>
            <a:r>
              <a:rPr sz="2400" spc="30" dirty="0">
                <a:solidFill>
                  <a:srgbClr val="333333"/>
                </a:solidFill>
                <a:latin typeface="Microsoft YaHei"/>
                <a:cs typeface="Microsoft YaHei"/>
              </a:rPr>
              <a:t>即逗号分</a:t>
            </a:r>
            <a:r>
              <a:rPr sz="2400" spc="40" dirty="0">
                <a:solidFill>
                  <a:srgbClr val="333333"/>
                </a:solidFill>
                <a:latin typeface="Microsoft YaHei"/>
                <a:cs typeface="Microsoft YaHei"/>
              </a:rPr>
              <a:t>隔</a:t>
            </a:r>
            <a:r>
              <a:rPr sz="2400" spc="45" dirty="0">
                <a:solidFill>
                  <a:srgbClr val="333333"/>
                </a:solidFill>
                <a:latin typeface="Microsoft YaHei"/>
                <a:cs typeface="Microsoft YaHei"/>
              </a:rPr>
              <a:t>值</a:t>
            </a:r>
            <a:r>
              <a:rPr sz="2400" spc="30" dirty="0">
                <a:solidFill>
                  <a:srgbClr val="333333"/>
                </a:solidFill>
                <a:latin typeface="Microsoft YaHei"/>
                <a:cs typeface="Microsoft YaHei"/>
              </a:rPr>
              <a:t>），它</a:t>
            </a:r>
            <a:r>
              <a:rPr sz="2400" spc="40" dirty="0">
                <a:solidFill>
                  <a:srgbClr val="333333"/>
                </a:solidFill>
                <a:latin typeface="Microsoft YaHei"/>
                <a:cs typeface="Microsoft YaHei"/>
              </a:rPr>
              <a:t>是</a:t>
            </a:r>
            <a:r>
              <a:rPr sz="2400" spc="30" dirty="0">
                <a:solidFill>
                  <a:srgbClr val="333333"/>
                </a:solidFill>
                <a:latin typeface="Microsoft YaHei"/>
                <a:cs typeface="Microsoft YaHei"/>
              </a:rPr>
              <a:t>一种通用</a:t>
            </a:r>
            <a:r>
              <a:rPr sz="2400" dirty="0">
                <a:solidFill>
                  <a:srgbClr val="333333"/>
                </a:solidFill>
                <a:latin typeface="Microsoft YaHei"/>
                <a:cs typeface="Microsoft YaHei"/>
              </a:rPr>
              <a:t>的</a:t>
            </a:r>
            <a:endParaRPr sz="2400">
              <a:latin typeface="Microsoft YaHei"/>
              <a:cs typeface="Microsoft YaHei"/>
            </a:endParaRPr>
          </a:p>
          <a:p>
            <a:pPr marL="12700" marR="5080">
              <a:lnSpc>
                <a:spcPct val="150000"/>
              </a:lnSpc>
            </a:pPr>
            <a:r>
              <a:rPr sz="2400" spc="70" dirty="0">
                <a:solidFill>
                  <a:srgbClr val="333333"/>
                </a:solidFill>
                <a:latin typeface="Microsoft YaHei"/>
                <a:cs typeface="Microsoft YaHei"/>
              </a:rPr>
              <a:t>、相对</a:t>
            </a:r>
            <a:r>
              <a:rPr sz="2400" spc="60" dirty="0">
                <a:solidFill>
                  <a:srgbClr val="333333"/>
                </a:solidFill>
                <a:latin typeface="Microsoft YaHei"/>
                <a:cs typeface="Microsoft YaHei"/>
              </a:rPr>
              <a:t>简</a:t>
            </a:r>
            <a:r>
              <a:rPr sz="2400" spc="70" dirty="0">
                <a:solidFill>
                  <a:srgbClr val="333333"/>
                </a:solidFill>
                <a:latin typeface="Microsoft YaHei"/>
                <a:cs typeface="Microsoft YaHei"/>
              </a:rPr>
              <a:t>单的文</a:t>
            </a:r>
            <a:r>
              <a:rPr sz="2400" spc="60" dirty="0">
                <a:solidFill>
                  <a:srgbClr val="333333"/>
                </a:solidFill>
                <a:latin typeface="Microsoft YaHei"/>
                <a:cs typeface="Microsoft YaHei"/>
              </a:rPr>
              <a:t>件</a:t>
            </a:r>
            <a:r>
              <a:rPr sz="2400" spc="70" dirty="0">
                <a:solidFill>
                  <a:srgbClr val="333333"/>
                </a:solidFill>
                <a:latin typeface="Microsoft YaHei"/>
                <a:cs typeface="Microsoft YaHei"/>
              </a:rPr>
              <a:t>格</a:t>
            </a:r>
            <a:r>
              <a:rPr sz="2400" spc="75" dirty="0">
                <a:solidFill>
                  <a:srgbClr val="333333"/>
                </a:solidFill>
                <a:latin typeface="Microsoft YaHei"/>
                <a:cs typeface="Microsoft YaHei"/>
              </a:rPr>
              <a:t>式</a:t>
            </a:r>
            <a:r>
              <a:rPr sz="2400" spc="70" dirty="0">
                <a:solidFill>
                  <a:srgbClr val="333333"/>
                </a:solidFill>
                <a:latin typeface="Microsoft YaHei"/>
                <a:cs typeface="Microsoft YaHei"/>
              </a:rPr>
              <a:t>，</a:t>
            </a:r>
            <a:r>
              <a:rPr sz="2400" spc="55" dirty="0">
                <a:solidFill>
                  <a:srgbClr val="333333"/>
                </a:solidFill>
                <a:latin typeface="Microsoft YaHei"/>
                <a:cs typeface="Microsoft YaHei"/>
              </a:rPr>
              <a:t>在</a:t>
            </a:r>
            <a:r>
              <a:rPr sz="2400" spc="65" dirty="0">
                <a:solidFill>
                  <a:srgbClr val="333333"/>
                </a:solidFill>
                <a:latin typeface="Microsoft YaHei"/>
                <a:cs typeface="Microsoft YaHei"/>
              </a:rPr>
              <a:t>商业和</a:t>
            </a:r>
            <a:r>
              <a:rPr sz="2400" spc="55" dirty="0">
                <a:solidFill>
                  <a:srgbClr val="333333"/>
                </a:solidFill>
                <a:latin typeface="Microsoft YaHei"/>
                <a:cs typeface="Microsoft YaHei"/>
              </a:rPr>
              <a:t>科</a:t>
            </a:r>
            <a:r>
              <a:rPr sz="2400" spc="65" dirty="0">
                <a:solidFill>
                  <a:srgbClr val="333333"/>
                </a:solidFill>
                <a:latin typeface="Microsoft YaHei"/>
                <a:cs typeface="Microsoft YaHei"/>
              </a:rPr>
              <a:t>学上广</a:t>
            </a:r>
            <a:r>
              <a:rPr sz="2400" spc="55" dirty="0">
                <a:solidFill>
                  <a:srgbClr val="333333"/>
                </a:solidFill>
                <a:latin typeface="Microsoft YaHei"/>
                <a:cs typeface="Microsoft YaHei"/>
              </a:rPr>
              <a:t>泛</a:t>
            </a:r>
            <a:r>
              <a:rPr sz="2400" spc="65" dirty="0">
                <a:solidFill>
                  <a:srgbClr val="333333"/>
                </a:solidFill>
                <a:latin typeface="Microsoft YaHei"/>
                <a:cs typeface="Microsoft YaHei"/>
              </a:rPr>
              <a:t>应</a:t>
            </a:r>
            <a:r>
              <a:rPr sz="2400" spc="100" dirty="0">
                <a:solidFill>
                  <a:srgbClr val="333333"/>
                </a:solidFill>
                <a:latin typeface="Microsoft YaHei"/>
                <a:cs typeface="Microsoft YaHei"/>
              </a:rPr>
              <a:t>用</a:t>
            </a:r>
            <a:r>
              <a:rPr sz="2400" spc="80" dirty="0">
                <a:solidFill>
                  <a:srgbClr val="333333"/>
                </a:solidFill>
                <a:latin typeface="Microsoft YaHei"/>
                <a:cs typeface="Microsoft YaHei"/>
              </a:rPr>
              <a:t>，</a:t>
            </a:r>
            <a:r>
              <a:rPr sz="2400" dirty="0">
                <a:solidFill>
                  <a:srgbClr val="333333"/>
                </a:solidFill>
                <a:latin typeface="Microsoft YaHei"/>
                <a:cs typeface="Microsoft YaHei"/>
              </a:rPr>
              <a:t>尤 其应用在程序之间转移表格数</a:t>
            </a:r>
            <a:r>
              <a:rPr sz="2400" spc="5" dirty="0">
                <a:solidFill>
                  <a:srgbClr val="333333"/>
                </a:solidFill>
                <a:latin typeface="Microsoft YaHei"/>
                <a:cs typeface="Microsoft YaHei"/>
              </a:rPr>
              <a:t>据</a:t>
            </a:r>
            <a:r>
              <a:rPr sz="2400" dirty="0">
                <a:solidFill>
                  <a:srgbClr val="333333"/>
                </a:solidFill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1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一二维数据的存储格式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29590" y="2048636"/>
            <a:ext cx="843534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Microsoft YaHei"/>
                <a:cs typeface="Microsoft YaHei"/>
              </a:rPr>
              <a:t>该格式的应用有一些基本规则，如下：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800735" indent="-788035">
              <a:lnSpc>
                <a:spcPct val="100000"/>
              </a:lnSpc>
              <a:buSzPct val="95833"/>
              <a:buAutoNum type="arabicPlain"/>
              <a:tabLst>
                <a:tab pos="801370" algn="l"/>
              </a:tabLst>
            </a:pPr>
            <a:r>
              <a:rPr sz="2400" dirty="0">
                <a:latin typeface="Microsoft YaHei"/>
                <a:cs typeface="Microsoft YaHei"/>
              </a:rPr>
              <a:t>纯文本格式，通过单一编码表示字符；</a:t>
            </a:r>
          </a:p>
          <a:p>
            <a:pPr marL="800735" indent="-788035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801370" algn="l"/>
              </a:tabLst>
            </a:pPr>
            <a:r>
              <a:rPr sz="2400" dirty="0">
                <a:latin typeface="Microsoft YaHei"/>
                <a:cs typeface="Microsoft YaHei"/>
              </a:rPr>
              <a:t>以行为单位，开头不留空行，行之间没有空行；</a:t>
            </a:r>
          </a:p>
          <a:p>
            <a:pPr marL="801370" indent="-788670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802005" algn="l"/>
              </a:tabLst>
            </a:pPr>
            <a:r>
              <a:rPr sz="2400" spc="-5" dirty="0">
                <a:latin typeface="Microsoft YaHei"/>
                <a:cs typeface="Microsoft YaHei"/>
              </a:rPr>
              <a:t>每行表示一个一维数</a:t>
            </a:r>
            <a:r>
              <a:rPr sz="2400" dirty="0">
                <a:latin typeface="Microsoft YaHei"/>
                <a:cs typeface="Microsoft YaHei"/>
              </a:rPr>
              <a:t>据</a:t>
            </a:r>
            <a:r>
              <a:rPr sz="2400" spc="-5" dirty="0">
                <a:latin typeface="Microsoft YaHei"/>
                <a:cs typeface="Microsoft YaHei"/>
              </a:rPr>
              <a:t>，多行表示二维数据；</a:t>
            </a:r>
            <a:endParaRPr sz="2400" dirty="0">
              <a:latin typeface="Microsoft YaHei"/>
              <a:cs typeface="Microsoft YaHei"/>
            </a:endParaRPr>
          </a:p>
          <a:p>
            <a:pPr marL="800735" indent="-788035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801370" algn="l"/>
              </a:tabLst>
            </a:pPr>
            <a:r>
              <a:rPr sz="2400" dirty="0">
                <a:latin typeface="Microsoft YaHei"/>
                <a:cs typeface="Microsoft YaHei"/>
              </a:rPr>
              <a:t>以逗号分隔每列数据，列数据为空也要保留逗号；</a:t>
            </a:r>
          </a:p>
          <a:p>
            <a:pPr marL="800735" indent="-788035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801370" algn="l"/>
              </a:tabLst>
            </a:pPr>
            <a:r>
              <a:rPr sz="2400" dirty="0">
                <a:latin typeface="Microsoft YaHei"/>
                <a:cs typeface="Microsoft YaHei"/>
              </a:rPr>
              <a:t>可以包含或不包含列名，包含时列名放置在文件第一</a:t>
            </a:r>
            <a:r>
              <a:rPr sz="2400" spc="5" dirty="0">
                <a:latin typeface="Microsoft YaHei"/>
                <a:cs typeface="Microsoft YaHei"/>
              </a:rPr>
              <a:t>行</a:t>
            </a:r>
            <a:r>
              <a:rPr sz="2400" dirty="0">
                <a:latin typeface="Microsoft YaHei"/>
                <a:cs typeface="Microsoft YaHei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41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一二维数据的存储格式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51840" y="1690827"/>
            <a:ext cx="5183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二维数据采</a:t>
            </a:r>
            <a:r>
              <a:rPr sz="2400" dirty="0">
                <a:latin typeface="Microsoft YaHei"/>
                <a:cs typeface="Microsoft YaHei"/>
              </a:rPr>
              <a:t>用</a:t>
            </a:r>
            <a:r>
              <a:rPr sz="2400" spc="-5" dirty="0">
                <a:latin typeface="Microsoft YaHei"/>
                <a:cs typeface="Microsoft YaHei"/>
              </a:rPr>
              <a:t>CSV存储后的内容如下：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75" y="2319401"/>
            <a:ext cx="5599673" cy="27058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AF5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SimSun"/>
                <a:cs typeface="SimSun"/>
              </a:rPr>
              <a:t>城市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环比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同比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定基</a:t>
            </a: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北京</a:t>
            </a:r>
            <a:r>
              <a:rPr lang="en-US" sz="2000" dirty="0">
                <a:latin typeface="SimSun"/>
                <a:cs typeface="SimSun"/>
              </a:rPr>
              <a:t>,</a:t>
            </a:r>
            <a:r>
              <a:rPr sz="2000" spc="-5" dirty="0" smtClean="0">
                <a:latin typeface="Times New Roman"/>
                <a:cs typeface="Times New Roman"/>
              </a:rPr>
              <a:t>101.5,120.7,121.4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上海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sz="2000" spc="-5" dirty="0" smtClean="0">
                <a:latin typeface="Times New Roman"/>
                <a:cs typeface="Times New Roman"/>
              </a:rPr>
              <a:t>101.2,127.3,127.8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广州</a:t>
            </a:r>
            <a:r>
              <a:rPr sz="2000" spc="-5" dirty="0">
                <a:latin typeface="Times New Roman"/>
                <a:cs typeface="Times New Roman"/>
              </a:rPr>
              <a:t>,101.3,119.4,120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深圳</a:t>
            </a:r>
            <a:r>
              <a:rPr sz="2000" spc="-5" dirty="0">
                <a:latin typeface="Times New Roman"/>
                <a:cs typeface="Times New Roman"/>
              </a:rPr>
              <a:t>,102,140.9,145.5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沈阳</a:t>
            </a:r>
            <a:r>
              <a:rPr sz="2000" spc="-5" dirty="0" smtClean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100.1,101.4,101.6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5494426"/>
            <a:ext cx="8485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CS</a:t>
            </a:r>
            <a:r>
              <a:rPr sz="1800" spc="45" dirty="0">
                <a:latin typeface="Microsoft YaHei"/>
                <a:cs typeface="Microsoft YaHei"/>
              </a:rPr>
              <a:t>V格式存</a:t>
            </a:r>
            <a:r>
              <a:rPr sz="1800" spc="30" dirty="0">
                <a:latin typeface="Microsoft YaHei"/>
                <a:cs typeface="Microsoft YaHei"/>
              </a:rPr>
              <a:t>储</a:t>
            </a:r>
            <a:r>
              <a:rPr sz="1800" spc="45" dirty="0">
                <a:latin typeface="Microsoft YaHei"/>
                <a:cs typeface="Microsoft YaHei"/>
              </a:rPr>
              <a:t>的文件一般</a:t>
            </a:r>
            <a:r>
              <a:rPr sz="1800" spc="30" dirty="0">
                <a:latin typeface="Microsoft YaHei"/>
                <a:cs typeface="Microsoft YaHei"/>
              </a:rPr>
              <a:t>采</a:t>
            </a:r>
            <a:r>
              <a:rPr sz="1800" spc="60" dirty="0">
                <a:latin typeface="Microsoft YaHei"/>
                <a:cs typeface="Microsoft YaHei"/>
              </a:rPr>
              <a:t>用</a:t>
            </a:r>
            <a:r>
              <a:rPr sz="1800" spc="-5" dirty="0">
                <a:latin typeface="Microsoft YaHei"/>
                <a:cs typeface="Microsoft YaHei"/>
              </a:rPr>
              <a:t>.c</a:t>
            </a:r>
            <a:r>
              <a:rPr sz="1800" spc="-10" dirty="0">
                <a:latin typeface="Microsoft YaHei"/>
                <a:cs typeface="Microsoft YaHei"/>
              </a:rPr>
              <a:t>s</a:t>
            </a:r>
            <a:r>
              <a:rPr sz="1800" spc="50" dirty="0">
                <a:latin typeface="Microsoft YaHei"/>
                <a:cs typeface="Microsoft YaHei"/>
              </a:rPr>
              <a:t>v</a:t>
            </a:r>
            <a:r>
              <a:rPr sz="1800" spc="45" dirty="0">
                <a:latin typeface="Microsoft YaHei"/>
                <a:cs typeface="Microsoft YaHei"/>
              </a:rPr>
              <a:t>为扩</a:t>
            </a:r>
            <a:r>
              <a:rPr sz="1800" spc="55" dirty="0">
                <a:latin typeface="Microsoft YaHei"/>
                <a:cs typeface="Microsoft YaHei"/>
              </a:rPr>
              <a:t>展</a:t>
            </a:r>
            <a:r>
              <a:rPr sz="1800" spc="50" dirty="0">
                <a:latin typeface="Microsoft YaHei"/>
                <a:cs typeface="Microsoft YaHei"/>
              </a:rPr>
              <a:t>名</a:t>
            </a:r>
            <a:r>
              <a:rPr sz="1800" spc="45" dirty="0">
                <a:latin typeface="Microsoft YaHei"/>
                <a:cs typeface="Microsoft YaHei"/>
              </a:rPr>
              <a:t>，可以通</a:t>
            </a:r>
            <a:r>
              <a:rPr sz="1800" spc="35" dirty="0">
                <a:latin typeface="Microsoft YaHei"/>
                <a:cs typeface="Microsoft YaHei"/>
              </a:rPr>
              <a:t>过</a:t>
            </a:r>
            <a:r>
              <a:rPr sz="1800" dirty="0">
                <a:latin typeface="Microsoft YaHei"/>
                <a:cs typeface="Microsoft YaHei"/>
              </a:rPr>
              <a:t>Wind</a:t>
            </a:r>
            <a:r>
              <a:rPr sz="1800" spc="5" dirty="0">
                <a:latin typeface="Microsoft YaHei"/>
                <a:cs typeface="Microsoft YaHei"/>
              </a:rPr>
              <a:t>o</a:t>
            </a:r>
            <a:r>
              <a:rPr sz="1800" spc="-5" dirty="0">
                <a:latin typeface="Microsoft YaHei"/>
                <a:cs typeface="Microsoft YaHei"/>
              </a:rPr>
              <a:t>w</a:t>
            </a:r>
            <a:r>
              <a:rPr sz="1800" spc="40" dirty="0">
                <a:latin typeface="Microsoft YaHei"/>
                <a:cs typeface="Microsoft YaHei"/>
              </a:rPr>
              <a:t>s</a:t>
            </a:r>
            <a:r>
              <a:rPr sz="1800" spc="45" dirty="0">
                <a:latin typeface="Microsoft YaHei"/>
                <a:cs typeface="Microsoft YaHei"/>
              </a:rPr>
              <a:t>平</a:t>
            </a:r>
            <a:r>
              <a:rPr sz="1800" spc="55" dirty="0">
                <a:latin typeface="Microsoft YaHei"/>
                <a:cs typeface="Microsoft YaHei"/>
              </a:rPr>
              <a:t>台</a:t>
            </a:r>
            <a:r>
              <a:rPr sz="1800" spc="45" dirty="0">
                <a:latin typeface="Microsoft YaHei"/>
                <a:cs typeface="Microsoft YaHei"/>
              </a:rPr>
              <a:t>上的记事</a:t>
            </a:r>
            <a:r>
              <a:rPr sz="1800" dirty="0">
                <a:latin typeface="Microsoft YaHei"/>
                <a:cs typeface="Microsoft YaHei"/>
              </a:rPr>
              <a:t>本 或微软Office</a:t>
            </a:r>
            <a:r>
              <a:rPr sz="1800" spc="-35" dirty="0">
                <a:latin typeface="Microsoft YaHei"/>
                <a:cs typeface="Microsoft YaHei"/>
              </a:rPr>
              <a:t> </a:t>
            </a:r>
            <a:r>
              <a:rPr sz="1800" spc="-10" dirty="0">
                <a:latin typeface="Microsoft YaHei"/>
                <a:cs typeface="Microsoft YaHei"/>
              </a:rPr>
              <a:t>Excel</a:t>
            </a:r>
            <a:r>
              <a:rPr sz="1800" dirty="0">
                <a:latin typeface="Microsoft YaHei"/>
                <a:cs typeface="Microsoft YaHei"/>
              </a:rPr>
              <a:t>工具打开，也可以在其他操作系统平台上用文本编辑工具打</a:t>
            </a:r>
            <a:r>
              <a:rPr sz="1800" spc="5" dirty="0">
                <a:latin typeface="Microsoft YaHei"/>
                <a:cs typeface="Microsoft YaHei"/>
              </a:rPr>
              <a:t>开</a:t>
            </a:r>
            <a:r>
              <a:rPr sz="1800" dirty="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28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47217" y="1757553"/>
            <a:ext cx="798957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4800" algn="just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latin typeface="Microsoft YaHei"/>
                <a:cs typeface="Microsoft YaHei"/>
              </a:rPr>
              <a:t>CS</a:t>
            </a:r>
            <a:r>
              <a:rPr sz="2400" spc="90" dirty="0">
                <a:latin typeface="Microsoft YaHei"/>
                <a:cs typeface="Microsoft YaHei"/>
              </a:rPr>
              <a:t>V文件的每一行</a:t>
            </a:r>
            <a:r>
              <a:rPr sz="2400" spc="80" dirty="0">
                <a:latin typeface="Microsoft YaHei"/>
                <a:cs typeface="Microsoft YaHei"/>
              </a:rPr>
              <a:t>是</a:t>
            </a:r>
            <a:r>
              <a:rPr sz="2400" spc="90" dirty="0">
                <a:latin typeface="Microsoft YaHei"/>
                <a:cs typeface="Microsoft YaHei"/>
              </a:rPr>
              <a:t>一维数</a:t>
            </a:r>
            <a:r>
              <a:rPr sz="2400" spc="110" dirty="0">
                <a:latin typeface="Microsoft YaHei"/>
                <a:cs typeface="Microsoft YaHei"/>
              </a:rPr>
              <a:t>据</a:t>
            </a:r>
            <a:r>
              <a:rPr sz="2400" spc="95" dirty="0">
                <a:latin typeface="Microsoft YaHei"/>
                <a:cs typeface="Microsoft YaHei"/>
              </a:rPr>
              <a:t>，</a:t>
            </a:r>
            <a:r>
              <a:rPr sz="2400" spc="90" dirty="0">
                <a:latin typeface="Microsoft YaHei"/>
                <a:cs typeface="Microsoft YaHei"/>
              </a:rPr>
              <a:t>可以</a:t>
            </a:r>
            <a:r>
              <a:rPr sz="2400" spc="80" dirty="0">
                <a:latin typeface="Microsoft YaHei"/>
                <a:cs typeface="Microsoft YaHei"/>
              </a:rPr>
              <a:t>使</a:t>
            </a:r>
            <a:r>
              <a:rPr sz="2400" spc="105" dirty="0">
                <a:latin typeface="Microsoft YaHei"/>
                <a:cs typeface="Microsoft YaHei"/>
              </a:rPr>
              <a:t>用</a:t>
            </a:r>
            <a:r>
              <a:rPr sz="2400" dirty="0">
                <a:latin typeface="Microsoft YaHei"/>
                <a:cs typeface="Microsoft YaHei"/>
              </a:rPr>
              <a:t>P</a:t>
            </a:r>
            <a:r>
              <a:rPr sz="2400" spc="5" dirty="0">
                <a:latin typeface="Microsoft YaHei"/>
                <a:cs typeface="Microsoft YaHei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tho</a:t>
            </a:r>
            <a:r>
              <a:rPr sz="2400" spc="80" dirty="0">
                <a:latin typeface="Microsoft YaHei"/>
                <a:cs typeface="Microsoft YaHei"/>
              </a:rPr>
              <a:t>n</a:t>
            </a:r>
            <a:r>
              <a:rPr sz="2400" spc="95" dirty="0">
                <a:latin typeface="Microsoft YaHei"/>
                <a:cs typeface="Microsoft YaHei"/>
              </a:rPr>
              <a:t>中的列 </a:t>
            </a:r>
            <a:r>
              <a:rPr sz="2400" spc="5" dirty="0">
                <a:latin typeface="Microsoft YaHei"/>
                <a:cs typeface="Microsoft YaHei"/>
              </a:rPr>
              <a:t>表类</a:t>
            </a:r>
            <a:r>
              <a:rPr sz="2400" spc="20" dirty="0">
                <a:latin typeface="Microsoft YaHei"/>
                <a:cs typeface="Microsoft YaHei"/>
              </a:rPr>
              <a:t>型</a:t>
            </a:r>
            <a:r>
              <a:rPr sz="2400" spc="5" dirty="0">
                <a:latin typeface="Microsoft YaHei"/>
                <a:cs typeface="Microsoft YaHei"/>
              </a:rPr>
              <a:t>表</a:t>
            </a:r>
            <a:r>
              <a:rPr sz="2400" spc="35" dirty="0">
                <a:latin typeface="Microsoft YaHei"/>
                <a:cs typeface="Microsoft YaHei"/>
              </a:rPr>
              <a:t>示</a:t>
            </a:r>
            <a:r>
              <a:rPr sz="2400" spc="10" dirty="0">
                <a:latin typeface="Microsoft YaHei"/>
                <a:cs typeface="Microsoft YaHei"/>
              </a:rPr>
              <a:t>，整个</a:t>
            </a:r>
            <a:r>
              <a:rPr sz="2400" spc="5" dirty="0">
                <a:latin typeface="Microsoft YaHei"/>
                <a:cs typeface="Microsoft YaHei"/>
              </a:rPr>
              <a:t>CSV</a:t>
            </a:r>
            <a:r>
              <a:rPr sz="2400" spc="10" dirty="0">
                <a:latin typeface="Microsoft YaHei"/>
                <a:cs typeface="Microsoft YaHei"/>
              </a:rPr>
              <a:t>文件是</a:t>
            </a:r>
            <a:r>
              <a:rPr sz="2400" spc="20" dirty="0">
                <a:latin typeface="Microsoft YaHei"/>
                <a:cs typeface="Microsoft YaHei"/>
              </a:rPr>
              <a:t>一个</a:t>
            </a:r>
            <a:r>
              <a:rPr sz="2400" spc="10" dirty="0">
                <a:latin typeface="Microsoft YaHei"/>
                <a:cs typeface="Microsoft YaHei"/>
              </a:rPr>
              <a:t>二维数</a:t>
            </a:r>
            <a:r>
              <a:rPr sz="2400" spc="25" dirty="0">
                <a:latin typeface="Microsoft YaHei"/>
                <a:cs typeface="Microsoft YaHei"/>
              </a:rPr>
              <a:t>据</a:t>
            </a:r>
            <a:r>
              <a:rPr sz="2400" spc="20" dirty="0">
                <a:latin typeface="Microsoft YaHei"/>
                <a:cs typeface="Microsoft YaHei"/>
              </a:rPr>
              <a:t>，</a:t>
            </a:r>
            <a:r>
              <a:rPr sz="2400" spc="5" dirty="0">
                <a:latin typeface="Microsoft YaHei"/>
                <a:cs typeface="Microsoft YaHei"/>
              </a:rPr>
              <a:t>由表示</a:t>
            </a:r>
            <a:r>
              <a:rPr sz="2400" spc="20" dirty="0">
                <a:latin typeface="Microsoft YaHei"/>
                <a:cs typeface="Microsoft YaHei"/>
              </a:rPr>
              <a:t>每一</a:t>
            </a:r>
            <a:r>
              <a:rPr sz="2400" dirty="0">
                <a:latin typeface="Microsoft YaHei"/>
                <a:cs typeface="Microsoft YaHei"/>
              </a:rPr>
              <a:t>行 的列表类型作为元素，组成一个二维列</a:t>
            </a:r>
            <a:r>
              <a:rPr sz="2400" spc="-15" dirty="0">
                <a:latin typeface="Microsoft YaHei"/>
                <a:cs typeface="Microsoft YaHei"/>
              </a:rPr>
              <a:t>表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275" y="3789426"/>
            <a:ext cx="5343525" cy="2560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AF5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城市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</a:t>
            </a:r>
            <a:r>
              <a:rPr sz="1400" dirty="0">
                <a:latin typeface="SimSun"/>
                <a:cs typeface="SimSun"/>
              </a:rPr>
              <a:t>环比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</a:t>
            </a:r>
            <a:r>
              <a:rPr sz="1400" dirty="0">
                <a:latin typeface="SimSun"/>
                <a:cs typeface="SimSun"/>
              </a:rPr>
              <a:t>同比</a:t>
            </a:r>
            <a:r>
              <a:rPr sz="1400" spc="-5" dirty="0">
                <a:latin typeface="Times New Roman"/>
                <a:cs typeface="Times New Roman"/>
              </a:rPr>
              <a:t>', '</a:t>
            </a:r>
            <a:r>
              <a:rPr sz="1400" dirty="0">
                <a:latin typeface="SimSun"/>
                <a:cs typeface="SimSun"/>
              </a:rPr>
              <a:t>定基</a:t>
            </a:r>
            <a:r>
              <a:rPr sz="1400" spc="-5" dirty="0">
                <a:latin typeface="Times New Roman"/>
                <a:cs typeface="Times New Roman"/>
              </a:rPr>
              <a:t>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北京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'101.5',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'120.7',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'121.4\n'],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上海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'101.2',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'127.3',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'127.8\n'],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广州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'101.3',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'119.4',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'120.0\n'],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深圳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'102.0',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'140.9',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'145.5\n'],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['</a:t>
            </a:r>
            <a:r>
              <a:rPr sz="1400" dirty="0">
                <a:latin typeface="SimSun"/>
                <a:cs typeface="SimSun"/>
              </a:rPr>
              <a:t>沈阳</a:t>
            </a:r>
            <a:r>
              <a:rPr sz="1400" spc="-5" dirty="0">
                <a:latin typeface="Times New Roman"/>
                <a:cs typeface="Times New Roman"/>
              </a:rPr>
              <a:t>',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'100.1',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'101.4',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'101.6\n'],</a:t>
            </a:r>
            <a:endParaRPr sz="1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2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40765" y="2038858"/>
            <a:ext cx="500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微实例</a:t>
            </a:r>
            <a:r>
              <a:rPr sz="2400" spc="-5" dirty="0">
                <a:latin typeface="Microsoft YaHei"/>
                <a:cs typeface="Microsoft YaHei"/>
              </a:rPr>
              <a:t>7.5</a:t>
            </a:r>
            <a:r>
              <a:rPr sz="2400" dirty="0">
                <a:latin typeface="Microsoft YaHei"/>
                <a:cs typeface="Microsoft YaHei"/>
              </a:rPr>
              <a:t>：导入CS</a:t>
            </a:r>
            <a:r>
              <a:rPr sz="2400" spc="-10" dirty="0">
                <a:latin typeface="Microsoft YaHei"/>
                <a:cs typeface="Microsoft YaHei"/>
              </a:rPr>
              <a:t>V</a:t>
            </a:r>
            <a:r>
              <a:rPr sz="2400" dirty="0">
                <a:latin typeface="Microsoft YaHei"/>
                <a:cs typeface="Microsoft YaHei"/>
              </a:rPr>
              <a:t>格式数据到列表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1003" y="2899064"/>
            <a:ext cx="5125121" cy="267765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"price2016.csv"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line.replace(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ls.append(line.split(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21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004417" y="2129409"/>
            <a:ext cx="499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微实例7.6：逐行处理CSV格式数据。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85071" y="2844469"/>
            <a:ext cx="5125121" cy="378565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"price2016.csv"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line.replace(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line.split(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lns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"{}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.format(s)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(lns)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91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317116" y="2107184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运行后的输出结果如下：</a:t>
            </a:r>
          </a:p>
        </p:txBody>
      </p:sp>
      <p:sp>
        <p:nvSpPr>
          <p:cNvPr id="7" name="object 7"/>
          <p:cNvSpPr/>
          <p:nvPr/>
        </p:nvSpPr>
        <p:spPr>
          <a:xfrm>
            <a:off x="1397000" y="4712764"/>
            <a:ext cx="5490972" cy="224028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350" y="3144901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599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1397000" y="3144901"/>
            <a:ext cx="5504180" cy="2252980"/>
            <a:chOff x="1397000" y="3144901"/>
            <a:chExt cx="5504180" cy="2252980"/>
          </a:xfrm>
        </p:grpSpPr>
        <p:sp>
          <p:nvSpPr>
            <p:cNvPr id="9" name="object 9"/>
            <p:cNvSpPr/>
            <p:nvPr/>
          </p:nvSpPr>
          <p:spPr>
            <a:xfrm>
              <a:off x="6894576" y="3144901"/>
              <a:ext cx="0" cy="2252980"/>
            </a:xfrm>
            <a:custGeom>
              <a:avLst/>
              <a:gdLst/>
              <a:ahLst/>
              <a:cxnLst/>
              <a:rect l="l" t="t" r="r" b="b"/>
              <a:pathLst>
                <a:path h="2252979">
                  <a:moveTo>
                    <a:pt x="0" y="0"/>
                  </a:moveTo>
                  <a:lnTo>
                    <a:pt x="0" y="2252599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7000" y="3144901"/>
              <a:ext cx="5504180" cy="12700"/>
            </a:xfrm>
            <a:custGeom>
              <a:avLst/>
              <a:gdLst/>
              <a:ahLst/>
              <a:cxnLst/>
              <a:rect l="l" t="t" r="r" b="b"/>
              <a:pathLst>
                <a:path w="5504180" h="12700">
                  <a:moveTo>
                    <a:pt x="0" y="12700"/>
                  </a:moveTo>
                  <a:lnTo>
                    <a:pt x="5503926" y="12700"/>
                  </a:lnTo>
                  <a:lnTo>
                    <a:pt x="550392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7000" y="5391150"/>
              <a:ext cx="5504180" cy="0"/>
            </a:xfrm>
            <a:custGeom>
              <a:avLst/>
              <a:gdLst/>
              <a:ahLst/>
              <a:cxnLst/>
              <a:rect l="l" t="t" r="r" b="b"/>
              <a:pathLst>
                <a:path w="5504180">
                  <a:moveTo>
                    <a:pt x="0" y="0"/>
                  </a:moveTo>
                  <a:lnTo>
                    <a:pt x="5503926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6751793"/>
              </p:ext>
            </p:extLst>
          </p:nvPr>
        </p:nvGraphicFramePr>
        <p:xfrm>
          <a:off x="1403350" y="3179209"/>
          <a:ext cx="3376929" cy="2211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/>
                <a:gridCol w="1002665"/>
                <a:gridCol w="914400"/>
                <a:gridCol w="755649"/>
              </a:tblGrid>
              <a:tr h="6294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</a:p>
                  </a:txBody>
                  <a:tcPr marL="0" marR="0" marT="0" marB="0"/>
                </a:tc>
              </a:tr>
              <a:tr h="3341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北京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101.5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120.7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121.4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</a:tr>
              <a:tr h="3204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上海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101.2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127.3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127.8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</a:tr>
              <a:tr h="32018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广州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101.3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119.4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120.0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</a:tr>
              <a:tr h="320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深圳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102.0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140.9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145.5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</a:tr>
              <a:tr h="2877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沈阳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100.1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101.4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101.6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</a:tr>
            </a:tbl>
          </a:graphicData>
        </a:graphic>
      </p:graphicFrame>
      <p:sp>
        <p:nvSpPr>
          <p:cNvPr id="13" name="object 11"/>
          <p:cNvSpPr/>
          <p:nvPr/>
        </p:nvSpPr>
        <p:spPr>
          <a:xfrm>
            <a:off x="1403350" y="3154297"/>
            <a:ext cx="5504180" cy="0"/>
          </a:xfrm>
          <a:custGeom>
            <a:avLst/>
            <a:gdLst/>
            <a:ahLst/>
            <a:cxnLst/>
            <a:rect l="l" t="t" r="r" b="b"/>
            <a:pathLst>
              <a:path w="5504180">
                <a:moveTo>
                  <a:pt x="0" y="0"/>
                </a:moveTo>
                <a:lnTo>
                  <a:pt x="5503926" y="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1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229055" y="2129409"/>
            <a:ext cx="499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微实例7.7：一维数据写入CSV文件。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1617" y="3192810"/>
            <a:ext cx="6383479" cy="156966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"price2016bj.csv"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'北京'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'101.5'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'120.7'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'121.4'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fo.write(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.join(ls)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fo.close()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71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2161920"/>
            <a:ext cx="8193405" cy="230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50100"/>
              </a:lnSpc>
              <a:spcBef>
                <a:spcPts val="100"/>
              </a:spcBef>
            </a:pPr>
            <a:r>
              <a:rPr sz="2400" spc="80" dirty="0" err="1">
                <a:latin typeface="Microsoft YaHei"/>
                <a:cs typeface="Microsoft YaHei"/>
              </a:rPr>
              <a:t>对于列</a:t>
            </a:r>
            <a:r>
              <a:rPr sz="2400" spc="65" dirty="0" err="1">
                <a:latin typeface="Microsoft YaHei"/>
                <a:cs typeface="Microsoft YaHei"/>
              </a:rPr>
              <a:t>表</a:t>
            </a:r>
            <a:r>
              <a:rPr sz="2400" spc="80" dirty="0" err="1">
                <a:latin typeface="Microsoft YaHei"/>
                <a:cs typeface="Microsoft YaHei"/>
              </a:rPr>
              <a:t>中存储</a:t>
            </a:r>
            <a:r>
              <a:rPr sz="2400" spc="65" dirty="0" err="1">
                <a:latin typeface="Microsoft YaHei"/>
                <a:cs typeface="Microsoft YaHei"/>
              </a:rPr>
              <a:t>的</a:t>
            </a:r>
            <a:r>
              <a:rPr sz="2400" spc="80" dirty="0" err="1">
                <a:latin typeface="Microsoft YaHei"/>
                <a:cs typeface="Microsoft YaHei"/>
              </a:rPr>
              <a:t>二维数</a:t>
            </a:r>
            <a:r>
              <a:rPr sz="2400" spc="100" dirty="0" err="1">
                <a:latin typeface="Microsoft YaHei"/>
                <a:cs typeface="Microsoft YaHei"/>
              </a:rPr>
              <a:t>据</a:t>
            </a:r>
            <a:r>
              <a:rPr sz="2400" spc="85" dirty="0" err="1">
                <a:latin typeface="Microsoft YaHei"/>
                <a:cs typeface="Microsoft YaHei"/>
              </a:rPr>
              <a:t>，</a:t>
            </a:r>
            <a:r>
              <a:rPr sz="2400" spc="80" dirty="0" err="1" smtClean="0">
                <a:latin typeface="Microsoft YaHei"/>
                <a:cs typeface="Microsoft YaHei"/>
              </a:rPr>
              <a:t>可以</a:t>
            </a:r>
            <a:r>
              <a:rPr sz="2400" spc="65" dirty="0" err="1" smtClean="0">
                <a:latin typeface="Microsoft YaHei"/>
                <a:cs typeface="Microsoft YaHei"/>
              </a:rPr>
              <a:t>通</a:t>
            </a:r>
            <a:r>
              <a:rPr sz="2400" spc="80" dirty="0" err="1" smtClean="0">
                <a:latin typeface="Microsoft YaHei"/>
                <a:cs typeface="Microsoft YaHei"/>
              </a:rPr>
              <a:t>过循环</a:t>
            </a:r>
            <a:r>
              <a:rPr sz="2400" spc="65" dirty="0" err="1" smtClean="0">
                <a:latin typeface="Microsoft YaHei"/>
                <a:cs typeface="Microsoft YaHei"/>
              </a:rPr>
              <a:t>写</a:t>
            </a:r>
            <a:r>
              <a:rPr sz="2400" spc="80" dirty="0" err="1" smtClean="0">
                <a:latin typeface="Microsoft YaHei"/>
                <a:cs typeface="Microsoft YaHei"/>
              </a:rPr>
              <a:t>入一</a:t>
            </a:r>
            <a:r>
              <a:rPr sz="2400" spc="65" dirty="0" err="1" smtClean="0">
                <a:latin typeface="Microsoft YaHei"/>
                <a:cs typeface="Microsoft YaHei"/>
              </a:rPr>
              <a:t>维数</a:t>
            </a:r>
            <a:r>
              <a:rPr sz="2400" dirty="0" err="1" smtClean="0">
                <a:latin typeface="Microsoft YaHei"/>
                <a:cs typeface="Microsoft YaHei"/>
              </a:rPr>
              <a:t>据的方式写入</a:t>
            </a:r>
            <a:r>
              <a:rPr sz="2400" spc="-5" dirty="0" err="1">
                <a:latin typeface="Microsoft YaHei"/>
                <a:cs typeface="Microsoft YaHei"/>
              </a:rPr>
              <a:t>CSV</a:t>
            </a:r>
            <a:r>
              <a:rPr sz="2400" dirty="0" err="1">
                <a:latin typeface="Microsoft YaHei"/>
                <a:cs typeface="Microsoft YaHei"/>
              </a:rPr>
              <a:t>文件，参考代码样式如下</a:t>
            </a:r>
            <a:r>
              <a:rPr sz="2400" dirty="0">
                <a:latin typeface="Microsoft YaHei"/>
                <a:cs typeface="Microsoft YaHei"/>
              </a:rPr>
              <a:t>：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for </a:t>
            </a:r>
            <a:r>
              <a:rPr sz="2400" spc="-15" dirty="0">
                <a:latin typeface="Microsoft YaHei"/>
                <a:cs typeface="Microsoft YaHei"/>
              </a:rPr>
              <a:t>row </a:t>
            </a:r>
            <a:r>
              <a:rPr sz="2400" spc="-5" dirty="0">
                <a:latin typeface="Microsoft YaHei"/>
                <a:cs typeface="Microsoft YaHei"/>
              </a:rPr>
              <a:t>in</a:t>
            </a:r>
            <a:r>
              <a:rPr sz="2400" spc="20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ls:</a:t>
            </a:r>
          </a:p>
          <a:p>
            <a:pPr marL="85979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Microsoft YaHei"/>
                <a:cs typeface="Microsoft YaHei"/>
              </a:rPr>
              <a:t>&lt;</a:t>
            </a:r>
            <a:r>
              <a:rPr sz="2400" spc="-5" dirty="0">
                <a:latin typeface="Microsoft YaHei"/>
                <a:cs typeface="Microsoft YaHei"/>
              </a:rPr>
              <a:t>输出文件</a:t>
            </a:r>
            <a:r>
              <a:rPr sz="2400" spc="-15" dirty="0">
                <a:latin typeface="Microsoft YaHei"/>
                <a:cs typeface="Microsoft YaHei"/>
              </a:rPr>
              <a:t>&gt;.write(",".join(row)+"\n")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16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28224" y="1710810"/>
            <a:ext cx="7257304" cy="133177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latin typeface="Microsoft YaHei"/>
                <a:cs typeface="Microsoft YaHei"/>
              </a:rPr>
              <a:t>微实例7.8：二维数据写入CSV文件</a:t>
            </a:r>
            <a:r>
              <a:rPr sz="2400" dirty="0" smtClean="0">
                <a:latin typeface="Microsoft YaHei"/>
                <a:cs typeface="Microsoft YaHei"/>
              </a:rPr>
              <a:t>。</a:t>
            </a:r>
            <a:r>
              <a:rPr lang="zh-CN" altLang="en-US" sz="2400" dirty="0" smtClean="0">
                <a:latin typeface="Microsoft YaHei"/>
                <a:cs typeface="Microsoft YaHei"/>
              </a:rPr>
              <a:t>读入</a:t>
            </a:r>
            <a:r>
              <a:rPr lang="en-US" altLang="zh-CN" sz="2400" dirty="0" smtClean="0">
                <a:latin typeface="Microsoft YaHei"/>
                <a:cs typeface="Microsoft YaHei"/>
              </a:rPr>
              <a:t>price2016.csv</a:t>
            </a:r>
            <a:r>
              <a:rPr lang="zh-CN" altLang="en-US" sz="2400" dirty="0" smtClean="0">
                <a:latin typeface="Microsoft YaHei"/>
                <a:cs typeface="Microsoft YaHei"/>
              </a:rPr>
              <a:t>文件，将其中的数字部分计算百分比后存入</a:t>
            </a:r>
            <a:r>
              <a:rPr lang="en-US" altLang="zh-CN" sz="2400" dirty="0" smtClean="0">
                <a:latin typeface="Microsoft YaHei"/>
                <a:cs typeface="Microsoft YaHei"/>
              </a:rPr>
              <a:t>price2016out.csv</a:t>
            </a:r>
            <a:r>
              <a:rPr lang="zh-CN" altLang="en-US" sz="2400" dirty="0" smtClean="0">
                <a:latin typeface="Microsoft YaHei"/>
                <a:cs typeface="Microsoft YaHei"/>
              </a:rPr>
              <a:t>文件。输出的</a:t>
            </a:r>
            <a:r>
              <a:rPr lang="en-US" altLang="zh-CN" sz="2400" dirty="0" smtClean="0">
                <a:latin typeface="Microsoft YaHei"/>
                <a:cs typeface="Microsoft YaHei"/>
              </a:rPr>
              <a:t>csv</a:t>
            </a:r>
            <a:r>
              <a:rPr lang="zh-CN" altLang="en-US" sz="2400" dirty="0" smtClean="0">
                <a:latin typeface="Microsoft YaHei"/>
                <a:cs typeface="Microsoft YaHei"/>
              </a:rPr>
              <a:t>内容如下：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43404" y="3492751"/>
            <a:ext cx="6442124" cy="262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4800" marR="1350645">
              <a:lnSpc>
                <a:spcPct val="150000"/>
              </a:lnSpc>
              <a:spcBef>
                <a:spcPts val="155"/>
              </a:spcBef>
            </a:pPr>
            <a:r>
              <a:rPr lang="zh-CN" altLang="en-US" dirty="0">
                <a:latin typeface="SimSun"/>
                <a:cs typeface="SimSun"/>
              </a:rPr>
              <a:t>城市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SimSun"/>
                <a:cs typeface="SimSun"/>
              </a:rPr>
              <a:t>环比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SimSun"/>
                <a:cs typeface="SimSun"/>
              </a:rPr>
              <a:t>同比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SimSun"/>
                <a:cs typeface="SimSun"/>
              </a:rPr>
              <a:t>定基 </a:t>
            </a:r>
          </a:p>
          <a:p>
            <a:pPr marL="1574800" marR="1350645">
              <a:lnSpc>
                <a:spcPct val="150000"/>
              </a:lnSpc>
              <a:spcBef>
                <a:spcPts val="155"/>
              </a:spcBef>
            </a:pPr>
            <a:r>
              <a:rPr lang="zh-CN" altLang="en-US" dirty="0">
                <a:latin typeface="SimSun"/>
                <a:cs typeface="SimSun"/>
              </a:rPr>
              <a:t>北京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2%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2%</a:t>
            </a:r>
          </a:p>
          <a:p>
            <a:pPr marL="1574800">
              <a:lnSpc>
                <a:spcPct val="100000"/>
              </a:lnSpc>
              <a:spcBef>
                <a:spcPts val="1085"/>
              </a:spcBef>
            </a:pPr>
            <a:r>
              <a:rPr lang="zh-CN" altLang="en-US" dirty="0">
                <a:latin typeface="SimSun"/>
                <a:cs typeface="SimSun"/>
              </a:rPr>
              <a:t>上海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3%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3%</a:t>
            </a:r>
          </a:p>
          <a:p>
            <a:pPr marL="1574800">
              <a:lnSpc>
                <a:spcPct val="100000"/>
              </a:lnSpc>
              <a:spcBef>
                <a:spcPts val="1080"/>
              </a:spcBef>
            </a:pPr>
            <a:r>
              <a:rPr lang="zh-CN" altLang="en-US" dirty="0">
                <a:latin typeface="SimSun"/>
                <a:cs typeface="SimSun"/>
              </a:rPr>
              <a:t>广州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2%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2%</a:t>
            </a:r>
          </a:p>
          <a:p>
            <a:pPr marL="1574800">
              <a:lnSpc>
                <a:spcPct val="100000"/>
              </a:lnSpc>
              <a:spcBef>
                <a:spcPts val="1080"/>
              </a:spcBef>
            </a:pPr>
            <a:r>
              <a:rPr lang="zh-CN" altLang="en-US" dirty="0">
                <a:latin typeface="SimSun"/>
                <a:cs typeface="SimSun"/>
              </a:rPr>
              <a:t>深圳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4%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dirty="0">
                <a:latin typeface="Times New Roman"/>
                <a:cs typeface="Times New Roman"/>
              </a:rPr>
              <a:t>5%</a:t>
            </a:r>
          </a:p>
          <a:p>
            <a:pPr marL="1574800">
              <a:lnSpc>
                <a:spcPct val="100000"/>
              </a:lnSpc>
              <a:spcBef>
                <a:spcPts val="1080"/>
              </a:spcBef>
            </a:pPr>
            <a:r>
              <a:rPr lang="zh-CN" altLang="en-US" spc="-5" dirty="0">
                <a:latin typeface="SimSun"/>
                <a:cs typeface="SimSun"/>
              </a:rPr>
              <a:t>沈</a:t>
            </a:r>
            <a:r>
              <a:rPr lang="zh-CN" altLang="en-US" dirty="0">
                <a:latin typeface="SimSun"/>
                <a:cs typeface="SimSun"/>
              </a:rPr>
              <a:t>阳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spc="-5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spc="-5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spc="-5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spc="-5" dirty="0">
                <a:latin typeface="Times New Roman"/>
                <a:cs typeface="Times New Roman"/>
              </a:rPr>
              <a:t>0%</a:t>
            </a:r>
            <a:r>
              <a:rPr lang="en-US" altLang="zh-CN" spc="5" dirty="0">
                <a:latin typeface="Times New Roman"/>
                <a:cs typeface="Times New Roman"/>
              </a:rPr>
              <a:t>,</a:t>
            </a:r>
            <a:r>
              <a:rPr lang="en-US" altLang="zh-CN" spc="-5" dirty="0">
                <a:latin typeface="Times New Roman"/>
                <a:cs typeface="Times New Roman"/>
              </a:rPr>
              <a:t>1</a:t>
            </a:r>
            <a:r>
              <a:rPr lang="en-US" altLang="zh-CN" spc="5" dirty="0">
                <a:latin typeface="Times New Roman"/>
                <a:cs typeface="Times New Roman"/>
              </a:rPr>
              <a:t>.</a:t>
            </a:r>
            <a:r>
              <a:rPr lang="en-US" altLang="zh-CN" spc="-5" dirty="0">
                <a:latin typeface="Times New Roman"/>
                <a:cs typeface="Times New Roman"/>
              </a:rPr>
              <a:t>0</a:t>
            </a:r>
            <a:r>
              <a:rPr lang="en-US" altLang="zh-CN" dirty="0">
                <a:latin typeface="Times New Roman"/>
                <a:cs typeface="Times New Roman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xmlns="" val="762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文件概述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43813" y="181178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输出结果为：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175" y="2646298"/>
            <a:ext cx="5556504" cy="1680971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1175" y="2646298"/>
            <a:ext cx="5556250" cy="1681480"/>
          </a:xfrm>
          <a:prstGeom prst="rect">
            <a:avLst/>
          </a:prstGeom>
          <a:ln w="12700">
            <a:solidFill>
              <a:srgbClr val="00AF5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50"/>
              </a:spcBef>
            </a:pPr>
            <a:r>
              <a:rPr sz="1600" b="1" spc="-5" dirty="0">
                <a:latin typeface="Courier New"/>
                <a:cs typeface="Courier New"/>
              </a:rPr>
              <a:t>&gt;&gt;&gt;</a:t>
            </a:r>
            <a:endParaRPr sz="1600" dirty="0">
              <a:latin typeface="Courier New"/>
              <a:cs typeface="Courier New"/>
            </a:endParaRPr>
          </a:p>
          <a:p>
            <a:pPr marL="68580" marR="103505">
              <a:lnSpc>
                <a:spcPct val="149700"/>
              </a:lnSpc>
              <a:spcBef>
                <a:spcPts val="20"/>
              </a:spcBef>
            </a:pPr>
            <a:r>
              <a:rPr sz="1600" spc="-5" dirty="0">
                <a:latin typeface="SimSun"/>
                <a:cs typeface="SimSun"/>
              </a:rPr>
              <a:t>中 国 是 个 伟 大 的 国 家 ！  </a:t>
            </a:r>
            <a:r>
              <a:rPr sz="1600" spc="-5" dirty="0">
                <a:latin typeface="Courier New"/>
                <a:cs typeface="Courier New"/>
              </a:rPr>
              <a:t>b'\xd6\xd0\xb9\xfa\xca\xc7\xb8\xf6\xce\xb0\x  b4\xf3\xb5\xc4\xb9\xfa\xbc\xd2\xa3\xa1'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690" y="4623663"/>
            <a:ext cx="7877175" cy="14763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66700" algn="just">
              <a:lnSpc>
                <a:spcPct val="153000"/>
              </a:lnSpc>
              <a:spcBef>
                <a:spcPts val="25"/>
              </a:spcBef>
            </a:pPr>
            <a:r>
              <a:rPr sz="2000" spc="55" dirty="0">
                <a:latin typeface="Microsoft YaHei"/>
                <a:cs typeface="Microsoft YaHei"/>
              </a:rPr>
              <a:t>采用文本</a:t>
            </a:r>
            <a:r>
              <a:rPr sz="2000" spc="45" dirty="0">
                <a:latin typeface="Microsoft YaHei"/>
                <a:cs typeface="Microsoft YaHei"/>
              </a:rPr>
              <a:t>方</a:t>
            </a:r>
            <a:r>
              <a:rPr sz="2000" spc="55" dirty="0">
                <a:latin typeface="Microsoft YaHei"/>
                <a:cs typeface="Microsoft YaHei"/>
              </a:rPr>
              <a:t>式读入文</a:t>
            </a:r>
            <a:r>
              <a:rPr sz="2000" spc="65" dirty="0">
                <a:latin typeface="Microsoft YaHei"/>
                <a:cs typeface="Microsoft YaHei"/>
              </a:rPr>
              <a:t>件</a:t>
            </a:r>
            <a:r>
              <a:rPr sz="2000" spc="60" dirty="0">
                <a:latin typeface="Microsoft YaHei"/>
                <a:cs typeface="Microsoft YaHei"/>
              </a:rPr>
              <a:t>，</a:t>
            </a:r>
            <a:r>
              <a:rPr sz="2000" spc="55" dirty="0">
                <a:latin typeface="Microsoft YaHei"/>
                <a:cs typeface="Microsoft YaHei"/>
              </a:rPr>
              <a:t>文件经</a:t>
            </a:r>
            <a:r>
              <a:rPr sz="2000" spc="45" dirty="0">
                <a:latin typeface="Microsoft YaHei"/>
                <a:cs typeface="Microsoft YaHei"/>
              </a:rPr>
              <a:t>过</a:t>
            </a:r>
            <a:r>
              <a:rPr sz="2000" spc="55" dirty="0">
                <a:latin typeface="Microsoft YaHei"/>
                <a:cs typeface="Microsoft YaHei"/>
              </a:rPr>
              <a:t>编码形成</a:t>
            </a:r>
            <a:r>
              <a:rPr sz="2000" spc="45" dirty="0">
                <a:latin typeface="Microsoft YaHei"/>
                <a:cs typeface="Microsoft YaHei"/>
              </a:rPr>
              <a:t>字</a:t>
            </a:r>
            <a:r>
              <a:rPr sz="2000" spc="55" dirty="0">
                <a:latin typeface="Microsoft YaHei"/>
                <a:cs typeface="Microsoft YaHei"/>
              </a:rPr>
              <a:t>符</a:t>
            </a:r>
            <a:r>
              <a:rPr sz="2000" spc="80" dirty="0">
                <a:latin typeface="Microsoft YaHei"/>
                <a:cs typeface="Microsoft YaHei"/>
              </a:rPr>
              <a:t>串</a:t>
            </a:r>
            <a:r>
              <a:rPr sz="2000" spc="60" dirty="0">
                <a:latin typeface="Microsoft YaHei"/>
                <a:cs typeface="Microsoft YaHei"/>
              </a:rPr>
              <a:t>，</a:t>
            </a:r>
            <a:r>
              <a:rPr sz="2000" spc="55" dirty="0">
                <a:latin typeface="Microsoft YaHei"/>
                <a:cs typeface="Microsoft YaHei"/>
              </a:rPr>
              <a:t>打</a:t>
            </a:r>
            <a:r>
              <a:rPr sz="2000" spc="45" dirty="0">
                <a:latin typeface="Microsoft YaHei"/>
                <a:cs typeface="Microsoft YaHei"/>
              </a:rPr>
              <a:t>印</a:t>
            </a:r>
            <a:r>
              <a:rPr sz="2000" spc="55" dirty="0">
                <a:latin typeface="Microsoft YaHei"/>
                <a:cs typeface="Microsoft YaHei"/>
              </a:rPr>
              <a:t>出有</a:t>
            </a:r>
            <a:r>
              <a:rPr sz="2000" spc="45" dirty="0">
                <a:latin typeface="Microsoft YaHei"/>
                <a:cs typeface="Microsoft YaHei"/>
              </a:rPr>
              <a:t>含</a:t>
            </a:r>
            <a:r>
              <a:rPr sz="2000" dirty="0">
                <a:latin typeface="Microsoft YaHei"/>
                <a:cs typeface="Microsoft YaHei"/>
              </a:rPr>
              <a:t>义 </a:t>
            </a:r>
            <a:r>
              <a:rPr sz="2000" spc="55" dirty="0">
                <a:latin typeface="Microsoft YaHei"/>
                <a:cs typeface="Microsoft YaHei"/>
              </a:rPr>
              <a:t>的</a:t>
            </a:r>
            <a:r>
              <a:rPr sz="2000" spc="45" dirty="0">
                <a:latin typeface="Microsoft YaHei"/>
                <a:cs typeface="Microsoft YaHei"/>
              </a:rPr>
              <a:t>字</a:t>
            </a:r>
            <a:r>
              <a:rPr sz="2000" spc="55" dirty="0">
                <a:latin typeface="Microsoft YaHei"/>
                <a:cs typeface="Microsoft YaHei"/>
              </a:rPr>
              <a:t>符</a:t>
            </a:r>
            <a:r>
              <a:rPr sz="2000" spc="45" dirty="0">
                <a:latin typeface="Microsoft YaHei"/>
                <a:cs typeface="Microsoft YaHei"/>
              </a:rPr>
              <a:t>；采</a:t>
            </a:r>
            <a:r>
              <a:rPr sz="2000" spc="55" dirty="0">
                <a:latin typeface="Microsoft YaHei"/>
                <a:cs typeface="Microsoft YaHei"/>
              </a:rPr>
              <a:t>用</a:t>
            </a:r>
            <a:r>
              <a:rPr sz="2000" spc="45" dirty="0">
                <a:latin typeface="Microsoft YaHei"/>
                <a:cs typeface="Microsoft YaHei"/>
              </a:rPr>
              <a:t>二</a:t>
            </a:r>
            <a:r>
              <a:rPr sz="2000" spc="55" dirty="0">
                <a:latin typeface="Microsoft YaHei"/>
                <a:cs typeface="Microsoft YaHei"/>
              </a:rPr>
              <a:t>进</a:t>
            </a:r>
            <a:r>
              <a:rPr sz="2000" spc="45" dirty="0">
                <a:latin typeface="Microsoft YaHei"/>
                <a:cs typeface="Microsoft YaHei"/>
              </a:rPr>
              <a:t>制方</a:t>
            </a:r>
            <a:r>
              <a:rPr sz="2000" spc="55" dirty="0">
                <a:latin typeface="Microsoft YaHei"/>
                <a:cs typeface="Microsoft YaHei"/>
              </a:rPr>
              <a:t>式</a:t>
            </a:r>
            <a:r>
              <a:rPr sz="2000" spc="45" dirty="0">
                <a:latin typeface="Microsoft YaHei"/>
                <a:cs typeface="Microsoft YaHei"/>
              </a:rPr>
              <a:t>打开</a:t>
            </a:r>
            <a:r>
              <a:rPr sz="2000" spc="55" dirty="0">
                <a:latin typeface="Microsoft YaHei"/>
                <a:cs typeface="Microsoft YaHei"/>
              </a:rPr>
              <a:t>文</a:t>
            </a:r>
            <a:r>
              <a:rPr sz="2000" spc="75" dirty="0">
                <a:latin typeface="Microsoft YaHei"/>
                <a:cs typeface="Microsoft YaHei"/>
              </a:rPr>
              <a:t>件</a:t>
            </a:r>
            <a:r>
              <a:rPr sz="2000" spc="60" dirty="0">
                <a:latin typeface="Microsoft YaHei"/>
                <a:cs typeface="Microsoft YaHei"/>
              </a:rPr>
              <a:t>，</a:t>
            </a:r>
            <a:r>
              <a:rPr sz="2000" spc="45" dirty="0">
                <a:latin typeface="Microsoft YaHei"/>
                <a:cs typeface="Microsoft YaHei"/>
              </a:rPr>
              <a:t>文件</a:t>
            </a:r>
            <a:r>
              <a:rPr sz="2000" spc="55" dirty="0">
                <a:latin typeface="Microsoft YaHei"/>
                <a:cs typeface="Microsoft YaHei"/>
              </a:rPr>
              <a:t>被</a:t>
            </a:r>
            <a:r>
              <a:rPr sz="2000" spc="45" dirty="0">
                <a:latin typeface="Microsoft YaHei"/>
                <a:cs typeface="Microsoft YaHei"/>
              </a:rPr>
              <a:t>解</a:t>
            </a:r>
            <a:r>
              <a:rPr sz="2000" spc="55" dirty="0">
                <a:latin typeface="Microsoft YaHei"/>
                <a:cs typeface="Microsoft YaHei"/>
              </a:rPr>
              <a:t>析</a:t>
            </a:r>
            <a:r>
              <a:rPr sz="2000" spc="45" dirty="0">
                <a:latin typeface="Microsoft YaHei"/>
                <a:cs typeface="Microsoft YaHei"/>
              </a:rPr>
              <a:t>为字</a:t>
            </a:r>
            <a:r>
              <a:rPr sz="2000" spc="75" dirty="0">
                <a:latin typeface="Microsoft YaHei"/>
                <a:cs typeface="Microsoft YaHei"/>
              </a:rPr>
              <a:t>节</a:t>
            </a:r>
            <a:r>
              <a:rPr sz="2000" spc="20" dirty="0">
                <a:latin typeface="Microsoft YaHei"/>
                <a:cs typeface="Microsoft YaHei"/>
              </a:rPr>
              <a:t>（byte）</a:t>
            </a:r>
            <a:r>
              <a:rPr sz="2000" spc="60" dirty="0">
                <a:latin typeface="Microsoft YaHei"/>
                <a:cs typeface="Microsoft YaHei"/>
              </a:rPr>
              <a:t>流</a:t>
            </a:r>
            <a:r>
              <a:rPr sz="2000" dirty="0">
                <a:latin typeface="Microsoft YaHei"/>
                <a:cs typeface="Microsoft YaHei"/>
              </a:rPr>
              <a:t>。 由于存在编码，字符串</a:t>
            </a:r>
            <a:r>
              <a:rPr sz="2000" spc="-15" dirty="0">
                <a:latin typeface="Microsoft YaHei"/>
                <a:cs typeface="Microsoft YaHei"/>
              </a:rPr>
              <a:t>中</a:t>
            </a:r>
            <a:r>
              <a:rPr sz="2000" dirty="0">
                <a:latin typeface="Microsoft YaHei"/>
                <a:cs typeface="Microsoft YaHei"/>
              </a:rPr>
              <a:t>的一</a:t>
            </a:r>
            <a:r>
              <a:rPr sz="2000" spc="-15" dirty="0">
                <a:latin typeface="Microsoft YaHei"/>
                <a:cs typeface="Microsoft YaHei"/>
              </a:rPr>
              <a:t>个</a:t>
            </a:r>
            <a:r>
              <a:rPr sz="2000" dirty="0">
                <a:latin typeface="Microsoft YaHei"/>
                <a:cs typeface="Microsoft YaHei"/>
              </a:rPr>
              <a:t>字符</a:t>
            </a:r>
            <a:r>
              <a:rPr sz="2000" spc="-10" dirty="0">
                <a:latin typeface="Microsoft YaHei"/>
                <a:cs typeface="Microsoft YaHei"/>
              </a:rPr>
              <a:t>由</a:t>
            </a:r>
            <a:r>
              <a:rPr sz="2000" dirty="0">
                <a:latin typeface="Microsoft YaHei"/>
                <a:cs typeface="Microsoft YaHei"/>
              </a:rPr>
              <a:t>2个字</a:t>
            </a:r>
            <a:r>
              <a:rPr sz="2000" spc="-15" dirty="0">
                <a:latin typeface="Microsoft YaHei"/>
                <a:cs typeface="Microsoft YaHei"/>
              </a:rPr>
              <a:t>节</a:t>
            </a:r>
            <a:r>
              <a:rPr sz="2000" dirty="0">
                <a:latin typeface="Microsoft YaHei"/>
                <a:cs typeface="Microsoft YaHei"/>
              </a:rPr>
              <a:t>表示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8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561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一二维数据的表示和读写</a:t>
            </a:r>
            <a:endParaRPr sz="40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0080" y="1777895"/>
            <a:ext cx="7787709" cy="4708981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"price2016.csv"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"price2016out.csv"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#将CSV 文件中的二维数据读入到列表变量</a:t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line.replace(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ls.append(line.split(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(ls))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#遍历列表变量计算百分数</a:t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(ls[i]))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ls[i][j].replace(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).isnumeric()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ls[i][j]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"{:.2}%"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(ls[i][j])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#将列表变量中的二位数据输出到CSV 文件</a:t>
            </a:r>
            <a:b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(row)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fw.write(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.join(row)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fr.close()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fw.close()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48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2174" y="2816097"/>
            <a:ext cx="6720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CSV格式的</a:t>
            </a:r>
            <a:r>
              <a:rPr sz="5400" spc="-5" dirty="0"/>
              <a:t>HTM</a:t>
            </a:r>
            <a:r>
              <a:rPr sz="5400" spc="10" dirty="0"/>
              <a:t>L</a:t>
            </a:r>
            <a:r>
              <a:rPr sz="5400" dirty="0"/>
              <a:t>展示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1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591" y="681304"/>
            <a:ext cx="4979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CSV格式</a:t>
            </a:r>
            <a:r>
              <a:rPr sz="4000" spc="-10" dirty="0">
                <a:solidFill>
                  <a:srgbClr val="252525"/>
                </a:solidFill>
              </a:rPr>
              <a:t>的</a:t>
            </a:r>
            <a:r>
              <a:rPr sz="4000" spc="-5" dirty="0">
                <a:solidFill>
                  <a:srgbClr val="252525"/>
                </a:solidFill>
              </a:rPr>
              <a:t>HTML</a:t>
            </a:r>
            <a:r>
              <a:rPr sz="4000" spc="-10" dirty="0">
                <a:solidFill>
                  <a:srgbClr val="252525"/>
                </a:solidFill>
              </a:rPr>
              <a:t>展示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394715" y="2564892"/>
            <a:ext cx="8464296" cy="266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81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2369" y="466950"/>
            <a:ext cx="8098692" cy="594008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seg1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&lt;!DOCTYPE HTML&gt;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&lt;meta charset=gb2312&gt;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&lt;h2 align=center&gt;2016年7月部分大中城市新建住宅价格指数&lt;/h2&gt;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&lt;table border='1' align="center" width=70%&gt;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&lt;tr bgcolor='orange'&gt;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'''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seg2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"&lt;/tr&gt;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seg3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"&lt;/table&gt;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&lt;/html&gt;"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fill_data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locls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'&lt;tr&gt;&lt;td align="center"&gt;{}&lt;/td&gt;&lt;td align="center"&gt;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{}&lt;/td&gt;&lt;td align="center"&gt;{}&lt;/td&gt;&lt;td align="center"&gt;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{}&lt;/td&gt;&lt;/tr&gt;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locls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seg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"price2016.csv"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line.replace(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ls.append(line.split(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fr.close()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32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479" y="1866373"/>
            <a:ext cx="5753686" cy="34778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open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"price2016.html"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"w"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fw.write(seg1)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fw.write(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'&lt;th width="25%"&gt;{}&lt;/th&gt;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\n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&lt;th </a:t>
            </a:r>
            <a:endParaRPr lang="en-US" altLang="zh-CN" sz="2000" b="1" dirty="0">
              <a:solidFill>
                <a:srgbClr val="008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width="25%"&gt;{}&lt;/th&gt;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\n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&lt;th width="25%"&gt;{}&lt;/th&gt;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\n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&lt;th </a:t>
            </a:r>
            <a:endParaRPr lang="en-US" altLang="zh-CN" sz="2000" b="1" dirty="0">
              <a:solidFill>
                <a:srgbClr val="008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width="25%"&gt;{}&lt;/th&gt;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\n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.format(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ls[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fw.write(seg2)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for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i 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in 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range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0086B3"/>
                </a:solidFill>
                <a:latin typeface="宋体" panose="02010600030101010101" pitchFamily="2" charset="-122"/>
              </a:rPr>
              <a:t>len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(ls)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fw.write(fill_data(ls[i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lang="zh-CN" altLang="zh-CN" sz="2000" dirty="0">
                <a:solidFill>
                  <a:srgbClr val="009999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fw.write(seg3)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fw.close()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4479" y="1076178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52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652" y="2816097"/>
            <a:ext cx="5514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高维数据的格式化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66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408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高维数据的格式化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02742" y="2103856"/>
            <a:ext cx="8274684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indent="266700" algn="just">
              <a:lnSpc>
                <a:spcPct val="150000"/>
              </a:lnSpc>
              <a:spcBef>
                <a:spcPts val="100"/>
              </a:spcBef>
            </a:pPr>
            <a:r>
              <a:rPr sz="2000" spc="20" dirty="0">
                <a:latin typeface="Microsoft YaHei"/>
                <a:cs typeface="Microsoft YaHei"/>
              </a:rPr>
              <a:t>与一维二维</a:t>
            </a:r>
            <a:r>
              <a:rPr sz="2000" spc="10" dirty="0">
                <a:latin typeface="Microsoft YaHei"/>
                <a:cs typeface="Microsoft YaHei"/>
              </a:rPr>
              <a:t>数</a:t>
            </a:r>
            <a:r>
              <a:rPr sz="2000" spc="20" dirty="0">
                <a:latin typeface="Microsoft YaHei"/>
                <a:cs typeface="Microsoft YaHei"/>
              </a:rPr>
              <a:t>据不</a:t>
            </a:r>
            <a:r>
              <a:rPr sz="2000" spc="40" dirty="0">
                <a:latin typeface="Microsoft YaHei"/>
                <a:cs typeface="Microsoft YaHei"/>
              </a:rPr>
              <a:t>同</a:t>
            </a:r>
            <a:r>
              <a:rPr sz="2000" spc="20" dirty="0">
                <a:latin typeface="Microsoft YaHei"/>
                <a:cs typeface="Microsoft YaHei"/>
              </a:rPr>
              <a:t>，高</a:t>
            </a:r>
            <a:r>
              <a:rPr sz="2000" spc="10" dirty="0">
                <a:latin typeface="Microsoft YaHei"/>
                <a:cs typeface="Microsoft YaHei"/>
              </a:rPr>
              <a:t>维</a:t>
            </a:r>
            <a:r>
              <a:rPr sz="2000" spc="20" dirty="0">
                <a:latin typeface="Microsoft YaHei"/>
                <a:cs typeface="Microsoft YaHei"/>
              </a:rPr>
              <a:t>数据能展示</a:t>
            </a:r>
            <a:r>
              <a:rPr sz="2000" spc="10" dirty="0">
                <a:latin typeface="Microsoft YaHei"/>
                <a:cs typeface="Microsoft YaHei"/>
              </a:rPr>
              <a:t>数</a:t>
            </a:r>
            <a:r>
              <a:rPr sz="2000" spc="20" dirty="0">
                <a:latin typeface="Microsoft YaHei"/>
                <a:cs typeface="Microsoft YaHei"/>
              </a:rPr>
              <a:t>据间更为复</a:t>
            </a:r>
            <a:r>
              <a:rPr sz="2000" spc="10" dirty="0">
                <a:latin typeface="Microsoft YaHei"/>
                <a:cs typeface="Microsoft YaHei"/>
              </a:rPr>
              <a:t>杂</a:t>
            </a:r>
            <a:r>
              <a:rPr sz="2000" spc="20" dirty="0">
                <a:latin typeface="Microsoft YaHei"/>
                <a:cs typeface="Microsoft YaHei"/>
              </a:rPr>
              <a:t>的组织关</a:t>
            </a:r>
            <a:r>
              <a:rPr sz="2000" spc="65" dirty="0">
                <a:latin typeface="Microsoft YaHei"/>
                <a:cs typeface="Microsoft YaHei"/>
              </a:rPr>
              <a:t>系</a:t>
            </a:r>
            <a:r>
              <a:rPr sz="2000" spc="10" dirty="0">
                <a:latin typeface="Microsoft YaHei"/>
                <a:cs typeface="Microsoft YaHei"/>
              </a:rPr>
              <a:t>。</a:t>
            </a:r>
            <a:r>
              <a:rPr sz="2000" dirty="0">
                <a:latin typeface="Microsoft YaHei"/>
                <a:cs typeface="Microsoft YaHei"/>
              </a:rPr>
              <a:t>为 </a:t>
            </a:r>
            <a:r>
              <a:rPr sz="2000" spc="20" dirty="0">
                <a:latin typeface="Microsoft YaHei"/>
                <a:cs typeface="Microsoft YaHei"/>
              </a:rPr>
              <a:t>了保持灵活</a:t>
            </a:r>
            <a:r>
              <a:rPr sz="2000" spc="25" dirty="0">
                <a:latin typeface="Microsoft YaHei"/>
                <a:cs typeface="Microsoft YaHei"/>
              </a:rPr>
              <a:t>性</a:t>
            </a:r>
            <a:r>
              <a:rPr sz="2000" spc="20" dirty="0">
                <a:latin typeface="Microsoft YaHei"/>
                <a:cs typeface="Microsoft YaHei"/>
              </a:rPr>
              <a:t>，表示高维数据不采用任何结构形</a:t>
            </a:r>
            <a:r>
              <a:rPr sz="2000" spc="25" dirty="0">
                <a:latin typeface="Microsoft YaHei"/>
                <a:cs typeface="Microsoft YaHei"/>
              </a:rPr>
              <a:t>式</a:t>
            </a:r>
            <a:r>
              <a:rPr sz="2000" spc="20" dirty="0">
                <a:latin typeface="Microsoft YaHei"/>
                <a:cs typeface="Microsoft YaHei"/>
              </a:rPr>
              <a:t>，仅采用最基本的二元 </a:t>
            </a:r>
            <a:r>
              <a:rPr sz="2000" dirty="0">
                <a:latin typeface="Microsoft YaHei"/>
                <a:cs typeface="Microsoft YaHei"/>
              </a:rPr>
              <a:t>关系，即键值对。万维</a:t>
            </a:r>
            <a:r>
              <a:rPr sz="2000" spc="-15" dirty="0">
                <a:latin typeface="Microsoft YaHei"/>
                <a:cs typeface="Microsoft YaHei"/>
              </a:rPr>
              <a:t>网</a:t>
            </a:r>
            <a:r>
              <a:rPr sz="2000" dirty="0">
                <a:latin typeface="Microsoft YaHei"/>
                <a:cs typeface="Microsoft YaHei"/>
              </a:rPr>
              <a:t>是高</a:t>
            </a:r>
            <a:r>
              <a:rPr sz="2000" spc="-15" dirty="0">
                <a:latin typeface="Microsoft YaHei"/>
                <a:cs typeface="Microsoft YaHei"/>
              </a:rPr>
              <a:t>维</a:t>
            </a:r>
            <a:r>
              <a:rPr sz="2000" dirty="0">
                <a:latin typeface="Microsoft YaHei"/>
                <a:cs typeface="Microsoft YaHei"/>
              </a:rPr>
              <a:t>数据</a:t>
            </a:r>
            <a:r>
              <a:rPr sz="2000" spc="-15" dirty="0">
                <a:latin typeface="Microsoft YaHei"/>
                <a:cs typeface="Microsoft YaHei"/>
              </a:rPr>
              <a:t>最</a:t>
            </a:r>
            <a:r>
              <a:rPr sz="2000" dirty="0">
                <a:latin typeface="Microsoft YaHei"/>
                <a:cs typeface="Microsoft YaHei"/>
              </a:rPr>
              <a:t>成功</a:t>
            </a:r>
            <a:r>
              <a:rPr sz="2000" spc="-15" dirty="0">
                <a:latin typeface="Microsoft YaHei"/>
                <a:cs typeface="Microsoft YaHei"/>
              </a:rPr>
              <a:t>的</a:t>
            </a:r>
            <a:r>
              <a:rPr sz="2000" dirty="0">
                <a:latin typeface="Microsoft YaHei"/>
                <a:cs typeface="Microsoft YaHei"/>
              </a:rPr>
              <a:t>典型</a:t>
            </a:r>
            <a:r>
              <a:rPr sz="2000" spc="-15" dirty="0">
                <a:latin typeface="Microsoft YaHei"/>
                <a:cs typeface="Microsoft YaHei"/>
              </a:rPr>
              <a:t>应</a:t>
            </a:r>
            <a:r>
              <a:rPr sz="2000" dirty="0">
                <a:latin typeface="Microsoft YaHei"/>
                <a:cs typeface="Microsoft YaHei"/>
              </a:rPr>
              <a:t>用。</a:t>
            </a:r>
            <a:endParaRPr sz="2000">
              <a:latin typeface="Microsoft YaHei"/>
              <a:cs typeface="Microsoft YaHei"/>
            </a:endParaRPr>
          </a:p>
          <a:p>
            <a:pPr marL="279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YaHei"/>
                <a:cs typeface="Microsoft YaHei"/>
              </a:rPr>
              <a:t>JSON</a:t>
            </a:r>
            <a:r>
              <a:rPr sz="2000" dirty="0">
                <a:latin typeface="Microsoft YaHei"/>
                <a:cs typeface="Microsoft YaHei"/>
              </a:rPr>
              <a:t>格</a:t>
            </a:r>
            <a:r>
              <a:rPr sz="2000" spc="-15" dirty="0">
                <a:latin typeface="Microsoft YaHei"/>
                <a:cs typeface="Microsoft YaHei"/>
              </a:rPr>
              <a:t>式可</a:t>
            </a:r>
            <a:r>
              <a:rPr sz="2000" dirty="0">
                <a:latin typeface="Microsoft YaHei"/>
                <a:cs typeface="Microsoft YaHei"/>
              </a:rPr>
              <a:t>以对高</a:t>
            </a:r>
            <a:r>
              <a:rPr sz="2000" spc="-15" dirty="0">
                <a:latin typeface="Microsoft YaHei"/>
                <a:cs typeface="Microsoft YaHei"/>
              </a:rPr>
              <a:t>维</a:t>
            </a:r>
            <a:r>
              <a:rPr sz="2000" dirty="0">
                <a:latin typeface="Microsoft YaHei"/>
                <a:cs typeface="Microsoft YaHei"/>
              </a:rPr>
              <a:t>数</a:t>
            </a:r>
            <a:r>
              <a:rPr sz="2000" spc="-15" dirty="0">
                <a:latin typeface="Microsoft YaHei"/>
                <a:cs typeface="Microsoft YaHei"/>
              </a:rPr>
              <a:t>据</a:t>
            </a:r>
            <a:r>
              <a:rPr sz="2000" dirty="0">
                <a:latin typeface="Microsoft YaHei"/>
                <a:cs typeface="Microsoft YaHei"/>
              </a:rPr>
              <a:t>进行表</a:t>
            </a:r>
            <a:r>
              <a:rPr sz="2000" spc="-15" dirty="0">
                <a:latin typeface="Microsoft YaHei"/>
                <a:cs typeface="Microsoft YaHei"/>
              </a:rPr>
              <a:t>达</a:t>
            </a:r>
            <a:r>
              <a:rPr sz="2000" dirty="0">
                <a:latin typeface="Microsoft YaHei"/>
                <a:cs typeface="Microsoft YaHei"/>
              </a:rPr>
              <a:t>和</a:t>
            </a:r>
            <a:r>
              <a:rPr sz="2000" spc="-15" dirty="0">
                <a:latin typeface="Microsoft YaHei"/>
                <a:cs typeface="Microsoft YaHei"/>
              </a:rPr>
              <a:t>存</a:t>
            </a:r>
            <a:r>
              <a:rPr sz="2000" spc="5" dirty="0">
                <a:latin typeface="Microsoft YaHei"/>
                <a:cs typeface="Microsoft YaHei"/>
              </a:rPr>
              <a:t>储</a:t>
            </a:r>
            <a:r>
              <a:rPr sz="2000" dirty="0">
                <a:latin typeface="Microsoft YaHei"/>
                <a:cs typeface="Microsoft YaHei"/>
              </a:rPr>
              <a:t>。</a:t>
            </a:r>
            <a:r>
              <a:rPr sz="2000" spc="-10" dirty="0">
                <a:latin typeface="Microsoft YaHei"/>
                <a:cs typeface="Microsoft YaHei"/>
              </a:rPr>
              <a:t>JSON（JavaScript</a:t>
            </a:r>
            <a:r>
              <a:rPr sz="2000" spc="65" dirty="0">
                <a:latin typeface="Microsoft YaHei"/>
                <a:cs typeface="Microsoft YaHei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Object</a:t>
            </a:r>
            <a:endParaRPr sz="2000">
              <a:latin typeface="Microsoft YaHei"/>
              <a:cs typeface="Microsoft YaHei"/>
            </a:endParaRPr>
          </a:p>
          <a:p>
            <a:pPr marL="12700" marR="5080">
              <a:lnSpc>
                <a:spcPct val="150000"/>
              </a:lnSpc>
            </a:pPr>
            <a:r>
              <a:rPr sz="2000" spc="10" dirty="0">
                <a:latin typeface="Microsoft YaHei"/>
                <a:cs typeface="Microsoft YaHei"/>
              </a:rPr>
              <a:t>Notation）</a:t>
            </a:r>
            <a:r>
              <a:rPr sz="2000" spc="45" dirty="0">
                <a:latin typeface="Microsoft YaHei"/>
                <a:cs typeface="Microsoft YaHei"/>
              </a:rPr>
              <a:t>是</a:t>
            </a:r>
            <a:r>
              <a:rPr sz="2000" spc="35" dirty="0">
                <a:latin typeface="Microsoft YaHei"/>
                <a:cs typeface="Microsoft YaHei"/>
              </a:rPr>
              <a:t>一种</a:t>
            </a:r>
            <a:r>
              <a:rPr sz="2000" spc="45" dirty="0">
                <a:latin typeface="Microsoft YaHei"/>
                <a:cs typeface="Microsoft YaHei"/>
              </a:rPr>
              <a:t>轻</a:t>
            </a:r>
            <a:r>
              <a:rPr sz="2000" spc="35" dirty="0">
                <a:latin typeface="Microsoft YaHei"/>
                <a:cs typeface="Microsoft YaHei"/>
              </a:rPr>
              <a:t>量级</a:t>
            </a:r>
            <a:r>
              <a:rPr sz="2000" spc="45" dirty="0">
                <a:latin typeface="Microsoft YaHei"/>
                <a:cs typeface="Microsoft YaHei"/>
              </a:rPr>
              <a:t>的</a:t>
            </a:r>
            <a:r>
              <a:rPr sz="2000" spc="35" dirty="0">
                <a:latin typeface="Microsoft YaHei"/>
                <a:cs typeface="Microsoft YaHei"/>
              </a:rPr>
              <a:t>数据</a:t>
            </a:r>
            <a:r>
              <a:rPr sz="2000" spc="45" dirty="0">
                <a:latin typeface="Microsoft YaHei"/>
                <a:cs typeface="Microsoft YaHei"/>
              </a:rPr>
              <a:t>交</a:t>
            </a:r>
            <a:r>
              <a:rPr sz="2000" spc="35" dirty="0">
                <a:latin typeface="Microsoft YaHei"/>
                <a:cs typeface="Microsoft YaHei"/>
              </a:rPr>
              <a:t>换格</a:t>
            </a:r>
            <a:r>
              <a:rPr sz="2000" spc="50" dirty="0">
                <a:latin typeface="Microsoft YaHei"/>
                <a:cs typeface="Microsoft YaHei"/>
              </a:rPr>
              <a:t>式</a:t>
            </a:r>
            <a:r>
              <a:rPr sz="2000" spc="35" dirty="0">
                <a:latin typeface="Microsoft YaHei"/>
                <a:cs typeface="Microsoft YaHei"/>
              </a:rPr>
              <a:t>，易</a:t>
            </a:r>
            <a:r>
              <a:rPr sz="2000" spc="45" dirty="0">
                <a:latin typeface="Microsoft YaHei"/>
                <a:cs typeface="Microsoft YaHei"/>
              </a:rPr>
              <a:t>于</a:t>
            </a:r>
            <a:r>
              <a:rPr sz="2000" spc="35" dirty="0">
                <a:latin typeface="Microsoft YaHei"/>
                <a:cs typeface="Microsoft YaHei"/>
              </a:rPr>
              <a:t>阅读</a:t>
            </a:r>
            <a:r>
              <a:rPr sz="2000" spc="45" dirty="0">
                <a:latin typeface="Microsoft YaHei"/>
                <a:cs typeface="Microsoft YaHei"/>
              </a:rPr>
              <a:t>和</a:t>
            </a:r>
            <a:r>
              <a:rPr sz="2000" spc="35" dirty="0">
                <a:latin typeface="Microsoft YaHei"/>
                <a:cs typeface="Microsoft YaHei"/>
              </a:rPr>
              <a:t>理解</a:t>
            </a:r>
            <a:r>
              <a:rPr sz="2000" spc="50" dirty="0">
                <a:latin typeface="Microsoft YaHei"/>
                <a:cs typeface="Microsoft YaHei"/>
              </a:rPr>
              <a:t>。</a:t>
            </a:r>
            <a:r>
              <a:rPr sz="2000" dirty="0">
                <a:latin typeface="Microsoft YaHei"/>
                <a:cs typeface="Microsoft YaHei"/>
              </a:rPr>
              <a:t>JSON</a:t>
            </a:r>
            <a:r>
              <a:rPr sz="2000" spc="45" dirty="0">
                <a:latin typeface="Microsoft YaHei"/>
                <a:cs typeface="Microsoft YaHei"/>
              </a:rPr>
              <a:t>格式 </a:t>
            </a:r>
            <a:r>
              <a:rPr sz="2000" dirty="0">
                <a:latin typeface="Microsoft YaHei"/>
                <a:cs typeface="Microsoft YaHei"/>
              </a:rPr>
              <a:t>表达键值</a:t>
            </a:r>
            <a:r>
              <a:rPr sz="2000" spc="-5" dirty="0">
                <a:latin typeface="Microsoft YaHei"/>
                <a:cs typeface="Microsoft YaHei"/>
              </a:rPr>
              <a:t>对</a:t>
            </a:r>
            <a:r>
              <a:rPr sz="2000" spc="-30" dirty="0">
                <a:latin typeface="Microsoft YaHei"/>
                <a:cs typeface="Microsoft YaHei"/>
              </a:rPr>
              <a:t>&lt;key,</a:t>
            </a:r>
            <a:r>
              <a:rPr sz="2000" spc="-25" dirty="0">
                <a:latin typeface="Microsoft YaHei"/>
                <a:cs typeface="Microsoft YaHei"/>
              </a:rPr>
              <a:t> </a:t>
            </a:r>
            <a:r>
              <a:rPr sz="2000" spc="-10" dirty="0">
                <a:latin typeface="Microsoft YaHei"/>
                <a:cs typeface="Microsoft YaHei"/>
              </a:rPr>
              <a:t>value&gt;</a:t>
            </a:r>
            <a:r>
              <a:rPr sz="2000" dirty="0">
                <a:latin typeface="Microsoft YaHei"/>
                <a:cs typeface="Microsoft YaHei"/>
              </a:rPr>
              <a:t>的基本格式如下，键值对都保</a:t>
            </a:r>
            <a:r>
              <a:rPr sz="2000" spc="-10" dirty="0">
                <a:latin typeface="Microsoft YaHei"/>
                <a:cs typeface="Microsoft YaHei"/>
              </a:rPr>
              <a:t>存</a:t>
            </a:r>
            <a:r>
              <a:rPr sz="2000" dirty="0">
                <a:latin typeface="Microsoft YaHei"/>
                <a:cs typeface="Microsoft YaHei"/>
              </a:rPr>
              <a:t>在双引号中：</a:t>
            </a:r>
            <a:endParaRPr sz="2000">
              <a:latin typeface="Microsoft YaHei"/>
              <a:cs typeface="Microsoft YaHei"/>
            </a:endParaRPr>
          </a:p>
          <a:p>
            <a:pPr marL="279400">
              <a:lnSpc>
                <a:spcPct val="100000"/>
              </a:lnSpc>
              <a:spcBef>
                <a:spcPts val="1065"/>
              </a:spcBef>
            </a:pPr>
            <a:r>
              <a:rPr sz="1600" b="1" spc="-10" dirty="0">
                <a:latin typeface="Microsoft YaHei"/>
                <a:cs typeface="Microsoft YaHei"/>
              </a:rPr>
              <a:t>"key" </a:t>
            </a:r>
            <a:r>
              <a:rPr sz="1600" b="1" spc="-5" dirty="0">
                <a:latin typeface="Microsoft YaHei"/>
                <a:cs typeface="Microsoft YaHei"/>
              </a:rPr>
              <a:t>:</a:t>
            </a:r>
            <a:r>
              <a:rPr sz="1600" b="1" spc="40" dirty="0">
                <a:latin typeface="Microsoft YaHei"/>
                <a:cs typeface="Microsoft YaHei"/>
              </a:rPr>
              <a:t> </a:t>
            </a:r>
            <a:r>
              <a:rPr sz="1600" b="1" spc="-20" dirty="0">
                <a:latin typeface="Microsoft YaHei"/>
                <a:cs typeface="Microsoft YaHei"/>
              </a:rPr>
              <a:t>"value"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7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408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高维数据的格式化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834644" y="2017649"/>
            <a:ext cx="7184390" cy="331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Microsoft YaHei"/>
                <a:cs typeface="Microsoft YaHei"/>
              </a:rPr>
              <a:t>当多个键值对放在一起</a:t>
            </a:r>
            <a:r>
              <a:rPr sz="2400" spc="5" dirty="0">
                <a:latin typeface="Microsoft YaHei"/>
                <a:cs typeface="Microsoft YaHei"/>
              </a:rPr>
              <a:t>时</a:t>
            </a:r>
            <a:r>
              <a:rPr sz="2400" dirty="0">
                <a:latin typeface="Microsoft YaHei"/>
                <a:cs typeface="Microsoft YaHei"/>
              </a:rPr>
              <a:t>，J</a:t>
            </a:r>
            <a:r>
              <a:rPr sz="2400" spc="-10" dirty="0">
                <a:latin typeface="Microsoft YaHei"/>
                <a:cs typeface="Microsoft YaHei"/>
              </a:rPr>
              <a:t>S</a:t>
            </a:r>
            <a:r>
              <a:rPr sz="2400" dirty="0">
                <a:latin typeface="Microsoft YaHei"/>
                <a:cs typeface="Microsoft YaHei"/>
              </a:rPr>
              <a:t>ON有如下一些约定：</a:t>
            </a:r>
          </a:p>
          <a:p>
            <a:pPr marL="281940" indent="-269240">
              <a:lnSpc>
                <a:spcPct val="100000"/>
              </a:lnSpc>
              <a:spcBef>
                <a:spcPts val="1445"/>
              </a:spcBef>
              <a:buFont typeface="Wingdings"/>
              <a:buChar char=""/>
              <a:tabLst>
                <a:tab pos="282575" algn="l"/>
              </a:tabLst>
            </a:pPr>
            <a:r>
              <a:rPr sz="2400" dirty="0">
                <a:latin typeface="Microsoft YaHei"/>
                <a:cs typeface="Microsoft YaHei"/>
              </a:rPr>
              <a:t>数据保存在键值对中；</a:t>
            </a:r>
          </a:p>
          <a:p>
            <a:pPr marL="281940" indent="-269240">
              <a:lnSpc>
                <a:spcPct val="100000"/>
              </a:lnSpc>
              <a:spcBef>
                <a:spcPts val="1435"/>
              </a:spcBef>
              <a:buFont typeface="Wingdings"/>
              <a:buChar char=""/>
              <a:tabLst>
                <a:tab pos="282575" algn="l"/>
              </a:tabLst>
            </a:pPr>
            <a:r>
              <a:rPr sz="2400" dirty="0">
                <a:latin typeface="Microsoft YaHei"/>
                <a:cs typeface="Microsoft YaHei"/>
              </a:rPr>
              <a:t>键值对之间由逗号分隔；</a:t>
            </a:r>
          </a:p>
          <a:p>
            <a:pPr marL="281940" indent="-269240">
              <a:lnSpc>
                <a:spcPct val="100000"/>
              </a:lnSpc>
              <a:spcBef>
                <a:spcPts val="1440"/>
              </a:spcBef>
              <a:buFont typeface="Wingdings"/>
              <a:buChar char=""/>
              <a:tabLst>
                <a:tab pos="28257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大</a:t>
            </a:r>
            <a:r>
              <a:rPr sz="2400" dirty="0" err="1" smtClean="0">
                <a:latin typeface="Microsoft YaHei"/>
                <a:cs typeface="Microsoft YaHei"/>
              </a:rPr>
              <a:t>括号用于保存键值对数据组成的对象</a:t>
            </a:r>
            <a:r>
              <a:rPr sz="2400" dirty="0">
                <a:latin typeface="Microsoft YaHei"/>
                <a:cs typeface="Microsoft YaHei"/>
              </a:rPr>
              <a:t>；</a:t>
            </a:r>
          </a:p>
          <a:p>
            <a:pPr marL="281940" marR="1406525" indent="-269240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282575" algn="l"/>
              </a:tabLst>
            </a:pPr>
            <a:r>
              <a:rPr sz="2400" dirty="0">
                <a:latin typeface="Microsoft YaHei"/>
                <a:cs typeface="Microsoft YaHei"/>
              </a:rPr>
              <a:t>方括号用于保存键值对数据组成的数</a:t>
            </a:r>
            <a:r>
              <a:rPr sz="2400" spc="5" dirty="0">
                <a:latin typeface="Microsoft YaHei"/>
                <a:cs typeface="Microsoft YaHei"/>
              </a:rPr>
              <a:t>组</a:t>
            </a:r>
            <a:r>
              <a:rPr sz="2400" dirty="0">
                <a:latin typeface="Microsoft YaHei"/>
                <a:cs typeface="Microsoft YaHei"/>
              </a:rPr>
              <a:t>。 以“本书作者</a:t>
            </a:r>
            <a:r>
              <a:rPr sz="2400" spc="-5" dirty="0">
                <a:latin typeface="Microsoft YaHei"/>
                <a:cs typeface="Microsoft YaHei"/>
              </a:rPr>
              <a:t>”JSON</a:t>
            </a:r>
            <a:r>
              <a:rPr sz="2400" dirty="0">
                <a:latin typeface="Microsoft YaHei"/>
                <a:cs typeface="Microsoft YaHei"/>
              </a:rPr>
              <a:t>数据为</a:t>
            </a:r>
            <a:r>
              <a:rPr sz="2400" spc="-5" dirty="0">
                <a:latin typeface="Microsoft YaHei"/>
                <a:cs typeface="Microsoft YaHei"/>
              </a:rPr>
              <a:t>例</a:t>
            </a:r>
            <a:r>
              <a:rPr sz="2400" dirty="0">
                <a:latin typeface="Microsoft YaHei"/>
                <a:cs typeface="Microsoft YaHei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60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627" y="611123"/>
            <a:ext cx="4800600" cy="119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408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高维数据的格式化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47875" y="1916112"/>
            <a:ext cx="5342255" cy="4527550"/>
          </a:xfrm>
          <a:custGeom>
            <a:avLst/>
            <a:gdLst/>
            <a:ahLst/>
            <a:cxnLst/>
            <a:rect l="l" t="t" r="r" b="b"/>
            <a:pathLst>
              <a:path w="5342255" h="4527550">
                <a:moveTo>
                  <a:pt x="0" y="4527550"/>
                </a:moveTo>
                <a:lnTo>
                  <a:pt x="5341874" y="4527550"/>
                </a:lnTo>
                <a:lnTo>
                  <a:pt x="5341874" y="0"/>
                </a:lnTo>
                <a:lnTo>
                  <a:pt x="0" y="0"/>
                </a:lnTo>
                <a:lnTo>
                  <a:pt x="0" y="4527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875" y="1909826"/>
            <a:ext cx="0" cy="4540250"/>
          </a:xfrm>
          <a:custGeom>
            <a:avLst/>
            <a:gdLst/>
            <a:ahLst/>
            <a:cxnLst/>
            <a:rect l="l" t="t" r="r" b="b"/>
            <a:pathLst>
              <a:path h="4540250">
                <a:moveTo>
                  <a:pt x="0" y="0"/>
                </a:moveTo>
                <a:lnTo>
                  <a:pt x="0" y="4540186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9750" y="1909826"/>
            <a:ext cx="0" cy="4540250"/>
          </a:xfrm>
          <a:custGeom>
            <a:avLst/>
            <a:gdLst/>
            <a:ahLst/>
            <a:cxnLst/>
            <a:rect l="l" t="t" r="r" b="b"/>
            <a:pathLst>
              <a:path h="4540250">
                <a:moveTo>
                  <a:pt x="0" y="0"/>
                </a:moveTo>
                <a:lnTo>
                  <a:pt x="0" y="4540186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1525" y="1909826"/>
            <a:ext cx="5354955" cy="12700"/>
          </a:xfrm>
          <a:custGeom>
            <a:avLst/>
            <a:gdLst/>
            <a:ahLst/>
            <a:cxnLst/>
            <a:rect l="l" t="t" r="r" b="b"/>
            <a:pathLst>
              <a:path w="5354955" h="12700">
                <a:moveTo>
                  <a:pt x="0" y="12700"/>
                </a:moveTo>
                <a:lnTo>
                  <a:pt x="5354574" y="12700"/>
                </a:lnTo>
                <a:lnTo>
                  <a:pt x="535457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1525" y="6443662"/>
            <a:ext cx="5354955" cy="0"/>
          </a:xfrm>
          <a:custGeom>
            <a:avLst/>
            <a:gdLst/>
            <a:ahLst/>
            <a:cxnLst/>
            <a:rect l="l" t="t" r="r" b="b"/>
            <a:pathLst>
              <a:path w="5354955">
                <a:moveTo>
                  <a:pt x="0" y="0"/>
                </a:moveTo>
                <a:lnTo>
                  <a:pt x="5354574" y="0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6710" y="1847468"/>
            <a:ext cx="2733040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本书作者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[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80035" algn="l"/>
              </a:tabLst>
            </a:pPr>
            <a:r>
              <a:rPr sz="1800" dirty="0">
                <a:latin typeface="Times New Roman"/>
                <a:cs typeface="Times New Roman"/>
              </a:rPr>
              <a:t>{	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"</a:t>
            </a:r>
            <a:r>
              <a:rPr sz="1800" dirty="0">
                <a:latin typeface="SimSun"/>
                <a:cs typeface="SimSun"/>
              </a:rPr>
              <a:t>嵩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天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552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单位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北京理工大学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	},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914400" algn="l"/>
              </a:tabLst>
            </a:pPr>
            <a:r>
              <a:rPr sz="1800" dirty="0">
                <a:latin typeface="Times New Roman"/>
                <a:cs typeface="Times New Roman"/>
              </a:rPr>
              <a:t>{	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礼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欣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2552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单位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北京理工大学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	},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80035" algn="l"/>
              </a:tabLst>
            </a:pPr>
            <a:r>
              <a:rPr sz="1800" dirty="0">
                <a:latin typeface="Times New Roman"/>
                <a:cs typeface="Times New Roman"/>
              </a:rPr>
              <a:t>{	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姓氏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"</a:t>
            </a:r>
            <a:r>
              <a:rPr sz="1800" dirty="0">
                <a:latin typeface="SimSun"/>
                <a:cs typeface="SimSun"/>
              </a:rPr>
              <a:t>黄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名字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天羽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tabLst>
                <a:tab pos="2552700" algn="l"/>
              </a:tabLst>
            </a:pP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SimSun"/>
                <a:cs typeface="SimSun"/>
              </a:rPr>
              <a:t>单位</a:t>
            </a:r>
            <a:r>
              <a:rPr sz="1800" dirty="0">
                <a:latin typeface="Times New Roman"/>
                <a:cs typeface="Times New Roman"/>
              </a:rPr>
              <a:t>" 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SimSun"/>
                <a:cs typeface="SimSun"/>
              </a:rPr>
              <a:t>北京理工大学</a:t>
            </a:r>
            <a:r>
              <a:rPr sz="1800" dirty="0">
                <a:latin typeface="Times New Roman"/>
                <a:cs typeface="Times New Roman"/>
              </a:rPr>
              <a:t>"	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7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9454" y="2816097"/>
            <a:ext cx="4126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jso</a:t>
            </a:r>
            <a:r>
              <a:rPr sz="5400" spc="-10" dirty="0"/>
              <a:t>n</a:t>
            </a:r>
            <a:r>
              <a:rPr sz="5400" dirty="0"/>
              <a:t>库的使用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68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  <a:latin typeface="Microsoft YaHei"/>
                <a:cs typeface="Microsoft YaHei"/>
              </a:rPr>
              <a:t>文件的打开关闭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1592813"/>
            <a:ext cx="833882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924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Microsoft YaHei"/>
                <a:cs typeface="Microsoft YaHei"/>
              </a:rPr>
              <a:t>P</a:t>
            </a:r>
            <a:r>
              <a:rPr sz="2400" spc="5" dirty="0">
                <a:latin typeface="Microsoft YaHei"/>
                <a:cs typeface="Microsoft YaHei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tho</a:t>
            </a:r>
            <a:r>
              <a:rPr sz="2400" spc="-5" dirty="0">
                <a:latin typeface="Microsoft YaHei"/>
                <a:cs typeface="Microsoft YaHei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对文本文件和二进制文件采用统一的操作步</a:t>
            </a:r>
            <a:r>
              <a:rPr sz="2400" spc="-40" dirty="0">
                <a:latin typeface="Microsoft YaHei"/>
                <a:cs typeface="Microsoft YaHei"/>
              </a:rPr>
              <a:t>骤</a:t>
            </a:r>
            <a:r>
              <a:rPr sz="2400" dirty="0">
                <a:latin typeface="Microsoft YaHei"/>
                <a:cs typeface="Microsoft YaHei"/>
              </a:rPr>
              <a:t>，即“ </a:t>
            </a:r>
            <a:r>
              <a:rPr sz="2400" spc="-5" dirty="0">
                <a:latin typeface="Microsoft YaHei"/>
                <a:cs typeface="Microsoft YaHei"/>
              </a:rPr>
              <a:t>打开</a:t>
            </a:r>
            <a:r>
              <a:rPr sz="2400" dirty="0">
                <a:latin typeface="Microsoft YaHei"/>
                <a:cs typeface="Microsoft YaHei"/>
              </a:rPr>
              <a:t>-</a:t>
            </a:r>
            <a:r>
              <a:rPr sz="2400" spc="-5" dirty="0">
                <a:latin typeface="Microsoft YaHei"/>
                <a:cs typeface="Microsoft YaHei"/>
              </a:rPr>
              <a:t>操作</a:t>
            </a:r>
            <a:r>
              <a:rPr sz="2400" spc="5" dirty="0">
                <a:latin typeface="Microsoft YaHei"/>
                <a:cs typeface="Microsoft YaHei"/>
              </a:rPr>
              <a:t>-</a:t>
            </a:r>
            <a:r>
              <a:rPr sz="2400" spc="-5" dirty="0">
                <a:latin typeface="Microsoft YaHei"/>
                <a:cs typeface="Microsoft YaHei"/>
              </a:rPr>
              <a:t>关闭</a:t>
            </a:r>
            <a:r>
              <a:rPr sz="2400" dirty="0">
                <a:latin typeface="Microsoft YaHei"/>
                <a:cs typeface="Microsoft YaHei"/>
              </a:rPr>
              <a:t>”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155" y="3212592"/>
            <a:ext cx="8171688" cy="3115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63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Json库的概述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74293" y="2233929"/>
            <a:ext cx="7547609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Microsoft YaHei"/>
                <a:cs typeface="Microsoft YaHei"/>
              </a:rPr>
              <a:t>json</a:t>
            </a:r>
            <a:r>
              <a:rPr sz="2400" dirty="0">
                <a:latin typeface="Microsoft YaHei"/>
                <a:cs typeface="Microsoft YaHei"/>
              </a:rPr>
              <a:t>库主要包括两类函数：操作类函数和解析类函数</a:t>
            </a:r>
            <a:endParaRPr sz="2400">
              <a:latin typeface="Microsoft YaHei"/>
              <a:cs typeface="Microsoft YaHei"/>
            </a:endParaRP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spc="55" dirty="0">
                <a:latin typeface="Microsoft YaHei"/>
                <a:cs typeface="Microsoft YaHei"/>
              </a:rPr>
              <a:t>操作类</a:t>
            </a:r>
            <a:r>
              <a:rPr sz="2400" spc="45" dirty="0">
                <a:latin typeface="Microsoft YaHei"/>
                <a:cs typeface="Microsoft YaHei"/>
              </a:rPr>
              <a:t>函</a:t>
            </a:r>
            <a:r>
              <a:rPr sz="2400" spc="55" dirty="0">
                <a:latin typeface="Microsoft YaHei"/>
                <a:cs typeface="Microsoft YaHei"/>
              </a:rPr>
              <a:t>数主要</a:t>
            </a:r>
            <a:r>
              <a:rPr sz="2400" spc="45" dirty="0">
                <a:latin typeface="Microsoft YaHei"/>
                <a:cs typeface="Microsoft YaHei"/>
              </a:rPr>
              <a:t>完</a:t>
            </a:r>
            <a:r>
              <a:rPr sz="2400" spc="55" dirty="0">
                <a:latin typeface="Microsoft YaHei"/>
                <a:cs typeface="Microsoft YaHei"/>
              </a:rPr>
              <a:t>成外</a:t>
            </a:r>
            <a:r>
              <a:rPr sz="2400" spc="85" dirty="0">
                <a:latin typeface="Microsoft YaHei"/>
                <a:cs typeface="Microsoft YaHei"/>
              </a:rPr>
              <a:t>部</a:t>
            </a:r>
            <a:r>
              <a:rPr sz="2400" dirty="0">
                <a:latin typeface="Microsoft YaHei"/>
                <a:cs typeface="Microsoft YaHei"/>
              </a:rPr>
              <a:t>J</a:t>
            </a:r>
            <a:r>
              <a:rPr sz="2400" spc="-10" dirty="0">
                <a:latin typeface="Microsoft YaHei"/>
                <a:cs typeface="Microsoft YaHei"/>
              </a:rPr>
              <a:t>S</a:t>
            </a:r>
            <a:r>
              <a:rPr sz="2400" spc="-15" dirty="0">
                <a:latin typeface="Microsoft YaHei"/>
                <a:cs typeface="Microsoft YaHei"/>
              </a:rPr>
              <a:t>O</a:t>
            </a:r>
            <a:r>
              <a:rPr sz="2400" spc="60" dirty="0">
                <a:latin typeface="Microsoft YaHei"/>
                <a:cs typeface="Microsoft YaHei"/>
              </a:rPr>
              <a:t>N格</a:t>
            </a:r>
            <a:r>
              <a:rPr sz="2400" spc="45" dirty="0">
                <a:latin typeface="Microsoft YaHei"/>
                <a:cs typeface="Microsoft YaHei"/>
              </a:rPr>
              <a:t>式</a:t>
            </a:r>
            <a:r>
              <a:rPr sz="2400" spc="60" dirty="0">
                <a:latin typeface="Microsoft YaHei"/>
                <a:cs typeface="Microsoft YaHei"/>
              </a:rPr>
              <a:t>和</a:t>
            </a:r>
            <a:r>
              <a:rPr sz="2400" spc="45" dirty="0">
                <a:latin typeface="Microsoft YaHei"/>
                <a:cs typeface="Microsoft YaHei"/>
              </a:rPr>
              <a:t>程</a:t>
            </a:r>
            <a:r>
              <a:rPr sz="2400" spc="60" dirty="0">
                <a:latin typeface="Microsoft YaHei"/>
                <a:cs typeface="Microsoft YaHei"/>
              </a:rPr>
              <a:t>序内部</a:t>
            </a:r>
            <a:r>
              <a:rPr sz="2400" dirty="0">
                <a:latin typeface="Microsoft YaHei"/>
                <a:cs typeface="Microsoft YaHei"/>
              </a:rPr>
              <a:t>数 </a:t>
            </a:r>
            <a:r>
              <a:rPr sz="2400" spc="-5" dirty="0">
                <a:latin typeface="Microsoft YaHei"/>
                <a:cs typeface="Microsoft YaHei"/>
              </a:rPr>
              <a:t>据类型之间的转换功能</a:t>
            </a:r>
            <a:endParaRPr sz="2400">
              <a:latin typeface="Microsoft YaHei"/>
              <a:cs typeface="Microsoft YaHei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Microsoft YaHei"/>
                <a:cs typeface="Microsoft YaHei"/>
              </a:rPr>
              <a:t>解析类函数主要用于解析键值对内</a:t>
            </a:r>
            <a:r>
              <a:rPr sz="2400" spc="5" dirty="0">
                <a:latin typeface="Microsoft YaHei"/>
                <a:cs typeface="Microsoft YaHei"/>
              </a:rPr>
              <a:t>容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70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Json库的解析</a:t>
            </a:r>
            <a:endParaRPr sz="40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9750" y="3448050"/>
          <a:ext cx="7945755" cy="223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5425"/>
                <a:gridCol w="5180330"/>
              </a:tblGrid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函数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描述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639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json.dumps(obj,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sort_keys=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indent=None)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将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的数据类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型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转换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为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格式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编码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过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程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json.loads(string)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将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格式字符串转换为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的数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据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类型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解码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过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程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39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json.dump(obj,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fp,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sort_keys=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indent=None)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与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dumps()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功能一致，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输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出到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文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fp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json.load(fp)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与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loads()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功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能一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致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，从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文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件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fp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读入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490" y="2007234"/>
            <a:ext cx="617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dumps()和</a:t>
            </a:r>
            <a:r>
              <a:rPr sz="2400" spc="-10" dirty="0">
                <a:latin typeface="Microsoft YaHei"/>
                <a:cs typeface="Microsoft YaHei"/>
              </a:rPr>
              <a:t>loads()</a:t>
            </a:r>
            <a:r>
              <a:rPr sz="2400" dirty="0">
                <a:latin typeface="Microsoft YaHei"/>
                <a:cs typeface="Microsoft YaHei"/>
              </a:rPr>
              <a:t>分别对应编码和解码功能。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95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742" y="770636"/>
            <a:ext cx="312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Json库的解析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669925" y="2060575"/>
            <a:ext cx="7784592" cy="406146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925" y="2060575"/>
            <a:ext cx="7785100" cy="4061460"/>
          </a:xfrm>
          <a:prstGeom prst="rect">
            <a:avLst/>
          </a:prstGeom>
          <a:ln w="127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810"/>
              </a:lnSpc>
            </a:pPr>
            <a:r>
              <a:rPr sz="1600" b="1" spc="-5" dirty="0">
                <a:latin typeface="Courier New"/>
                <a:cs typeface="Courier New"/>
              </a:rPr>
              <a:t>&gt;&gt;&gt;dt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{'b':2,'c':4,'a':6}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95"/>
              </a:spcBef>
              <a:tabLst>
                <a:tab pos="3002280" algn="l"/>
              </a:tabLst>
            </a:pPr>
            <a:r>
              <a:rPr sz="1600" b="1" spc="-5" dirty="0">
                <a:latin typeface="Courier New"/>
                <a:cs typeface="Courier New"/>
              </a:rPr>
              <a:t>&gt;&gt;&gt;s1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json.dumps(dt)	#dumps</a:t>
            </a:r>
            <a:r>
              <a:rPr sz="1600" b="1" spc="5" dirty="0">
                <a:latin typeface="Microsoft JhengHei"/>
                <a:cs typeface="Microsoft JhengHei"/>
              </a:rPr>
              <a:t>返回</a:t>
            </a:r>
            <a:r>
              <a:rPr sz="1600" b="1" spc="-5" dirty="0">
                <a:latin typeface="Courier New"/>
                <a:cs typeface="Courier New"/>
              </a:rPr>
              <a:t>JSON</a:t>
            </a:r>
            <a:r>
              <a:rPr sz="1600" b="1" spc="5" dirty="0">
                <a:latin typeface="Microsoft JhengHei"/>
                <a:cs typeface="Microsoft JhengHei"/>
              </a:rPr>
              <a:t>格式的字符串</a:t>
            </a:r>
            <a:r>
              <a:rPr sz="1600" b="1" spc="15" dirty="0">
                <a:latin typeface="Microsoft JhengHei"/>
                <a:cs typeface="Microsoft JhengHei"/>
              </a:rPr>
              <a:t>类</a:t>
            </a:r>
            <a:r>
              <a:rPr sz="1600" b="1" spc="-5" dirty="0">
                <a:latin typeface="Microsoft JhengHei"/>
                <a:cs typeface="Microsoft JhengHei"/>
              </a:rPr>
              <a:t>型</a:t>
            </a:r>
            <a:endParaRPr sz="1600">
              <a:latin typeface="Microsoft JhengHei"/>
              <a:cs typeface="Microsoft JhengHei"/>
            </a:endParaRPr>
          </a:p>
          <a:p>
            <a:pPr marL="68580">
              <a:lnSpc>
                <a:spcPct val="100000"/>
              </a:lnSpc>
              <a:spcBef>
                <a:spcPts val="70"/>
              </a:spcBef>
            </a:pPr>
            <a:r>
              <a:rPr sz="1600" b="1" spc="-5" dirty="0">
                <a:latin typeface="Courier New"/>
                <a:cs typeface="Courier New"/>
              </a:rPr>
              <a:t>&gt;&gt;&gt;s2 =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json.dumps(dt,sort_keys=True,indent=4)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75"/>
              </a:spcBef>
            </a:pPr>
            <a:r>
              <a:rPr sz="1600" b="1" spc="-5" dirty="0">
                <a:latin typeface="Courier New"/>
                <a:cs typeface="Courier New"/>
              </a:rPr>
              <a:t>&gt;&gt;&gt;print(s1)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latin typeface="Courier New"/>
                <a:cs typeface="Courier New"/>
              </a:rPr>
              <a:t>{"c": </a:t>
            </a:r>
            <a:r>
              <a:rPr sz="1600" dirty="0">
                <a:latin typeface="Courier New"/>
                <a:cs typeface="Courier New"/>
              </a:rPr>
              <a:t>4, "a": </a:t>
            </a:r>
            <a:r>
              <a:rPr sz="1600" spc="-5" dirty="0">
                <a:latin typeface="Courier New"/>
                <a:cs typeface="Courier New"/>
              </a:rPr>
              <a:t>6, </a:t>
            </a:r>
            <a:r>
              <a:rPr sz="1600" dirty="0">
                <a:latin typeface="Courier New"/>
                <a:cs typeface="Courier New"/>
              </a:rPr>
              <a:t>"b": </a:t>
            </a:r>
            <a:r>
              <a:rPr sz="1600" spc="-5" dirty="0">
                <a:latin typeface="Courier New"/>
                <a:cs typeface="Courier New"/>
              </a:rPr>
              <a:t>2}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&gt;&gt;&gt;print(s2)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5808980" algn="ctr">
              <a:lnSpc>
                <a:spcPct val="100000"/>
              </a:lnSpc>
              <a:spcBef>
                <a:spcPts val="85"/>
              </a:spcBef>
            </a:pPr>
            <a:r>
              <a:rPr sz="1600" dirty="0">
                <a:latin typeface="Courier New"/>
                <a:cs typeface="Courier New"/>
              </a:rPr>
              <a:t>"a":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6,</a:t>
            </a:r>
            <a:endParaRPr sz="1600">
              <a:latin typeface="Courier New"/>
              <a:cs typeface="Courier New"/>
            </a:endParaRPr>
          </a:p>
          <a:p>
            <a:pPr marR="5808980" algn="ctr">
              <a:lnSpc>
                <a:spcPct val="100000"/>
              </a:lnSpc>
              <a:spcBef>
                <a:spcPts val="85"/>
              </a:spcBef>
            </a:pPr>
            <a:r>
              <a:rPr sz="1600" dirty="0">
                <a:latin typeface="Courier New"/>
                <a:cs typeface="Courier New"/>
              </a:rPr>
              <a:t>"b":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2,</a:t>
            </a:r>
            <a:endParaRPr sz="16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"c":</a:t>
            </a:r>
            <a:r>
              <a:rPr sz="1600" spc="-5" dirty="0">
                <a:latin typeface="Courier New"/>
                <a:cs typeface="Courier New"/>
              </a:rPr>
              <a:t> 4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&gt;&gt;&gt;print(s1==s2)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75"/>
              </a:spcBef>
            </a:pPr>
            <a:r>
              <a:rPr sz="1600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0"/>
              </a:spcBef>
            </a:pPr>
            <a:r>
              <a:rPr sz="1600" b="1" spc="-5" dirty="0">
                <a:latin typeface="Courier New"/>
                <a:cs typeface="Courier New"/>
              </a:rPr>
              <a:t>&gt;&gt;&gt;dt2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json.loads(s2)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&gt;&gt;&gt;print(dt2, type(dt2))</a:t>
            </a:r>
            <a:endParaRPr sz="160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75"/>
              </a:spcBef>
            </a:pPr>
            <a:r>
              <a:rPr sz="1600" spc="-5" dirty="0">
                <a:latin typeface="Courier New"/>
                <a:cs typeface="Courier New"/>
              </a:rPr>
              <a:t>{'c': </a:t>
            </a:r>
            <a:r>
              <a:rPr sz="1600" dirty="0">
                <a:latin typeface="Courier New"/>
                <a:cs typeface="Courier New"/>
              </a:rPr>
              <a:t>4, 'a': </a:t>
            </a:r>
            <a:r>
              <a:rPr sz="1600" spc="-5" dirty="0">
                <a:latin typeface="Courier New"/>
                <a:cs typeface="Courier New"/>
              </a:rPr>
              <a:t>6, </a:t>
            </a:r>
            <a:r>
              <a:rPr sz="1600" dirty="0">
                <a:latin typeface="Courier New"/>
                <a:cs typeface="Courier New"/>
              </a:rPr>
              <a:t>'b': </a:t>
            </a:r>
            <a:r>
              <a:rPr sz="1600" spc="-5" dirty="0">
                <a:latin typeface="Courier New"/>
                <a:cs typeface="Courier New"/>
              </a:rPr>
              <a:t>2} &lt;class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'dict'&gt;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89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314" y="2816097"/>
            <a:ext cx="7929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CS</a:t>
            </a:r>
            <a:r>
              <a:rPr sz="5400" spc="-5" dirty="0"/>
              <a:t>V</a:t>
            </a:r>
            <a:r>
              <a:rPr sz="5400" dirty="0"/>
              <a:t>和JSO</a:t>
            </a:r>
            <a:r>
              <a:rPr sz="5400" spc="5" dirty="0"/>
              <a:t>N</a:t>
            </a:r>
            <a:r>
              <a:rPr sz="5400" dirty="0"/>
              <a:t>格式相互转换</a:t>
            </a:r>
            <a:endParaRPr sz="5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3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779729"/>
            <a:ext cx="5873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CSV</a:t>
            </a:r>
            <a:r>
              <a:rPr sz="4000" spc="-10" dirty="0">
                <a:solidFill>
                  <a:srgbClr val="252525"/>
                </a:solidFill>
              </a:rPr>
              <a:t>和</a:t>
            </a:r>
            <a:r>
              <a:rPr sz="4000" spc="-5" dirty="0">
                <a:solidFill>
                  <a:srgbClr val="252525"/>
                </a:solidFill>
              </a:rPr>
              <a:t>JSON</a:t>
            </a:r>
            <a:r>
              <a:rPr sz="4000" spc="-10" dirty="0">
                <a:solidFill>
                  <a:srgbClr val="252525"/>
                </a:solidFill>
              </a:rPr>
              <a:t>格式相互转换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74065" y="2048489"/>
            <a:ext cx="8270240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9240" algn="just">
              <a:lnSpc>
                <a:spcPct val="150100"/>
              </a:lnSpc>
              <a:spcBef>
                <a:spcPts val="90"/>
              </a:spcBef>
            </a:pPr>
            <a:r>
              <a:rPr sz="2400" dirty="0">
                <a:latin typeface="Microsoft YaHei"/>
                <a:cs typeface="Microsoft YaHei"/>
              </a:rPr>
              <a:t>CS</a:t>
            </a:r>
            <a:r>
              <a:rPr sz="2400" spc="65" dirty="0">
                <a:latin typeface="Microsoft YaHei"/>
                <a:cs typeface="Microsoft YaHei"/>
              </a:rPr>
              <a:t>V格式常用于一</a:t>
            </a:r>
            <a:r>
              <a:rPr sz="2400" spc="55" dirty="0">
                <a:latin typeface="Microsoft YaHei"/>
                <a:cs typeface="Microsoft YaHei"/>
              </a:rPr>
              <a:t>二</a:t>
            </a:r>
            <a:r>
              <a:rPr sz="2400" spc="65" dirty="0">
                <a:latin typeface="Microsoft YaHei"/>
                <a:cs typeface="Microsoft YaHei"/>
              </a:rPr>
              <a:t>维数据</a:t>
            </a:r>
            <a:r>
              <a:rPr sz="2400" spc="55" dirty="0">
                <a:latin typeface="Microsoft YaHei"/>
                <a:cs typeface="Microsoft YaHei"/>
              </a:rPr>
              <a:t>表</a:t>
            </a:r>
            <a:r>
              <a:rPr sz="2400" spc="65" dirty="0">
                <a:latin typeface="Microsoft YaHei"/>
                <a:cs typeface="Microsoft YaHei"/>
              </a:rPr>
              <a:t>示和存</a:t>
            </a:r>
            <a:r>
              <a:rPr sz="2400" spc="95" dirty="0">
                <a:latin typeface="Microsoft YaHei"/>
                <a:cs typeface="Microsoft YaHei"/>
              </a:rPr>
              <a:t>储</a:t>
            </a:r>
            <a:r>
              <a:rPr sz="2400" spc="70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J</a:t>
            </a:r>
            <a:r>
              <a:rPr sz="2400" spc="-10" dirty="0">
                <a:latin typeface="Microsoft YaHei"/>
                <a:cs typeface="Microsoft YaHei"/>
              </a:rPr>
              <a:t>S</a:t>
            </a:r>
            <a:r>
              <a:rPr sz="2400" dirty="0">
                <a:latin typeface="Microsoft YaHei"/>
                <a:cs typeface="Microsoft YaHei"/>
              </a:rPr>
              <a:t>O</a:t>
            </a:r>
            <a:r>
              <a:rPr sz="2400" spc="75" dirty="0">
                <a:latin typeface="Microsoft YaHei"/>
                <a:cs typeface="Microsoft YaHei"/>
              </a:rPr>
              <a:t>N</a:t>
            </a:r>
            <a:r>
              <a:rPr sz="2400" spc="55" dirty="0">
                <a:latin typeface="Microsoft YaHei"/>
                <a:cs typeface="Microsoft YaHei"/>
              </a:rPr>
              <a:t>也</a:t>
            </a:r>
            <a:r>
              <a:rPr sz="2400" spc="65" dirty="0">
                <a:latin typeface="Microsoft YaHei"/>
                <a:cs typeface="Microsoft YaHei"/>
              </a:rPr>
              <a:t>可以表</a:t>
            </a:r>
            <a:r>
              <a:rPr sz="2400" dirty="0">
                <a:latin typeface="Microsoft YaHei"/>
                <a:cs typeface="Microsoft YaHei"/>
              </a:rPr>
              <a:t>示 一二维数</a:t>
            </a:r>
            <a:r>
              <a:rPr sz="2400" spc="10" dirty="0">
                <a:latin typeface="Microsoft YaHei"/>
                <a:cs typeface="Microsoft YaHei"/>
              </a:rPr>
              <a:t>据</a:t>
            </a:r>
            <a:r>
              <a:rPr sz="2400" spc="-5" dirty="0">
                <a:latin typeface="Microsoft YaHei"/>
                <a:cs typeface="Microsoft YaHei"/>
              </a:rPr>
              <a:t>。</a:t>
            </a:r>
            <a:r>
              <a:rPr sz="2400" dirty="0">
                <a:latin typeface="Microsoft YaHei"/>
                <a:cs typeface="Microsoft YaHei"/>
              </a:rPr>
              <a:t>在网络</a:t>
            </a:r>
            <a:r>
              <a:rPr sz="2400" spc="10" dirty="0">
                <a:latin typeface="Microsoft YaHei"/>
                <a:cs typeface="Microsoft YaHei"/>
              </a:rPr>
              <a:t>信</a:t>
            </a:r>
            <a:r>
              <a:rPr sz="2400" dirty="0">
                <a:latin typeface="Microsoft YaHei"/>
                <a:cs typeface="Microsoft YaHei"/>
              </a:rPr>
              <a:t>息传输</a:t>
            </a:r>
            <a:r>
              <a:rPr sz="2400" spc="5" dirty="0">
                <a:latin typeface="Microsoft YaHei"/>
                <a:cs typeface="Microsoft YaHei"/>
              </a:rPr>
              <a:t>中</a:t>
            </a:r>
            <a:r>
              <a:rPr sz="2400" spc="10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可能需要</a:t>
            </a:r>
            <a:r>
              <a:rPr sz="2400" spc="5" dirty="0">
                <a:latin typeface="Microsoft YaHei"/>
                <a:cs typeface="Microsoft YaHei"/>
              </a:rPr>
              <a:t>统</a:t>
            </a:r>
            <a:r>
              <a:rPr sz="2400" dirty="0">
                <a:latin typeface="Microsoft YaHei"/>
                <a:cs typeface="Microsoft YaHei"/>
              </a:rPr>
              <a:t>一表示</a:t>
            </a:r>
            <a:r>
              <a:rPr sz="2400" spc="-10" dirty="0">
                <a:latin typeface="Microsoft YaHei"/>
                <a:cs typeface="Microsoft YaHei"/>
              </a:rPr>
              <a:t>方</a:t>
            </a:r>
            <a:r>
              <a:rPr sz="2400" spc="10" dirty="0">
                <a:latin typeface="Microsoft YaHei"/>
                <a:cs typeface="Microsoft YaHei"/>
              </a:rPr>
              <a:t>式</a:t>
            </a:r>
            <a:r>
              <a:rPr sz="2400" spc="-5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因 此，需要</a:t>
            </a:r>
            <a:r>
              <a:rPr sz="2400" spc="-5" dirty="0">
                <a:latin typeface="Microsoft YaHei"/>
                <a:cs typeface="Microsoft YaHei"/>
              </a:rPr>
              <a:t>在CSV</a:t>
            </a:r>
            <a:r>
              <a:rPr sz="2400" dirty="0">
                <a:latin typeface="Microsoft YaHei"/>
                <a:cs typeface="Microsoft YaHei"/>
              </a:rPr>
              <a:t>和JSON格式间进行相互转换。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4004" y="4214802"/>
            <a:ext cx="2734150" cy="1646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AF5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SimSun"/>
                <a:cs typeface="SimSun"/>
              </a:rPr>
              <a:t>同比</a:t>
            </a:r>
            <a:r>
              <a:rPr sz="1800" spc="-5" dirty="0">
                <a:latin typeface="Times New Roman"/>
                <a:cs typeface="Times New Roman"/>
              </a:rPr>
              <a:t>":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"120.7",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城市</a:t>
            </a:r>
            <a:r>
              <a:rPr sz="1800" spc="-5" dirty="0">
                <a:latin typeface="Times New Roman"/>
                <a:cs typeface="Times New Roman"/>
              </a:rPr>
              <a:t>":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北京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定基</a:t>
            </a:r>
            <a:r>
              <a:rPr sz="1800" spc="-5" dirty="0">
                <a:latin typeface="Times New Roman"/>
                <a:cs typeface="Times New Roman"/>
              </a:rPr>
              <a:t>":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"121.4",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SimSun"/>
                <a:cs typeface="SimSun"/>
              </a:rPr>
              <a:t>环比</a:t>
            </a:r>
            <a:r>
              <a:rPr sz="1800" spc="-5" dirty="0">
                <a:latin typeface="Times New Roman"/>
                <a:cs typeface="Times New Roman"/>
              </a:rPr>
              <a:t>":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"101.5"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8" name="object 7"/>
          <p:cNvSpPr txBox="1"/>
          <p:nvPr/>
        </p:nvSpPr>
        <p:spPr>
          <a:xfrm>
            <a:off x="161046" y="4015607"/>
            <a:ext cx="5599673" cy="27058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AF5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SimSun"/>
                <a:cs typeface="SimSun"/>
              </a:rPr>
              <a:t>城市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环比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同比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SimSun"/>
                <a:cs typeface="SimSun"/>
              </a:rPr>
              <a:t>定基</a:t>
            </a: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北京</a:t>
            </a:r>
            <a:r>
              <a:rPr lang="en-US" sz="2000" dirty="0">
                <a:latin typeface="SimSun"/>
                <a:cs typeface="SimSun"/>
              </a:rPr>
              <a:t>,</a:t>
            </a:r>
            <a:r>
              <a:rPr sz="2000" spc="-5" dirty="0" smtClean="0">
                <a:latin typeface="Times New Roman"/>
                <a:cs typeface="Times New Roman"/>
              </a:rPr>
              <a:t>101.5,120.7,121.4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上海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sz="2000" spc="-5" dirty="0" smtClean="0">
                <a:latin typeface="Times New Roman"/>
                <a:cs typeface="Times New Roman"/>
              </a:rPr>
              <a:t>101.2,127.3,127.8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广州</a:t>
            </a:r>
            <a:r>
              <a:rPr sz="2000" spc="-5" dirty="0">
                <a:latin typeface="Times New Roman"/>
                <a:cs typeface="Times New Roman"/>
              </a:rPr>
              <a:t>,101.3,119.4,120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深圳</a:t>
            </a:r>
            <a:r>
              <a:rPr sz="2000" spc="-5" dirty="0">
                <a:latin typeface="Times New Roman"/>
                <a:cs typeface="Times New Roman"/>
              </a:rPr>
              <a:t>,102,140.9,145.5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68580" marR="2847975">
              <a:lnSpc>
                <a:spcPct val="150000"/>
              </a:lnSpc>
              <a:spcBef>
                <a:spcPts val="5"/>
              </a:spcBef>
            </a:pPr>
            <a:r>
              <a:rPr sz="2000" dirty="0" smtClean="0">
                <a:latin typeface="SimSun"/>
                <a:cs typeface="SimSun"/>
              </a:rPr>
              <a:t>沈阳</a:t>
            </a:r>
            <a:r>
              <a:rPr sz="2000" spc="-5" dirty="0" smtClean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100.1,101.4,101.6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873262" y="4804117"/>
            <a:ext cx="274320" cy="31652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0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06935"/>
            <a:ext cx="5873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CSV</a:t>
            </a:r>
            <a:r>
              <a:rPr sz="4000" spc="-10" dirty="0">
                <a:solidFill>
                  <a:srgbClr val="252525"/>
                </a:solidFill>
              </a:rPr>
              <a:t>和</a:t>
            </a:r>
            <a:r>
              <a:rPr sz="4000" spc="-5" dirty="0">
                <a:solidFill>
                  <a:srgbClr val="252525"/>
                </a:solidFill>
              </a:rPr>
              <a:t>JSON</a:t>
            </a:r>
            <a:r>
              <a:rPr sz="4000" spc="-10" dirty="0">
                <a:solidFill>
                  <a:srgbClr val="252525"/>
                </a:solidFill>
              </a:rPr>
              <a:t>格式相互转换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474065" y="1457135"/>
            <a:ext cx="4756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将CSV转换成JSON格式的代码如下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880" y="2134905"/>
            <a:ext cx="8797601" cy="40934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#14.1csv2json.py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"price2016.csv"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line.replace(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ls.append(line.split(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fr.close()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"price2016.json"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(ls))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ls[i]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zip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ls[i]))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json.dump(ls[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sort_keys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ensure_ascii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fw.close()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9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8935441"/>
              </p:ext>
            </p:extLst>
          </p:nvPr>
        </p:nvGraphicFramePr>
        <p:xfrm>
          <a:off x="173037" y="1220850"/>
          <a:ext cx="8783950" cy="4868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/>
                <a:gridCol w="3615054"/>
                <a:gridCol w="144779"/>
                <a:gridCol w="299720"/>
                <a:gridCol w="478154"/>
                <a:gridCol w="834389"/>
                <a:gridCol w="2634614"/>
              </a:tblGrid>
              <a:tr h="5099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</a:p>
                    <a:p>
                      <a:pPr marL="4584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1270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4450" algn="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"140.9",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018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"120.7",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北京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"121.4",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"101.5"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深圳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"145.5",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"102"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505859">
                <a:tc>
                  <a:txBody>
                    <a:bodyPr/>
                    <a:lstStyle/>
                    <a:p>
                      <a:pPr marL="458470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4450" algn="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"101.4",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018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"127.3",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上海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"127.8",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"101.2"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1400" spc="-5" dirty="0" smtClean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沈阳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"101.6",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"100.1"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505859">
                <a:tc>
                  <a:txBody>
                    <a:bodyPr/>
                    <a:lstStyle/>
                    <a:p>
                      <a:pPr marL="458470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ourier New"/>
                          <a:cs typeface="Courier New"/>
                        </a:rPr>
                        <a:t>]</a:t>
                      </a:r>
                    </a:p>
                    <a:p>
                      <a:endParaRPr lang="zh-CN" altLang="en-US" dirty="0"/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88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01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同比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"119.4",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城市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广州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定基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"120",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环比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"101.3"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107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0795" marB="0">
                    <a:lnR w="12700">
                      <a:solidFill>
                        <a:srgbClr val="00AF5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48935">
                <a:tc>
                  <a:txBody>
                    <a:bodyPr/>
                    <a:lstStyle/>
                    <a:p>
                      <a:pPr marL="458470">
                        <a:lnSpc>
                          <a:spcPts val="15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AF50"/>
                      </a:solidFill>
                      <a:prstDash val="solid"/>
                    </a:lnL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2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64" y="439398"/>
            <a:ext cx="82691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sz="4000" dirty="0" err="1"/>
              <a:t>将二维J</a:t>
            </a:r>
            <a:r>
              <a:rPr sz="4000" spc="-10" dirty="0" err="1"/>
              <a:t>S</a:t>
            </a:r>
            <a:r>
              <a:rPr sz="4000" dirty="0" err="1"/>
              <a:t>ON格式数据转换成CS</a:t>
            </a:r>
            <a:r>
              <a:rPr sz="4000" spc="-5" dirty="0" err="1"/>
              <a:t>V</a:t>
            </a:r>
            <a:r>
              <a:rPr sz="4000" dirty="0" err="1" smtClean="0"/>
              <a:t>格式</a:t>
            </a:r>
            <a:endParaRPr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2559" y="1581840"/>
            <a:ext cx="6542176" cy="452431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#14.2json2csv.py</a:t>
            </a:r>
            <a:b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"price2016.json"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json.load(fr)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].keys()) 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data.append(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(item.values()))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fr.close()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"price2016_from_json.csv"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fw.write(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.join(item)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fw.close()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40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文件的打开关闭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29590" y="2017649"/>
            <a:ext cx="8338820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P</a:t>
            </a:r>
            <a:r>
              <a:rPr sz="2400" spc="5" dirty="0">
                <a:latin typeface="Microsoft YaHei"/>
                <a:cs typeface="Microsoft YaHei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tho</a:t>
            </a:r>
            <a:r>
              <a:rPr sz="2400" spc="80" dirty="0">
                <a:latin typeface="Microsoft YaHei"/>
                <a:cs typeface="Microsoft YaHei"/>
              </a:rPr>
              <a:t>n通过解释</a:t>
            </a:r>
            <a:r>
              <a:rPr sz="2400" spc="90" dirty="0">
                <a:latin typeface="Microsoft YaHei"/>
                <a:cs typeface="Microsoft YaHei"/>
              </a:rPr>
              <a:t>器</a:t>
            </a:r>
            <a:r>
              <a:rPr sz="2400" spc="80" dirty="0">
                <a:latin typeface="Microsoft YaHei"/>
                <a:cs typeface="Microsoft YaHei"/>
              </a:rPr>
              <a:t>内置</a:t>
            </a:r>
            <a:r>
              <a:rPr sz="2400" spc="100" dirty="0">
                <a:latin typeface="Microsoft YaHei"/>
                <a:cs typeface="Microsoft YaHei"/>
              </a:rPr>
              <a:t>的</a:t>
            </a:r>
            <a:r>
              <a:rPr sz="2400" dirty="0">
                <a:latin typeface="Microsoft YaHei"/>
                <a:cs typeface="Microsoft YaHei"/>
              </a:rPr>
              <a:t>o</a:t>
            </a:r>
            <a:r>
              <a:rPr sz="2400" spc="10" dirty="0">
                <a:latin typeface="Microsoft YaHei"/>
                <a:cs typeface="Microsoft YaHei"/>
              </a:rPr>
              <a:t>p</a:t>
            </a:r>
            <a:r>
              <a:rPr sz="2400" dirty="0">
                <a:latin typeface="Microsoft YaHei"/>
                <a:cs typeface="Microsoft YaHei"/>
              </a:rPr>
              <a:t>e</a:t>
            </a:r>
            <a:r>
              <a:rPr sz="2400" spc="-5" dirty="0">
                <a:latin typeface="Microsoft YaHei"/>
                <a:cs typeface="Microsoft YaHei"/>
              </a:rPr>
              <a:t>n(</a:t>
            </a:r>
            <a:r>
              <a:rPr sz="2400" spc="90" dirty="0">
                <a:latin typeface="Microsoft YaHei"/>
                <a:cs typeface="Microsoft YaHei"/>
              </a:rPr>
              <a:t>)</a:t>
            </a:r>
            <a:r>
              <a:rPr sz="2400" spc="80" dirty="0">
                <a:latin typeface="Microsoft YaHei"/>
                <a:cs typeface="Microsoft YaHei"/>
              </a:rPr>
              <a:t>函数</a:t>
            </a:r>
            <a:r>
              <a:rPr sz="2400" spc="90" dirty="0">
                <a:latin typeface="Microsoft YaHei"/>
                <a:cs typeface="Microsoft YaHei"/>
              </a:rPr>
              <a:t>打</a:t>
            </a:r>
            <a:r>
              <a:rPr sz="2400" spc="80" dirty="0">
                <a:latin typeface="Microsoft YaHei"/>
                <a:cs typeface="Microsoft YaHei"/>
              </a:rPr>
              <a:t>开一个</a:t>
            </a:r>
            <a:r>
              <a:rPr sz="2400" spc="90" dirty="0">
                <a:latin typeface="Microsoft YaHei"/>
                <a:cs typeface="Microsoft YaHei"/>
              </a:rPr>
              <a:t>文</a:t>
            </a:r>
            <a:r>
              <a:rPr sz="2400" spc="100" dirty="0">
                <a:latin typeface="Microsoft YaHei"/>
                <a:cs typeface="Microsoft YaHei"/>
              </a:rPr>
              <a:t>件</a:t>
            </a:r>
            <a:r>
              <a:rPr sz="2400" spc="80" dirty="0">
                <a:latin typeface="Microsoft YaHei"/>
                <a:cs typeface="Microsoft YaHei"/>
              </a:rPr>
              <a:t>，并实 </a:t>
            </a:r>
            <a:r>
              <a:rPr sz="2400" dirty="0">
                <a:latin typeface="Microsoft YaHei"/>
                <a:cs typeface="Microsoft YaHei"/>
              </a:rPr>
              <a:t>现该文件与一个程序变量的关联</a:t>
            </a:r>
            <a:r>
              <a:rPr sz="2400" spc="-5" dirty="0">
                <a:latin typeface="Microsoft YaHei"/>
                <a:cs typeface="Microsoft YaHei"/>
              </a:rPr>
              <a:t>，open()</a:t>
            </a:r>
            <a:r>
              <a:rPr sz="2400" dirty="0">
                <a:latin typeface="Microsoft YaHei"/>
                <a:cs typeface="Microsoft YaHei"/>
              </a:rPr>
              <a:t>函数格式如下：</a:t>
            </a:r>
            <a:endParaRPr sz="2400">
              <a:latin typeface="Microsoft YaHei"/>
              <a:cs typeface="Microsoft YaHei"/>
            </a:endParaRPr>
          </a:p>
          <a:p>
            <a:pPr marL="770255" marR="207010" indent="-453390">
              <a:lnSpc>
                <a:spcPts val="8640"/>
              </a:lnSpc>
              <a:spcBef>
                <a:spcPts val="165"/>
              </a:spcBef>
            </a:pPr>
            <a:r>
              <a:rPr sz="2400" spc="-5" dirty="0">
                <a:latin typeface="Microsoft YaHei"/>
                <a:cs typeface="Microsoft YaHei"/>
              </a:rPr>
              <a:t>&lt; </a:t>
            </a:r>
            <a:r>
              <a:rPr sz="2400" dirty="0">
                <a:latin typeface="Microsoft YaHei"/>
                <a:cs typeface="Microsoft YaHei"/>
              </a:rPr>
              <a:t>变 量 </a:t>
            </a:r>
            <a:r>
              <a:rPr sz="2400" spc="-5" dirty="0">
                <a:latin typeface="Microsoft YaHei"/>
                <a:cs typeface="Microsoft YaHei"/>
              </a:rPr>
              <a:t>名 </a:t>
            </a:r>
            <a:r>
              <a:rPr sz="2400" dirty="0">
                <a:latin typeface="Microsoft YaHei"/>
                <a:cs typeface="Microsoft YaHei"/>
              </a:rPr>
              <a:t>&gt; = </a:t>
            </a:r>
            <a:r>
              <a:rPr sz="2400" spc="-5" dirty="0">
                <a:latin typeface="Microsoft YaHei"/>
                <a:cs typeface="Microsoft YaHei"/>
              </a:rPr>
              <a:t>open(&lt; </a:t>
            </a:r>
            <a:r>
              <a:rPr sz="2400" dirty="0">
                <a:latin typeface="Microsoft YaHei"/>
                <a:cs typeface="Microsoft YaHei"/>
              </a:rPr>
              <a:t>文 件 名 </a:t>
            </a:r>
            <a:r>
              <a:rPr sz="2400" spc="-5" dirty="0">
                <a:latin typeface="Microsoft YaHei"/>
                <a:cs typeface="Microsoft YaHei"/>
              </a:rPr>
              <a:t>&gt;, &lt; </a:t>
            </a:r>
            <a:r>
              <a:rPr sz="2400" dirty="0">
                <a:latin typeface="Microsoft YaHei"/>
                <a:cs typeface="Microsoft YaHei"/>
              </a:rPr>
              <a:t>打 开 模 式 </a:t>
            </a:r>
            <a:r>
              <a:rPr sz="2400" spc="-5" dirty="0">
                <a:latin typeface="Microsoft YaHei"/>
                <a:cs typeface="Microsoft YaHei"/>
              </a:rPr>
              <a:t>&gt;)  </a:t>
            </a:r>
            <a:r>
              <a:rPr sz="2400" dirty="0">
                <a:latin typeface="Microsoft YaHei"/>
                <a:cs typeface="Microsoft YaHei"/>
              </a:rPr>
              <a:t>open(</a:t>
            </a:r>
            <a:r>
              <a:rPr sz="2400" spc="-5" dirty="0">
                <a:latin typeface="Microsoft YaHei"/>
                <a:cs typeface="Microsoft YaHei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函数有两个参数：文件名和打开模式。文件名可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latin typeface="Microsoft YaHei"/>
                <a:cs typeface="Microsoft YaHei"/>
              </a:rPr>
              <a:t>以是文件的实际名字，也可以是包含完整路径的名字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7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765" y="681304"/>
            <a:ext cx="3580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252525"/>
                </a:solidFill>
              </a:rPr>
              <a:t>文件的打开关闭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8540" y="2102611"/>
            <a:ext cx="481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open()</a:t>
            </a:r>
            <a:r>
              <a:rPr sz="2400" dirty="0">
                <a:latin typeface="Microsoft YaHei"/>
                <a:cs typeface="Microsoft YaHei"/>
              </a:rPr>
              <a:t>函数提供</a:t>
            </a:r>
            <a:r>
              <a:rPr sz="2400" spc="-5" dirty="0">
                <a:latin typeface="Microsoft YaHei"/>
                <a:cs typeface="Microsoft YaHei"/>
              </a:rPr>
              <a:t>7</a:t>
            </a:r>
            <a:r>
              <a:rPr sz="2400" dirty="0">
                <a:latin typeface="Microsoft YaHei"/>
                <a:cs typeface="Microsoft YaHei"/>
              </a:rPr>
              <a:t>种基本的打开模式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287" y="3241675"/>
          <a:ext cx="8361680" cy="256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6577330"/>
              </a:tblGrid>
              <a:tr h="320039">
                <a:tc>
                  <a:txBody>
                    <a:bodyPr/>
                    <a:lstStyle/>
                    <a:p>
                      <a:pPr marL="320040" algn="ctr">
                        <a:lnSpc>
                          <a:spcPts val="1630"/>
                        </a:lnSpc>
                        <a:spcBef>
                          <a:spcPts val="79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打开模式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0033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3405" algn="ctr">
                        <a:lnSpc>
                          <a:spcPts val="1630"/>
                        </a:lnSpc>
                        <a:spcBef>
                          <a:spcPts val="79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含义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0033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094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'r'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只读模式，如果文件不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存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在，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返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回异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常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FileNotFoundError</a:t>
                      </a:r>
                      <a:r>
                        <a:rPr sz="1400" spc="-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默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认值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'w'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覆盖写模式，文件不存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则创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建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则完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覆盖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源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文件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3019" marB="0"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'x'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创建写模式，文件不存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则创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建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则返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回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异常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FileExistsError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FFFFFF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'a'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追加写模式，文件不存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则创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建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，存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则在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原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文件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最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后追</a:t>
                      </a:r>
                      <a:r>
                        <a:rPr sz="1400" spc="-15" dirty="0">
                          <a:latin typeface="SimSun"/>
                          <a:cs typeface="SimSun"/>
                        </a:rPr>
                        <a:t>加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内容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2384" marB="0"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'b'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二进制文件模式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3019" marB="0">
                    <a:solidFill>
                      <a:srgbClr val="FFFFFF"/>
                    </a:solidFill>
                  </a:tcPr>
                </a:tc>
              </a:tr>
              <a:tr h="319934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't'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文本文件模式，默认值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2384" marB="0">
                    <a:solidFill>
                      <a:srgbClr val="FFFFFF"/>
                    </a:solidFill>
                  </a:tcPr>
                </a:tc>
              </a:tr>
              <a:tr h="289027">
                <a:tc>
                  <a:txBody>
                    <a:bodyPr/>
                    <a:lstStyle/>
                    <a:p>
                      <a:pPr marL="307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'+'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SimSun"/>
                          <a:cs typeface="SimSun"/>
                        </a:rPr>
                        <a:t>与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r/w/x/a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一同使用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原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功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能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基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础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上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增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加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同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时</a:t>
                      </a:r>
                      <a:r>
                        <a:rPr sz="1400" dirty="0">
                          <a:latin typeface="SimSun"/>
                          <a:cs typeface="SimSun"/>
                        </a:rPr>
                        <a:t>读</a:t>
                      </a:r>
                      <a:r>
                        <a:rPr sz="1400" spc="-10" dirty="0">
                          <a:latin typeface="SimSun"/>
                          <a:cs typeface="SimSun"/>
                        </a:rPr>
                        <a:t>写</a:t>
                      </a:r>
                      <a:r>
                        <a:rPr sz="1400" spc="5" dirty="0">
                          <a:latin typeface="SimSun"/>
                          <a:cs typeface="SimSun"/>
                        </a:rPr>
                        <a:t>功能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294B-495D-43A5-A94B-B5D24A1610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20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2194</Words>
  <Application>Microsoft Office PowerPoint</Application>
  <PresentationFormat>全屏显示(4:3)</PresentationFormat>
  <Paragraphs>613</Paragraphs>
  <Slides>77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文件和数据格式化</vt:lpstr>
      <vt:lpstr>文件的使用</vt:lpstr>
      <vt:lpstr>文件概述</vt:lpstr>
      <vt:lpstr>文件概述</vt:lpstr>
      <vt:lpstr>文件概述</vt:lpstr>
      <vt:lpstr>文件概述</vt:lpstr>
      <vt:lpstr>幻灯片 7</vt:lpstr>
      <vt:lpstr>文件的打开关闭</vt:lpstr>
      <vt:lpstr>文件的打开关闭</vt:lpstr>
      <vt:lpstr>文件的打开关闭</vt:lpstr>
      <vt:lpstr>文件的读写</vt:lpstr>
      <vt:lpstr>文件的读写</vt:lpstr>
      <vt:lpstr>文件的读写</vt:lpstr>
      <vt:lpstr>文件的读写</vt:lpstr>
      <vt:lpstr>文件的读写</vt:lpstr>
      <vt:lpstr>文件的读写</vt:lpstr>
      <vt:lpstr>文件的读写</vt:lpstr>
      <vt:lpstr>PIL库的使用</vt:lpstr>
      <vt:lpstr>PIL库概述</vt:lpstr>
      <vt:lpstr>PIL库概述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PIL库Image类解析</vt:lpstr>
      <vt:lpstr>图像的过滤和增强</vt:lpstr>
      <vt:lpstr>图像的过滤和增强</vt:lpstr>
      <vt:lpstr>图像的过滤和增强</vt:lpstr>
      <vt:lpstr>图像的过滤和增强</vt:lpstr>
      <vt:lpstr>图像的过滤和增强</vt:lpstr>
      <vt:lpstr>图像的过滤和增强</vt:lpstr>
      <vt:lpstr>图像字符画绘制</vt:lpstr>
      <vt:lpstr>图像字符画绘制</vt:lpstr>
      <vt:lpstr>图像字符画绘制</vt:lpstr>
      <vt:lpstr>幻灯片 42</vt:lpstr>
      <vt:lpstr>图像字符画绘制</vt:lpstr>
      <vt:lpstr>一二维数据格式化和处理</vt:lpstr>
      <vt:lpstr>数据组织的维度</vt:lpstr>
      <vt:lpstr>数据组织的维度</vt:lpstr>
      <vt:lpstr>数据组织的维度</vt:lpstr>
      <vt:lpstr>数据组织的维度</vt:lpstr>
      <vt:lpstr>一二维数据的存储格式</vt:lpstr>
      <vt:lpstr>一二维数据的存储格式</vt:lpstr>
      <vt:lpstr>一二维数据的存储格式</vt:lpstr>
      <vt:lpstr>一二维数据的存储格式</vt:lpstr>
      <vt:lpstr>一二维数据的表示和读写</vt:lpstr>
      <vt:lpstr>一二维数据的表示和读写</vt:lpstr>
      <vt:lpstr>一二维数据的表示和读写</vt:lpstr>
      <vt:lpstr>一二维数据的表示和读写</vt:lpstr>
      <vt:lpstr>一二维数据的表示和读写</vt:lpstr>
      <vt:lpstr>一二维数据的表示和读写</vt:lpstr>
      <vt:lpstr>一二维数据的表示和读写</vt:lpstr>
      <vt:lpstr>一二维数据的表示和读写</vt:lpstr>
      <vt:lpstr>CSV格式的HTML展示</vt:lpstr>
      <vt:lpstr>CSV格式的HTML展示</vt:lpstr>
      <vt:lpstr>幻灯片 63</vt:lpstr>
      <vt:lpstr>幻灯片 64</vt:lpstr>
      <vt:lpstr>高维数据的格式化</vt:lpstr>
      <vt:lpstr>高维数据的格式化</vt:lpstr>
      <vt:lpstr>高维数据的格式化</vt:lpstr>
      <vt:lpstr>高维数据的格式化</vt:lpstr>
      <vt:lpstr>json库的使用</vt:lpstr>
      <vt:lpstr>Json库的概述</vt:lpstr>
      <vt:lpstr>Json库的解析</vt:lpstr>
      <vt:lpstr>Json库的解析</vt:lpstr>
      <vt:lpstr>CSV和JSON格式相互转换</vt:lpstr>
      <vt:lpstr>CSV和JSON格式相互转换</vt:lpstr>
      <vt:lpstr>CSV和JSON格式相互转换</vt:lpstr>
      <vt:lpstr>幻灯片 76</vt:lpstr>
      <vt:lpstr>将二维JSON格式数据转换成CSV格式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xb21cn</cp:lastModifiedBy>
  <cp:revision>29</cp:revision>
  <dcterms:created xsi:type="dcterms:W3CDTF">2018-09-24T03:28:08Z</dcterms:created>
  <dcterms:modified xsi:type="dcterms:W3CDTF">2018-10-13T10:58:12Z</dcterms:modified>
</cp:coreProperties>
</file>