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3" r:id="rId7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58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9" r:id="rId103"/>
    <p:sldId id="360" r:id="rId104"/>
    <p:sldId id="361" r:id="rId105"/>
    <p:sldId id="362" r:id="rId106"/>
    <p:sldId id="363" r:id="rId107"/>
    <p:sldId id="364" r:id="rId10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1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8.xml"/><Relationship Id="rId109" Type="http://schemas.openxmlformats.org/officeDocument/2006/relationships/presProps" Target="presProps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EB8A2-0375-4489-AED2-A73C41AD8D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29690-CF8D-457D-9DBB-0593E0B88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9690-CF8D-457D-9DBB-0593E0B887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43FE-6DBD-4A96-8EF9-E61A6683CAE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3A71-70AC-4AE8-BE96-372B9A4EC8A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342-6AB0-4A4A-8BAD-1BFA533CF8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9D02-CF97-4F49-899F-CCBEC346A7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C7CC-548E-4FA5-AD3E-FE3572275A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1909-259A-44B2-A4E4-B18DC9C55D5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59A1-B7F9-4AA8-854B-70136E2AC57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FEC9-3F5F-4A15-9FE4-A9F798C223F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EE19-3AE6-4D97-8D8F-9B37AF34A77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302-0B98-407B-949F-A512851BBA9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973-BEEE-428C-B4C9-28EECF6F27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D7A9-5FD9-485B-AA12-C12D9AB14A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909152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(data[(data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487303"/>
            <a:ext cx="1983235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0125" y="3788545"/>
            <a:ext cx="1842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布尔数组索引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5416063" y="2942177"/>
            <a:ext cx="1406768" cy="715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36602" y="3988600"/>
            <a:ext cx="1842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Index</a:t>
            </a:r>
            <a:r>
              <a:rPr lang="zh-CN" altLang="en-US" sz="2000" dirty="0"/>
              <a:t>子集索引</a:t>
            </a:r>
            <a:endParaRPr lang="zh-CN" altLang="en-US" sz="2000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394996" y="3205879"/>
            <a:ext cx="1406768" cy="715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数据透视表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数据透视表根据一个或多个键聚合一张表的数据，将数据在矩形格式中排列，其中一些分组键是沿着行的，另一些是沿着列的。</a:t>
            </a:r>
            <a:endParaRPr lang="en-US" altLang="zh-CN" dirty="0"/>
          </a:p>
          <a:p>
            <a:r>
              <a:rPr lang="en-US" altLang="zh-CN" dirty="0" err="1"/>
              <a:t>DataFrame</a:t>
            </a:r>
            <a:r>
              <a:rPr lang="zh-CN" altLang="en-US" dirty="0"/>
              <a:t>拥有</a:t>
            </a:r>
            <a:r>
              <a:rPr lang="en-US" altLang="zh-CN" dirty="0" err="1"/>
              <a:t>pivot_table</a:t>
            </a:r>
            <a:r>
              <a:rPr lang="zh-CN" altLang="en-US" dirty="0"/>
              <a:t>方法，为</a:t>
            </a:r>
            <a:r>
              <a:rPr lang="en-US" altLang="zh-CN" dirty="0" err="1"/>
              <a:t>groupby</a:t>
            </a:r>
            <a:r>
              <a:rPr lang="zh-CN" altLang="en-US" dirty="0"/>
              <a:t>工具以及分层索引等操作提供一个便捷接口。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444859"/>
            <a:ext cx="7886700" cy="224676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numpy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pandas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seaborn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sns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titanic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sns.load_dataset(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'titanic'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(titanic.head())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(titanic.columns)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967" y="2906649"/>
            <a:ext cx="8618065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survived  pclass     sex   age  ...    deck  embark_town  alive  alone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0         0       3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male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22.0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    NaN  Southampton     no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1         1       1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38.0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      C    Cherbourg    yes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2         1       3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26.0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    NaN  Southampton    yes 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3         1       1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35.0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      C  Southampton    yes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4         0       3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male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35.0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     NaN  Southampton     no 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rows 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columns]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Index([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'survived'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'pclass'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'sex'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'sibsp'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'parch'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'fare'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'embarked'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'class'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'who'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'adult_male'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'deck'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'embark_town'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'alive'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'alone'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'object'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650" y="1141217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查看不同性别和船舱等级的生还情况</a:t>
            </a:r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473" y="1990990"/>
            <a:ext cx="8940268" cy="40011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(titanic.groupby([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'class'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'survived'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].mean().unstack())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2456" y="2872791"/>
            <a:ext cx="4833374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     Third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sex                           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0.968085  0.921053  0.500000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male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0.368852  0.157407  0.135447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8473" y="5254693"/>
            <a:ext cx="8943474" cy="40011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(titanic.pivot_table(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'survived'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'class'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662" y="662912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A1A1A"/>
                </a:solidFill>
                <a:latin typeface="-apple-system"/>
              </a:rPr>
              <a:t>透视表在表达更复杂的分组时有优势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4310" y="1218589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查看不同性别和船舱等级的生还情况，同时考虑年龄划分</a:t>
            </a:r>
            <a:endParaRPr lang="zh-CN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662" y="2153623"/>
            <a:ext cx="7657866" cy="707886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pd.cut(titanic[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(titanic.pivot_table(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'survived'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,age],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'class'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2806" y="3465344"/>
            <a:ext cx="600196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4455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     Third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sex    age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0.909091  1.000000  0.511628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0.972973  0.900000  0.423729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male   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0.800000  0.600000  0.215686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0.375000  0.071429  0.133663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1518" y="510346"/>
            <a:ext cx="7554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再增加一个维度：对票价分组，其分割点是最低价和最高价的平均值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799" y="1605840"/>
            <a:ext cx="8683787" cy="10156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pd.cut(titanic[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fare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pd.qcut(titanic[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'fare'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(titanic.pivot_table(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'survived'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,age],[fare,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'class'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2865" y="2780272"/>
            <a:ext cx="861165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fare            (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0.001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14.454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                  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14.454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512.329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\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              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    Second     Third             First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sex    age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            NaN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1.000000  0.714286          0.909091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           NaN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0.880000  0.444444          0.972973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male   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            NaN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0.000000  0.260870          0.800000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    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0.0  0.098039  0.125000          0.391304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fare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           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4455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Third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sex    age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1.000000  0.318182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0.914286  0.391304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male   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0.818182  0.178571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0.030303  0.192308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876" y="990825"/>
            <a:ext cx="7927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根据性别和船舱等级分组，观测各分组里票价</a:t>
            </a:r>
            <a:r>
              <a:rPr lang="en-US" altLang="zh-CN" sz="2400" dirty="0">
                <a:solidFill>
                  <a:srgbClr val="1A1A1A"/>
                </a:solidFill>
                <a:latin typeface="-apple-system"/>
              </a:rPr>
              <a:t>fare</a:t>
            </a:r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的均值和生还人数</a:t>
            </a:r>
            <a:r>
              <a:rPr lang="en-US" altLang="zh-CN" sz="2400" dirty="0">
                <a:solidFill>
                  <a:srgbClr val="1A1A1A"/>
                </a:solidFill>
                <a:latin typeface="-apple-system"/>
              </a:rPr>
              <a:t>survived</a:t>
            </a:r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的总数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82" y="2167692"/>
            <a:ext cx="9081332" cy="7078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(titanic.pivot_table(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'class'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aggfunc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'survived'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'sum'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'fare'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'mean'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5233" y="3366014"/>
            <a:ext cx="8172430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fare                       survived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4455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      Third    First Second Third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sex                                              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female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106.125798  21.970121  16.118810       91     70    72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male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67.226127  19.741782  12.661633       45     17    47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显式索引</a:t>
            </a:r>
            <a:r>
              <a:rPr lang="en-US" altLang="zh-CN" dirty="0"/>
              <a:t>vs</a:t>
            </a:r>
            <a:r>
              <a:rPr lang="zh-CN" altLang="en-US" dirty="0"/>
              <a:t>隐式索引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478893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单一索引 - 显式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切片索引 - 隐式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174040"/>
            <a:ext cx="185499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9883" y="4293980"/>
            <a:ext cx="324260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</a:t>
            </a:r>
            <a:r>
              <a:rPr lang="en-US" altLang="zh-CN" sz="2000" dirty="0"/>
              <a:t>index</a:t>
            </a:r>
            <a:r>
              <a:rPr lang="zh-CN" altLang="en-US" sz="2000" dirty="0"/>
              <a:t>的值为数字时容易造成混淆！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339883" y="5369183"/>
            <a:ext cx="324260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用默认位置检索（如</a:t>
            </a:r>
            <a:r>
              <a:rPr lang="en-US" altLang="zh-CN" sz="2000" dirty="0"/>
              <a:t>data[0]</a:t>
            </a:r>
            <a:r>
              <a:rPr lang="zh-CN" altLang="en-US" sz="2000" dirty="0"/>
              <a:t>）会报错！</a:t>
            </a:r>
            <a:endParaRPr lang="zh-CN" altLang="en-US" sz="2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</a:t>
            </a:r>
            <a:r>
              <a:rPr lang="zh-CN" altLang="en-US" dirty="0"/>
              <a:t>索引，指定利用显式索引进行取值和分片操作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809484"/>
            <a:ext cx="7886700" cy="1323439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316439"/>
            <a:ext cx="1854995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iloc</a:t>
            </a:r>
            <a:r>
              <a:rPr lang="zh-CN" altLang="en-US" dirty="0"/>
              <a:t>索引，表明取值和分片都是采取隐式数值索引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816518"/>
            <a:ext cx="7886700" cy="132343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(data.iloc[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(data.iloc[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315242"/>
            <a:ext cx="185499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是一个表格型的数据结构，它含有一组有序的列，每列可以是不同的值类型（数值、字符串、布尔值等）。</a:t>
            </a:r>
            <a:r>
              <a:rPr lang="en-US" altLang="zh-CN" dirty="0" err="1"/>
              <a:t>DataFrame</a:t>
            </a:r>
            <a:r>
              <a:rPr lang="zh-CN" altLang="en-US" dirty="0"/>
              <a:t>既有行索引也有列索引，它可以被看做由</a:t>
            </a:r>
            <a:r>
              <a:rPr lang="en-US" altLang="zh-CN" dirty="0"/>
              <a:t>Series</a:t>
            </a:r>
            <a:r>
              <a:rPr lang="zh-CN" altLang="en-US" dirty="0"/>
              <a:t>组成的字典（共用同一个索引）。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" y="1666412"/>
            <a:ext cx="8831264" cy="19389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area_dict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population_dict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1.13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pd.Series(area_dict)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pd.Series(population_dict)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(area)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(population)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4572" y="3764617"/>
            <a:ext cx="2749471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1.30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1.13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6368" y="1763153"/>
            <a:ext cx="8831264" cy="19389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area_dict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population_dict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1.13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pd.Series(area_dict)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pd.Series(population_dict)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states_df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'population'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(states_df)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2852" y="4001294"/>
            <a:ext cx="403187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area  population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423967        1.30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695662        0.98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141297        1.13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24026" y="4144191"/>
            <a:ext cx="246887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Series</a:t>
            </a:r>
            <a:r>
              <a:rPr lang="zh-CN" altLang="en-US" sz="2000" dirty="0"/>
              <a:t>对象创建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对象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685735" y="3376246"/>
            <a:ext cx="2039817" cy="84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DataFrame</a:t>
            </a:r>
            <a:r>
              <a:rPr lang="zh-CN" altLang="en-US" dirty="0"/>
              <a:t>对象的行列索引值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466" y="2611679"/>
            <a:ext cx="8299067" cy="10156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states_df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'population'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(states_df.index)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(states_df.columns)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466" y="4194266"/>
            <a:ext cx="768351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Index([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'object'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Index([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'population'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'object'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通过字典创建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822695"/>
            <a:ext cx="7886700" cy="1015663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'CHN'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'USA'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pd.DataFrame(data,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187261"/>
            <a:ext cx="159530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a    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13    4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CHN  USA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通过数组创建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677855"/>
            <a:ext cx="7886700" cy="132343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pd.DataFrame(np.random.rand(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427409"/>
            <a:ext cx="287771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foo       bar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0.127044  0.336537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0.804913  0.273848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0.417295  0.967519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含有使数据分析工作变得更快更简单的高级数据结构和操作工具。它是基于</a:t>
            </a:r>
            <a:r>
              <a:rPr lang="en-US" altLang="zh-CN" dirty="0" err="1"/>
              <a:t>NumPy</a:t>
            </a:r>
            <a:r>
              <a:rPr lang="zh-CN" altLang="en-US" dirty="0"/>
              <a:t>构建的，让以</a:t>
            </a:r>
            <a:r>
              <a:rPr lang="en-US" altLang="zh-CN" dirty="0" err="1"/>
              <a:t>NumPy</a:t>
            </a:r>
            <a:r>
              <a:rPr lang="zh-CN" altLang="en-US" dirty="0"/>
              <a:t>为中心的应用变得更加简单。</a:t>
            </a:r>
            <a:endParaRPr lang="en-US" altLang="zh-CN" dirty="0"/>
          </a:p>
          <a:p>
            <a:r>
              <a:rPr lang="zh-CN" altLang="en-US" dirty="0"/>
              <a:t>三大数据结构：</a:t>
            </a:r>
            <a:r>
              <a:rPr lang="en-US" altLang="zh-CN" dirty="0"/>
              <a:t>Series</a:t>
            </a:r>
            <a:r>
              <a:rPr lang="zh-CN" altLang="en-US" dirty="0"/>
              <a:t>、</a:t>
            </a:r>
            <a:r>
              <a:rPr lang="en-US" altLang="zh-CN" dirty="0" err="1"/>
              <a:t>DataFrame</a:t>
            </a:r>
            <a:r>
              <a:rPr lang="zh-CN" altLang="en-US" dirty="0"/>
              <a:t>、</a:t>
            </a:r>
            <a:r>
              <a:rPr lang="en-US" altLang="zh-CN" dirty="0"/>
              <a:t>Index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类比字典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3067" y="2329287"/>
            <a:ext cx="7657866" cy="317009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'Floriade'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'Illinois'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149995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38332521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26448193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19651127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'Floriade'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19552860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'Illinois'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12882135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8358" y="4761426"/>
            <a:ext cx="341632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area       pop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423967  38332521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695662  26448193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141297  19651127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170312  19552860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Illinois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149995  12882135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907439"/>
            <a:ext cx="788670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874501"/>
            <a:ext cx="3268844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Illinois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149995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0727" y="3194622"/>
            <a:ext cx="30315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类比于用字典的</a:t>
            </a:r>
            <a:r>
              <a:rPr lang="en-US" altLang="zh-CN" sz="2000" dirty="0"/>
              <a:t>key</a:t>
            </a:r>
            <a:r>
              <a:rPr lang="zh-CN" altLang="en-US" sz="2000" dirty="0"/>
              <a:t>来访问其</a:t>
            </a:r>
            <a:r>
              <a:rPr lang="en-US" altLang="zh-CN" sz="2000" dirty="0"/>
              <a:t>value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165231" y="2540474"/>
            <a:ext cx="1667022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767799"/>
            <a:ext cx="4544834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area       pop  a  b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423967  38332521  1  0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695662  26448193  2  0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141297  19651127  3  0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170312  19552860  4  0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Illinois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149995  12882135  5  0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3763" y="3284000"/>
            <a:ext cx="30315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用字典的语法形式进行列扩充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718267" y="2629852"/>
            <a:ext cx="1667022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922363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317633"/>
            <a:ext cx="5314275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area       pop     density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423967  38332521   90.413926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695662  26448193   38.018740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141297  19651127  139.076746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170312  19552860  114.806121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Illinois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149995  12882135   85.883763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9613" y="3317633"/>
            <a:ext cx="182176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通常应用中某一列是其他列的计算结果，如人口密度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类比二维数组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471003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(data.values)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907620"/>
            <a:ext cx="6340197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4.23967000e+05 3.83325210e+07 9.04139261e+01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6.95662000e+05 2.64481930e+07 3.80187404e+01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1.41297000e+05 1.96511270e+07 1.39076746e+02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1.70312000e+05 1.95528600e+07 1.14806121e+02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1.49995000e+05 1.28821350e+07 8.58837628e+01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6"/>
            <a:ext cx="7959676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(data.values[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(data.values[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(data.values[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])</a:t>
            </a:r>
            <a:endParaRPr lang="zh-CN" altLang="zh-CN" sz="16600" dirty="0"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704776"/>
            <a:ext cx="6083717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1.41297000e+05 1.96511270e+07 1.39076746e+02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26448193.0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[[ 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695662. 26448193.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[ 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141297. 19651127.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[ 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170312. 19552860.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[ 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149995. 12882135.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]]</a:t>
            </a:r>
            <a:endParaRPr lang="zh-CN" altLang="zh-CN" sz="2000" dirty="0"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53053" y="2669863"/>
            <a:ext cx="30315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跟操作二维数组一样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945989" y="2848708"/>
            <a:ext cx="1434088" cy="9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iloc</a:t>
            </a:r>
            <a:r>
              <a:rPr lang="zh-CN" altLang="en-US" sz="2400" dirty="0"/>
              <a:t>索引器，行列都使用隐式索引，我们可以像操作</a:t>
            </a:r>
            <a:r>
              <a:rPr lang="en-US" altLang="zh-CN" sz="2400" dirty="0" err="1"/>
              <a:t>ndarray</a:t>
            </a:r>
            <a:r>
              <a:rPr lang="zh-CN" altLang="en-US" sz="2400" dirty="0"/>
              <a:t>数组一样，对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数据类型进行索引分片操作：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309188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(data.iloc[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581297"/>
            <a:ext cx="2749471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pop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38332521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26448193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loc</a:t>
            </a:r>
            <a:r>
              <a:rPr lang="zh-CN" altLang="en-US" sz="2400" dirty="0"/>
              <a:t>索引器，采用显式的标签值索引进行分片，规则是左右都取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831743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(data.loc[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'Floriade'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280414"/>
            <a:ext cx="3775393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area       pop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423967  38332521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695662  26448193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141297  19651127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170312  19552860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993558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人口密度大于100的州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731316"/>
            <a:ext cx="5057795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area       pop     density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141297  19651127  139.076746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170312  19552860  114.806121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06100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人口密度大于100的州，且只看其面积和人口密度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(data.loc[data[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710014"/>
            <a:ext cx="3775393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area     density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141297  139.076746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170312  114.806121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带索引的一维数组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9092" y="2479906"/>
            <a:ext cx="7070593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pandas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9092" y="4449226"/>
            <a:ext cx="198323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0    0.25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1    0.50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2    0.75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3    1.00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如需修改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中的某个值，使用任何一种索引器方法定位到具体的一个数据项即可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683730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'density'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'pop'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data.loc[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'Floriade'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'area'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9999999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data.iloc[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8888888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465240"/>
            <a:ext cx="5442516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area       pop     density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423967  38332521   90.413926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695662  26448193   38.018740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141297  19651127  139.076746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Floriade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9999999  19552860  114.806121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Illinois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149995   8888888   85.883763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NumPy</a:t>
            </a:r>
            <a:r>
              <a:rPr lang="zh-CN" altLang="en-US" sz="2400" dirty="0"/>
              <a:t>中使用的一元运算符可以拿到</a:t>
            </a:r>
            <a:r>
              <a:rPr lang="en-US" altLang="zh-CN" sz="2400" dirty="0"/>
              <a:t>Pandas</a:t>
            </a:r>
            <a:r>
              <a:rPr lang="zh-CN" altLang="en-US" sz="2400" dirty="0"/>
              <a:t>数据对象中使用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646192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(ser)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(np.exp(ser))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8650" y="4104567"/>
            <a:ext cx="172675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96418" y="4104567"/>
            <a:ext cx="2236510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7.389056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54.598150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403.428793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2980.957987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np.random.RandomState(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(np.sin(df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np.pi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591777"/>
            <a:ext cx="6984604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 b  c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0  3  8  5  1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1  2  2  8  8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2  2  1  5  5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       b             c           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0  0.707107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2.449294e-16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7.071068e-01  7.071068e-01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1  1.000000  1.000000e+00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2.449294e-16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2.449294e-16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2  1.000000  7.071068e-01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7.071068e-01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7.071068e-01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二元运算会在计算过程中对齐两个对象的索引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717188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(ser1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ser2)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984554"/>
            <a:ext cx="198323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NaN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NaN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(ser1.add(ser2,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fill_value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253472"/>
            <a:ext cx="198323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44.0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0034" y="3457068"/>
            <a:ext cx="16415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指定对齐时填充的值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774538" y="2802920"/>
            <a:ext cx="1667022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65126"/>
            <a:ext cx="7886700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np.random.RandomState(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1431" y="2378957"/>
            <a:ext cx="2236510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B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0   9  4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1  15  0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C  A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0  1  9  0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1  1  8  9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2  0  8  6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B   C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0   9.0  5.0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1  24.0  1.0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NaN NaN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4928" y="4181869"/>
            <a:ext cx="30315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DataFrame</a:t>
            </a:r>
            <a:r>
              <a:rPr lang="zh-CN" altLang="en-US" sz="2000" dirty="0"/>
              <a:t>对象同样会进行索引对齐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978520" y="3283491"/>
            <a:ext cx="1667022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94464"/>
            <a:ext cx="7886700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np.random.RandomState(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(A.add(B,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fill_value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A.stack().mean()))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02116" y="1866046"/>
            <a:ext cx="2492990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B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0   9  4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1  15  0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C  A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0  1  9  0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1  1  8  9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2  0  8  6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B     C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0   9.0  5.0  16.0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1  24.0  1.0  15.0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2  13.0  7.0  15.0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 </a:t>
            </a:r>
            <a:r>
              <a:rPr lang="zh-CN" altLang="en-US" dirty="0"/>
              <a:t>与 </a:t>
            </a:r>
            <a:r>
              <a:rPr lang="en-US" altLang="zh-CN" dirty="0" err="1"/>
              <a:t>DataFrame</a:t>
            </a:r>
            <a:r>
              <a:rPr lang="zh-CN" altLang="en-US" dirty="0"/>
              <a:t>之间运算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495530"/>
            <a:ext cx="78867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np.random.RandomState(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(A.iloc[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A.iloc[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36638" y="1206362"/>
            <a:ext cx="2884123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 B  C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0  9  4  0  1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1  9  0  1  8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2  9  0  8  6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int32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 B  C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0  0  0  0  0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4  1  7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4  8  5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754525"/>
            <a:ext cx="78867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np.random.RandomState(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(A.sub(A[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4228" y="1336153"/>
            <a:ext cx="2884123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 B  C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0  9  4  0  1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1  9  0  1  8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2  9  0  8  6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B, 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int32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 B  C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0  5  0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1  9  0  1  8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2  9  0  8  6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索引与数据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634493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(data.values)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(data.values))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(data.index)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(data.index))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559616"/>
            <a:ext cx="6157455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0.25 0.5  0.75 1.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&lt;class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'numpy.ndarray'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RangeIndex(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stop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&lt;class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'pandas.core.indexes.range.RangeIndex'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9102"/>
            <a:ext cx="7886700" cy="4351338"/>
          </a:xfrm>
        </p:spPr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与</a:t>
            </a:r>
            <a:r>
              <a:rPr lang="en-US" altLang="zh-CN" dirty="0"/>
              <a:t>Series</a:t>
            </a:r>
            <a:r>
              <a:rPr lang="zh-CN" altLang="en-US" dirty="0"/>
              <a:t>的运算要对齐指定方向上的索引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382989"/>
            <a:ext cx="788670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np.random.RandomState(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pd.DataFrame(rng.randint(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(A.loc[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A.loc[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44832" y="2051675"/>
            <a:ext cx="2884123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 B  C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0  9  4  0  1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1  9  0  1  8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2  9  0  8  6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int32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A   B    C   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0  0.0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1  0.0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2  0.0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368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NumPy</a:t>
            </a:r>
            <a:r>
              <a:rPr lang="zh-CN" altLang="en-US" sz="2400" dirty="0"/>
              <a:t>中，</a:t>
            </a:r>
            <a:r>
              <a:rPr lang="en-US" altLang="zh-CN" sz="2400" dirty="0" err="1"/>
              <a:t>NaN</a:t>
            </a:r>
            <a:r>
              <a:rPr lang="zh-CN" altLang="en-US" sz="2400" dirty="0"/>
              <a:t>与任何数运算，结果仍为</a:t>
            </a:r>
            <a:r>
              <a:rPr lang="en-US" altLang="zh-CN" sz="2400" dirty="0" err="1"/>
              <a:t>NaN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8904" y="2521952"/>
            <a:ext cx="44198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np.array([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np.nan,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(np.nan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(np.nan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(var.sum())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(var.max())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16039" y="2829729"/>
            <a:ext cx="569387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8904" y="4951689"/>
            <a:ext cx="44198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(np.nansum(var))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(np.nanmax(var))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(np.nanmin(var))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16039" y="4951689"/>
            <a:ext cx="569387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28650" y="4428008"/>
            <a:ext cx="7886700" cy="523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忽略</a:t>
            </a:r>
            <a:r>
              <a:rPr lang="en-US" altLang="zh-CN" sz="2400" dirty="0" err="1"/>
              <a:t>NaN</a:t>
            </a:r>
            <a:r>
              <a:rPr lang="zh-CN" altLang="en-US" sz="2400" dirty="0"/>
              <a:t>进行计算</a:t>
            </a:r>
            <a:endParaRPr lang="zh-CN" altLang="en-US" sz="2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Pandas</a:t>
            </a:r>
            <a:r>
              <a:rPr lang="zh-CN" altLang="en-US" sz="2400" dirty="0"/>
              <a:t>中，</a:t>
            </a:r>
            <a:r>
              <a:rPr lang="en-US" altLang="zh-CN" sz="2400" dirty="0" err="1"/>
              <a:t>NaN</a:t>
            </a:r>
            <a:r>
              <a:rPr lang="zh-CN" altLang="en-US" sz="2400" dirty="0"/>
              <a:t>表示缺失值时，类型是浮点数；表示缺失对象时，类型是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851687"/>
            <a:ext cx="4293163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49291" y="2201826"/>
            <a:ext cx="1803699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int32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1    2.0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49" y="4996730"/>
            <a:ext cx="4293163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49291" y="4521839"/>
            <a:ext cx="1688283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aa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bb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bb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isnull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notnull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921169"/>
            <a:ext cx="519565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(var.isnull())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(var.notnull())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5292" y="2513206"/>
            <a:ext cx="1598515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丢弃缺失值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786669"/>
            <a:ext cx="788670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(var.dropna())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947767"/>
            <a:ext cx="1854995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aa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89763"/>
            <a:ext cx="78867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                   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#原始df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(df.dropna())          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#丢弃缺失值所在行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(df.dropna(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  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#丢弃缺失值所在列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96685" y="1058117"/>
            <a:ext cx="1980029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0    1  2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0  1.0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1  2.0  3.0  5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4.0  6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0    1  2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1  2.0  3.0  5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2  6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75694"/>
            <a:ext cx="78867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[np.nan,np.nan,np.nan,np.nan]])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(df.dropna(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how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'any'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(df.dropna(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how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'all'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68948" y="3012427"/>
            <a:ext cx="2877711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0    1    2    3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0  1.0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2.0  4.0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1  2.0  3.0  5.0  3.0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NaN  NaN  NaN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0    1    2    3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1  2.0  3.0  5.0  3.0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0    1    2    3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0  1.0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2.0  4.0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1  2.0  3.0  5.0  3.0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[np.nan,np.nan,np.nan,np.nan]])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(df.dropna(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thresh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693517"/>
            <a:ext cx="2749471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0   1    2    3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2.0  4.0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NaN  NaN  NaN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0   1    2    3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0  1.0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2.0  4.0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8744" y="4355219"/>
            <a:ext cx="30315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表示留下该行（或列）时，非缺失值的个数至少需要</a:t>
            </a:r>
            <a:r>
              <a:rPr lang="en-US" altLang="zh-CN" sz="2000" dirty="0"/>
              <a:t>thresh</a:t>
            </a:r>
            <a:r>
              <a:rPr lang="zh-CN" altLang="en-US" sz="2000" dirty="0"/>
              <a:t>个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732336" y="3456841"/>
            <a:ext cx="1667022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填充缺失值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436690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[np.nan,np.nan,np.nan,np.nan]])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(df.fillna(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174050"/>
            <a:ext cx="3262432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0    1     2     3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0  11.0  0.0  22.0  44.0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1  22.0  0.0   0.0  33.0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2   0.0  0.0   0.0   0.0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由字典生成</a:t>
            </a:r>
            <a:r>
              <a:rPr lang="en-US" altLang="zh-CN" dirty="0"/>
              <a:t>Series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455039"/>
            <a:ext cx="3393878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a_dict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23423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'BBB'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43422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'CCC'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3334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a_ser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pd.Series(a_dict)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(a_ser)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(a_ser[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'BBB'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60720" y="2455039"/>
            <a:ext cx="172675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AAA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23423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BBB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43422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CCC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3334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43422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49" y="1825625"/>
            <a:ext cx="7886701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'abcde'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(data.fillna(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'ffill'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(data.fillna(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'bfill'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73436" y="545058"/>
            <a:ext cx="1803699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NaN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NaN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9279" y="4280343"/>
            <a:ext cx="30315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用前后相邻的元素进行填充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904978" y="3149065"/>
            <a:ext cx="485336" cy="1078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6775" y="1825625"/>
            <a:ext cx="8004517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[np.nan,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,np.nan]])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(df.fillna(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'ffill'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591777"/>
            <a:ext cx="2877711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0    1  2    3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0  1.0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2  4.0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1  2.0  3.0  5  3.0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5.0  4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0    1    2    3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0  1.0  1.0  2.0  4.0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1  2.0  3.0  5.0  3.0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5.0  4.0  4.0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多级索引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MultiIndex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936949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pd.MultiIndex.from_tuples(index)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(mul_index)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5291" y="4964810"/>
            <a:ext cx="8311891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MultiIndex(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levels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769130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考虑用</a:t>
            </a:r>
            <a:r>
              <a:rPr lang="en-US" altLang="zh-CN" sz="2400" dirty="0"/>
              <a:t>Series</a:t>
            </a:r>
            <a:r>
              <a:rPr lang="zh-CN" altLang="en-US" sz="2400" dirty="0"/>
              <a:t>来表示美国不同的州、不同年份的人口数据，这对</a:t>
            </a:r>
            <a:r>
              <a:rPr lang="en-US" altLang="zh-CN" sz="2400" dirty="0"/>
              <a:t>Series</a:t>
            </a:r>
            <a:r>
              <a:rPr lang="zh-CN" altLang="en-US" sz="2400" dirty="0"/>
              <a:t>来说就相当于有了两个索引值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452319"/>
            <a:ext cx="7886700" cy="34778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pd.MultiIndex.from_tuples(index)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33870000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37250000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18970000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19370000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20850000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25140000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pd.Series(population,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144945"/>
            <a:ext cx="3775393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2008    33870000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2018    37250000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2008    18970000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2018    19370000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2008    20850000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2018    25140000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MultiIndex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二维的</a:t>
            </a:r>
            <a:r>
              <a:rPr lang="en-US" altLang="zh-CN" sz="2400" dirty="0"/>
              <a:t>Series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转换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295156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df_pop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pop.unstack()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(df_pop)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(df_pop.stack())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86665" y="2633455"/>
            <a:ext cx="403187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2008      2018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33870000  37250000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18970000  19370000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20850000  25140000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2008    33870000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2018    37250000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2008    18970000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2018    19370000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2008    20850000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2018    25140000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4874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使用</a:t>
            </a:r>
            <a:r>
              <a:rPr lang="en-US" altLang="zh-CN" sz="4000" dirty="0" err="1"/>
              <a:t>DataFrame</a:t>
            </a:r>
            <a:r>
              <a:rPr lang="zh-CN" altLang="en-US" sz="4000" dirty="0"/>
              <a:t>来表示三级索引</a:t>
            </a:r>
            <a:endParaRPr lang="zh-CN" altLang="en-US" sz="4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080" y="2580326"/>
            <a:ext cx="8497839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'Texas'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pd.MultiIndex.from_tuples(index)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population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33870000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37250000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18970000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19370000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20850000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25140000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under_18_pop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9267089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9284094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4687374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4318033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5906301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6879014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pd.Series(population,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pop_df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'total'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'under18'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under_18_pop})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(pop_df)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3795" y="1994938"/>
            <a:ext cx="410881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total  under18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2008  33870000  9267089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2018  37250000  9284094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2008  18970000  4687374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2018  19370000  4318033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2008  20850000  5906301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2018  25140000  6879014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378634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考虑表示上述三个州，</a:t>
            </a:r>
            <a:r>
              <a:rPr lang="en-US" altLang="zh-CN" sz="2400" dirty="0"/>
              <a:t>2008/2018</a:t>
            </a:r>
            <a:r>
              <a:rPr lang="zh-CN" altLang="en-US" sz="2400" dirty="0"/>
              <a:t>，总人口</a:t>
            </a:r>
            <a:r>
              <a:rPr lang="en-US" altLang="zh-CN" sz="2400" dirty="0"/>
              <a:t>/18</a:t>
            </a:r>
            <a:r>
              <a:rPr lang="zh-CN" altLang="en-US" sz="2400" dirty="0"/>
              <a:t>岁以下的人口，这里有三个维度的信息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多级索引创建方法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嵌套列表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1" y="2541342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pd.MultiIndex.from_arrays([[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(mul_index)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49" y="4159098"/>
            <a:ext cx="621356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MultiIndex(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多级索引创建方法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元组列表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766424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pd.MultiIndex.from_tuples([(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(mul_index)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271639"/>
            <a:ext cx="621356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MultiIndex(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多级索引创建方法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levels</a:t>
            </a:r>
            <a:r>
              <a:rPr lang="zh-CN" altLang="en-US" dirty="0"/>
              <a:t>和</a:t>
            </a:r>
            <a:r>
              <a:rPr lang="en-US" altLang="zh-CN" dirty="0"/>
              <a:t>labels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752357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(mul_index)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8650" y="4271639"/>
            <a:ext cx="621356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MultiIndex(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5289"/>
            <a:ext cx="7886700" cy="4351338"/>
          </a:xfrm>
        </p:spPr>
        <p:txBody>
          <a:bodyPr/>
          <a:lstStyle/>
          <a:p>
            <a:r>
              <a:rPr lang="zh-CN" altLang="en-US" dirty="0"/>
              <a:t>索引参数</a:t>
            </a:r>
            <a:r>
              <a:rPr lang="en-US" altLang="zh-CN" dirty="0"/>
              <a:t>index</a:t>
            </a:r>
            <a:r>
              <a:rPr lang="zh-CN" altLang="en-US" dirty="0"/>
              <a:t>中含有字典中不存在的键时，默认设置对应值为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2466" y="3053776"/>
            <a:ext cx="5976316" cy="31700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a_dict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23423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'BBB'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43422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'CCC'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3334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a_ser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pd.Series(a_dict,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'CCC'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b_ser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pd.Series(a_dict,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'BBB'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'DDD'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(a_ser)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(b_ser)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70541" y="3053776"/>
            <a:ext cx="1983235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AAA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23423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CCC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3334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BBB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43422.0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DDD        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多级索引创建方法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相乘方法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878109"/>
            <a:ext cx="788670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mul_index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pd.MultiIndex.from_product([[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(mul_index)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109032"/>
            <a:ext cx="621356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MultiIndex(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055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行索引和列索引均可以多级</a:t>
            </a:r>
            <a:endParaRPr lang="zh-CN" altLang="en-US" sz="4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197" y="1272783"/>
            <a:ext cx="8159606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pd.MultiIndex.from_product([[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'June'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'month'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'visit'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umn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pd.MultiIndex.from_product([[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'Tom'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'Bill'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df_data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pd.DataFrame(data,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umn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(df_data)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6335" y="3909055"/>
            <a:ext cx="673133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             Tom                Bill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22        18        22        18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month visit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May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1      0.700432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2.102260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0.180631  0.547632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1.420270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0.228577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0.620010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0.811929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June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1      0.998547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0.454578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0.775359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0.239387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0.291106  0.008166  1.238868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0.180516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多级索引取值与运算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多级索引取值与运算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与之前介绍的</a:t>
            </a:r>
            <a:r>
              <a:rPr lang="en-US" altLang="zh-CN" sz="2400" dirty="0"/>
              <a:t>Series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的索引本质一致，只是增加了索引的维度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84303" y="2998428"/>
            <a:ext cx="3775393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2008    33870000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2018    37250000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2008    18970000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2018    19370000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2008    20850000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2018    25140000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多级索引取值与运算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413018"/>
            <a:ext cx="3663182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2203" y="4066471"/>
            <a:ext cx="3021981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2203" y="4750826"/>
            <a:ext cx="223651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2008    18970000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2018    19370000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86996" y="2413018"/>
            <a:ext cx="352835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86997" y="3018531"/>
            <a:ext cx="3005951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33870000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18970000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20850000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28650" y="3018531"/>
            <a:ext cx="121058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18970000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多级索引取值与运算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(pop.loc[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'California'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'New York'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360671"/>
            <a:ext cx="3057247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2008    33870000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2018    37250000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2008    18970000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2018    19370000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3876059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(pop.loc[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8650" y="4457056"/>
            <a:ext cx="3057247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California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2008    33870000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2018    37250000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York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2008    18970000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2018    19370000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Texas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2008    20850000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2018    25140000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多级索引取值与运算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四维</a:t>
            </a:r>
            <a:r>
              <a:rPr lang="en-US" altLang="zh-CN" dirty="0" err="1"/>
              <a:t>DataFrame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06335" y="2938662"/>
            <a:ext cx="673133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             Tom                Bill    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22        18        22        18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month visit                                  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May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1      0.700432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2.102260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0.180631  0.547632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1.420270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0.228577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0.620010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0.811929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June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1      0.998547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0.454578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0.775359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0.239387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0.291106  0.008166  1.238868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0.180516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13348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'Tom'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访问Tom的数据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2601433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'Tom'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Tom年龄为22岁的数据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8650" y="863427"/>
            <a:ext cx="336823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       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22        18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month visit                    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May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1      0.700432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2.102260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1.420270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0.228577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June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1      0.998547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0.454578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0.291106  0.008166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28650" y="3136479"/>
            <a:ext cx="3371436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month  visit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May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1        0.700432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2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1.420270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June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1        0.998547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2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0.291106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(Tom,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dtype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28650" y="4841075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'Tom'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Tom 22岁 5月份的数据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25444" y="5364299"/>
            <a:ext cx="3371436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visit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1    0.700432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1.420270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(Tom,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dtype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多级索引取值与运算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913616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(df_data.iloc[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614128"/>
            <a:ext cx="5447325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             Tom                Bill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22        18        22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month visit                 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May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1      0.700432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2.102260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0.180631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1.420270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0.228577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0.620010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求和、求平均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(df_data.mean(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'month'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370078"/>
            <a:ext cx="5961888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       Tom                Bill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22        18        22        18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month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May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0.359919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1.165418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0.400320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0.132148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June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0.353720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0.223206  0.231754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0.209951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4100427"/>
            <a:ext cx="78867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(df_data.sum(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level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8650" y="4599670"/>
            <a:ext cx="4163319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22        18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month visit       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May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1      0.519801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1.554628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2.040279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1.040506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June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1      0.223188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0.693965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2      0.947762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0.172350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类比字典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2410267"/>
            <a:ext cx="7685356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   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#通过键来获取字典的值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data)   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#判断键是否存在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(data.keys())   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#获取键的列表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(data.items()))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#获取键值对的列表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8650" y="4484195"/>
            <a:ext cx="6615914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Index([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'object'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数据合并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concat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64" y="1438739"/>
            <a:ext cx="9100568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'C4'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(pd.concat([df1,df2],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0418" y="3204891"/>
            <a:ext cx="2364750" cy="34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B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   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C1  D1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C4  D2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   C   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  C1  D1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  C4  D2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6" y="452319"/>
            <a:ext cx="9100568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'A3'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'A4'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'B3'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'B4'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(pd.concat([df1,df2],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ignore_index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321440"/>
            <a:ext cx="1338828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A3  B3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A4  B4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A3  B3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A4  B4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17255" y="2595490"/>
            <a:ext cx="31159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该参数可以消除重复索引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747846" y="2002433"/>
            <a:ext cx="661182" cy="47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6" y="714254"/>
            <a:ext cx="9100568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'A3'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'A4'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'B3'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'B4'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(pd.concat([df1,df2],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7704" y="2480406"/>
            <a:ext cx="1595309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A3  B3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A4  B4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A   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A3  B3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A4  B4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4375" y="3017519"/>
            <a:ext cx="28135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如果需要保留原来的索引，我们可以添加一层索引进行区别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030394" y="2286000"/>
            <a:ext cx="1083212" cy="61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列名不一致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15971"/>
            <a:ext cx="91440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'A1'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'A2'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'B1'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'B2'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'C1'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'C2'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'B4'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'C4'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'D4'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(pd.concat([df1,df2]))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07766" y="3024279"/>
            <a:ext cx="2377574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   C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  C1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  C2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   C   D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B3  C3  D3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B4  C4  D4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A   B   C    D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  C1  NaN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  C2  NaN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B3  C3   D3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B4  C4   D4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0758"/>
            <a:ext cx="78867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69" y="340758"/>
            <a:ext cx="9073662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'A1'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'A2'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'B1'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'B2'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'C1'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'C2'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'B3'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'B4'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'C3'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'C4'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'D3'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'D4'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(pd.concat([df1,df2],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join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'inner'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9231" y="3085385"/>
            <a:ext cx="1685077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   C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  C1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  C2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   C   D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B3  C3  D3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B4  C4  D4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   C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B1  C1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B2  C2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B3  C3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B4  C4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7600" y="3587261"/>
            <a:ext cx="21523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对输入列取交集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53618" y="2855742"/>
            <a:ext cx="1083212" cy="61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532" y="194998"/>
            <a:ext cx="9073661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'A1'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'A2'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'B1'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'B2'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'C1'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'C2'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'B3'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'B4'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'C3'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'C4'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'3'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'D3'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'4'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'D4'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(pd.concat([df1, df2],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join_axes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[df1.columns]))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1520" y="2950449"/>
            <a:ext cx="1800493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   B   C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  C1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  C2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   C   D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B3  C3  D3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B4  C4  D4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A   B   C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 B1  C1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 B2  C2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B3  C3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NaN  B4  C4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5815" y="3495821"/>
            <a:ext cx="3108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指定采用哪个合并项的列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027756" y="2750847"/>
            <a:ext cx="1083212" cy="61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692970"/>
            <a:ext cx="7886700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'group'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'MGR'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'hire_date'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df3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pd.merge(df1, df2)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(df3)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84209" y="1382913"/>
            <a:ext cx="3648756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employee group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employee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 group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4368019"/>
            <a:ext cx="17373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一对一连接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25895"/>
            <a:ext cx="78867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df4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'group'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'MGR'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'supervisor'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'Bill'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'Tom'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(df3)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(df4)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df5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pd.merge(df3, df4)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(df5)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8650" y="2282882"/>
            <a:ext cx="4572085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employee group  hire_date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supervisor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MGR       Bill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 Tom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        Bob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employee group  hire_date supervisor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Bill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Tom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Tom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7990" y="2419644"/>
            <a:ext cx="17373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多对一连接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745" y="160293"/>
            <a:ext cx="8806375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df6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'group'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'MGR'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'HR'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'HR'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'skill'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'management'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'CS'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'office'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'english'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df7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pd.merge(df1, df6)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(df6)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(df7)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055" y="1458537"/>
            <a:ext cx="3058851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employee group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group       skill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MGR  management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   CS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 math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      office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     english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employee group       skill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  management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   CS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 math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   CS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 math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      office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     english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45" y="2750234"/>
            <a:ext cx="17373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多对多连接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127201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1.25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887152"/>
            <a:ext cx="1983235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1.25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3102" y="3756074"/>
            <a:ext cx="30315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向</a:t>
            </a:r>
            <a:r>
              <a:rPr lang="en-US" altLang="zh-CN" sz="2000" dirty="0"/>
              <a:t>Series</a:t>
            </a:r>
            <a:r>
              <a:rPr lang="zh-CN" altLang="en-US" sz="2000" dirty="0"/>
              <a:t>对象添加数据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827606" y="3101926"/>
            <a:ext cx="1667022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合并列名称不一致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两个待连接的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对象的合并列名称不一样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504278"/>
            <a:ext cx="8686800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'group'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'MGR'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'hire_date'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df3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pd.merge(df1, df2,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left_on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right_on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).drop(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(df3)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52425" y="1406814"/>
            <a:ext cx="3648756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employee group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name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 group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MGR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合并索引列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1245" y="2477854"/>
            <a:ext cx="8321509" cy="34778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'group'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'MGR'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'hire_date'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df1_a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df1.set_index(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df2_a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df2.set_index(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df3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pd.merge(df1_a, df2_a,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right_index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(df1_a)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(df2_a)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(df3)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05081" y="655905"/>
            <a:ext cx="2879314" cy="594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group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    MGR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 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    HR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 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    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MGR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HR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49" y="1542535"/>
            <a:ext cx="7938575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df1_a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df1.set_index(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df2_a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df2.set_index(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(df1_a.join(df2_a))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49" y="2951874"/>
            <a:ext cx="3392275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group  hire_date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    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    MGR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    R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    HR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    R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DataFrame</a:t>
            </a:r>
            <a:r>
              <a:rPr lang="zh-CN" altLang="en-US" sz="3600" dirty="0"/>
              <a:t>对象的合并列一个是索引列，另一个是数据列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1245" y="1694548"/>
            <a:ext cx="8321509" cy="31700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'group'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'MGR'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'R&amp;D'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'Bob'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'Jake'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'Sue'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'Lisa'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'hire_date'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df1_a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df1.set_index(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'employee'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df3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pd.merge(df1_a, df2,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right_on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(df1_a)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(df3)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6154" y="1098181"/>
            <a:ext cx="3264035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group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    MGR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 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    HR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    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name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Bob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Jake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Lisa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  name  hire_date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MGR   Bob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Jake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  Lisa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   Sue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数据连接操作中的集合操作规则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1690689"/>
            <a:ext cx="7886700" cy="31700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'Peter'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'Paul'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'Mary'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'food'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'fish'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'beans'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'bread'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'Mary'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'Joseph'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'drink'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'wine'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'beer'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columns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'drink'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(pd.merge(df1, df2,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how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'inner'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34110" y="2771014"/>
            <a:ext cx="2749471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name   food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Peter   fish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Paul  beans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bread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name drink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wine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Joseph  beer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name   food drink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bread  wine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841" y="5263536"/>
            <a:ext cx="3108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指定连接方式：内连接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560321" y="4768948"/>
            <a:ext cx="1477107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271042"/>
            <a:ext cx="78867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(pd.merge(df1, df2,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how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'left'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479567"/>
            <a:ext cx="2877711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name   food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Peter   fish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Paul  beans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bread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name drink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wine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Joseph  beer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name   food drink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Peter   fish   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Paul  beans   NaN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bread  wine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2764" y="3192621"/>
            <a:ext cx="3108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指定连接方式：左连接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206240" y="2286705"/>
            <a:ext cx="1871004" cy="777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多个共同列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623333"/>
            <a:ext cx="7886700" cy="224676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'Peter'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'Paul'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'Mary'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'rank'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df2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'Peter'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'Mary'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'Paul'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'rank'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(df1)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(df2)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(pd.merge(df1, df2,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92105" y="2142798"/>
            <a:ext cx="3262432" cy="4401205"/>
          </a:xfrm>
          <a:prstGeom prst="rect">
            <a:avLst/>
          </a:prstGeom>
          <a:solidFill>
            <a:srgbClr val="F8F8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name  rank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Peter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Paul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 rank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Peter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Paul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 rank_x  rank_y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Peter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1       4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Paul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2       1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Mary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3       7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06390" y="3899616"/>
            <a:ext cx="31089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可以在</a:t>
            </a:r>
            <a:r>
              <a:rPr lang="en-US" altLang="zh-CN" sz="2000" dirty="0"/>
              <a:t>merge</a:t>
            </a:r>
            <a:r>
              <a:rPr lang="zh-CN" altLang="en-US" sz="2000" dirty="0"/>
              <a:t>函数参数中指定</a:t>
            </a:r>
            <a:r>
              <a:rPr lang="en-US" altLang="zh-CN" sz="2000" dirty="0"/>
              <a:t>suffixes</a:t>
            </a:r>
            <a:r>
              <a:rPr lang="zh-CN" altLang="en-US" sz="2000" dirty="0"/>
              <a:t>参数来指定后缀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064369" y="4944794"/>
            <a:ext cx="1758462" cy="42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GroupBy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97" y="906332"/>
            <a:ext cx="5846005" cy="4901196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GroupBy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'key1'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'key2'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'one'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'two'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'one'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'two'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'one'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'data1'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'data2'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8650" y="3704495"/>
            <a:ext cx="4163319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key1 key2     data1     data2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one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1.220379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0.614543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two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0.284783  0.901116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one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0.339224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0.512699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two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0.532306  0.300087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one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0.929099  1.680894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数据选取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类比数组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2370078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pd.Series([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(data[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4057900"/>
            <a:ext cx="1983235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0.75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0.25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3269" y="4234376"/>
            <a:ext cx="30315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显式索引的切片中，左右两端都包含在结果中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277773" y="3580228"/>
            <a:ext cx="1667022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GroupBy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grouped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].groupby(df[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(grouped)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grouped.mean()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4376" y="3493480"/>
            <a:ext cx="8395247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pandas.core.groupby.groupby.SeriesGroupBy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0x013587B0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0.811420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0.435765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data1, 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21436" y="1027907"/>
            <a:ext cx="4693914" cy="4001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语法糖：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df.groupby(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'key1'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'data1'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08364" y="1562953"/>
            <a:ext cx="844061" cy="35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GroupBy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615957"/>
            <a:ext cx="7912744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means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].groupby([df[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df[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]]).mean()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(means)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means.unstack()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766556"/>
            <a:ext cx="3653564" cy="34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key1  key2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one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1.074739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two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0.284783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one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0.339224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two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0.532306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data1, dtype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key2       one       two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key1       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1.074739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0.284783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0.339224  0.532306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遍历各分组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825625"/>
            <a:ext cx="7886700" cy="1015663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name, group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df.groupby(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(group)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077964"/>
            <a:ext cx="4163319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key1 key2     data1     data2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one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1.220379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0.614543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two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0.284783  0.901116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one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0.929099  1.680894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key1 key2     data1     data2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one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0.339224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0.512699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two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0.532306  0.300087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9292" y="881063"/>
            <a:ext cx="42836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GroupBy</a:t>
            </a:r>
            <a:r>
              <a:rPr lang="zh-CN" altLang="en-US" sz="2000" dirty="0"/>
              <a:t>对象支持迭代，会生成一个包含组名和数据块的</a:t>
            </a:r>
            <a:r>
              <a:rPr lang="en-US" altLang="zh-CN" sz="2000" dirty="0"/>
              <a:t>2</a:t>
            </a:r>
            <a:r>
              <a:rPr lang="zh-CN" altLang="en-US" sz="2000" dirty="0"/>
              <a:t>维元组序列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434718"/>
            <a:ext cx="78867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grouped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df.groupby(df.dtypes,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dtype, group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grouped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(dtype)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(group)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4486" y="2058392"/>
            <a:ext cx="2880917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float64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data1     data2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1.220379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0.614543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0.284783  0.901116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2  0.339224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0.512699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3  0.532306  0.300087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0.929099  1.680894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key1 key2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one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two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one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two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one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1738" y="1912155"/>
            <a:ext cx="42836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groupby</a:t>
            </a:r>
            <a:r>
              <a:rPr lang="zh-CN" altLang="en-US" sz="2000" dirty="0"/>
              <a:t>默认情况下在</a:t>
            </a:r>
            <a:r>
              <a:rPr lang="en-US" altLang="zh-CN" sz="2000" dirty="0"/>
              <a:t>axis=0</a:t>
            </a:r>
            <a:r>
              <a:rPr lang="zh-CN" altLang="en-US" sz="2000" dirty="0"/>
              <a:t>的轴向上分组，我们也可以其他轴向上进行分组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40215" y="865163"/>
            <a:ext cx="1133329" cy="962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690689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np.random.RandomState(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pd.DataFrame({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rng.randint(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)})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691284"/>
            <a:ext cx="262123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key  data1  data2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3      3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4      7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5      9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6317" y="1825625"/>
            <a:ext cx="803136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(df.groupby(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).aggregate([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np.median,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2696807"/>
            <a:ext cx="4929555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data1            data2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median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   min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median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                    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0    1.5   3     3    4.0   5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1    2.5   4     0    3.5   7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2    3.5   5     3    6.0   9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012" y="1892515"/>
            <a:ext cx="8569975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(df.groupby(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).aggregate({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'data1'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'data2'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3207" y="2550087"/>
            <a:ext cx="2364750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data1  data2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            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0      5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1      7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2      9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312130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(df.groupby(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).std())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99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filter_func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'data2'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].std()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(df.groupby(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).filter(filter_func))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2874" y="3078282"/>
            <a:ext cx="3005951" cy="34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data1     data2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            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2.12132  1.414214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2.12132  4.949747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2.12132  4.242641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 data1  data2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2      3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4      7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5      9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509117"/>
            <a:ext cx="7886700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(df.groupby(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).transform(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x.mean()))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8893" y="2351939"/>
            <a:ext cx="2377574" cy="4247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key  data1  data2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0      5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2      3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3      3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4      7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5      9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data1  data2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1.5    1.0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1.5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3.5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1.5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3    1.5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4    1.5    3.5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5    1.5    3.0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40"/>
            <a:ext cx="7886700" cy="1325563"/>
          </a:xfrm>
        </p:spPr>
        <p:txBody>
          <a:bodyPr/>
          <a:lstStyle/>
          <a:p>
            <a:r>
              <a:rPr lang="en-US" altLang="zh-CN" dirty="0"/>
              <a:t>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072980"/>
            <a:ext cx="7886700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norm_by_data2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'data1'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/=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'data2'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].sum()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(df.groupby(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).apply(norm_by_data2))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9231" y="2760964"/>
            <a:ext cx="2723823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key  data1  data2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0      5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1      0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2      3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3      3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4      7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5      9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     data1  data2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0.000000      5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0.142857      0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0.166667      3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0.375000      3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0.571429      7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0.416667      9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0FA3-00B2-4BD9-BF33-DFF3235A5D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34079</Words>
  <Application>WPS 演示</Application>
  <PresentationFormat>全屏显示(4:3)</PresentationFormat>
  <Paragraphs>968</Paragraphs>
  <Slides>105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20" baseType="lpstr">
      <vt:lpstr>Arial</vt:lpstr>
      <vt:lpstr>方正书宋_GBK</vt:lpstr>
      <vt:lpstr>Wingdings</vt:lpstr>
      <vt:lpstr>宋体</vt:lpstr>
      <vt:lpstr>-apple-system</vt:lpstr>
      <vt:lpstr>Calibri Light</vt:lpstr>
      <vt:lpstr>Helvetica Neue</vt:lpstr>
      <vt:lpstr>Calibri</vt:lpstr>
      <vt:lpstr>汉仪书宋二KW</vt:lpstr>
      <vt:lpstr>微软雅黑</vt:lpstr>
      <vt:lpstr>汉仪旗黑KW</vt:lpstr>
      <vt:lpstr>宋体</vt:lpstr>
      <vt:lpstr>Arial Unicode MS</vt:lpstr>
      <vt:lpstr>Thonburi</vt:lpstr>
      <vt:lpstr>Office 主题</vt:lpstr>
      <vt:lpstr>Pandas</vt:lpstr>
      <vt:lpstr>Pandas</vt:lpstr>
      <vt:lpstr>Series</vt:lpstr>
      <vt:lpstr>Series</vt:lpstr>
      <vt:lpstr>Series</vt:lpstr>
      <vt:lpstr>Series</vt:lpstr>
      <vt:lpstr>Series数据选取</vt:lpstr>
      <vt:lpstr>Series数据选取</vt:lpstr>
      <vt:lpstr>Series数据选取</vt:lpstr>
      <vt:lpstr>Series数据选取</vt:lpstr>
      <vt:lpstr>Series数据选取</vt:lpstr>
      <vt:lpstr>Series数据选取</vt:lpstr>
      <vt:lpstr>Series数据选取</vt:lpstr>
      <vt:lpstr>DataFrame</vt:lpstr>
      <vt:lpstr>DataFrame</vt:lpstr>
      <vt:lpstr>DataFrame</vt:lpstr>
      <vt:lpstr>DataFrame</vt:lpstr>
      <vt:lpstr>DataFrame</vt:lpstr>
      <vt:lpstr>DataFrame</vt:lpstr>
      <vt:lpstr>DataFrame数据选取</vt:lpstr>
      <vt:lpstr>DataFrame数据选取</vt:lpstr>
      <vt:lpstr>DataFrame数据选取</vt:lpstr>
      <vt:lpstr>DataFrame数据选取</vt:lpstr>
      <vt:lpstr>DataFrame数据选取</vt:lpstr>
      <vt:lpstr>DataFrame数据选取</vt:lpstr>
      <vt:lpstr>DataFrame数据选取</vt:lpstr>
      <vt:lpstr>DataFrame数据选取</vt:lpstr>
      <vt:lpstr>DataFrame数据选取</vt:lpstr>
      <vt:lpstr>DataFrame数据选取</vt:lpstr>
      <vt:lpstr>DataFrame数据选取</vt:lpstr>
      <vt:lpstr>数值运算</vt:lpstr>
      <vt:lpstr>数值运算</vt:lpstr>
      <vt:lpstr>数值运算</vt:lpstr>
      <vt:lpstr>数值运算</vt:lpstr>
      <vt:lpstr>数值运算</vt:lpstr>
      <vt:lpstr>PowerPoint 演示文稿</vt:lpstr>
      <vt:lpstr>PowerPoint 演示文稿</vt:lpstr>
      <vt:lpstr>数值运算</vt:lpstr>
      <vt:lpstr>数值运算</vt:lpstr>
      <vt:lpstr>数值运算</vt:lpstr>
      <vt:lpstr>缺失值处理</vt:lpstr>
      <vt:lpstr>缺失值处理</vt:lpstr>
      <vt:lpstr>缺失值处理</vt:lpstr>
      <vt:lpstr>缺失值处理</vt:lpstr>
      <vt:lpstr>缺失值处理</vt:lpstr>
      <vt:lpstr>缺失值处理</vt:lpstr>
      <vt:lpstr>缺失值处理</vt:lpstr>
      <vt:lpstr>缺失值处理</vt:lpstr>
      <vt:lpstr>缺失值处理</vt:lpstr>
      <vt:lpstr>缺失值处理</vt:lpstr>
      <vt:lpstr>缺失值处理</vt:lpstr>
      <vt:lpstr>多级索引</vt:lpstr>
      <vt:lpstr>MultiIndex</vt:lpstr>
      <vt:lpstr>PowerPoint 演示文稿</vt:lpstr>
      <vt:lpstr>MultiIndex</vt:lpstr>
      <vt:lpstr>使用DataFrame来表示三级索引</vt:lpstr>
      <vt:lpstr>多级索引创建方法</vt:lpstr>
      <vt:lpstr>多级索引创建方法</vt:lpstr>
      <vt:lpstr>多级索引创建方法</vt:lpstr>
      <vt:lpstr>多级索引创建方法</vt:lpstr>
      <vt:lpstr>行索引和列索引均可以多级</vt:lpstr>
      <vt:lpstr>多级索引取值与运算</vt:lpstr>
      <vt:lpstr>多级索引取值与运算</vt:lpstr>
      <vt:lpstr>多级索引取值与运算</vt:lpstr>
      <vt:lpstr>多级索引取值与运算</vt:lpstr>
      <vt:lpstr>多级索引取值与运算</vt:lpstr>
      <vt:lpstr>PowerPoint 演示文稿</vt:lpstr>
      <vt:lpstr>多级索引取值与运算</vt:lpstr>
      <vt:lpstr>DataFrame求和、求平均</vt:lpstr>
      <vt:lpstr>数据合并</vt:lpstr>
      <vt:lpstr>concat</vt:lpstr>
      <vt:lpstr>PowerPoint 演示文稿</vt:lpstr>
      <vt:lpstr>PowerPoint 演示文稿</vt:lpstr>
      <vt:lpstr>列名不一致</vt:lpstr>
      <vt:lpstr>PowerPoint 演示文稿</vt:lpstr>
      <vt:lpstr>PowerPoint 演示文稿</vt:lpstr>
      <vt:lpstr>merge</vt:lpstr>
      <vt:lpstr>PowerPoint 演示文稿</vt:lpstr>
      <vt:lpstr>PowerPoint 演示文稿</vt:lpstr>
      <vt:lpstr>合并列名称不一致</vt:lpstr>
      <vt:lpstr>合并索引列</vt:lpstr>
      <vt:lpstr>join</vt:lpstr>
      <vt:lpstr>DataFrame对象的合并列一个是索引列，另一个是数据列</vt:lpstr>
      <vt:lpstr>数据连接操作中的集合操作规则</vt:lpstr>
      <vt:lpstr>PowerPoint 演示文稿</vt:lpstr>
      <vt:lpstr>多个共同列</vt:lpstr>
      <vt:lpstr>GroupBy</vt:lpstr>
      <vt:lpstr>PowerPoint 演示文稿</vt:lpstr>
      <vt:lpstr>GroupBy</vt:lpstr>
      <vt:lpstr>GroupBy</vt:lpstr>
      <vt:lpstr>GroupBy</vt:lpstr>
      <vt:lpstr>遍历各分组</vt:lpstr>
      <vt:lpstr>PowerPoint 演示文稿</vt:lpstr>
      <vt:lpstr>aggregate</vt:lpstr>
      <vt:lpstr>aggregate</vt:lpstr>
      <vt:lpstr>aggregate</vt:lpstr>
      <vt:lpstr>filter</vt:lpstr>
      <vt:lpstr>transform</vt:lpstr>
      <vt:lpstr>apply</vt:lpstr>
      <vt:lpstr>数据透视表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Windows 用户</dc:creator>
  <cp:lastModifiedBy>waterking</cp:lastModifiedBy>
  <cp:revision>92</cp:revision>
  <dcterms:created xsi:type="dcterms:W3CDTF">2019-10-14T03:41:35Z</dcterms:created>
  <dcterms:modified xsi:type="dcterms:W3CDTF">2019-10-14T03:41:35Z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