
<file path=[Content_Types].xml><?xml version="1.0" encoding="utf-8"?>
<Types xmlns="http://schemas.openxmlformats.org/package/2006/content-types">
  <Default Extension="emf" ContentType="image/x-emf"/>
  <Default Extension="mp4" ContentType="video/mp4"/>
  <Default Extension="png" ContentType="image/png"/>
  <Default Extension="rels" ContentType="application/vnd.openxmlformats-package.relationships+xml"/>
  <Default Extension="vtt" ContentType="text/vt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1" r:id="rId3"/>
    <p:sldId id="279" r:id="rId4"/>
    <p:sldId id="281" r:id="rId5"/>
    <p:sldId id="280" r:id="rId6"/>
    <p:sldId id="257" r:id="rId7"/>
    <p:sldId id="275" r:id="rId8"/>
    <p:sldId id="276" r:id="rId9"/>
    <p:sldId id="282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Добро пожаловать" id="{E75E278A-FF0E-49A4-B170-79828D63BBAD}">
          <p14:sldIdLst>
            <p14:sldId id="256"/>
          </p14:sldIdLst>
        </p14:section>
        <p14:section name="Конструктор, трансформация, добавление заметок, совместная работа, помощник" id="{B9B51309-D148-4332-87C2-07BE32FBCA3B}">
          <p14:sldIdLst>
            <p14:sldId id="271"/>
            <p14:sldId id="279"/>
            <p14:sldId id="281"/>
            <p14:sldId id="280"/>
            <p14:sldId id="257"/>
            <p14:sldId id="275"/>
            <p14:sldId id="276"/>
          </p14:sldIdLst>
        </p14:section>
        <p14:section name="Подробнее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EF2CABD-ADFB-4662-86FE-964DAD288E0E}" type="datetime1">
              <a:rPr lang="ru-RU" smtClean="0"/>
              <a:t>01.02.2023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812D4-DBF0-450F-B19D-420CCD76CB60}" type="datetime1">
              <a:rPr lang="ru-RU" smtClean="0"/>
              <a:pPr/>
              <a:t>01.02.2023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821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538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468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194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230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55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592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ru-RU" sz="1800" noProof="0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Второй уровень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Третий уровень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4BFA7FF-3CFD-4CAD-BB9E-67BC1F4C890D}" type="datetime1">
              <a:rPr lang="ru-RU" noProof="0" smtClean="0"/>
              <a:t>01.02.2023</a:t>
            </a:fld>
            <a:endParaRPr lang="ru-RU" noProof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/>
          </a:p>
        </p:txBody>
      </p:sp>
      <p:sp>
        <p:nvSpPr>
          <p:cNvPr id="10" name="Прямоугольник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Второй уровень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Третий уровень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ru-RU" sz="1800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0E309820-F966-41D6-9A9E-F094402396DD}" type="datetime1">
              <a:rPr lang="ru-RU" noProof="0" smtClean="0"/>
              <a:t>01.02.2023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microsoft.com/office/2017/04/relationships/track" Target="../media/track1.vtt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://go.microsoft.com/fwlink/?LinkId=62332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ru-RU" sz="4800" dirty="0">
                <a:solidFill>
                  <a:schemeClr val="bg1"/>
                </a:solidFill>
              </a:rPr>
              <a:t>Добро пожаловать в PowerPoint!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ru-RU" sz="2400" dirty="0">
                <a:solidFill>
                  <a:schemeClr val="bg1"/>
                </a:solidFill>
                <a:latin typeface="+mj-lt"/>
              </a:rPr>
              <a:t>5 советов, которые помогут вам упростить работу</a:t>
            </a:r>
          </a:p>
        </p:txBody>
      </p:sp>
      <p:pic>
        <p:nvPicPr>
          <p:cNvPr id="4" name="Рисунок 3" descr="Значок программы PowerPoint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365993" cy="640080"/>
          </a:xfrm>
        </p:spPr>
        <p:txBody>
          <a:bodyPr rtlCol="0">
            <a:noAutofit/>
          </a:bodyPr>
          <a:lstStyle/>
          <a:p>
            <a:pPr rtl="0"/>
            <a:r>
              <a:rPr lang="ru-RU">
                <a:latin typeface="Segoe UI Light" panose="020B0502040204020203" pitchFamily="34" charset="0"/>
                <a:cs typeface="Segoe UI Light" panose="020B0502040204020203" pitchFamily="34" charset="0"/>
              </a:rPr>
              <a:t>Конструктор поможет убедительно представить свои идеи</a:t>
            </a:r>
          </a:p>
        </p:txBody>
      </p:sp>
      <p:sp>
        <p:nvSpPr>
          <p:cNvPr id="38" name="Объект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ru-RU" sz="1100" dirty="0">
                <a:latin typeface="Segoe UI" panose="020B0502040204020203" pitchFamily="34" charset="0"/>
                <a:cs typeface="Segoe UI" panose="020B0502040204020203" pitchFamily="34" charset="0"/>
              </a:rPr>
              <a:t>Конструктор PowerPoint предлагает варианты профессионального оформления презентации, исходя из содержимого слайдов. 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ru-RU" sz="1100" dirty="0">
                <a:latin typeface="Segoe UI" panose="020B0502040204020203" pitchFamily="34" charset="0"/>
                <a:cs typeface="Segoe UI" panose="020B0502040204020203" pitchFamily="34" charset="0"/>
              </a:rPr>
              <a:t>Конструктор доступен только по подписке. 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Если у вас есть подписка на Office 365, посмотрите на следующем слайде, как это работает в новой презентации.</a:t>
            </a:r>
            <a:endParaRPr lang="ru-RU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Рисунок 4" descr="Область &quot;Идеи для оформления&quot; с разными вариантами оформления"/>
          <p:cNvPicPr>
            <a:picLocks noChangeAspect="1"/>
          </p:cNvPicPr>
          <p:nvPr/>
        </p:nvPicPr>
        <p:blipFill>
          <a:blip r:embed="rId3"/>
          <a:srcRect l="11803" r="11803"/>
          <a:stretch/>
        </p:blipFill>
        <p:spPr>
          <a:xfrm>
            <a:off x="4976037" y="1385113"/>
            <a:ext cx="6513229" cy="457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9528049" cy="640080"/>
          </a:xfrm>
        </p:spPr>
        <p:txBody>
          <a:bodyPr rtlCol="0"/>
          <a:lstStyle/>
          <a:p>
            <a:pPr rtl="0"/>
            <a:r>
              <a:rPr lang="ru-RU">
                <a:latin typeface="Segoe UI Light" panose="020B0502040204020203" pitchFamily="34" charset="0"/>
                <a:cs typeface="Segoe UI Light" panose="020B0502040204020203" pitchFamily="34" charset="0"/>
              </a:rPr>
              <a:t>Как работать с конструктором PowerPoint?</a:t>
            </a:r>
          </a:p>
        </p:txBody>
      </p:sp>
      <p:sp>
        <p:nvSpPr>
          <p:cNvPr id="25" name="Объект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>
                <a:latin typeface="Segoe UI" panose="020B0502040204020203" pitchFamily="34" charset="0"/>
                <a:cs typeface="Segoe UI" panose="020B0502040204020203" pitchFamily="34" charset="0"/>
              </a:rPr>
              <a:t>Вот как это сделать:</a:t>
            </a:r>
          </a:p>
        </p:txBody>
      </p:sp>
      <p:grpSp>
        <p:nvGrpSpPr>
          <p:cNvPr id="18" name="Группа 17" descr="Маленький круг с цифрой 1, обозначающий действие 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Овал 18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20" name="Надпись 19" descr="Цифра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Объект 17"/>
          <p:cNvSpPr txBox="1">
            <a:spLocks/>
          </p:cNvSpPr>
          <p:nvPr/>
        </p:nvSpPr>
        <p:spPr>
          <a:xfrm>
            <a:off x="1056513" y="1958189"/>
            <a:ext cx="5660396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Создайте новую презентацию: выберите </a:t>
            </a:r>
            <a:r>
              <a:rPr lang="ru-RU" sz="11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Файл</a:t>
            </a: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 &gt; </a:t>
            </a:r>
            <a:r>
              <a:rPr lang="ru-RU" sz="11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Создать</a:t>
            </a: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 &gt; </a:t>
            </a:r>
            <a:r>
              <a:rPr lang="ru-RU" sz="11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Пустая</a:t>
            </a: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ru-RU" sz="11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презентация</a:t>
            </a: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.</a:t>
            </a:r>
          </a:p>
        </p:txBody>
      </p:sp>
      <p:grpSp>
        <p:nvGrpSpPr>
          <p:cNvPr id="33" name="Группа 32" descr="Маленький круг с цифрой 2, обозначающий действие 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Овал 33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35" name="Надпись 34" descr="Цифра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Объект 17"/>
          <p:cNvSpPr txBox="1">
            <a:spLocks/>
          </p:cNvSpPr>
          <p:nvPr/>
        </p:nvSpPr>
        <p:spPr>
          <a:xfrm>
            <a:off x="1056513" y="2844450"/>
            <a:ext cx="5559822" cy="10658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 самом первом слайде добавьте изображение: выберите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ru-RU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Вставка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 &gt; </a:t>
            </a:r>
            <a:r>
              <a:rPr lang="ru-RU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Рисунки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или </a:t>
            </a:r>
            <a:r>
              <a:rPr lang="ru-RU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Вставка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 &gt; </a:t>
            </a:r>
            <a:r>
              <a:rPr lang="ru-RU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Изображения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ru-RU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в Интернете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, 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затем выберите изображение.</a:t>
            </a:r>
            <a:b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</a:br>
            <a:r>
              <a:rPr lang="ru-RU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Совет. 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При добавлении изображения необходимо подключение к сети.</a:t>
            </a:r>
          </a:p>
        </p:txBody>
      </p:sp>
      <p:grpSp>
        <p:nvGrpSpPr>
          <p:cNvPr id="22" name="Группа 21" descr="Маленький круг с цифрой 3, обозначающий действие 3"/>
          <p:cNvGrpSpPr/>
          <p:nvPr/>
        </p:nvGrpSpPr>
        <p:grpSpPr bwMode="blackWhite">
          <a:xfrm>
            <a:off x="531552" y="4208299"/>
            <a:ext cx="558179" cy="409838"/>
            <a:chOff x="6953426" y="711274"/>
            <a:chExt cx="558179" cy="409838"/>
          </a:xfrm>
        </p:grpSpPr>
        <p:sp>
          <p:nvSpPr>
            <p:cNvPr id="24" name="Овал 23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30" name="Надпись 29" descr="Цифра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Объект 17"/>
          <p:cNvSpPr txBox="1">
            <a:spLocks/>
          </p:cNvSpPr>
          <p:nvPr/>
        </p:nvSpPr>
        <p:spPr>
          <a:xfrm>
            <a:off x="1056513" y="4236460"/>
            <a:ext cx="555982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Когда PowerPoint запросит разрешение на получение идей для оформления, нажмите кнопку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 </a:t>
            </a:r>
            <a:r>
              <a:rPr lang="ru-RU" sz="11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Приступить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.</a:t>
            </a:r>
          </a:p>
        </p:txBody>
      </p:sp>
      <p:grpSp>
        <p:nvGrpSpPr>
          <p:cNvPr id="37" name="Группа 36" descr="Маленький круг с цифрой 4, обозначающий действие 4"/>
          <p:cNvGrpSpPr/>
          <p:nvPr/>
        </p:nvGrpSpPr>
        <p:grpSpPr bwMode="blackWhite">
          <a:xfrm>
            <a:off x="531552" y="5137379"/>
            <a:ext cx="558179" cy="409838"/>
            <a:chOff x="6953426" y="711274"/>
            <a:chExt cx="558179" cy="409838"/>
          </a:xfrm>
        </p:grpSpPr>
        <p:sp>
          <p:nvSpPr>
            <p:cNvPr id="38" name="Овал 37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39" name="Надпись 38" descr="Цифра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Объект 17"/>
          <p:cNvSpPr txBox="1">
            <a:spLocks/>
          </p:cNvSpPr>
          <p:nvPr/>
        </p:nvSpPr>
        <p:spPr>
          <a:xfrm>
            <a:off x="1056513" y="5177572"/>
            <a:ext cx="555982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Выберите оформление в области задач </a:t>
            </a:r>
            <a:r>
              <a:rPr lang="ru-RU" sz="11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Идеи для оформления</a:t>
            </a: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29" name="Рисунок 28" descr="Вкладка &quot;Вставка&quot; с элементом для вставки рисунка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80200" y="1455491"/>
            <a:ext cx="2795082" cy="1520263"/>
          </a:xfrm>
          <a:prstGeom prst="rect">
            <a:avLst/>
          </a:prstGeom>
        </p:spPr>
      </p:pic>
      <p:pic>
        <p:nvPicPr>
          <p:cNvPr id="23" name="Рисунок 22" descr="Диалоговое окно &quot;Идеи для оформления&quot;с запросом разрешения на их получение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693033" y="3067244"/>
            <a:ext cx="2900886" cy="350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>
                <a:latin typeface="Segoe UI Light" panose="020B0502040204020203" pitchFamily="34" charset="0"/>
                <a:cs typeface="Segoe UI Light" panose="020B0502040204020203" pitchFamily="34" charset="0"/>
              </a:rPr>
              <a:t>Трансформация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Трансформация позволяет сделать анимацию и перемещение объектов в презентации плавными. При этом вы работаете с двумя похожими отдельными слайдами, но в результате создается впечатление, что действие происходит на одном. 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ru-RU" sz="11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Воспроизведение 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небольшой пример в видео справа.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Трансформация доступна только по подписке. Если у вас есть подписка на Office 365, вы можете воспользоваться этой функцией (см. инструкции на следующем слайде).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ru-RU" sz="11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Видео: трансформация" descr="В видео показан пример трансформации. Вы можете воспроизводить и приостанавливать видео с помощью клавиш ALT+W">
            <a:hlinkClick r:id="" action="ppaction://media"/>
            <a:extLst>
              <a:ext uri="{FF2B5EF4-FFF2-40B4-BE49-F238E27FC236}">
                <a16:creationId xmlns:a16="http://schemas.microsoft.com/office/drawing/2014/main" id="{9F029C1A-F15A-44BF-996A-1F59B3110D78}"/>
              </a:ext>
            </a:extLst>
          </p:cNvPr>
          <p:cNvPicPr>
            <a:picLocks noGrp="1" noChangeAspect="1"/>
          </p:cNvPicPr>
          <p:nvPr>
            <p:ph sz="quarter" idx="10"/>
            <a:videoFile r:link="rId2"/>
            <p:extLst>
              <p:ext uri="{DAA4B4D4-6D71-4841-9C94-3DE7FCFB9230}">
                <p14:media xmlns:p14="http://schemas.microsoft.com/office/powerpoint/2010/main" r:embed="rId1">
                  <p14:extLst>
                    <p:ext uri="{3AFAAA56-56D3-431D-BCD4-E75A35582382}">
                      <p173:tracksInfo xmlns:p173="http://schemas.microsoft.com/office/powerpoint/2017/3/main" displayLoc="media">
                        <p173:trackLst>
                          <p173:track id="{7D80394A-61EE-4513-90D2-E9A3DA581656}" label="caption" lang="" r:embed="rId5"/>
                        </p173:trackLst>
                      </p173:tracksInfo>
                    </p:ext>
                  </p14:extLst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418759" y="1540565"/>
            <a:ext cx="6110288" cy="3438525"/>
          </a:xfr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Настройка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трансформации</a:t>
            </a:r>
          </a:p>
        </p:txBody>
      </p:sp>
      <p:sp>
        <p:nvSpPr>
          <p:cNvPr id="30" name="Объект 17"/>
          <p:cNvSpPr txBox="1">
            <a:spLocks/>
          </p:cNvSpPr>
          <p:nvPr/>
        </p:nvSpPr>
        <p:spPr>
          <a:xfrm>
            <a:off x="541610" y="1298449"/>
            <a:ext cx="3175582" cy="619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 dirty="0"/>
              <a:t>Попробуйте сами применить этот переход к двум простым объектам.</a:t>
            </a:r>
          </a:p>
        </p:txBody>
      </p:sp>
      <p:grpSp>
        <p:nvGrpSpPr>
          <p:cNvPr id="13" name="Группа 12" descr="Маленький круг с цифрой 1, обозначающий действие 1"/>
          <p:cNvGrpSpPr/>
          <p:nvPr/>
        </p:nvGrpSpPr>
        <p:grpSpPr bwMode="blackWhite">
          <a:xfrm>
            <a:off x="558723" y="1917997"/>
            <a:ext cx="558179" cy="409838"/>
            <a:chOff x="6953426" y="711274"/>
            <a:chExt cx="558179" cy="409838"/>
          </a:xfrm>
        </p:grpSpPr>
        <p:sp>
          <p:nvSpPr>
            <p:cNvPr id="14" name="Овал 13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15" name="Надпись 14" descr="Цифра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Объект 17"/>
          <p:cNvSpPr txBox="1">
            <a:spLocks/>
          </p:cNvSpPr>
          <p:nvPr/>
        </p:nvSpPr>
        <p:spPr>
          <a:xfrm>
            <a:off x="1066039" y="1958189"/>
            <a:ext cx="2979351" cy="9139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Создайте дубликат слайда: щелкните правой кнопкой эскиз слайда и выберите элемент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ru-RU" sz="11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Дублировать слайд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18" name="Группа 17" descr="Маленький круг с цифрой 2, обозначающий действие 2"/>
          <p:cNvGrpSpPr/>
          <p:nvPr/>
        </p:nvGrpSpPr>
        <p:grpSpPr bwMode="blackWhite">
          <a:xfrm>
            <a:off x="558723" y="2896735"/>
            <a:ext cx="558179" cy="409838"/>
            <a:chOff x="6953426" y="711274"/>
            <a:chExt cx="558179" cy="409838"/>
          </a:xfrm>
        </p:grpSpPr>
        <p:sp>
          <p:nvSpPr>
            <p:cNvPr id="23" name="Овал 22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24" name="Надпись 23" descr="Цифра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5" name="Объект 17"/>
          <p:cNvSpPr txBox="1">
            <a:spLocks/>
          </p:cNvSpPr>
          <p:nvPr/>
        </p:nvSpPr>
        <p:spPr>
          <a:xfrm>
            <a:off x="1066038" y="2936927"/>
            <a:ext cx="2651153" cy="145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 втором из двух одинаковых слайдов измените параметры фигуры (например, положение, размер или цвет), а затем выберите </a:t>
            </a:r>
            <a:r>
              <a:rPr lang="ru-RU" sz="11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Переходы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 &gt; </a:t>
            </a:r>
            <a:r>
              <a:rPr lang="ru-RU" sz="11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Трансформация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26" name="Группа 25" descr="Маленький круг с цифрой 3, обозначающий действие 3"/>
          <p:cNvGrpSpPr/>
          <p:nvPr/>
        </p:nvGrpSpPr>
        <p:grpSpPr bwMode="blackWhite">
          <a:xfrm>
            <a:off x="557319" y="4344232"/>
            <a:ext cx="558179" cy="409838"/>
            <a:chOff x="6953426" y="711274"/>
            <a:chExt cx="558179" cy="409838"/>
          </a:xfrm>
        </p:grpSpPr>
        <p:sp>
          <p:nvSpPr>
            <p:cNvPr id="27" name="Овал 26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28" name="Надпись 27" descr="Цифра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29" name="Объект 17"/>
          <p:cNvSpPr txBox="1">
            <a:spLocks/>
          </p:cNvSpPr>
          <p:nvPr/>
        </p:nvSpPr>
        <p:spPr>
          <a:xfrm>
            <a:off x="1076799" y="4360521"/>
            <a:ext cx="2784602" cy="111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Вернитесь на первый слайд, нажмите кнопку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11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Слайд-шоу 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 выберите команду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11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Воспроизведение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чтобы увидеть трансформацию круга.</a:t>
            </a:r>
          </a:p>
        </p:txBody>
      </p:sp>
      <p:sp>
        <p:nvSpPr>
          <p:cNvPr id="17" name="Объект 17"/>
          <p:cNvSpPr txBox="1">
            <a:spLocks/>
          </p:cNvSpPr>
          <p:nvPr/>
        </p:nvSpPr>
        <p:spPr>
          <a:xfrm>
            <a:off x="628961" y="5832234"/>
            <a:ext cx="3924749" cy="692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Совет. 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С помощью функции </a:t>
            </a:r>
            <a:r>
              <a:rPr lang="ru-RU" sz="1100" dirty="0">
                <a:solidFill>
                  <a:srgbClr val="40404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Параметры эффектов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можно настроить больше параметров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Трансформация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2" name="Рисунок 1" descr="Контекстное меню эскиза слайда с элементом &quot;Дублировать слайд&quot;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02007" y="1642838"/>
            <a:ext cx="1402148" cy="1429192"/>
          </a:xfrm>
          <a:prstGeom prst="rect">
            <a:avLst/>
          </a:prstGeom>
        </p:spPr>
      </p:pic>
      <p:pic>
        <p:nvPicPr>
          <p:cNvPr id="6" name="Рисунок 5" descr="Вкладка &quot;Переходы&quot; со значком трансформации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040512" y="3172786"/>
            <a:ext cx="2468760" cy="1159569"/>
          </a:xfrm>
          <a:prstGeom prst="rect">
            <a:avLst/>
          </a:prstGeom>
        </p:spPr>
      </p:pic>
      <p:pic>
        <p:nvPicPr>
          <p:cNvPr id="5" name="Рисунок 4" descr="Кнопка &quot;Слайд-шоу&quot;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193695" y="4344232"/>
            <a:ext cx="2134319" cy="887083"/>
          </a:xfrm>
          <a:prstGeom prst="rect">
            <a:avLst/>
          </a:prstGeom>
        </p:spPr>
      </p:pic>
      <p:cxnSp>
        <p:nvCxnSpPr>
          <p:cNvPr id="20" name="Прямая соединительная линия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653482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 descr="Большой синий круг и в нем маленький голубой круг"/>
          <p:cNvSpPr/>
          <p:nvPr/>
        </p:nvSpPr>
        <p:spPr>
          <a:xfrm>
            <a:off x="7236525" y="1944862"/>
            <a:ext cx="3827244" cy="374323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Овал 10" descr="Маленький голубой круг внутри большого синего круга"/>
          <p:cNvSpPr/>
          <p:nvPr/>
        </p:nvSpPr>
        <p:spPr bwMode="ltGray">
          <a:xfrm>
            <a:off x="8086223" y="2796642"/>
            <a:ext cx="2148929" cy="210175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ru-RU">
                <a:latin typeface="Segoe UI Light" panose="020B0502040204020203" pitchFamily="34" charset="0"/>
                <a:cs typeface="Segoe UI Light" panose="020B0502040204020203" pitchFamily="34" charset="0"/>
              </a:rPr>
              <a:t>Работайте вместе в реальном времени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4294967295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Если вы предоставите другим людям доступ к своей презентации, они смогут работать над ней одновременно с вами. </a:t>
            </a:r>
            <a:b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Вот как это сделать:</a:t>
            </a:r>
          </a:p>
        </p:txBody>
      </p:sp>
      <p:pic>
        <p:nvPicPr>
          <p:cNvPr id="11" name="Рисунок 10" descr="Значок общего доступа, на котором показано число людей, работающих над презентацией 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1984" y="2425111"/>
            <a:ext cx="3262550" cy="1475659"/>
          </a:xfrm>
          <a:prstGeom prst="rect">
            <a:avLst/>
          </a:prstGeom>
        </p:spPr>
      </p:pic>
      <p:grpSp>
        <p:nvGrpSpPr>
          <p:cNvPr id="33" name="Группа 32" descr="Маленький круг с цифрой 1, обозначающий действие 1"/>
          <p:cNvGrpSpPr/>
          <p:nvPr/>
        </p:nvGrpSpPr>
        <p:grpSpPr bwMode="blackWhite">
          <a:xfrm>
            <a:off x="558723" y="4531632"/>
            <a:ext cx="558179" cy="409838"/>
            <a:chOff x="6953426" y="711274"/>
            <a:chExt cx="558179" cy="409838"/>
          </a:xfrm>
        </p:grpSpPr>
        <p:sp>
          <p:nvSpPr>
            <p:cNvPr id="34" name="Овал 33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35" name="Надпись 34" descr="Цифра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Объект 17"/>
          <p:cNvSpPr txBox="1">
            <a:spLocks/>
          </p:cNvSpPr>
          <p:nvPr/>
        </p:nvSpPr>
        <p:spPr>
          <a:xfrm>
            <a:off x="1066038" y="4571824"/>
            <a:ext cx="2958409" cy="1591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Вверху на ленте нажмите кнопку </a:t>
            </a:r>
            <a:r>
              <a:rPr lang="ru-RU" sz="11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Поделиться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или воспользуйтесь клавишами </a:t>
            </a:r>
            <a:r>
              <a:rPr lang="ru-RU" sz="11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ALT+ZS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чтобы пригласить людей к совместной работе (на этом этапе можно сохранить файл в облаке).</a:t>
            </a:r>
          </a:p>
        </p:txBody>
      </p:sp>
      <p:pic>
        <p:nvPicPr>
          <p:cNvPr id="9" name="Рисунок 8" descr="Маркер, показывающий, кто работает над слайдом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861352" y="2434307"/>
            <a:ext cx="3841692" cy="2512927"/>
          </a:xfrm>
          <a:prstGeom prst="rect">
            <a:avLst/>
          </a:prstGeom>
        </p:spPr>
      </p:pic>
      <p:grpSp>
        <p:nvGrpSpPr>
          <p:cNvPr id="36" name="Группа 35" descr="Маленький круг с цифрой 2, обозначающий действие 2"/>
          <p:cNvGrpSpPr/>
          <p:nvPr/>
        </p:nvGrpSpPr>
        <p:grpSpPr bwMode="blackWhite">
          <a:xfrm>
            <a:off x="4249102" y="4531632"/>
            <a:ext cx="558179" cy="409838"/>
            <a:chOff x="6953426" y="711274"/>
            <a:chExt cx="558179" cy="409838"/>
          </a:xfrm>
        </p:grpSpPr>
        <p:sp>
          <p:nvSpPr>
            <p:cNvPr id="37" name="Овал 36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38" name="Надпись 37" descr="Цифра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Объект 17"/>
          <p:cNvSpPr txBox="1">
            <a:spLocks/>
          </p:cNvSpPr>
          <p:nvPr/>
        </p:nvSpPr>
        <p:spPr>
          <a:xfrm>
            <a:off x="4747855" y="4571824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Когда другие люди работают над презентацией, маркер показывает, кто над каким слайдом работает…</a:t>
            </a:r>
          </a:p>
        </p:txBody>
      </p:sp>
      <p:pic>
        <p:nvPicPr>
          <p:cNvPr id="12" name="Рисунок 11" descr="Маркер, показывающий, какая часть слайда редактируется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899419" y="2350394"/>
            <a:ext cx="3563782" cy="2305343"/>
          </a:xfrm>
          <a:prstGeom prst="rect">
            <a:avLst/>
          </a:prstGeom>
        </p:spPr>
      </p:pic>
      <p:grpSp>
        <p:nvGrpSpPr>
          <p:cNvPr id="39" name="Группа 38" descr="Маленький круг с цифрой 3, обозначающий действие 3"/>
          <p:cNvGrpSpPr/>
          <p:nvPr/>
        </p:nvGrpSpPr>
        <p:grpSpPr bwMode="blackWhite">
          <a:xfrm>
            <a:off x="7930921" y="4531632"/>
            <a:ext cx="558179" cy="409838"/>
            <a:chOff x="6953426" y="711274"/>
            <a:chExt cx="558179" cy="409838"/>
          </a:xfrm>
        </p:grpSpPr>
        <p:sp>
          <p:nvSpPr>
            <p:cNvPr id="40" name="Овал 39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41" name="Надпись 40" descr="Цифра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Объект 17"/>
          <p:cNvSpPr txBox="1">
            <a:spLocks/>
          </p:cNvSpPr>
          <p:nvPr/>
        </p:nvSpPr>
        <p:spPr>
          <a:xfrm>
            <a:off x="8429668" y="4571824"/>
            <a:ext cx="2658635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…и какую часть слайда редактирует.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>
                <a:latin typeface="Segoe UI Light" panose="020B0502040204020203" pitchFamily="34" charset="0"/>
                <a:cs typeface="Segoe UI Light" panose="020B0502040204020203" pitchFamily="34" charset="0"/>
              </a:rPr>
              <a:t>Станьте экспертом благодаря помощнику</a:t>
            </a:r>
          </a:p>
        </p:txBody>
      </p:sp>
      <p:sp>
        <p:nvSpPr>
          <p:cNvPr id="38" name="Объект 17"/>
          <p:cNvSpPr txBox="1">
            <a:spLocks/>
          </p:cNvSpPr>
          <p:nvPr/>
        </p:nvSpPr>
        <p:spPr>
          <a:xfrm>
            <a:off x="541609" y="1296100"/>
            <a:ext cx="5110161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Помощник находит правильные команды, когда они нужны, </a:t>
            </a:r>
            <a:b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позволяя вам сэкономить время и сосредоточиться на своей работе.</a:t>
            </a:r>
            <a:br>
              <a:rPr lang="ru-RU" sz="110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ru-RU" sz="110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1100">
                <a:latin typeface="Segoe UI" panose="020B0502040204020203" pitchFamily="34" charset="0"/>
                <a:cs typeface="Segoe UI" panose="020B0502040204020203" pitchFamily="34" charset="0"/>
              </a:rPr>
              <a:t>Попробуйте сами!</a:t>
            </a:r>
          </a:p>
        </p:txBody>
      </p:sp>
      <p:grpSp>
        <p:nvGrpSpPr>
          <p:cNvPr id="4" name="Группа 3" descr="Маленький круг с цифрой 1, обозначающий действие 1"/>
          <p:cNvGrpSpPr/>
          <p:nvPr/>
        </p:nvGrpSpPr>
        <p:grpSpPr bwMode="blackWhite">
          <a:xfrm>
            <a:off x="558723" y="2638502"/>
            <a:ext cx="558179" cy="409838"/>
            <a:chOff x="6953426" y="711274"/>
            <a:chExt cx="558179" cy="409838"/>
          </a:xfrm>
        </p:grpSpPr>
        <p:sp>
          <p:nvSpPr>
            <p:cNvPr id="2" name="Овал 1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3" name="Надпись 2" descr="Цифра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9" name="Объект 17"/>
          <p:cNvSpPr txBox="1">
            <a:spLocks/>
          </p:cNvSpPr>
          <p:nvPr/>
        </p:nvSpPr>
        <p:spPr>
          <a:xfrm>
            <a:off x="1066039" y="2678694"/>
            <a:ext cx="3121671" cy="467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Выберите справа </a:t>
            </a:r>
            <a:r>
              <a:rPr lang="ru-RU" sz="110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изображение робота</a:t>
            </a: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19" name="Группа 18" descr="Маленький круг с цифрой 2, обозначающий действие 2"/>
          <p:cNvGrpSpPr/>
          <p:nvPr/>
        </p:nvGrpSpPr>
        <p:grpSpPr bwMode="blackWhite">
          <a:xfrm>
            <a:off x="558723" y="3312993"/>
            <a:ext cx="558179" cy="409838"/>
            <a:chOff x="6953426" y="711274"/>
            <a:chExt cx="558179" cy="409838"/>
          </a:xfrm>
        </p:grpSpPr>
        <p:sp>
          <p:nvSpPr>
            <p:cNvPr id="20" name="Овал 19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21" name="Надпись 20" descr="Цифра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2" name="Объект 17"/>
          <p:cNvSpPr txBox="1">
            <a:spLocks/>
          </p:cNvSpPr>
          <p:nvPr/>
        </p:nvSpPr>
        <p:spPr>
          <a:xfrm>
            <a:off x="1066039" y="3353185"/>
            <a:ext cx="3504072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Введите слово</a:t>
            </a: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1100" i="1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анимация</a:t>
            </a: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поле </a:t>
            </a:r>
            <a:r>
              <a:rPr lang="ru-RU" sz="11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помощника </a:t>
            </a: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 выберите команду </a:t>
            </a:r>
            <a:r>
              <a:rPr lang="ru-RU" sz="11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Добавить анимацию</a:t>
            </a: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31" name="Группа 30" descr="Маленький круг с цифрой 3, обозначающий действие 3"/>
          <p:cNvGrpSpPr/>
          <p:nvPr/>
        </p:nvGrpSpPr>
        <p:grpSpPr bwMode="blackWhite">
          <a:xfrm>
            <a:off x="557319" y="4263506"/>
            <a:ext cx="558179" cy="409838"/>
            <a:chOff x="6953426" y="711274"/>
            <a:chExt cx="558179" cy="409838"/>
          </a:xfrm>
        </p:grpSpPr>
        <p:sp>
          <p:nvSpPr>
            <p:cNvPr id="32" name="Овал 31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33" name="Надпись 32" descr="Цифра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4" name="Объект 17"/>
          <p:cNvSpPr txBox="1">
            <a:spLocks/>
          </p:cNvSpPr>
          <p:nvPr/>
        </p:nvSpPr>
        <p:spPr>
          <a:xfrm>
            <a:off x="1064635" y="4303697"/>
            <a:ext cx="2235135" cy="144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763" rtl="0">
              <a:spcAft>
                <a:spcPts val="2000"/>
              </a:spcAft>
              <a:buNone/>
            </a:pP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Выберите эффект анимации, например </a:t>
            </a:r>
            <a:r>
              <a:rPr lang="ru-RU" sz="11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Масштабирование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и наблюдайте за эффектом.</a:t>
            </a:r>
          </a:p>
        </p:txBody>
      </p:sp>
      <p:sp>
        <p:nvSpPr>
          <p:cNvPr id="25" name="Текстовое поле 16" descr="Выберите меня"/>
          <p:cNvSpPr txBox="1"/>
          <p:nvPr/>
        </p:nvSpPr>
        <p:spPr>
          <a:xfrm rot="21077122">
            <a:off x="6043297" y="1772253"/>
            <a:ext cx="1334770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xmlns="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0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ru-RU" sz="1200" b="1" kern="1000" spc="100">
                <a:ln>
                  <a:noFill/>
                </a:ln>
                <a:solidFill>
                  <a:srgbClr val="D24726"/>
                </a:solidFill>
                <a:effectLst/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ВЫБЕРИТЕ МЕНЯ</a:t>
            </a:r>
            <a:endParaRPr lang="ru-RU" sz="1200" b="1" kern="1400">
              <a:solidFill>
                <a:srgbClr val="D24726"/>
              </a:solidFill>
              <a:effectLst/>
              <a:latin typeface="Segoe UI Light" panose="020B0502040204020203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Поле помощника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26638" y="3410945"/>
            <a:ext cx="2106152" cy="220832"/>
          </a:xfrm>
          <a:prstGeom prst="rect">
            <a:avLst/>
          </a:prstGeom>
        </p:spPr>
      </p:pic>
      <p:pic>
        <p:nvPicPr>
          <p:cNvPr id="7" name="Рисунок 6" descr="Вкладка анимации с элементом изменения масштаба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82112" y="4069080"/>
            <a:ext cx="3803903" cy="2438400"/>
          </a:xfrm>
          <a:prstGeom prst="rect">
            <a:avLst/>
          </a:prstGeom>
        </p:spPr>
      </p:pic>
      <p:pic>
        <p:nvPicPr>
          <p:cNvPr id="24" name="Рисунок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1835" flipH="1">
            <a:off x="6740574" y="1787378"/>
            <a:ext cx="851862" cy="939987"/>
          </a:xfrm>
          <a:prstGeom prst="rect">
            <a:avLst/>
          </a:prstGeom>
        </p:spPr>
      </p:pic>
      <p:pic>
        <p:nvPicPr>
          <p:cNvPr id="23" name="Рисунок 22" descr="Робот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2741" y="1646170"/>
            <a:ext cx="2775459" cy="45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829801" cy="640080"/>
          </a:xfrm>
        </p:spPr>
        <p:txBody>
          <a:bodyPr rtlCol="0">
            <a:normAutofit/>
          </a:bodyPr>
          <a:lstStyle/>
          <a:p>
            <a:pPr rtl="0"/>
            <a:r>
              <a:rPr lang="ru-RU">
                <a:latin typeface="Segoe UI Light" panose="020B0502040204020203" pitchFamily="34" charset="0"/>
                <a:cs typeface="Segoe UI Light" panose="020B0502040204020203" pitchFamily="34" charset="0"/>
              </a:rPr>
              <a:t>Поиск без выхода из режима просмотра слайдов</a:t>
            </a:r>
          </a:p>
        </p:txBody>
      </p:sp>
      <p:sp>
        <p:nvSpPr>
          <p:cNvPr id="16" name="Объект 17"/>
          <p:cNvSpPr txBox="1">
            <a:spLocks/>
          </p:cNvSpPr>
          <p:nvPr/>
        </p:nvSpPr>
        <p:spPr>
          <a:xfrm>
            <a:off x="541608" y="1296100"/>
            <a:ext cx="7587407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>
                <a:latin typeface="Segoe UI" panose="020B0502040204020203" pitchFamily="34" charset="0"/>
                <a:cs typeface="Segoe UI" panose="020B0502040204020203" pitchFamily="34" charset="0"/>
              </a:rPr>
              <a:t>Интеллектуальный поиск позволяет просматривать справочные материалы непосредственно в PowerPoint.</a:t>
            </a:r>
            <a:br>
              <a:rPr lang="ru-RU" sz="110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ru-RU" sz="110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1100">
                <a:latin typeface="Segoe UI" panose="020B0502040204020203" pitchFamily="34" charset="0"/>
                <a:cs typeface="Segoe UI" panose="020B0502040204020203" pitchFamily="34" charset="0"/>
              </a:rPr>
              <a:t>Попробуйте сами!</a:t>
            </a:r>
          </a:p>
        </p:txBody>
      </p:sp>
      <p:pic>
        <p:nvPicPr>
          <p:cNvPr id="18" name="Рисунок 17" descr="Три изображения, иллюстрирующих функцию &quot;Интеллектуальный поиск&quot;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4408" y="2145058"/>
            <a:ext cx="11129521" cy="3197087"/>
          </a:xfrm>
          <a:prstGeom prst="rect">
            <a:avLst/>
          </a:prstGeom>
        </p:spPr>
      </p:pic>
      <p:grpSp>
        <p:nvGrpSpPr>
          <p:cNvPr id="33" name="Группа 32" descr="Маленький круг с цифрой 1, обозначающий действие 1"/>
          <p:cNvGrpSpPr/>
          <p:nvPr/>
        </p:nvGrpSpPr>
        <p:grpSpPr bwMode="blackWhite">
          <a:xfrm>
            <a:off x="558723" y="5233381"/>
            <a:ext cx="558179" cy="409838"/>
            <a:chOff x="6953426" y="711274"/>
            <a:chExt cx="558179" cy="409838"/>
          </a:xfrm>
        </p:grpSpPr>
        <p:sp>
          <p:nvSpPr>
            <p:cNvPr id="34" name="Овал 33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35" name="Надпись 34" descr="Цифра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Объект 17"/>
          <p:cNvSpPr txBox="1">
            <a:spLocks/>
          </p:cNvSpPr>
          <p:nvPr/>
        </p:nvSpPr>
        <p:spPr>
          <a:xfrm>
            <a:off x="1066038" y="5273573"/>
            <a:ext cx="3106366" cy="1298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Щелкните правой кнопкой мыши слово "</a:t>
            </a:r>
            <a:r>
              <a:rPr lang="ru-RU" sz="1100" i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офисная"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в словосочетании </a:t>
            </a:r>
            <a:r>
              <a:rPr lang="ru-RU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офисная мебель</a:t>
            </a:r>
          </a:p>
        </p:txBody>
      </p:sp>
      <p:grpSp>
        <p:nvGrpSpPr>
          <p:cNvPr id="36" name="Группа 35" descr="Маленький круг с цифрой 2, обозначающий действие 2"/>
          <p:cNvGrpSpPr/>
          <p:nvPr/>
        </p:nvGrpSpPr>
        <p:grpSpPr bwMode="blackWhite">
          <a:xfrm>
            <a:off x="4249102" y="5233381"/>
            <a:ext cx="558179" cy="409838"/>
            <a:chOff x="6953426" y="711274"/>
            <a:chExt cx="558179" cy="409838"/>
          </a:xfrm>
        </p:grpSpPr>
        <p:sp>
          <p:nvSpPr>
            <p:cNvPr id="37" name="Овал 36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38" name="Надпись 37" descr="Цифра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Объект 17"/>
          <p:cNvSpPr txBox="1">
            <a:spLocks/>
          </p:cNvSpPr>
          <p:nvPr/>
        </p:nvSpPr>
        <p:spPr>
          <a:xfrm>
            <a:off x="4747855" y="5273573"/>
            <a:ext cx="3271743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Выберите элемент </a:t>
            </a:r>
            <a:r>
              <a:rPr lang="ru-RU" sz="11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Интеллектуальный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ru-RU" sz="11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поиск</a:t>
            </a:r>
            <a:r>
              <a:rPr lang="ru-RU" sz="1100" dirty="0">
                <a:latin typeface="Segoe UI" panose="020B0502040204020203" pitchFamily="34" charset="0"/>
                <a:cs typeface="Segoe UI" panose="020B0502040204020203" pitchFamily="34" charset="0"/>
              </a:rPr>
              <a:t>. Помните, что результаты соответствуют контексту словосочетания, а не </a:t>
            </a:r>
            <a:r>
              <a:rPr 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Приложения Microsoft Office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dirty="0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9" name="Группа 38" descr="Маленький круг с цифрой 3, обозначающий действие 3"/>
          <p:cNvGrpSpPr/>
          <p:nvPr/>
        </p:nvGrpSpPr>
        <p:grpSpPr bwMode="blackWhite">
          <a:xfrm>
            <a:off x="7930921" y="5233381"/>
            <a:ext cx="558179" cy="409838"/>
            <a:chOff x="6953426" y="711274"/>
            <a:chExt cx="558179" cy="409838"/>
          </a:xfrm>
        </p:grpSpPr>
        <p:sp>
          <p:nvSpPr>
            <p:cNvPr id="40" name="Овал 39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41" name="Надпись 40" descr="Цифра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Объект 17"/>
          <p:cNvSpPr txBox="1">
            <a:spLocks/>
          </p:cNvSpPr>
          <p:nvPr/>
        </p:nvSpPr>
        <p:spPr>
          <a:xfrm>
            <a:off x="8429668" y="5273573"/>
            <a:ext cx="3107336" cy="134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</a:pPr>
            <a:r>
              <a:rPr lang="ru-RU" sz="1100">
                <a:latin typeface="Segoe UI" panose="020B0502040204020203" pitchFamily="34" charset="0"/>
                <a:cs typeface="Segoe UI" panose="020B0502040204020203" pitchFamily="34" charset="0"/>
              </a:rPr>
              <a:t>Ради интереса снова запустите интеллектуальный поиск: щелкните правой кнопкой слово </a:t>
            </a:r>
            <a:r>
              <a:rPr lang="ru-RU" sz="1100" i="1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</a:t>
            </a:r>
            <a:r>
              <a:rPr lang="ru-RU" sz="1100"/>
              <a:t> </a:t>
            </a:r>
            <a:r>
              <a:rPr lang="ru-RU" sz="1100">
                <a:latin typeface="Segoe UI" panose="020B0502040204020203" pitchFamily="34" charset="0"/>
                <a:cs typeface="Segoe UI" panose="020B0502040204020203" pitchFamily="34" charset="0"/>
              </a:rPr>
              <a:t>в действии 2.</a:t>
            </a:r>
          </a:p>
          <a:p>
            <a:pPr marL="0" indent="0" rtl="0">
              <a:spcAft>
                <a:spcPts val="2000"/>
              </a:spcAft>
              <a:buNone/>
            </a:pPr>
            <a:endParaRPr lang="ru-RU" sz="11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>
                <a:latin typeface="Segoe UI Light" panose="020B0502040204020203" pitchFamily="34" charset="0"/>
                <a:cs typeface="Segoe UI Light" panose="020B0502040204020203" pitchFamily="34" charset="0"/>
              </a:rPr>
              <a:t>Есть еще вопросы о PowerPoint?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 rtlCol="0">
            <a:normAutofit/>
          </a:bodyPr>
          <a:lstStyle/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Нажмите кнопку </a:t>
            </a:r>
            <a:r>
              <a:rPr lang="ru-RU" sz="2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помощника                   </a:t>
            </a: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и введите запрос.</a:t>
            </a:r>
            <a:b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r>
              <a:rPr lang="ru-RU" sz="2000" u="sng" dirty="0">
                <a:latin typeface="Segoe UI Light" panose="020B0502040204020203" pitchFamily="34" charset="0"/>
                <a:cs typeface="Segoe UI Light" panose="020B0502040204020203" pitchFamily="34" charset="0"/>
                <a:hlinkClick r:id="rId3" tooltip="Посетите блог группы разработчиков PowerPoint"/>
              </a:rPr>
              <a:t>Посетите блог группы разработчиков PowerPoint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4" tooltip="Перейдите к бесплатным учебным материалам по PowerPoint"/>
              </a:rPr>
              <a:t>Перейдите к бесплатным учебным материалам по PowerPoint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Рисунок 1" descr="Кнопка помощника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977017" y="2350333"/>
            <a:ext cx="1268511" cy="1189747"/>
          </a:xfrm>
          <a:prstGeom prst="rect">
            <a:avLst/>
          </a:prstGeom>
        </p:spPr>
      </p:pic>
      <p:pic>
        <p:nvPicPr>
          <p:cNvPr id="8" name="Рисунок 7" descr="Стрелка вправо со ссылкой на блог группы разработчиков PowerPoint. Выберите изображение, чтобы посетить блог группы разработчиков PowerPoint ">
            <a:hlinkClick r:id="rId3" tooltip="Щелкните здесь, чтобы посетить блог группы разработчиков PowerPoint.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718" y="3566804"/>
            <a:ext cx="661940" cy="661940"/>
          </a:xfrm>
          <a:prstGeom prst="rect">
            <a:avLst/>
          </a:prstGeom>
        </p:spPr>
      </p:pic>
      <p:pic>
        <p:nvPicPr>
          <p:cNvPr id="7" name="Рисунок 6" descr="Стрелка вправо со ссылкой на бесплатные учебные материалы по PowerPoint. Выберите это изображение для доступа к бесплатным учебным материалам по PowerPoint">
            <a:hlinkClick r:id="rId4" tooltip="Щелкните здесь, чтобы перейти к бесплатным учебным материалам по PowerPoint.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718" y="4252716"/>
            <a:ext cx="661940" cy="661940"/>
          </a:xfrm>
          <a:prstGeom prst="rect">
            <a:avLst/>
          </a:prstGeom>
        </p:spPr>
      </p:pic>
      <p:sp>
        <p:nvSpPr>
          <p:cNvPr id="9" name="Надпись 8"/>
          <p:cNvSpPr txBox="1"/>
          <p:nvPr/>
        </p:nvSpPr>
        <p:spPr>
          <a:xfrm>
            <a:off x="541611" y="5738132"/>
            <a:ext cx="6193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ru-RU" sz="1400">
                <a:latin typeface="Segoe UI Light" panose="020B0502040204020203" pitchFamily="34" charset="0"/>
                <a:cs typeface="Segoe UI Light" panose="020B0502040204020203" pitchFamily="34" charset="0"/>
              </a:rPr>
              <a:t>ЩЕЛКНИТЕ СТРЕЛКУ В РЕЖИМЕ СЛАЙД-ШОУ</a:t>
            </a:r>
          </a:p>
        </p:txBody>
      </p:sp>
      <p:pic>
        <p:nvPicPr>
          <p:cNvPr id="11" name="Рисунок 10" descr="Предложения в поле помощника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8702500" y="2693768"/>
            <a:ext cx="2476156" cy="132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30_TF10001108_Win32" id="{108FE444-BA81-406C-926B-C22433040ED4}" vid="{B828EE0D-6F30-46BE-9117-D5BB5149D8B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{D05A1C5E-0F68-4BFC-B1E9-17F9690375F8}tf10001108_win32</Template>
  <TotalTime>0</TotalTime>
  <Words>560</Words>
  <Application>Microsoft Office PowerPoint</Application>
  <PresentationFormat>Широкоэкранный</PresentationFormat>
  <Paragraphs>67</Paragraphs>
  <Slides>9</Slides>
  <Notes>9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Segoe UI Semibold</vt:lpstr>
      <vt:lpstr>WelcomeDoc</vt:lpstr>
      <vt:lpstr>Добро пожаловать в PowerPoint!</vt:lpstr>
      <vt:lpstr>Конструктор поможет убедительно представить свои идеи</vt:lpstr>
      <vt:lpstr>Как работать с конструктором PowerPoint?</vt:lpstr>
      <vt:lpstr>Трансформация</vt:lpstr>
      <vt:lpstr>Настройка трансформации</vt:lpstr>
      <vt:lpstr>Работайте вместе в реальном времени</vt:lpstr>
      <vt:lpstr>Станьте экспертом благодаря помощнику</vt:lpstr>
      <vt:lpstr>Поиск без выхода из режима просмотра слайдов</vt:lpstr>
      <vt:lpstr>Есть еще вопросы о PowerPoint?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Добро пожаловать в PowerPoint!</dc:title>
  <dc:creator>Олександр Сатунін</dc:creator>
  <cp:keywords/>
  <cp:lastModifiedBy>Олександр Сатунін</cp:lastModifiedBy>
  <cp:revision>1</cp:revision>
  <dcterms:created xsi:type="dcterms:W3CDTF">2023-02-01T14:24:59Z</dcterms:created>
  <dcterms:modified xsi:type="dcterms:W3CDTF">2023-02-01T14:25:27Z</dcterms:modified>
  <cp:version/>
</cp:coreProperties>
</file>