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1741" r:id="rId2"/>
    <p:sldId id="1851" r:id="rId3"/>
    <p:sldId id="1849" r:id="rId4"/>
    <p:sldId id="1853" r:id="rId5"/>
    <p:sldId id="185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59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0DE7C-7181-6A4F-9338-D72BE8D0D925}" type="datetimeFigureOut">
              <a:rPr lang="en-US" smtClean="0"/>
              <a:t>3/21/23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A68FF-9B8A-704A-B530-D53315CD0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58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CA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FA9BB-A349-4FED-9F17-7C0DBBCED69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976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2A9440-0E43-35A9-1FDA-C853C109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91BA-AEA1-F245-B7CD-FB886D494A0D}" type="datetimeFigureOut">
              <a:rPr lang="en-US" smtClean="0"/>
              <a:t>3/21/23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25687C-C940-18E9-F3E9-0E8BDCE50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0704E-6A47-6311-67FF-94FBCA02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4871-0577-E74E-A0DA-4B6DB9C6B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3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ck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 not remove" hidden="1">
            <a:extLst>
              <a:ext uri="{FF2B5EF4-FFF2-40B4-BE49-F238E27FC236}">
                <a16:creationId xmlns:a16="http://schemas.microsoft.com/office/drawing/2014/main" id="{0E3AF67C-D24B-41FD-B9E9-4F4FA5166EFC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3C29671-2C6E-1731-4AE3-781A06799B2F}"/>
              </a:ext>
            </a:extLst>
          </p:cNvPr>
          <p:cNvGrpSpPr/>
          <p:nvPr userDrawn="1"/>
        </p:nvGrpSpPr>
        <p:grpSpPr>
          <a:xfrm>
            <a:off x="2952612" y="6423865"/>
            <a:ext cx="6286776" cy="277000"/>
            <a:chOff x="609599" y="6387859"/>
            <a:chExt cx="6286776" cy="27700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B149E4-4F8B-4C98-9532-2FA99CE553C9}"/>
                </a:ext>
              </a:extLst>
            </p:cNvPr>
            <p:cNvSpPr txBox="1"/>
            <p:nvPr userDrawn="1"/>
          </p:nvSpPr>
          <p:spPr>
            <a:xfrm>
              <a:off x="609599" y="6387859"/>
              <a:ext cx="15182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dirty="0">
                  <a:solidFill>
                    <a:srgbClr val="003263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Project Overview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C8E828-8166-49AD-918B-4E30CF73D432}"/>
                </a:ext>
              </a:extLst>
            </p:cNvPr>
            <p:cNvSpPr txBox="1"/>
            <p:nvPr userDrawn="1"/>
          </p:nvSpPr>
          <p:spPr>
            <a:xfrm>
              <a:off x="2973236" y="6387859"/>
              <a:ext cx="15182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0" dirty="0">
                  <a:solidFill>
                    <a:srgbClr val="003263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Design &amp; Progress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9E12FA-84C4-4D9C-89FC-5C564541BFCE}"/>
                </a:ext>
              </a:extLst>
            </p:cNvPr>
            <p:cNvSpPr txBox="1"/>
            <p:nvPr userDrawn="1"/>
          </p:nvSpPr>
          <p:spPr>
            <a:xfrm>
              <a:off x="5295623" y="6387860"/>
              <a:ext cx="1600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0" dirty="0">
                  <a:solidFill>
                    <a:srgbClr val="003263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Next Steps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42806C-BBE3-3ECB-36E9-C40F1846A1C6}"/>
              </a:ext>
            </a:extLst>
          </p:cNvPr>
          <p:cNvCxnSpPr/>
          <p:nvPr userDrawn="1"/>
        </p:nvCxnSpPr>
        <p:spPr>
          <a:xfrm>
            <a:off x="609600" y="864415"/>
            <a:ext cx="10972800" cy="0"/>
          </a:xfrm>
          <a:prstGeom prst="line">
            <a:avLst/>
          </a:prstGeom>
          <a:ln w="19050">
            <a:solidFill>
              <a:srgbClr val="0032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066EAD-D375-E44E-AC68-9B732168A8BA}"/>
              </a:ext>
            </a:extLst>
          </p:cNvPr>
          <p:cNvCxnSpPr/>
          <p:nvPr userDrawn="1"/>
        </p:nvCxnSpPr>
        <p:spPr>
          <a:xfrm>
            <a:off x="609600" y="6321308"/>
            <a:ext cx="10972800" cy="0"/>
          </a:xfrm>
          <a:prstGeom prst="line">
            <a:avLst/>
          </a:prstGeom>
          <a:ln w="19050">
            <a:solidFill>
              <a:srgbClr val="0032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6792DC7A-CCCA-3A45-B196-54BFE6EB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135"/>
            <a:ext cx="10972800" cy="410472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sz="1867" b="1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hlinkClick r:id="rId3" action="ppaction://hlinksldjump"/>
            <a:extLst>
              <a:ext uri="{FF2B5EF4-FFF2-40B4-BE49-F238E27FC236}">
                <a16:creationId xmlns:a16="http://schemas.microsoft.com/office/drawing/2014/main" id="{2FC11C42-A0EB-FFA1-402F-BBEAB1604E86}"/>
              </a:ext>
            </a:extLst>
          </p:cNvPr>
          <p:cNvSpPr/>
          <p:nvPr userDrawn="1"/>
        </p:nvSpPr>
        <p:spPr>
          <a:xfrm>
            <a:off x="11675165" y="0"/>
            <a:ext cx="516835" cy="702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9561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ck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 not remove" hidden="1">
            <a:extLst>
              <a:ext uri="{FF2B5EF4-FFF2-40B4-BE49-F238E27FC236}">
                <a16:creationId xmlns:a16="http://schemas.microsoft.com/office/drawing/2014/main" id="{0E3AF67C-D24B-41FD-B9E9-4F4FA5166EFC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3C29671-2C6E-1731-4AE3-781A06799B2F}"/>
              </a:ext>
            </a:extLst>
          </p:cNvPr>
          <p:cNvGrpSpPr/>
          <p:nvPr userDrawn="1"/>
        </p:nvGrpSpPr>
        <p:grpSpPr>
          <a:xfrm>
            <a:off x="2952612" y="6423865"/>
            <a:ext cx="6286776" cy="277000"/>
            <a:chOff x="609599" y="6387859"/>
            <a:chExt cx="6286776" cy="27700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B149E4-4F8B-4C98-9532-2FA99CE553C9}"/>
                </a:ext>
              </a:extLst>
            </p:cNvPr>
            <p:cNvSpPr txBox="1"/>
            <p:nvPr userDrawn="1"/>
          </p:nvSpPr>
          <p:spPr>
            <a:xfrm>
              <a:off x="609599" y="6387859"/>
              <a:ext cx="15182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0" dirty="0">
                  <a:solidFill>
                    <a:srgbClr val="003263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Project</a:t>
              </a:r>
              <a:r>
                <a:rPr lang="en-CA" sz="1200" b="1" dirty="0">
                  <a:solidFill>
                    <a:srgbClr val="003263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CA" sz="1200" b="0" dirty="0">
                  <a:solidFill>
                    <a:srgbClr val="003263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Overview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C8E828-8166-49AD-918B-4E30CF73D432}"/>
                </a:ext>
              </a:extLst>
            </p:cNvPr>
            <p:cNvSpPr txBox="1"/>
            <p:nvPr userDrawn="1"/>
          </p:nvSpPr>
          <p:spPr>
            <a:xfrm>
              <a:off x="2911360" y="6387859"/>
              <a:ext cx="1600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dirty="0">
                  <a:solidFill>
                    <a:srgbClr val="003263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Design &amp; Progress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9E12FA-84C4-4D9C-89FC-5C564541BFCE}"/>
                </a:ext>
              </a:extLst>
            </p:cNvPr>
            <p:cNvSpPr txBox="1"/>
            <p:nvPr userDrawn="1"/>
          </p:nvSpPr>
          <p:spPr>
            <a:xfrm>
              <a:off x="5295623" y="6387860"/>
              <a:ext cx="1600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0" dirty="0">
                  <a:solidFill>
                    <a:srgbClr val="003263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Next Steps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42806C-BBE3-3ECB-36E9-C40F1846A1C6}"/>
              </a:ext>
            </a:extLst>
          </p:cNvPr>
          <p:cNvCxnSpPr/>
          <p:nvPr userDrawn="1"/>
        </p:nvCxnSpPr>
        <p:spPr>
          <a:xfrm>
            <a:off x="609600" y="864415"/>
            <a:ext cx="10972800" cy="0"/>
          </a:xfrm>
          <a:prstGeom prst="line">
            <a:avLst/>
          </a:prstGeom>
          <a:ln w="19050">
            <a:solidFill>
              <a:srgbClr val="0032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066EAD-D375-E44E-AC68-9B732168A8BA}"/>
              </a:ext>
            </a:extLst>
          </p:cNvPr>
          <p:cNvCxnSpPr/>
          <p:nvPr userDrawn="1"/>
        </p:nvCxnSpPr>
        <p:spPr>
          <a:xfrm>
            <a:off x="609600" y="6321308"/>
            <a:ext cx="10972800" cy="0"/>
          </a:xfrm>
          <a:prstGeom prst="line">
            <a:avLst/>
          </a:prstGeom>
          <a:ln w="19050">
            <a:solidFill>
              <a:srgbClr val="0032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6792DC7A-CCCA-3A45-B196-54BFE6EB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135"/>
            <a:ext cx="10972800" cy="410472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sz="1867" b="1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hlinkClick r:id="rId3" action="ppaction://hlinksldjump"/>
            <a:extLst>
              <a:ext uri="{FF2B5EF4-FFF2-40B4-BE49-F238E27FC236}">
                <a16:creationId xmlns:a16="http://schemas.microsoft.com/office/drawing/2014/main" id="{2FC11C42-A0EB-FFA1-402F-BBEAB1604E86}"/>
              </a:ext>
            </a:extLst>
          </p:cNvPr>
          <p:cNvSpPr/>
          <p:nvPr userDrawn="1"/>
        </p:nvSpPr>
        <p:spPr>
          <a:xfrm>
            <a:off x="11675165" y="0"/>
            <a:ext cx="516835" cy="702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6978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ck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 not remove" hidden="1">
            <a:extLst>
              <a:ext uri="{FF2B5EF4-FFF2-40B4-BE49-F238E27FC236}">
                <a16:creationId xmlns:a16="http://schemas.microsoft.com/office/drawing/2014/main" id="{0E3AF67C-D24B-41FD-B9E9-4F4FA5166EFC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3C29671-2C6E-1731-4AE3-781A06799B2F}"/>
              </a:ext>
            </a:extLst>
          </p:cNvPr>
          <p:cNvGrpSpPr/>
          <p:nvPr userDrawn="1"/>
        </p:nvGrpSpPr>
        <p:grpSpPr>
          <a:xfrm>
            <a:off x="2952612" y="6423865"/>
            <a:ext cx="6286776" cy="277000"/>
            <a:chOff x="609599" y="6387859"/>
            <a:chExt cx="6286776" cy="27700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B149E4-4F8B-4C98-9532-2FA99CE553C9}"/>
                </a:ext>
              </a:extLst>
            </p:cNvPr>
            <p:cNvSpPr txBox="1"/>
            <p:nvPr userDrawn="1"/>
          </p:nvSpPr>
          <p:spPr>
            <a:xfrm>
              <a:off x="609599" y="6387859"/>
              <a:ext cx="15182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0" dirty="0">
                  <a:solidFill>
                    <a:srgbClr val="003263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Project Overview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C8E828-8166-49AD-918B-4E30CF73D432}"/>
                </a:ext>
              </a:extLst>
            </p:cNvPr>
            <p:cNvSpPr txBox="1"/>
            <p:nvPr userDrawn="1"/>
          </p:nvSpPr>
          <p:spPr>
            <a:xfrm>
              <a:off x="2973236" y="6387859"/>
              <a:ext cx="15182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0" dirty="0">
                  <a:solidFill>
                    <a:srgbClr val="003263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Design &amp; Progress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9E12FA-84C4-4D9C-89FC-5C564541BFCE}"/>
                </a:ext>
              </a:extLst>
            </p:cNvPr>
            <p:cNvSpPr txBox="1"/>
            <p:nvPr userDrawn="1"/>
          </p:nvSpPr>
          <p:spPr>
            <a:xfrm>
              <a:off x="5295623" y="6387860"/>
              <a:ext cx="1600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A" sz="1200" b="1" dirty="0">
                  <a:solidFill>
                    <a:srgbClr val="003263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Next Steps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42806C-BBE3-3ECB-36E9-C40F1846A1C6}"/>
              </a:ext>
            </a:extLst>
          </p:cNvPr>
          <p:cNvCxnSpPr/>
          <p:nvPr userDrawn="1"/>
        </p:nvCxnSpPr>
        <p:spPr>
          <a:xfrm>
            <a:off x="609600" y="864415"/>
            <a:ext cx="10972800" cy="0"/>
          </a:xfrm>
          <a:prstGeom prst="line">
            <a:avLst/>
          </a:prstGeom>
          <a:ln w="19050">
            <a:solidFill>
              <a:srgbClr val="0032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066EAD-D375-E44E-AC68-9B732168A8BA}"/>
              </a:ext>
            </a:extLst>
          </p:cNvPr>
          <p:cNvCxnSpPr/>
          <p:nvPr userDrawn="1"/>
        </p:nvCxnSpPr>
        <p:spPr>
          <a:xfrm>
            <a:off x="609600" y="6321308"/>
            <a:ext cx="10972800" cy="0"/>
          </a:xfrm>
          <a:prstGeom prst="line">
            <a:avLst/>
          </a:prstGeom>
          <a:ln w="19050">
            <a:solidFill>
              <a:srgbClr val="0032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6792DC7A-CCCA-3A45-B196-54BFE6EB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135"/>
            <a:ext cx="10972800" cy="410472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sz="1867" b="1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hlinkClick r:id="rId3" action="ppaction://hlinksldjump"/>
            <a:extLst>
              <a:ext uri="{FF2B5EF4-FFF2-40B4-BE49-F238E27FC236}">
                <a16:creationId xmlns:a16="http://schemas.microsoft.com/office/drawing/2014/main" id="{2FC11C42-A0EB-FFA1-402F-BBEAB1604E86}"/>
              </a:ext>
            </a:extLst>
          </p:cNvPr>
          <p:cNvSpPr/>
          <p:nvPr userDrawn="1"/>
        </p:nvSpPr>
        <p:spPr>
          <a:xfrm>
            <a:off x="11675165" y="0"/>
            <a:ext cx="516835" cy="702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2217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F8F914-998F-3C72-5FFC-7BCE153B6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9A89E-E1DE-996C-DA28-847E41974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F61BB-8E06-7E36-A64C-9BE946671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991BA-AEA1-F245-B7CD-FB886D494A0D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E7506-2F9A-FB17-2817-6B18F5AEE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41CD-F1A2-8561-C92F-C5C9E19C3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34871-0577-E74E-A0DA-4B6DB9C6B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1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660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ezoid 5">
            <a:extLst>
              <a:ext uri="{FF2B5EF4-FFF2-40B4-BE49-F238E27FC236}">
                <a16:creationId xmlns:a16="http://schemas.microsoft.com/office/drawing/2014/main" id="{D31DF6AE-D43A-D54F-9B5E-31BFB2B2B230}"/>
              </a:ext>
            </a:extLst>
          </p:cNvPr>
          <p:cNvSpPr/>
          <p:nvPr/>
        </p:nvSpPr>
        <p:spPr>
          <a:xfrm rot="10800000">
            <a:off x="-2848170" y="-190873"/>
            <a:ext cx="9561028" cy="7392273"/>
          </a:xfrm>
          <a:prstGeom prst="trapezoid">
            <a:avLst/>
          </a:prstGeom>
          <a:solidFill>
            <a:srgbClr val="002060">
              <a:alpha val="2902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9FF4FEE-4871-B142-9F10-DB1715383AC3}"/>
              </a:ext>
            </a:extLst>
          </p:cNvPr>
          <p:cNvSpPr txBox="1">
            <a:spLocks/>
          </p:cNvSpPr>
          <p:nvPr/>
        </p:nvSpPr>
        <p:spPr>
          <a:xfrm>
            <a:off x="94343" y="2658479"/>
            <a:ext cx="6001657" cy="600075"/>
          </a:xfrm>
          <a:prstGeom prst="rect">
            <a:avLst/>
          </a:prstGeom>
        </p:spPr>
        <p:txBody>
          <a:bodyPr vert="horz" lIns="121920" tIns="60960" rIns="121920" bIns="6096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i="1" dirty="0">
                <a:solidFill>
                  <a:schemeClr val="bg1"/>
                </a:solidFill>
                <a:latin typeface="Helvetica"/>
                <a:cs typeface="Merriweather" panose="02000000000000000000" pitchFamily="2" charset="77"/>
              </a:rPr>
              <a:t>UWBC Liquidity App</a:t>
            </a:r>
            <a:endParaRPr lang="en-US" sz="3200" b="1" i="1" dirty="0">
              <a:solidFill>
                <a:schemeClr val="bg1"/>
              </a:solidFill>
              <a:latin typeface="Helvetica" pitchFamily="2" charset="0"/>
              <a:cs typeface="Merriweather" panose="02000000000000000000" pitchFamily="2" charset="77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F70D64-CB6D-FC4A-8E9A-A517BACA367A}"/>
              </a:ext>
            </a:extLst>
          </p:cNvPr>
          <p:cNvCxnSpPr/>
          <p:nvPr/>
        </p:nvCxnSpPr>
        <p:spPr>
          <a:xfrm>
            <a:off x="692468" y="3366458"/>
            <a:ext cx="28971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1FBDA67C-CEE7-F44F-8898-2C1D4E8E2B2E}"/>
              </a:ext>
            </a:extLst>
          </p:cNvPr>
          <p:cNvSpPr txBox="1">
            <a:spLocks/>
          </p:cNvSpPr>
          <p:nvPr/>
        </p:nvSpPr>
        <p:spPr>
          <a:xfrm>
            <a:off x="624417" y="3382933"/>
            <a:ext cx="4146155" cy="147446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67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0C925C8-218B-B141-BC70-69F887482C4B}"/>
              </a:ext>
            </a:extLst>
          </p:cNvPr>
          <p:cNvSpPr txBox="1">
            <a:spLocks/>
          </p:cNvSpPr>
          <p:nvPr/>
        </p:nvSpPr>
        <p:spPr>
          <a:xfrm>
            <a:off x="7646863" y="771494"/>
            <a:ext cx="4619601" cy="937991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1867" i="1" dirty="0">
                <a:latin typeface="Helvetica" pitchFamily="2" charset="0"/>
              </a:rPr>
              <a:t>Purpose and team goals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E92A11-30CF-6B49-B07E-0A65927F8253}"/>
              </a:ext>
            </a:extLst>
          </p:cNvPr>
          <p:cNvCxnSpPr>
            <a:cxnSpLocks/>
          </p:cNvCxnSpPr>
          <p:nvPr/>
        </p:nvCxnSpPr>
        <p:spPr>
          <a:xfrm>
            <a:off x="5708067" y="2334745"/>
            <a:ext cx="6483933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7C9AF129-6DB9-1A4C-88AA-92FE50B21036}"/>
              </a:ext>
            </a:extLst>
          </p:cNvPr>
          <p:cNvSpPr txBox="1">
            <a:spLocks/>
          </p:cNvSpPr>
          <p:nvPr/>
        </p:nvSpPr>
        <p:spPr>
          <a:xfrm>
            <a:off x="7265228" y="2960007"/>
            <a:ext cx="4146155" cy="937991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1867" i="1" dirty="0">
                <a:latin typeface="Helvetica" pitchFamily="2" charset="0"/>
              </a:rPr>
              <a:t>System Design, Service Integrations, and Progress So Far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E78DDD-39A1-B145-8C9D-739E052AD6E5}"/>
              </a:ext>
            </a:extLst>
          </p:cNvPr>
          <p:cNvCxnSpPr>
            <a:cxnSpLocks/>
          </p:cNvCxnSpPr>
          <p:nvPr/>
        </p:nvCxnSpPr>
        <p:spPr>
          <a:xfrm>
            <a:off x="5310800" y="4523257"/>
            <a:ext cx="6881201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AA829E36-5038-7B4C-A375-2E72C2970B5C}"/>
              </a:ext>
            </a:extLst>
          </p:cNvPr>
          <p:cNvSpPr txBox="1">
            <a:spLocks/>
          </p:cNvSpPr>
          <p:nvPr/>
        </p:nvSpPr>
        <p:spPr>
          <a:xfrm>
            <a:off x="6970583" y="5148515"/>
            <a:ext cx="4146155" cy="937991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1867" i="1" dirty="0">
                <a:latin typeface="Helvetica" pitchFamily="2" charset="0"/>
              </a:rPr>
              <a:t>Goals for the rest of the term</a:t>
            </a: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E34683A4-0D18-5446-BDEF-786DF9AB5B60}"/>
              </a:ext>
            </a:extLst>
          </p:cNvPr>
          <p:cNvSpPr/>
          <p:nvPr/>
        </p:nvSpPr>
        <p:spPr>
          <a:xfrm>
            <a:off x="3151199" y="-44301"/>
            <a:ext cx="4619601" cy="7099131"/>
          </a:xfrm>
          <a:prstGeom prst="parallelogram">
            <a:avLst>
              <a:gd name="adj" fmla="val 51266"/>
            </a:avLst>
          </a:prstGeom>
          <a:solidFill>
            <a:srgbClr val="002060"/>
          </a:solidFill>
          <a:ln>
            <a:noFill/>
          </a:ln>
          <a:effectLst>
            <a:outerShdw blurRad="308911" dist="122047" dir="9997253" sx="97000" sy="97000" algn="l" rotWithShape="0">
              <a:prstClr val="black">
                <a:alpha val="30801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Helvetica" pitchFamily="2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9E91773-4557-B64D-B699-58588BE51CE3}"/>
              </a:ext>
            </a:extLst>
          </p:cNvPr>
          <p:cNvSpPr txBox="1">
            <a:spLocks/>
          </p:cNvSpPr>
          <p:nvPr/>
        </p:nvSpPr>
        <p:spPr>
          <a:xfrm>
            <a:off x="5169408" y="761145"/>
            <a:ext cx="1921453" cy="937991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67" b="1" dirty="0">
                <a:solidFill>
                  <a:schemeClr val="bg1"/>
                </a:solidFill>
                <a:latin typeface="Helvetica"/>
                <a:cs typeface="Arial"/>
              </a:rPr>
              <a:t>Project Overview</a:t>
            </a:r>
            <a:endParaRPr lang="en-US" sz="1867" b="1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3E05F9E-E997-B84E-9499-C014D7081062}"/>
              </a:ext>
            </a:extLst>
          </p:cNvPr>
          <p:cNvSpPr txBox="1">
            <a:spLocks/>
          </p:cNvSpPr>
          <p:nvPr/>
        </p:nvSpPr>
        <p:spPr>
          <a:xfrm>
            <a:off x="4399280" y="2960389"/>
            <a:ext cx="2123440" cy="937991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733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Architecture &amp; Progress So Far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288F5FCE-CA8B-764A-B9E3-BF155DFEF73A}"/>
              </a:ext>
            </a:extLst>
          </p:cNvPr>
          <p:cNvSpPr txBox="1">
            <a:spLocks/>
          </p:cNvSpPr>
          <p:nvPr/>
        </p:nvSpPr>
        <p:spPr>
          <a:xfrm>
            <a:off x="3642813" y="5158866"/>
            <a:ext cx="2185947" cy="937991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867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Next Steps</a:t>
            </a:r>
            <a:endParaRPr lang="en-US" sz="1867" b="1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7D33C9-09D3-EA42-9F95-FA164044D1E4}"/>
              </a:ext>
            </a:extLst>
          </p:cNvPr>
          <p:cNvCxnSpPr>
            <a:cxnSpLocks/>
          </p:cNvCxnSpPr>
          <p:nvPr/>
        </p:nvCxnSpPr>
        <p:spPr>
          <a:xfrm>
            <a:off x="4320467" y="4523257"/>
            <a:ext cx="1775533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C50AA2-77A4-224B-A118-12876BAD132C}"/>
              </a:ext>
            </a:extLst>
          </p:cNvPr>
          <p:cNvCxnSpPr>
            <a:cxnSpLocks/>
          </p:cNvCxnSpPr>
          <p:nvPr/>
        </p:nvCxnSpPr>
        <p:spPr>
          <a:xfrm>
            <a:off x="4924149" y="2322908"/>
            <a:ext cx="1713764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75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4B5E-3241-3141-BD79-3ACB641F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8F4B42B-F26B-4695-86A3-EC907A7715F7}"/>
              </a:ext>
            </a:extLst>
          </p:cNvPr>
          <p:cNvSpPr/>
          <p:nvPr/>
        </p:nvSpPr>
        <p:spPr>
          <a:xfrm>
            <a:off x="2800228" y="2439541"/>
            <a:ext cx="8782173" cy="1569728"/>
          </a:xfrm>
          <a:prstGeom prst="rect">
            <a:avLst/>
          </a:prstGeom>
          <a:gradFill flip="none" rotWithShape="1">
            <a:gsLst>
              <a:gs pos="0">
                <a:srgbClr val="C0CDDA"/>
              </a:gs>
              <a:gs pos="50000">
                <a:srgbClr val="E5EAEF"/>
              </a:gs>
              <a:gs pos="100000">
                <a:srgbClr val="E5EAEF">
                  <a:alpha val="6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atin typeface="Helvetica" pitchFamily="2" charset="0"/>
            </a:endParaRPr>
          </a:p>
        </p:txBody>
      </p:sp>
      <p:sp>
        <p:nvSpPr>
          <p:cNvPr id="20" name="Arrow: Pentagon 3">
            <a:extLst>
              <a:ext uri="{FF2B5EF4-FFF2-40B4-BE49-F238E27FC236}">
                <a16:creationId xmlns:a16="http://schemas.microsoft.com/office/drawing/2014/main" id="{645AA642-4267-48BA-895A-CCB3BBA0786D}"/>
              </a:ext>
            </a:extLst>
          </p:cNvPr>
          <p:cNvSpPr/>
          <p:nvPr/>
        </p:nvSpPr>
        <p:spPr>
          <a:xfrm>
            <a:off x="609601" y="2439541"/>
            <a:ext cx="2190629" cy="1569728"/>
          </a:xfrm>
          <a:prstGeom prst="homePlate">
            <a:avLst>
              <a:gd name="adj" fmla="val 0"/>
            </a:avLst>
          </a:prstGeom>
          <a:solidFill>
            <a:srgbClr val="203864">
              <a:alpha val="74902"/>
            </a:srgb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400" b="1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52BA8D0-C310-498A-8FDC-E6A1618451A5}"/>
              </a:ext>
            </a:extLst>
          </p:cNvPr>
          <p:cNvSpPr/>
          <p:nvPr/>
        </p:nvSpPr>
        <p:spPr>
          <a:xfrm>
            <a:off x="2800228" y="4312173"/>
            <a:ext cx="8782173" cy="1569728"/>
          </a:xfrm>
          <a:prstGeom prst="rect">
            <a:avLst/>
          </a:prstGeom>
          <a:gradFill flip="none" rotWithShape="1">
            <a:gsLst>
              <a:gs pos="0">
                <a:srgbClr val="C0CDDA"/>
              </a:gs>
              <a:gs pos="50000">
                <a:srgbClr val="E5EAEF"/>
              </a:gs>
              <a:gs pos="100000">
                <a:srgbClr val="E5EAEF">
                  <a:alpha val="6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Helvetica" pitchFamily="2" charset="0"/>
            </a:endParaRPr>
          </a:p>
        </p:txBody>
      </p:sp>
      <p:sp>
        <p:nvSpPr>
          <p:cNvPr id="21" name="Arrow: Pentagon 3">
            <a:extLst>
              <a:ext uri="{FF2B5EF4-FFF2-40B4-BE49-F238E27FC236}">
                <a16:creationId xmlns:a16="http://schemas.microsoft.com/office/drawing/2014/main" id="{C1CDA695-B0E5-4EE7-A9F2-DEB42D5697CF}"/>
              </a:ext>
            </a:extLst>
          </p:cNvPr>
          <p:cNvSpPr/>
          <p:nvPr/>
        </p:nvSpPr>
        <p:spPr>
          <a:xfrm>
            <a:off x="609600" y="4309368"/>
            <a:ext cx="2190628" cy="1569730"/>
          </a:xfrm>
          <a:prstGeom prst="homePlate">
            <a:avLst>
              <a:gd name="adj" fmla="val 0"/>
            </a:avLst>
          </a:prstGeom>
          <a:solidFill>
            <a:srgbClr val="203864">
              <a:alpha val="74902"/>
            </a:srgb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400" b="1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EEBD14-C40C-4392-A47E-B639BF764A47}"/>
              </a:ext>
            </a:extLst>
          </p:cNvPr>
          <p:cNvSpPr txBox="1"/>
          <p:nvPr/>
        </p:nvSpPr>
        <p:spPr>
          <a:xfrm>
            <a:off x="2926509" y="2624240"/>
            <a:ext cx="8329111" cy="1200329"/>
          </a:xfrm>
          <a:prstGeom prst="rect">
            <a:avLst/>
          </a:prstGeom>
          <a:noFill/>
        </p:spPr>
        <p:txBody>
          <a:bodyPr wrap="square" lIns="121920" tIns="60960" rIns="121920" bIns="60960" rtlCol="0" anchor="ctr">
            <a:spAutoFit/>
          </a:bodyPr>
          <a:lstStyle/>
          <a:p>
            <a:r>
              <a:rPr lang="en-US" sz="1400" i="1" dirty="0">
                <a:solidFill>
                  <a:sysClr val="windowText" lastClr="000000"/>
                </a:solidFill>
                <a:latin typeface="Helvetica" pitchFamily="2" charset="0"/>
              </a:rPr>
              <a:t>1. Integrate with </a:t>
            </a:r>
            <a:r>
              <a:rPr lang="en-US" sz="1400" i="1" dirty="0" err="1">
                <a:solidFill>
                  <a:sysClr val="windowText" lastClr="000000"/>
                </a:solidFill>
                <a:latin typeface="Helvetica" pitchFamily="2" charset="0"/>
              </a:rPr>
              <a:t>Aave</a:t>
            </a:r>
            <a:r>
              <a:rPr lang="en-US" sz="1400" i="1" dirty="0">
                <a:solidFill>
                  <a:sysClr val="windowText" lastClr="000000"/>
                </a:solidFill>
                <a:latin typeface="Helvetica" pitchFamily="2" charset="0"/>
              </a:rPr>
              <a:t> to </a:t>
            </a:r>
            <a:r>
              <a:rPr lang="en-US" sz="1400" b="1" i="1" dirty="0">
                <a:solidFill>
                  <a:sysClr val="windowText" lastClr="000000"/>
                </a:solidFill>
                <a:latin typeface="Helvetica" pitchFamily="2" charset="0"/>
              </a:rPr>
              <a:t>listen to transaction events </a:t>
            </a:r>
            <a:r>
              <a:rPr lang="en-US" sz="1400" i="1" dirty="0">
                <a:solidFill>
                  <a:sysClr val="windowText" lastClr="000000"/>
                </a:solidFill>
                <a:latin typeface="Helvetica" pitchFamily="2" charset="0"/>
              </a:rPr>
              <a:t>of all users</a:t>
            </a:r>
          </a:p>
          <a:p>
            <a:br>
              <a:rPr lang="en-US" sz="1400" i="1" dirty="0">
                <a:solidFill>
                  <a:sysClr val="windowText" lastClr="000000"/>
                </a:solidFill>
                <a:latin typeface="Helvetica" pitchFamily="2" charset="0"/>
              </a:rPr>
            </a:br>
            <a:r>
              <a:rPr lang="en-US" sz="1400" i="1" dirty="0">
                <a:solidFill>
                  <a:sysClr val="windowText" lastClr="000000"/>
                </a:solidFill>
                <a:latin typeface="Helvetica" pitchFamily="2" charset="0"/>
              </a:rPr>
              <a:t>2. Store and manipulate data into useful forms for </a:t>
            </a:r>
            <a:r>
              <a:rPr lang="en-US" sz="1400" b="1" i="1" u="sng" dirty="0">
                <a:solidFill>
                  <a:sysClr val="windowText" lastClr="000000"/>
                </a:solidFill>
                <a:latin typeface="Helvetica" pitchFamily="2" charset="0"/>
              </a:rPr>
              <a:t>quantitative analysis and scenario simulation</a:t>
            </a:r>
            <a:br>
              <a:rPr lang="en-US" sz="1400" b="1" i="1" dirty="0">
                <a:solidFill>
                  <a:sysClr val="windowText" lastClr="000000"/>
                </a:solidFill>
                <a:latin typeface="Helvetica" pitchFamily="2" charset="0"/>
              </a:rPr>
            </a:br>
            <a:endParaRPr lang="en-US" sz="1400" b="1" i="1" dirty="0">
              <a:solidFill>
                <a:sysClr val="windowText" lastClr="000000"/>
              </a:solidFill>
              <a:latin typeface="Helvetica" pitchFamily="2" charset="0"/>
            </a:endParaRPr>
          </a:p>
          <a:p>
            <a:r>
              <a:rPr lang="en-US" sz="1400" i="1" dirty="0">
                <a:solidFill>
                  <a:sysClr val="windowText" lastClr="000000"/>
                </a:solidFill>
                <a:latin typeface="Helvetica" pitchFamily="2" charset="0"/>
              </a:rPr>
              <a:t>3. </a:t>
            </a:r>
            <a:r>
              <a:rPr lang="en-US" sz="1400" b="1" i="1" dirty="0">
                <a:solidFill>
                  <a:sysClr val="windowText" lastClr="000000"/>
                </a:solidFill>
                <a:latin typeface="Helvetica" pitchFamily="2" charset="0"/>
              </a:rPr>
              <a:t>Display</a:t>
            </a:r>
            <a:r>
              <a:rPr lang="en-US" sz="1400" i="1" dirty="0">
                <a:solidFill>
                  <a:sysClr val="windowText" lastClr="000000"/>
                </a:solidFill>
                <a:latin typeface="Helvetica" pitchFamily="2" charset="0"/>
              </a:rPr>
              <a:t> that data in a user-friendly manner to analysts</a:t>
            </a:r>
            <a:endParaRPr lang="en-US" sz="1400" b="1" i="1" dirty="0">
              <a:solidFill>
                <a:sysClr val="windowText" lastClr="000000"/>
              </a:solidFill>
              <a:latin typeface="Helvetica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9BF12D-C8CF-4C46-EDB6-12F81E4A5F5F}"/>
              </a:ext>
            </a:extLst>
          </p:cNvPr>
          <p:cNvSpPr txBox="1"/>
          <p:nvPr/>
        </p:nvSpPr>
        <p:spPr>
          <a:xfrm>
            <a:off x="2926509" y="4509457"/>
            <a:ext cx="8087017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b="1" i="1" dirty="0">
                <a:solidFill>
                  <a:sysClr val="windowText" lastClr="000000"/>
                </a:solidFill>
                <a:latin typeface="Helvetica" pitchFamily="2" charset="0"/>
              </a:rPr>
              <a:t>Build skills </a:t>
            </a:r>
            <a:r>
              <a:rPr lang="en-US" sz="1400" i="1" dirty="0">
                <a:solidFill>
                  <a:sysClr val="windowText" lastClr="000000"/>
                </a:solidFill>
                <a:latin typeface="Helvetica" pitchFamily="2" charset="0"/>
              </a:rPr>
              <a:t>in Blockchain &amp; Web3 Development, as well as knowledge of the space</a:t>
            </a:r>
            <a:br>
              <a:rPr lang="en-US" sz="1400" i="1" dirty="0">
                <a:solidFill>
                  <a:sysClr val="windowText" lastClr="000000"/>
                </a:solidFill>
                <a:latin typeface="Helvetica" pitchFamily="2" charset="0"/>
              </a:rPr>
            </a:br>
            <a:endParaRPr lang="en-US" sz="1400" i="1" dirty="0">
              <a:solidFill>
                <a:sysClr val="windowText" lastClr="000000"/>
              </a:solidFill>
              <a:latin typeface="Helvetica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1400" i="1" dirty="0">
                <a:solidFill>
                  <a:sysClr val="windowText" lastClr="000000"/>
                </a:solidFill>
                <a:latin typeface="Helvetica" pitchFamily="2" charset="0"/>
              </a:rPr>
              <a:t>Create a project that can be </a:t>
            </a:r>
            <a:r>
              <a:rPr lang="en-US" sz="1400" b="1" i="1" dirty="0">
                <a:solidFill>
                  <a:sysClr val="windowText" lastClr="000000"/>
                </a:solidFill>
                <a:latin typeface="Helvetica" pitchFamily="2" charset="0"/>
              </a:rPr>
              <a:t>utilized in the future by UWBC analysts</a:t>
            </a:r>
            <a:br>
              <a:rPr lang="en-US" sz="1400" i="1" dirty="0">
                <a:solidFill>
                  <a:sysClr val="windowText" lastClr="000000"/>
                </a:solidFill>
                <a:latin typeface="Helvetica" pitchFamily="2" charset="0"/>
              </a:rPr>
            </a:br>
            <a:endParaRPr lang="en-US" sz="1400" i="1" dirty="0">
              <a:solidFill>
                <a:sysClr val="windowText" lastClr="000000"/>
              </a:solidFill>
              <a:latin typeface="Helvetica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1400" b="1" i="1" dirty="0">
                <a:solidFill>
                  <a:sysClr val="windowText" lastClr="000000"/>
                </a:solidFill>
                <a:latin typeface="Helvetica" pitchFamily="2" charset="0"/>
                <a:cs typeface="Arial" panose="020B0604020202020204" pitchFamily="34" charset="0"/>
              </a:rPr>
              <a:t>Learn, learn, learn</a:t>
            </a:r>
            <a:endParaRPr lang="en-US" sz="1400" b="1" i="1" dirty="0">
              <a:solidFill>
                <a:sysClr val="windowText" lastClr="000000"/>
              </a:solidFill>
              <a:latin typeface="Helvetica" pitchFamily="2" charset="0"/>
            </a:endParaRPr>
          </a:p>
        </p:txBody>
      </p:sp>
      <p:sp>
        <p:nvSpPr>
          <p:cNvPr id="17" name="TextBox 16">
            <a:hlinkClick r:id="" action="ppaction://noaction"/>
            <a:extLst>
              <a:ext uri="{FF2B5EF4-FFF2-40B4-BE49-F238E27FC236}">
                <a16:creationId xmlns:a16="http://schemas.microsoft.com/office/drawing/2014/main" id="{9AE5372B-9623-0FC7-2F65-8DBA42A1F8B3}"/>
              </a:ext>
            </a:extLst>
          </p:cNvPr>
          <p:cNvSpPr txBox="1"/>
          <p:nvPr/>
        </p:nvSpPr>
        <p:spPr>
          <a:xfrm>
            <a:off x="735879" y="4909566"/>
            <a:ext cx="1971820" cy="369332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algn="ctr"/>
            <a:r>
              <a:rPr lang="en-CA" sz="1600" b="1" dirty="0">
                <a:solidFill>
                  <a:schemeClr val="bg1"/>
                </a:solidFill>
                <a:latin typeface="Helvetica"/>
                <a:cs typeface="Arial"/>
              </a:rPr>
              <a:t>Team Goals</a:t>
            </a:r>
            <a:endParaRPr lang="en-CA" sz="1600" b="1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hlinkClick r:id="rId3" action="ppaction://hlinksldjump"/>
            <a:extLst>
              <a:ext uri="{FF2B5EF4-FFF2-40B4-BE49-F238E27FC236}">
                <a16:creationId xmlns:a16="http://schemas.microsoft.com/office/drawing/2014/main" id="{9F89A8CB-49F6-E7F0-A961-91B20DD9BE93}"/>
              </a:ext>
            </a:extLst>
          </p:cNvPr>
          <p:cNvSpPr txBox="1"/>
          <p:nvPr/>
        </p:nvSpPr>
        <p:spPr>
          <a:xfrm>
            <a:off x="719005" y="2913614"/>
            <a:ext cx="1971820" cy="615553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algn="ctr"/>
            <a:r>
              <a:rPr lang="en-CA" sz="1600" b="1" dirty="0">
                <a:solidFill>
                  <a:schemeClr val="bg1"/>
                </a:solidFill>
                <a:latin typeface="Helvetica"/>
                <a:cs typeface="Arial"/>
              </a:rPr>
              <a:t>Project Milestones</a:t>
            </a:r>
            <a:endParaRPr lang="en-CA" sz="1600" b="1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454257-6D25-F295-3CB3-F5C4374047E8}"/>
              </a:ext>
            </a:extLst>
          </p:cNvPr>
          <p:cNvSpPr/>
          <p:nvPr/>
        </p:nvSpPr>
        <p:spPr>
          <a:xfrm>
            <a:off x="1704914" y="1236320"/>
            <a:ext cx="8576441" cy="76725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Liquidity Monitoring Application for </a:t>
            </a:r>
            <a:r>
              <a:rPr lang="en-US" i="1" dirty="0" err="1"/>
              <a:t>Aave</a:t>
            </a:r>
            <a:endParaRPr lang="en-US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7EA4A4-5531-8389-7189-30D8C6180FD0}"/>
              </a:ext>
            </a:extLst>
          </p:cNvPr>
          <p:cNvSpPr/>
          <p:nvPr/>
        </p:nvSpPr>
        <p:spPr>
          <a:xfrm>
            <a:off x="504497" y="2354317"/>
            <a:ext cx="11172496" cy="1839311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0CCC54-C502-5FC3-9A97-32ABA7F0F20A}"/>
              </a:ext>
            </a:extLst>
          </p:cNvPr>
          <p:cNvSpPr/>
          <p:nvPr/>
        </p:nvSpPr>
        <p:spPr>
          <a:xfrm>
            <a:off x="504497" y="4193628"/>
            <a:ext cx="11172496" cy="1839311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6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1BF6-0A02-B163-3F71-26A888E3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EA3D273-39EC-0F6C-BDB1-79AC97BD6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9060"/>
            <a:ext cx="12192000" cy="451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1BF6-0A02-B163-3F71-26A888E3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so far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EA3D273-39EC-0F6C-BDB1-79AC97BD6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9060"/>
            <a:ext cx="12192000" cy="451987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1DE3F97-E346-8302-6D86-3C04A28FF202}"/>
              </a:ext>
            </a:extLst>
          </p:cNvPr>
          <p:cNvSpPr/>
          <p:nvPr/>
        </p:nvSpPr>
        <p:spPr>
          <a:xfrm>
            <a:off x="9853275" y="1108625"/>
            <a:ext cx="2040676" cy="454546"/>
          </a:xfrm>
          <a:prstGeom prst="rect">
            <a:avLst/>
          </a:prstGeom>
          <a:solidFill>
            <a:srgbClr val="E6EBF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b="1" i="1" dirty="0">
                <a:solidFill>
                  <a:schemeClr val="tx1"/>
                </a:solidFill>
              </a:rPr>
              <a:t>COMPLETE</a:t>
            </a:r>
            <a:r>
              <a:rPr lang="en-CA" sz="1050" i="1" dirty="0">
                <a:solidFill>
                  <a:schemeClr val="tx1"/>
                </a:solidFill>
              </a:rPr>
              <a:t>: Integrate with </a:t>
            </a:r>
            <a:r>
              <a:rPr lang="en-CA" sz="1050" i="1" dirty="0" err="1">
                <a:solidFill>
                  <a:schemeClr val="tx1"/>
                </a:solidFill>
              </a:rPr>
              <a:t>Aave</a:t>
            </a:r>
            <a:r>
              <a:rPr lang="en-CA" sz="1050" i="1" dirty="0">
                <a:solidFill>
                  <a:schemeClr val="tx1"/>
                </a:solidFill>
              </a:rPr>
              <a:t>, create data pipeline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C0926C-8B58-EC91-089D-F98C238A6C51}"/>
              </a:ext>
            </a:extLst>
          </p:cNvPr>
          <p:cNvSpPr/>
          <p:nvPr/>
        </p:nvSpPr>
        <p:spPr>
          <a:xfrm>
            <a:off x="9606421" y="1113151"/>
            <a:ext cx="167111" cy="45454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b="1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431759-FBEF-FCF3-71A2-ECDEF6AF95CB}"/>
              </a:ext>
            </a:extLst>
          </p:cNvPr>
          <p:cNvSpPr/>
          <p:nvPr/>
        </p:nvSpPr>
        <p:spPr>
          <a:xfrm>
            <a:off x="3079358" y="1551690"/>
            <a:ext cx="2040676" cy="454546"/>
          </a:xfrm>
          <a:prstGeom prst="rect">
            <a:avLst/>
          </a:prstGeom>
          <a:solidFill>
            <a:srgbClr val="E6EBF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b="1" i="1" dirty="0">
                <a:solidFill>
                  <a:schemeClr val="tx1"/>
                </a:solidFill>
              </a:rPr>
              <a:t>IN PROGRESS</a:t>
            </a:r>
            <a:r>
              <a:rPr lang="en-CA" sz="1050" i="1" dirty="0">
                <a:solidFill>
                  <a:schemeClr val="tx1"/>
                </a:solidFill>
              </a:rPr>
              <a:t>: Data analysis functionality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EFE0E0-473A-848C-598E-33E761C96FB6}"/>
              </a:ext>
            </a:extLst>
          </p:cNvPr>
          <p:cNvSpPr/>
          <p:nvPr/>
        </p:nvSpPr>
        <p:spPr>
          <a:xfrm>
            <a:off x="2832504" y="1556216"/>
            <a:ext cx="167111" cy="45454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b="1" dirty="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AA8844-7EF6-ECFD-862A-2484895CBD4B}"/>
              </a:ext>
            </a:extLst>
          </p:cNvPr>
          <p:cNvSpPr/>
          <p:nvPr/>
        </p:nvSpPr>
        <p:spPr>
          <a:xfrm>
            <a:off x="6773744" y="4058408"/>
            <a:ext cx="2040676" cy="454546"/>
          </a:xfrm>
          <a:prstGeom prst="rect">
            <a:avLst/>
          </a:prstGeom>
          <a:solidFill>
            <a:srgbClr val="E6EBF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b="1" i="1" dirty="0">
                <a:solidFill>
                  <a:schemeClr val="tx1"/>
                </a:solidFill>
              </a:rPr>
              <a:t>UP NEXT</a:t>
            </a:r>
            <a:r>
              <a:rPr lang="en-CA" sz="1050" i="1" dirty="0">
                <a:solidFill>
                  <a:schemeClr val="tx1"/>
                </a:solidFill>
              </a:rPr>
              <a:t>: Dashboard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74DEC5-476D-577B-D087-B4D158E64462}"/>
              </a:ext>
            </a:extLst>
          </p:cNvPr>
          <p:cNvSpPr/>
          <p:nvPr/>
        </p:nvSpPr>
        <p:spPr>
          <a:xfrm>
            <a:off x="6526890" y="4062934"/>
            <a:ext cx="167111" cy="45454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19116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B8BC-139C-13BE-9F79-594969745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4E858C-5BF1-12A7-83D2-5C06B4C5EF16}"/>
              </a:ext>
            </a:extLst>
          </p:cNvPr>
          <p:cNvSpPr/>
          <p:nvPr/>
        </p:nvSpPr>
        <p:spPr>
          <a:xfrm>
            <a:off x="2800227" y="1742717"/>
            <a:ext cx="8782173" cy="1569728"/>
          </a:xfrm>
          <a:prstGeom prst="rect">
            <a:avLst/>
          </a:prstGeom>
          <a:gradFill flip="none" rotWithShape="1">
            <a:gsLst>
              <a:gs pos="0">
                <a:srgbClr val="C0CDDA"/>
              </a:gs>
              <a:gs pos="50000">
                <a:srgbClr val="E5EAEF"/>
              </a:gs>
              <a:gs pos="100000">
                <a:srgbClr val="E5EAEF">
                  <a:alpha val="6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atin typeface="Helvetica" pitchFamily="2" charset="0"/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39194D5B-56FB-A237-159F-685121695EA8}"/>
              </a:ext>
            </a:extLst>
          </p:cNvPr>
          <p:cNvSpPr/>
          <p:nvPr/>
        </p:nvSpPr>
        <p:spPr>
          <a:xfrm>
            <a:off x="609600" y="1742717"/>
            <a:ext cx="2190629" cy="1569728"/>
          </a:xfrm>
          <a:prstGeom prst="homePlate">
            <a:avLst>
              <a:gd name="adj" fmla="val 0"/>
            </a:avLst>
          </a:prstGeom>
          <a:solidFill>
            <a:srgbClr val="203864">
              <a:alpha val="74902"/>
            </a:srgb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400" b="1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CE826-C624-8970-5288-A9842F63598C}"/>
              </a:ext>
            </a:extLst>
          </p:cNvPr>
          <p:cNvSpPr txBox="1"/>
          <p:nvPr/>
        </p:nvSpPr>
        <p:spPr>
          <a:xfrm>
            <a:off x="2926508" y="1927416"/>
            <a:ext cx="8329111" cy="1200329"/>
          </a:xfrm>
          <a:prstGeom prst="rect">
            <a:avLst/>
          </a:prstGeom>
          <a:noFill/>
        </p:spPr>
        <p:txBody>
          <a:bodyPr wrap="square" lIns="121920" tIns="60960" rIns="121920" bIns="60960" rtlCol="0" anchor="ctr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i="1" dirty="0">
                <a:solidFill>
                  <a:sysClr val="windowText" lastClr="000000"/>
                </a:solidFill>
                <a:latin typeface="Helvetica" pitchFamily="2" charset="0"/>
              </a:rPr>
              <a:t>Adding functionality to </a:t>
            </a:r>
            <a:r>
              <a:rPr lang="en-US" sz="1400" b="1" i="1" dirty="0">
                <a:solidFill>
                  <a:sysClr val="windowText" lastClr="000000"/>
                </a:solidFill>
                <a:latin typeface="Helvetica" pitchFamily="2" charset="0"/>
              </a:rPr>
              <a:t>calculate the health factor of all users</a:t>
            </a:r>
          </a:p>
          <a:p>
            <a:pPr marL="285750" indent="-285750">
              <a:buFontTx/>
              <a:buChar char="-"/>
            </a:pPr>
            <a:endParaRPr lang="en-US" sz="1400" i="1" dirty="0">
              <a:solidFill>
                <a:sysClr val="windowText" lastClr="000000"/>
              </a:solidFill>
              <a:latin typeface="Helvetica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1400" i="1" dirty="0">
                <a:solidFill>
                  <a:sysClr val="windowText" lastClr="000000"/>
                </a:solidFill>
                <a:latin typeface="Helvetica" pitchFamily="2" charset="0"/>
              </a:rPr>
              <a:t>Adding support for </a:t>
            </a:r>
            <a:r>
              <a:rPr lang="en-US" sz="1400" b="1" i="1" dirty="0">
                <a:solidFill>
                  <a:sysClr val="windowText" lastClr="000000"/>
                </a:solidFill>
                <a:latin typeface="Helvetica" pitchFamily="2" charset="0"/>
              </a:rPr>
              <a:t>scenario analysis </a:t>
            </a:r>
            <a:r>
              <a:rPr lang="en-US" sz="1400" i="1" dirty="0">
                <a:solidFill>
                  <a:sysClr val="windowText" lastClr="000000"/>
                </a:solidFill>
                <a:latin typeface="Helvetica" pitchFamily="2" charset="0"/>
              </a:rPr>
              <a:t>(if price of X changes, how does that effect health factors?)</a:t>
            </a:r>
            <a:br>
              <a:rPr lang="en-US" sz="1400" i="1" dirty="0">
                <a:solidFill>
                  <a:sysClr val="windowText" lastClr="000000"/>
                </a:solidFill>
                <a:latin typeface="Helvetica" pitchFamily="2" charset="0"/>
              </a:rPr>
            </a:br>
            <a:endParaRPr lang="en-US" sz="1400" i="1" dirty="0">
              <a:solidFill>
                <a:sysClr val="windowText" lastClr="000000"/>
              </a:solidFill>
              <a:latin typeface="Helvetica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1400" i="1" dirty="0">
                <a:solidFill>
                  <a:sysClr val="windowText" lastClr="000000"/>
                </a:solidFill>
                <a:latin typeface="Helvetica" pitchFamily="2" charset="0"/>
              </a:rPr>
              <a:t>Migrating to the </a:t>
            </a:r>
            <a:r>
              <a:rPr lang="en-US" sz="1400" b="1" i="1" dirty="0">
                <a:solidFill>
                  <a:sysClr val="windowText" lastClr="000000"/>
                </a:solidFill>
                <a:latin typeface="Helvetica" pitchFamily="2" charset="0"/>
              </a:rPr>
              <a:t>Flask</a:t>
            </a:r>
            <a:r>
              <a:rPr lang="en-US" sz="1400" i="1" dirty="0">
                <a:solidFill>
                  <a:sysClr val="windowText" lastClr="000000"/>
                </a:solidFill>
                <a:latin typeface="Helvetica" pitchFamily="2" charset="0"/>
              </a:rPr>
              <a:t> framework to support the frontend application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2A7E8E59-D54A-6818-EC91-9039CDB43B10}"/>
              </a:ext>
            </a:extLst>
          </p:cNvPr>
          <p:cNvSpPr txBox="1"/>
          <p:nvPr/>
        </p:nvSpPr>
        <p:spPr>
          <a:xfrm>
            <a:off x="719004" y="2096693"/>
            <a:ext cx="1971820" cy="861774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algn="ctr"/>
            <a:r>
              <a:rPr lang="en-CA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Increasing Backend Complexity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AD79E0-BE95-C5CE-BC9F-92B65764374B}"/>
              </a:ext>
            </a:extLst>
          </p:cNvPr>
          <p:cNvSpPr/>
          <p:nvPr/>
        </p:nvSpPr>
        <p:spPr>
          <a:xfrm>
            <a:off x="2800227" y="3816489"/>
            <a:ext cx="8782173" cy="1569728"/>
          </a:xfrm>
          <a:prstGeom prst="rect">
            <a:avLst/>
          </a:prstGeom>
          <a:gradFill flip="none" rotWithShape="1">
            <a:gsLst>
              <a:gs pos="0">
                <a:srgbClr val="C0CDDA"/>
              </a:gs>
              <a:gs pos="50000">
                <a:srgbClr val="E5EAEF"/>
              </a:gs>
              <a:gs pos="100000">
                <a:srgbClr val="E5EAEF">
                  <a:alpha val="6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atin typeface="Helvetica" pitchFamily="2" charset="0"/>
            </a:endParaRPr>
          </a:p>
        </p:txBody>
      </p:sp>
      <p:sp>
        <p:nvSpPr>
          <p:cNvPr id="8" name="Arrow: Pentagon 3">
            <a:extLst>
              <a:ext uri="{FF2B5EF4-FFF2-40B4-BE49-F238E27FC236}">
                <a16:creationId xmlns:a16="http://schemas.microsoft.com/office/drawing/2014/main" id="{E48881A0-660A-5FC5-F0EE-D49747805B29}"/>
              </a:ext>
            </a:extLst>
          </p:cNvPr>
          <p:cNvSpPr/>
          <p:nvPr/>
        </p:nvSpPr>
        <p:spPr>
          <a:xfrm>
            <a:off x="609600" y="3816489"/>
            <a:ext cx="2190629" cy="1569728"/>
          </a:xfrm>
          <a:prstGeom prst="homePlate">
            <a:avLst>
              <a:gd name="adj" fmla="val 0"/>
            </a:avLst>
          </a:prstGeom>
          <a:solidFill>
            <a:srgbClr val="203864">
              <a:alpha val="74902"/>
            </a:srgb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400" b="1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B1F3DE-635A-EDF6-95AB-15DAAF395B0E}"/>
              </a:ext>
            </a:extLst>
          </p:cNvPr>
          <p:cNvSpPr txBox="1"/>
          <p:nvPr/>
        </p:nvSpPr>
        <p:spPr>
          <a:xfrm>
            <a:off x="2926508" y="4001188"/>
            <a:ext cx="8329111" cy="1200329"/>
          </a:xfrm>
          <a:prstGeom prst="rect">
            <a:avLst/>
          </a:prstGeom>
          <a:noFill/>
        </p:spPr>
        <p:txBody>
          <a:bodyPr wrap="square" lIns="121920" tIns="60960" rIns="121920" bIns="60960" rtlCol="0" anchor="ctr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i="1" dirty="0">
                <a:solidFill>
                  <a:sysClr val="windowText" lastClr="000000"/>
                </a:solidFill>
                <a:latin typeface="Helvetica" pitchFamily="2" charset="0"/>
              </a:rPr>
              <a:t>Creating a </a:t>
            </a:r>
            <a:r>
              <a:rPr lang="en-US" sz="1400" b="1" i="1" dirty="0">
                <a:solidFill>
                  <a:sysClr val="windowText" lastClr="000000"/>
                </a:solidFill>
                <a:latin typeface="Helvetica" pitchFamily="2" charset="0"/>
              </a:rPr>
              <a:t>design spec</a:t>
            </a:r>
            <a:r>
              <a:rPr lang="en-US" sz="1400" i="1" dirty="0">
                <a:solidFill>
                  <a:sysClr val="windowText" lastClr="000000"/>
                </a:solidFill>
                <a:latin typeface="Helvetica" pitchFamily="2" charset="0"/>
              </a:rPr>
              <a:t> for the frontend dashboard</a:t>
            </a:r>
            <a:br>
              <a:rPr lang="en-US" sz="1400" i="1" dirty="0">
                <a:solidFill>
                  <a:sysClr val="windowText" lastClr="000000"/>
                </a:solidFill>
                <a:latin typeface="Helvetica" pitchFamily="2" charset="0"/>
              </a:rPr>
            </a:br>
            <a:endParaRPr lang="en-US" sz="1400" i="1" dirty="0">
              <a:solidFill>
                <a:sysClr val="windowText" lastClr="000000"/>
              </a:solidFill>
              <a:latin typeface="Helvetica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1400" i="1" dirty="0">
                <a:solidFill>
                  <a:sysClr val="windowText" lastClr="000000"/>
                </a:solidFill>
                <a:latin typeface="Helvetica" pitchFamily="2" charset="0"/>
              </a:rPr>
              <a:t>Building out interfaces to </a:t>
            </a:r>
            <a:r>
              <a:rPr lang="en-US" sz="1400" b="1" i="1" dirty="0">
                <a:solidFill>
                  <a:sysClr val="windowText" lastClr="000000"/>
                </a:solidFill>
                <a:latin typeface="Helvetica" pitchFamily="2" charset="0"/>
              </a:rPr>
              <a:t>aid analysts </a:t>
            </a:r>
            <a:r>
              <a:rPr lang="en-US" sz="1400" i="1" dirty="0">
                <a:solidFill>
                  <a:sysClr val="windowText" lastClr="000000"/>
                </a:solidFill>
                <a:latin typeface="Helvetica" pitchFamily="2" charset="0"/>
              </a:rPr>
              <a:t>in their research projects</a:t>
            </a:r>
            <a:br>
              <a:rPr lang="en-US" sz="1400" i="1" dirty="0">
                <a:solidFill>
                  <a:sysClr val="windowText" lastClr="000000"/>
                </a:solidFill>
                <a:latin typeface="Helvetica" pitchFamily="2" charset="0"/>
              </a:rPr>
            </a:br>
            <a:endParaRPr lang="en-US" sz="1400" i="1" dirty="0">
              <a:solidFill>
                <a:sysClr val="windowText" lastClr="000000"/>
              </a:solidFill>
              <a:latin typeface="Helvetica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1400" i="1" dirty="0">
                <a:solidFill>
                  <a:sysClr val="windowText" lastClr="000000"/>
                </a:solidFill>
                <a:latin typeface="Helvetica" pitchFamily="2" charset="0"/>
              </a:rPr>
              <a:t>Developing the web app in </a:t>
            </a:r>
            <a:r>
              <a:rPr lang="en-US" sz="1400" b="1" i="1" dirty="0">
                <a:solidFill>
                  <a:sysClr val="windowText" lastClr="000000"/>
                </a:solidFill>
                <a:latin typeface="Helvetica" pitchFamily="2" charset="0"/>
              </a:rPr>
              <a:t>React</a:t>
            </a:r>
            <a:endParaRPr lang="en-US" sz="1400" i="1" dirty="0">
              <a:solidFill>
                <a:sysClr val="windowText" lastClr="000000"/>
              </a:solidFill>
              <a:latin typeface="Helvetica" pitchFamily="2" charset="0"/>
            </a:endParaRPr>
          </a:p>
        </p:txBody>
      </p:sp>
      <p:sp>
        <p:nvSpPr>
          <p:cNvPr id="10" name="TextBox 9">
            <a:hlinkClick r:id="rId2" action="ppaction://hlinksldjump"/>
            <a:extLst>
              <a:ext uri="{FF2B5EF4-FFF2-40B4-BE49-F238E27FC236}">
                <a16:creationId xmlns:a16="http://schemas.microsoft.com/office/drawing/2014/main" id="{E62816A6-5F26-FE97-C1FF-DCEB15B7CE5E}"/>
              </a:ext>
            </a:extLst>
          </p:cNvPr>
          <p:cNvSpPr txBox="1"/>
          <p:nvPr/>
        </p:nvSpPr>
        <p:spPr>
          <a:xfrm>
            <a:off x="719004" y="4260776"/>
            <a:ext cx="1971820" cy="615553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algn="ctr"/>
            <a:r>
              <a:rPr lang="en-CA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Building out the Dashboard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D8DEC8-0B2A-B9DA-3A55-10668B2E8378}"/>
              </a:ext>
            </a:extLst>
          </p:cNvPr>
          <p:cNvSpPr/>
          <p:nvPr/>
        </p:nvSpPr>
        <p:spPr>
          <a:xfrm>
            <a:off x="509752" y="1742717"/>
            <a:ext cx="11172496" cy="1839311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18F146-F0B6-30B0-DEA1-E8918E6018F4}"/>
              </a:ext>
            </a:extLst>
          </p:cNvPr>
          <p:cNvSpPr/>
          <p:nvPr/>
        </p:nvSpPr>
        <p:spPr>
          <a:xfrm>
            <a:off x="509752" y="3582028"/>
            <a:ext cx="11172496" cy="1839311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79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223</Words>
  <Application>Microsoft Macintosh PowerPoint</Application>
  <PresentationFormat>Widescreen</PresentationFormat>
  <Paragraphs>36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Project Overview</vt:lpstr>
      <vt:lpstr>System Design</vt:lpstr>
      <vt:lpstr>Progress so far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Brayden Royston</dc:creator>
  <cp:lastModifiedBy>Brayden Royston</cp:lastModifiedBy>
  <cp:revision>2</cp:revision>
  <dcterms:created xsi:type="dcterms:W3CDTF">2023-03-21T08:05:29Z</dcterms:created>
  <dcterms:modified xsi:type="dcterms:W3CDTF">2023-03-21T18:57:39Z</dcterms:modified>
</cp:coreProperties>
</file>