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Playfair Displ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3968FD-ABD5-411C-B2F7-9B3200620141}">
  <a:tblStyle styleId="{623968FD-ABD5-411C-B2F7-9B32006201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layfairDisplay-regular.fntdata"/><Relationship Id="rId47" Type="http://schemas.openxmlformats.org/officeDocument/2006/relationships/slide" Target="slides/slide41.xml"/><Relationship Id="rId49" Type="http://schemas.openxmlformats.org/officeDocument/2006/relationships/font" Target="fonts/PlayfairDispl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layfairDisplay-boldItalic.fntdata"/><Relationship Id="rId50" Type="http://schemas.openxmlformats.org/officeDocument/2006/relationships/font" Target="fonts/PlayfairDispl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5.xml"/><Relationship Id="rId55" Type="http://schemas.openxmlformats.org/officeDocument/2006/relationships/font" Target="fonts/Lato-boldItalic.fntdata"/><Relationship Id="rId10" Type="http://schemas.openxmlformats.org/officeDocument/2006/relationships/slide" Target="slides/slide4.xml"/><Relationship Id="rId54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2c469d2b04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2c469d2b04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c469d2b0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c469d2b0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469d2b04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469d2b04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469d2b04_5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469d2b04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469d2b0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469d2b0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469d2b04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469d2b04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469d2b04_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469d2b04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469d2b04_5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469d2b04_5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469d2b04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469d2b04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469d2b04_5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469d2b04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469d2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469d2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469d2b04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469d2b04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49c9a3a7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49c9a3a7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c49c9a3a7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c49c9a3a7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49c9a3a7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49c9a3a7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49c9a3a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49c9a3a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49c9a3a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49c9a3a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c49c9a3a7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c49c9a3a7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49c9a3a7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49c9a3a7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2c49c9a3a7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2c49c9a3a7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49c9a3a7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49c9a3a7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a06ee250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a06ee250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a06ee2505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a06ee2505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cfd5992d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cfd5992d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49c9a3a7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49c9a3a7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c49c9a3a7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c49c9a3a7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c49c9a3a7_2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c49c9a3a7_2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c49c9a3a7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c49c9a3a7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0a06ee250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0a06ee250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49c9a3a7_2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49c9a3a7_2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c49c9a3a7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c49c9a3a7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c49c9a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c49c9a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469d2b0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469d2b0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49c9a3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49c9a3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82951ff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82951ff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469d2b04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469d2b04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c469d2b04_5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c469d2b04_5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82951ffb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82951ffb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469d2b04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469d2b04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82951ff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82951ff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panse.co.kr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9625" y="1067000"/>
            <a:ext cx="1504750" cy="15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type="ctrTitle"/>
          </p:nvPr>
        </p:nvSpPr>
        <p:spPr>
          <a:xfrm>
            <a:off x="3096300" y="257175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문구 쇼핑몰 프로젝트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172025" y="0"/>
            <a:ext cx="8533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3593775" y="3970750"/>
            <a:ext cx="276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로그인과 회원가입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879425" y="3181350"/>
            <a:ext cx="320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아이디찾기, 비밀번호 찾기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500" y="801952"/>
            <a:ext cx="1787750" cy="2243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6575" y="744312"/>
            <a:ext cx="1787750" cy="23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26650"/>
            <a:ext cx="3206425" cy="18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350" y="2451856"/>
            <a:ext cx="3206425" cy="2478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578000" y="4468900"/>
            <a:ext cx="272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로그인 하고 난 후 들어갈 수 있는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 첫 마이페이지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139725" y="4468900"/>
            <a:ext cx="297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회원정보 수정을 누르면 내 회원정보를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수정 할 수 있게 해주는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24275"/>
            <a:ext cx="3843851" cy="3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025" y="724275"/>
            <a:ext cx="4088401" cy="37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172025" y="0"/>
            <a:ext cx="852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25" y="718675"/>
            <a:ext cx="7926949" cy="41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3164250" y="4101200"/>
            <a:ext cx="28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장바구니 화면 설계 초기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172025" y="0"/>
            <a:ext cx="852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0" y="718675"/>
            <a:ext cx="7126575" cy="417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/>
        </p:nvSpPr>
        <p:spPr>
          <a:xfrm>
            <a:off x="5382800" y="4028800"/>
            <a:ext cx="315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장바구니에서 주문하기를 누르면 나오는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다음 페이지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172025" y="0"/>
            <a:ext cx="852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806500" y="4396200"/>
            <a:ext cx="3531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주문조회 들어가면 나오는 페이지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25" y="703175"/>
            <a:ext cx="8131526" cy="37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172025" y="0"/>
            <a:ext cx="852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50" y="773525"/>
            <a:ext cx="8524500" cy="40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/>
        </p:nvSpPr>
        <p:spPr>
          <a:xfrm>
            <a:off x="2399100" y="4436200"/>
            <a:ext cx="434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문의 페이지 들어가면 나오는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72025" y="0"/>
            <a:ext cx="8544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0" y="809225"/>
            <a:ext cx="8289100" cy="40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2349911" y="4453800"/>
            <a:ext cx="4444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공지사항 페이지 들어가면 나오는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50" y="718675"/>
            <a:ext cx="8084750" cy="4120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5790425" y="4284575"/>
            <a:ext cx="304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관리자만 들어갈 수 있는 회원관리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페이지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172025" y="0"/>
            <a:ext cx="8524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50" y="718675"/>
            <a:ext cx="6989300" cy="41200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6400800" y="4354700"/>
            <a:ext cx="253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관리자만 들어갈 수 있는 상품관리 페이지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18675"/>
            <a:ext cx="5676879" cy="412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988575" y="2571750"/>
            <a:ext cx="306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관리자만 들어갈 수 있는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회원 주문,배송 페이지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5900" y="0"/>
            <a:ext cx="8470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INDEX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5800" y="1086425"/>
            <a:ext cx="8470200" cy="3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개발환경 및 참고 사이트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History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Menu Structure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DB Schema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Initial Screen Design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Information Architecture(IA)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시연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ko">
                <a:solidFill>
                  <a:srgbClr val="666666"/>
                </a:solidFill>
              </a:rPr>
              <a:t>Q&amp;A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72025" y="0"/>
            <a:ext cx="870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06" name="Google Shape;206;p32"/>
          <p:cNvGraphicFramePr/>
          <p:nvPr/>
        </p:nvGraphicFramePr>
        <p:xfrm>
          <a:off x="370800" y="718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9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5283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홈&amp;헤더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로그인, 회원가입,메인 배너, 카테고리, 슬라이드 쇼, BEST PRODUCT, NEW ARRIVALS, BEST BRAND, 하단바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8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 카테고리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마우스 hover 시 버튼 다운 (사무용품, 필기류, 학용품)</a:t>
                      </a:r>
                      <a:br>
                        <a:rPr lang="ko" sz="1000"/>
                      </a:br>
                      <a:r>
                        <a:rPr lang="ko" sz="1000"/>
                        <a:t>- 카테고리(사무용품, 필기류, 학용품) 클릭 시 해당 상품 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2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사무용품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마우스 hover 시 버튼 다운 (노트, 다이어리, 독서대, 수납장, 완구, 풀, 화일)</a:t>
                      </a:r>
                      <a:br>
                        <a:rPr lang="ko" sz="1000"/>
                      </a:br>
                      <a:r>
                        <a:rPr lang="ko" sz="1000"/>
                        <a:t>- 카테고리</a:t>
                      </a:r>
                      <a:r>
                        <a:rPr lang="ko" sz="1000"/>
                        <a:t>(노트, 다이어리, 독서대, 수납장, 완구, 풀, 화일) 클릭 시 해당 상품 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2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필기류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마우스 hover 시 버튼 다운 (네임펜, 사인펜, 색연필, 샤프 ,연필 ,유성펜, 지우개, 형광펜)</a:t>
                      </a:r>
                      <a:br>
                        <a:rPr lang="ko" sz="1000"/>
                      </a:br>
                      <a:r>
                        <a:rPr lang="ko" sz="1000"/>
                        <a:t>- 카테고리</a:t>
                      </a:r>
                      <a:r>
                        <a:rPr lang="ko" sz="1000"/>
                        <a:t>(네임펜, 사인펜, 색연필, 샤프 ,연필 ,유성펜, 지우개, 형광펜) 클릭 시 해당 상품 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8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학용품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마우스 hover 시 버튼 다운 (가위, 노트, 수정테이프, 스테이플러, 테이프, 풀, 화일)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카테고리(가위, 노트, 수정테이프, 스테이플러, 테이프, 풀, 화일) 클릭 시 해당 상품 리스트 페이지로 이동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172025" y="0"/>
            <a:ext cx="870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12" name="Google Shape;212;p33"/>
          <p:cNvGraphicFramePr/>
          <p:nvPr/>
        </p:nvGraphicFramePr>
        <p:xfrm>
          <a:off x="370800" y="7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512125"/>
                <a:gridCol w="4526925"/>
              </a:tblGrid>
              <a:tr h="34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530625"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회원가입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아이디 중복검사</a:t>
                      </a:r>
                      <a:endParaRPr sz="1000">
                        <a:solidFill>
                          <a:srgbClr val="3735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영문 및 숫자인지,입력 데이터 길이 초과 확인 유효성 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51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비밀번호,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확인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비밀번호, 비밀번호 확인 일치검사</a:t>
                      </a:r>
                      <a:endParaRPr sz="1000">
                        <a:solidFill>
                          <a:srgbClr val="3735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영문 및 숫자인지,입력 데이터 길이 초과 확인 유효성 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40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이름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입력 데이터 길이 초과 확인 유효성 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5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닉네임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영문 및 숫자인지,입력 데이터 길이 초과 확인 유효성 검사</a:t>
                      </a:r>
                      <a:endParaRPr sz="1000">
                        <a:solidFill>
                          <a:srgbClr val="3735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nickname 중복검사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06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우편번호 찾기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우편번호 찾기 클릭 시 Daum Postcode Servie 창을 띄움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Daum Postcode Servie 주소 선택 시 회원 정보에 선택된 주소가 입력됨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3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휴대전화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입력 데이터 길이 초과 확인 유효성 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3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1000"/>
                        <a:t>이메일 형태가 맞는지 유효성 검사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2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회원 정보가 올바르게 입력되지 않으면 alert 창 띄움</a:t>
                      </a:r>
                      <a:endParaRPr sz="1000">
                        <a:solidFill>
                          <a:srgbClr val="37352F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회원 정보가 올바르게 입력되면 DB Member table에 데이터 insert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172025" y="0"/>
            <a:ext cx="870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370800" y="72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1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123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아이디,</a:t>
                      </a:r>
                      <a:endParaRPr sz="10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비밀번호 입력</a:t>
                      </a:r>
                      <a:endParaRPr sz="10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회원 아이디, 회원 비밀번호 입력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5396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로그인 버튼</a:t>
                      </a:r>
                      <a:endParaRPr sz="10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/>
                        <a:t>-아이디 또는 비밀번호가 입력되지 않은 상태에서 로그인 버튼 클릭 시 alert 창 띄움, 로그인 실패 </a:t>
                      </a:r>
                      <a:endParaRPr sz="11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/>
                        <a:t>- DB Member table에 일치하는 아이디가 존재 하나 비밀번호가 일치하지 않을 시 alert 창 띄움, 로그인 실패 </a:t>
                      </a:r>
                      <a:endParaRPr sz="11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/>
                        <a:t>- DB Member table에 일치하는 아이디와 비밀번호 존재 시 로그인 성공, 홈으로 이동 </a:t>
                      </a:r>
                      <a:endParaRPr sz="11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/>
                        <a:t>- page 우측 상단 nickname, 로그아웃 태그, 주문/배송조회 태그, 마이페이지 태그, 공지사항, 문의하기, 장바구니 태그 생성.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6806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로그아웃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로그아웃</a:t>
                      </a:r>
                      <a:endParaRPr sz="105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로그아웃 태그 선택 시 page 우측 상단 nickname, 로그아웃 태그, 주문/배송조회 태그, 마이페이지 태그, 공지사항, 문의하기, 장바구니 태그가 없어지고 로그인 회원가입 태그 생성</a:t>
                      </a:r>
                      <a:endParaRPr sz="125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24" name="Google Shape;224;p35"/>
          <p:cNvGraphicFramePr/>
          <p:nvPr/>
        </p:nvGraphicFramePr>
        <p:xfrm>
          <a:off x="370800" y="72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6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614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아이디 찾기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아이디, 이메일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 이름, 회원 이메일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276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 찾기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DB Member table에 일치하는 이름과 이메일 존재 시 찾는 ID alert창에 띄움, 일치하는 정보가 없을 시 pre css 효과 출력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8100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 찾기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아이디, 이름,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이메일 입력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- 회원 아이디, 회원 이름, 회원 이메일 입력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635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비밀번호 찾기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- DB Member table에 일치하는 아이디, 이름, 이메일 존재 시  alert창에  임시 비밀번호 발급, 일치하는 정보가 없을 시 pre css 효과 출력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30" name="Google Shape;230;p36"/>
          <p:cNvGraphicFramePr/>
          <p:nvPr/>
        </p:nvGraphicFramePr>
        <p:xfrm>
          <a:off x="370800" y="7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55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12350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주문/배송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조회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 조회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기본으로 order_history_start_end에는 오늘 날짜</a:t>
                      </a:r>
                      <a:b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,order_history_start_date에는 오늘로 부터 3개월 전 날짜가 입력된다. </a:t>
                      </a:r>
                      <a:b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조회 길이(오늘, 1주일, 1개월, 3개월, 6개월) 클릭 시</a:t>
                      </a:r>
                      <a:b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</a:br>
                      <a: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order_history_start_date가 오늘을 기준으로 해당 조회 길이만큼의 전 날짜가 입력된다.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534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조회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37352F"/>
                          </a:solidFill>
                          <a:highlight>
                            <a:srgbClr val="FFFFFF"/>
                          </a:highlight>
                        </a:rPr>
                        <a:t>- 검색할 주문처리상태(order_status select option) 선택 후, 원하는 조회 길이 클릭 후 조회 버튼을 클릭하면 주문 상품 정보에 정보가 생성된다.</a:t>
                      </a:r>
                      <a:endParaRPr sz="1150"/>
                    </a:p>
                  </a:txBody>
                  <a:tcPr marT="91425" marB="91425" marR="91425" marL="91425"/>
                </a:tc>
              </a:tr>
              <a:tr h="6806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 상품 정보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/>
                        <a:t>- 주문상세페이지에서 결제하기를 누른 상품 정보(주문일자&amp;주문번호, 이미지, 상품이름, 수량, 상품금액, 주문처리상태)들이 주문 상품 정보에 나타난다. </a:t>
                      </a:r>
                      <a:endParaRPr sz="105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chemeClr val="accent1"/>
                          </a:solidFill>
                        </a:rPr>
                        <a:t>- 주문상품테이블의 주문 번호 tr 클릭 시 주문 상세 (결제 완료) 페이지로 이동 </a:t>
                      </a:r>
                      <a:br>
                        <a:rPr lang="ko" sz="1050">
                          <a:solidFill>
                            <a:schemeClr val="accent1"/>
                          </a:solidFill>
                        </a:rPr>
                      </a:br>
                      <a:r>
                        <a:rPr lang="ko" sz="1050">
                          <a:solidFill>
                            <a:schemeClr val="accent1"/>
                          </a:solidFill>
                        </a:rPr>
                        <a:t>- 주문 상품 정보 하단 pagenation 주문상품 정보 5개당 한 페이지를 차지한다. 주문 상품 정보의 갯수에 따라 page 번호를 생성한다. page 번호 선택 시 해당 주문 상품 정보 페이지로 이동.</a:t>
                      </a:r>
                      <a:endParaRPr sz="105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370800" y="7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25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12350"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8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마이페이지</a:t>
                      </a:r>
                      <a:br>
                        <a:rPr lang="ko"/>
                      </a:br>
                      <a:r>
                        <a:rPr lang="ko"/>
                        <a:t>(사람 아이콘)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주문내역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각 주문 내역(입금전, 배송준비중, 배송중, 배송완료, 취소, 반품) 의 갯수가 표시됨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70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입금전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주문처리상태(order_status select option)가 입금전으로 선택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43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 준비중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 (order_status select option)가 배송준비중으로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18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배송중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 (order_status select option)가 배송중으로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배송완료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 (order_status select option)가 배송완료로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취소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주문처리상태(order_status select option)가 취소로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63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반품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클릭 시 주문/배송조회 페이지로 이동, 주문처리상태(order_status select option)가 반품으로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5267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전체 주문내역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- </a:t>
                      </a:r>
                      <a:r>
                        <a:rPr lang="ko" sz="900"/>
                        <a:t>클릭 시 주문/배송조회 페이지로 이동, 주문처리상태(order_status select option)가 전체 주문처리상태로 선택.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42" name="Google Shape;242;p38"/>
          <p:cNvGraphicFramePr/>
          <p:nvPr/>
        </p:nvGraphicFramePr>
        <p:xfrm>
          <a:off x="370800" y="7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25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446925"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마이페이지</a:t>
                      </a:r>
                      <a:br>
                        <a:rPr lang="ko"/>
                      </a:br>
                      <a:r>
                        <a:rPr lang="ko"/>
                        <a:t>(사람 아이콘)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정보 수정 버튼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(마이페이지)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 정보 수정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89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정보 수정 버튼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(회원 정보 수정)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비밀번호, 비밀번호 확인 일치검사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영어 및 숫자인지,입력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 정보가 올바르게 입력되지 않으면 alert 창 띄움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회원정보 수정 클릭 시 회원 정보가 올바르게 입력되면 DB Member table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data update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3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탈퇴  태그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클릭 시 회원 탈퇴 페이지로 이동 </a:t>
                      </a:r>
                      <a:br>
                        <a:rPr lang="ko" sz="1000"/>
                      </a:br>
                      <a:r>
                        <a:rPr lang="ko" sz="1000"/>
                        <a:t>- 비밀번호를 입력하지 않고 버튼 클릭 시 alert를 띄움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비밀번호와 비밀번호 확인이 일치하지 않으면 alert를 띄움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비밀번호와 비밀번호 확인이 일치하면 confirm을 띄움, 확인 선택 시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alert창 띄움, Member table data delete 성공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16297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48" name="Google Shape;248;p39"/>
          <p:cNvGraphicFramePr/>
          <p:nvPr/>
        </p:nvGraphicFramePr>
        <p:xfrm>
          <a:off x="370800" y="53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08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08400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문의하기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글쓰기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New 문의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747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New 문의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작성자에는 nickname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제목,내용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비밀번호 영문 및 숫자인지,입력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 또는 내용 또는 비밀번호가 없으면 alert 창 띄움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정보가 올바르게 입력된 후, 등록 클릭 시 DB inquiry table data insert.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목록 버튼,취소 버튼 클릭 시 문의 리스트로 이동.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211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리스트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문의 리스트 제목 hover 시 css 효과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 본인이 작성한 글 클릭 시 문의 페이지로 이동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다른 회원 작성 글 클릭 시 문의 리스트로 돌아옴</a:t>
                      </a:r>
                      <a:br>
                        <a:rPr lang="ko" sz="1000"/>
                      </a:br>
                      <a:r>
                        <a:rPr lang="ko" sz="1000"/>
                        <a:t>- 답변되지 않은 문의는 빨간 폰트 답변 대기중 출력, 답변된 문의는 초록 폰트 답변됨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문의 리스트 하단 pagination 문의 10개당 한 페이지를 차지. 문의 개수에 따라 page 번호를 생성한다. page 번호 선택시 해당 문의 리스트 페이지로 이동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비회원일 경우에는 비밀번호 입력페이지가 나오고 비밀번호가 맞으면 들어갈 수 있다.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920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 작성자, 내용, 작성일, 수정일 정보 출력</a:t>
                      </a:r>
                      <a:br>
                        <a:rPr lang="ko" sz="1000"/>
                      </a:br>
                      <a:r>
                        <a:rPr lang="ko" sz="1000"/>
                        <a:t>- 상품에서 문의에서 작성된 문의는 상품의 이미지와 상품코드, 상품이름, 상품가격이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 버튼 클릭 문의 수정 페이지로 이동.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삭제 버튼 클릭 시 confilm 확인 후 DB inquiry table data delete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목록 버튼 클릭 시 문의 리스트로 이동.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172025" y="0"/>
            <a:ext cx="86373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54" name="Google Shape;254;p40"/>
          <p:cNvGraphicFramePr/>
          <p:nvPr/>
        </p:nvGraphicFramePr>
        <p:xfrm>
          <a:off x="370800" y="7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7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93427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문의하기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수정 페이지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작성자에는 nickname이 입력되어 있다. 수정불가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 &amp; 내용 수정 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내용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 버튼 클릭 시 DB inquiry table data update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취소 버튼 클릭 시 confilm 확인 후 문의 리스트로 이동.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2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공지사항 제목 hover 시 css 효과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클릭 시 notice_view로 이동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목록보기 태그 클릭 시 공지사항으로 이동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공지사항 하단 pagination 공지사항 5개당 한 페이지를 차지한다. 공지사항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갯수에 따라 page 번호를 생성한다. page 번호 선택시 해당 공지사항 페이지로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이동.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9150">
                <a:tc vMerge="1"/>
                <a:tc row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장바구니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장바구니 리스트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상세페이지에서 장바구니 넣기 한 값들을 list로 나타낸다.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수량을 변화시키면 수량의 개수에 맞춰 합계가 변한다.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취소버튼을 누르면 버튼의 상품 tr이 삭제된다.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19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결제예정금액 테이블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 정보칸을 클릭하면 선택되면서 결제예정금액이 변화한다.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만약 배송비가 같다면 변화되지 않지만 배송비가 다르다면 배송비가 올라간다.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4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선택상품 주문버튼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상품을 선택해야지만 상품을 주문할 수 있게 해놨다.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선택상품주문을 누르면 선택된 상품이 주문상세페이지로 넘어간다.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60" name="Google Shape;260;p41"/>
          <p:cNvGraphicFramePr/>
          <p:nvPr/>
        </p:nvGraphicFramePr>
        <p:xfrm>
          <a:off x="370800" y="7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448775"/>
                <a:gridCol w="1385350"/>
                <a:gridCol w="4463575"/>
              </a:tblGrid>
              <a:tr h="37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459825"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주문상세 페이지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주문상세</a:t>
                      </a:r>
                      <a:r>
                        <a:rPr lang="ko" sz="1000"/>
                        <a:t> 리스트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장바구니에서 선택한 상품 주문 list들이 선택상품(주문상세) list에 나온다.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취소버튼을 누르면 버튼의 상품 tr이 삭제된다.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7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결제예정금액 테이블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선택상품(주문상세) list에 있는 상품들의 총 상품금액, 배송비, 결제예정금액을 계산해서 보여준다.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91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주문정보 테이블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주문하는 사람의 닉네임을 session 으로 가져와서 db와 연결해 주문하는 사람의 이름, 주소, 휴대전화를 가져온다.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3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배송정보 테이블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배송받을 사람의 정보를 입력하게 한다.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34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결제하기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결제하기 버튼을 누르면 결제가 완료되었고, 주문상세페이지의 상품 목록들이 주문/배송 페이지에 들어가게 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349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 상세</a:t>
                      </a:r>
                      <a:br>
                        <a:rPr lang="ko"/>
                      </a:br>
                      <a:r>
                        <a:rPr lang="ko"/>
                        <a:t>(결제 완료)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 상세 페이지</a:t>
                      </a:r>
                      <a:br>
                        <a:rPr lang="ko" sz="1000"/>
                      </a:br>
                      <a:r>
                        <a:rPr lang="ko" sz="1000"/>
                        <a:t>(결제 완료)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 상세 옆 주문 번호와 주문 날짜 출력</a:t>
                      </a:r>
                      <a:br>
                        <a:rPr lang="ko" sz="1000"/>
                      </a:br>
                      <a:r>
                        <a:rPr lang="ko" sz="1000"/>
                        <a:t>- 상품 내역 테이블 , 상품 계산 테이블 출력 </a:t>
                      </a:r>
                      <a:br>
                        <a:rPr lang="ko" sz="1000"/>
                      </a:br>
                      <a:r>
                        <a:rPr lang="ko" sz="1000"/>
                        <a:t>- 주문 정보와 배송 정보 출력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5900" y="0"/>
            <a:ext cx="84702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개발환경 및 참고사이트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75900" y="796675"/>
            <a:ext cx="8470200" cy="3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Eclipse 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Version: 2022-12 (4.26.0) 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id: 20221201-1913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Spring Boot 4.0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Lombok v1.18.26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ojdbc6.jar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●"/>
            </a:pPr>
            <a:r>
              <a:rPr lang="ko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Chrome</a:t>
            </a:r>
            <a:r>
              <a:rPr lang="k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버전 112.0.5615.50(공식 빌드) (64비트)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ko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Oracle SQL Developer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Java(TM) 플랫폼 11.0.16.1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Oracle IDE 22.2.1.234.1810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버전 지정 지원 22.2.1.234.1810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ko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Google Presentation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보고서 작성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38100" rtl="0" algn="l">
              <a:lnSpc>
                <a:spcPct val="128571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ko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Standard Website</a:t>
            </a:r>
            <a:endParaRPr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데팡스 (</a:t>
            </a:r>
            <a:r>
              <a:rPr lang="ko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https://depanse.co.kr/</a:t>
            </a: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문구랜드 (https://https://munguland.com/)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66" name="Google Shape;266;p42"/>
          <p:cNvGraphicFramePr/>
          <p:nvPr/>
        </p:nvGraphicFramePr>
        <p:xfrm>
          <a:off x="370800" y="7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249600"/>
                <a:gridCol w="4789450"/>
              </a:tblGrid>
              <a:tr h="36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20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상품리스트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신상품</a:t>
                      </a:r>
                      <a:r>
                        <a:rPr lang="ko" sz="1000"/>
                        <a:t> 리스트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 리스트에 들어가면 맨 첫 번째에 신상품 리스트가 뜬다.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44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대분류 상품리스트 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(필기류 기준)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초기 상품 리스트에는 출력은 대분류에 속하는 모든 제품이 출력이 되고, 기본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정렬은최신순으로 되어있다.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상품목록 옆에 최신순, 낮은가격순, 상품후기순이 나열되어 있으며 최신순은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들어간 순서대로, 낮은가격순은 가격이 낮은 순서대로, 상품후기순은 상품후기가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많은 순서대로 기준을 정해 원하는 것 클릭시 나열될 수 있도록 기능 구현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상품목록의 pagination은  8개 상품이 상품목록 리스트를 차지한다.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28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소분류 상품리스트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(필기류 기준)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필기류를 예시로 들면 대분류(필기류)에 소분류 되어있는 연필, 지우개,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샤프/샤프심, 색연필, 네임펜, 사인펜, 형광펜, 매직을 기준으로 나눠져 있으며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소분류 카테고리 클릭시 그에 관련된 상품만 나오게 분류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상품목록 옆에 최신순, 낮은가격순, 상품후기순이 나열되어 있으며 최신순은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들어간 순서대로, 낮은가격순은 가격이 낮은 순서대로, 상품후기순은 상품후기가 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많은 순서대로 기준을 정해 원하는 것 클릭시 나열될 수 있도록 기능 구현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상품목록의 pagination은  8개 상품이 상품목록 리스트를 차지한다.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162975" y="0"/>
            <a:ext cx="870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72" name="Google Shape;272;p43"/>
          <p:cNvGraphicFramePr/>
          <p:nvPr/>
        </p:nvGraphicFramePr>
        <p:xfrm>
          <a:off x="315675" y="734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43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구분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7050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전체 카테고리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사무용품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사무용품의 카테고리들의 리스트와 갯수가 출력</a:t>
                      </a:r>
                      <a:br>
                        <a:rPr lang="ko" sz="1000"/>
                      </a:br>
                      <a:r>
                        <a:rPr lang="ko" sz="1000"/>
                        <a:t>- 사무용품의 상품목록 갯수와 상품들이 출력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5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필기류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필기류의 카테고리들의 리스트와 갯수가 출력</a:t>
                      </a:r>
                      <a:br>
                        <a:rPr lang="ko" sz="1000"/>
                      </a:br>
                      <a:r>
                        <a:rPr lang="ko" sz="1000"/>
                        <a:t>- 필기류의 상품목록 갯수와 상품들이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775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학용품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학용품의 카테고리들의 리스트와 갯수가 출력</a:t>
                      </a:r>
                      <a:br>
                        <a:rPr lang="ko" sz="1000"/>
                      </a:br>
                      <a:r>
                        <a:rPr lang="ko" sz="1000"/>
                        <a:t>- 학용품의 상품목록 갯수와 상품들이 출력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120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상품목록&amp;정렬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최신순, 낮은가격순, 상품 후기순 클릭 시 정렬</a:t>
                      </a:r>
                      <a:br>
                        <a:rPr lang="ko" sz="1000"/>
                      </a:br>
                      <a:r>
                        <a:rPr lang="ko" sz="1000">
                          <a:solidFill>
                            <a:schemeClr val="accent1"/>
                          </a:solidFill>
                        </a:rPr>
                        <a:t>- 상품 목록 하단 pagenation 상품 목록 8개당 한 페이지를 차지한다. 상품 목록의 갯수에 따라 page 번호를 생성한다. page 번호 선택 시 해당 상품 목록 페이지로 이동.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78" name="Google Shape;278;p44"/>
          <p:cNvGraphicFramePr/>
          <p:nvPr/>
        </p:nvGraphicFramePr>
        <p:xfrm>
          <a:off x="370800" y="715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503075"/>
                <a:gridCol w="1204300"/>
                <a:gridCol w="4590325"/>
              </a:tblGrid>
              <a:tr h="38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342950"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 상세페이지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수량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수량 증가 비례 총 상품 금액 증가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구매하기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주문상세페이지(결제)로 상품이 넘어간다.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장바구니에 담기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장바구니에 담기를 누르면 장바구니에 상품이 담아지고, 장바구니로 이동할지 confirm 창 띄움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상품 정보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 정보 클릭 시 JQuery 효과, 상품 정보 스크롤로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2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상세후기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상세 후기 클릭 시 JQuery 효과, 리뷰 목록 스크롤로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4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문의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문의 클릭 시 문의  페이지로 이동, 상품정보가 연동된다.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114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리뷰 목록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별점 개수 표시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리뷰 제목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작성자 닉네임 출력</a:t>
                      </a:r>
                      <a:br>
                        <a:rPr lang="ko" sz="1000"/>
                      </a:br>
                      <a:r>
                        <a:rPr lang="ko" sz="1000"/>
                        <a:t>- </a:t>
                      </a:r>
                      <a:r>
                        <a:rPr lang="ko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▶</a:t>
                      </a:r>
                      <a:r>
                        <a:rPr lang="ko" sz="1000"/>
                        <a:t> 클릭 시 리뷰 내용 표시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5"/>
          <p:cNvSpPr txBox="1"/>
          <p:nvPr>
            <p:ph type="title"/>
          </p:nvPr>
        </p:nvSpPr>
        <p:spPr>
          <a:xfrm>
            <a:off x="172025" y="0"/>
            <a:ext cx="8696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84" name="Google Shape;284;p45"/>
          <p:cNvGraphicFramePr/>
          <p:nvPr/>
        </p:nvGraphicFramePr>
        <p:xfrm>
          <a:off x="370800" y="72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530225"/>
                <a:gridCol w="1077575"/>
                <a:gridCol w="4689900"/>
              </a:tblGrid>
              <a:tr h="25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285600"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사용자</a:t>
                      </a:r>
                      <a:endParaRPr/>
                    </a:p>
                  </a:txBody>
                  <a:tcPr marT="91425" marB="91425" marR="91425" marL="91425"/>
                </a:tc>
                <a:tc row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 상세페이지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별점 주기(후기)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</a:t>
                      </a:r>
                      <a:r>
                        <a:rPr lang="ko" sz="9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★</a:t>
                      </a:r>
                      <a:r>
                        <a:rPr lang="ko" sz="1000"/>
                        <a:t> hover 시 css 효과, 별 증가, 감소, 클릭 시 별점 갯수 선택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8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제목(후기)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상품 후기 제목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작성자(후기)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후기 작성자에는 nickname 출력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내용(후기)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후기 내용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등록 버튼(후기)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내용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등록 클릭 시 별점 미선택 또는 제목,내용이 없으면 alert를 띄움, DB Review table data insert 실패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별점,제목,내용이 올바르게 입력되면 DB Review table data insert, 리뷰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목록에 추가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리뷰를 작성하면 후기(후기)가 모두 숨겨진다.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수정 버튼(리뷰)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클릭 시 제목,내용,별점 수정가능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 완료 버튼 클릭 시 data update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삭제 버튼(리뷰)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클릭 시 후기 data delete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다시 내 리뷰쓰기(후기)가 등장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90" name="Google Shape;290;p46"/>
          <p:cNvGraphicFramePr/>
          <p:nvPr/>
        </p:nvGraphicFramePr>
        <p:xfrm>
          <a:off x="370800" y="716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4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106650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 관리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리스트 페이지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관리자만 접근 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리스트 hover 시 css 효과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tr 클릭 시 제품 수정/삭제 페이지로 이동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리스트 하단 pagination 제품 10개당 한 페이지를 차지한다. 제품 개수에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따라 page 번호를 생성한다. page 번호 선택 시 해당 제품 리스트 페이지로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이동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대분류를 선택하면 소분류가 나온다, 소분류까지 선택하면 그에 맞는 상품 리스트가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이름 또는 제조사로 검색을 할 수 있으며 대분류와 소분류와 상관없이 나오게 만들었다.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6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추가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등록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9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등록 페이지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등록할 제품의 정보를 입력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454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선택 버튼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(제품 등록)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파일 선택 클릭 후 이미지 파일을 선택하면 선택된 파일 이미지 출력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131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홈으로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홈으로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296" name="Google Shape;296;p47"/>
          <p:cNvGraphicFramePr/>
          <p:nvPr/>
        </p:nvGraphicFramePr>
        <p:xfrm>
          <a:off x="370800" y="7193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014150"/>
                <a:gridCol w="1195300"/>
                <a:gridCol w="1503050"/>
                <a:gridCol w="4689900"/>
              </a:tblGrid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8858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제품관리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(등록페이지)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추가 버튼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대분류, 소분류 카테고리 선택 시 코드 생성(대분류_소분류_년,월,일,시,분,초)</a:t>
                      </a:r>
                      <a:br>
                        <a:rPr lang="ko" sz="1000"/>
                      </a:br>
                      <a:r>
                        <a:rPr lang="ko" sz="1000"/>
                        <a:t>- 이름, 제조사, 정가, 판매가, 배송비 입력 데이터 길이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대분류, 소분류, </a:t>
                      </a:r>
                      <a:r>
                        <a:rPr lang="ko" sz="1000"/>
                        <a:t>이름, 제조사, 정가, 판매가, 이미지, 배송비</a:t>
                      </a:r>
                      <a:r>
                        <a:rPr lang="ko" sz="1000"/>
                        <a:t>가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올바르게 입력되면 DB Product table data insert, 제품 리스트에 추가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67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목록</a:t>
                      </a:r>
                      <a:r>
                        <a:rPr lang="ko" sz="1000"/>
                        <a:t>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55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선택 버튼</a:t>
                      </a:r>
                      <a:br>
                        <a:rPr lang="ko" sz="1000"/>
                      </a:br>
                      <a:r>
                        <a:rPr lang="ko" sz="1000"/>
                        <a:t>(이미지, 상세 이미지)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파일 선택 클릭 후 이미지 파일을 선택하면 선택된 파일 이미지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상품정보 이미지 파일 여러개 가져올 수 있다.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4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비우기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입력값들과 사진파일을 지운다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302" name="Google Shape;302;p48"/>
          <p:cNvGraphicFramePr/>
          <p:nvPr/>
        </p:nvGraphicFramePr>
        <p:xfrm>
          <a:off x="370800" y="716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014150"/>
                <a:gridCol w="1195300"/>
                <a:gridCol w="1503050"/>
                <a:gridCol w="4689900"/>
              </a:tblGrid>
              <a:tr h="387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937075">
                <a:tc row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제품관리</a:t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(상세페이지)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수정 버튼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제품명, 제조사, 제품정가, 제품판매가, 배송비 입력 데이터 길이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초과 확인 유효성 검사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대분류,소분류, 제품코드, 제품명, 제조사, 제품정가, 제품판매가, 배송비가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올바르게 입력되면 DB Product table data update, 제품 리스트에 수정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16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목록</a:t>
                      </a:r>
                      <a:r>
                        <a:rPr lang="ko" sz="1000"/>
                        <a:t>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리스트 페이지로 이동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69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선택 버튼</a:t>
                      </a:r>
                      <a:br>
                        <a:rPr lang="ko" sz="1000"/>
                      </a:br>
                      <a:r>
                        <a:rPr lang="ko" sz="900"/>
                        <a:t>(제품 이미지, 제품 설명)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파일 선택 클릭 후 이미지 파일을 선택하면 선택된 파일 이미지 출력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파일 이미지를 수정 및 삭제할 수 있음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89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제품 삭제 버튼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제품 삭제 버튼 클릭 시 confilm 확인 후 DB Product table data delete,</a:t>
                      </a:r>
                      <a:br>
                        <a:rPr lang="ko" sz="1000"/>
                      </a:br>
                      <a:r>
                        <a:rPr lang="ko" sz="1000"/>
                        <a:t>alert 창을 띄우고, 제품 리스트로 이동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문의하기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문의글 답변쓰기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관리자는 회원의 어느 문의페이지에도 들어갈 수 있으며, 문의에 대한 답변을 할 수 있도록 만들었다.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목록버튼을 누르면 문의리스트로 돌어간다.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제목,내용을 입력하지 않고 등록버튼을 누를시 alert창이 뜬다.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제목,내용을 입력하고 등록버튼을 누를시 답변이 되며 초록색으로 답변됨으로 바뀌게 된다.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308" name="Google Shape;308;p49"/>
          <p:cNvGraphicFramePr/>
          <p:nvPr/>
        </p:nvGraphicFramePr>
        <p:xfrm>
          <a:off x="370800" y="7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005100"/>
                <a:gridCol w="1258650"/>
                <a:gridCol w="1448750"/>
                <a:gridCol w="4689900"/>
              </a:tblGrid>
              <a:tr h="25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99999"/>
                    </a:solidFill>
                  </a:tcPr>
                </a:tc>
              </a:tr>
              <a:tr h="2856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</a:t>
                      </a:r>
                      <a:endParaRPr/>
                    </a:p>
                  </a:txBody>
                  <a:tcPr marT="91425" marB="91425" marR="91425" marL="91425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회원관리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 목록</a:t>
                      </a:r>
                      <a:r>
                        <a:rPr lang="ko" sz="1000"/>
                        <a:t> </a:t>
                      </a:r>
                      <a:r>
                        <a:rPr lang="ko" sz="1000"/>
                        <a:t>페이지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관리자만 접근 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회원관리 테이블에서 원하는 tr 클릭 시 클릭한 사람의 정보가 나온다.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찾을 사람 입력에 아이디, 닉네임, 휴대전화, 이메일 중 입력해서 찾을 값을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가져와서 리스트에 나타난다.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회원관리 리스트 하단 pagination 회원이 8개 정보가 한 페이지를 차지한다.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518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회원정보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원하는 회원을 누르면 modal로 회원정보 값을 가져온다.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수정, 회원 탈퇴, 주문 배송 관리 버튼이 나온다.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58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회원정보 수정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휴대전화, 이메일을 수정할 수 있다.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수정전에 다시 확인하라는 text가 뜬다.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수정값을 확인하라는 alert가 뜬다.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18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회원정보 삭제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회원탈퇴 버튼을 누르면 confirm이 나오면서 정말 삭제할것인지 한 번 더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물어본다.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confirm에 확인을 누르면 삭제되고 취소를 누르면 삭제되지 않는다.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 배송 관리 버튼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주문배송관리버튼을 누르면 session으로 닉네임을 받아서 관리자 주문관리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페이지로 넘어간다.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/>
          <p:nvPr>
            <p:ph type="title"/>
          </p:nvPr>
        </p:nvSpPr>
        <p:spPr>
          <a:xfrm>
            <a:off x="172025" y="0"/>
            <a:ext cx="871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Information Architecture</a:t>
            </a:r>
            <a:endParaRPr/>
          </a:p>
        </p:txBody>
      </p:sp>
      <p:graphicFrame>
        <p:nvGraphicFramePr>
          <p:cNvPr id="314" name="Google Shape;314;p50"/>
          <p:cNvGraphicFramePr/>
          <p:nvPr/>
        </p:nvGraphicFramePr>
        <p:xfrm>
          <a:off x="370800" y="6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104700"/>
                <a:gridCol w="1258650"/>
                <a:gridCol w="1349150"/>
                <a:gridCol w="4689900"/>
              </a:tblGrid>
              <a:tr h="371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구분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서비스(메뉴)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>
                          <a:solidFill>
                            <a:schemeClr val="lt1"/>
                          </a:solidFill>
                        </a:rPr>
                        <a:t>기능설명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148175">
                <a:tc row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관리자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주문/배송 관리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주문/배송</a:t>
                      </a:r>
                      <a:r>
                        <a:rPr lang="ko" sz="1000"/>
                        <a:t> 리스트 페이지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관리자만 접근 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회원관리의 주문배송관리 버튼을 누르면 들어갈 수 있으며 누른 회원의 주문 배송내역이 나타난다.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주문처리 변경에서 회원의 주문처리 상태를 바꿀 수 있다.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주문/배송 리스트 하단 pagenation 주문/배송리스트가 5개당 한 페이지를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차지한다. 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8593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주문처리 변경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주문처리 변경에 입금전, 배송준비중, 배송중, 배송완료, 취소, 반품중에서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변경할 수 있다.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주문처리 변경을 하면 회원 주문/배송조회 페이지에서 주문처리 상태가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 바뀐다.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860625"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공지사항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작성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관리자만 접근가능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 내용 입력 가능하며, 등록시 공지사항에 등록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제목, 내용이 들어가지 않으면 유효성 검사한다.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공지작성의 페이지의 취소버튼을 누를 시 목록으로 돌아감.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913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수정/삭제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공지사항의 수정 버튼을 누를시 제목, 내용 수정가능하고 수정완료를 누를시 공지사항 바뀐 내용으로 수정된다. </a:t>
                      </a:r>
                      <a:endParaRPr sz="1000"/>
                    </a:p>
                    <a:p>
                      <a:pPr indent="0" lvl="0" marL="0" marR="889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삭제 버튼을 누를시 정말 삭제하겠냐는 confirm이 뜨며 확인을 누를시 공지가 삭제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623250" y="2258700"/>
            <a:ext cx="1897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시연하기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72025" y="36225"/>
            <a:ext cx="8474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HISTORY</a:t>
            </a:r>
            <a:endParaRPr/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171800" y="101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{623968FD-ABD5-411C-B2F7-9B3200620141}</a:tableStyleId>
              </a:tblPr>
              <a:tblGrid>
                <a:gridCol w="1373650"/>
                <a:gridCol w="71007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Date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2023-03-23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쇼핑목록 정하기&amp;각자 파트정하기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2023-03-27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Header, Login, Signin, Logout, Notice, Iquiry, Id_find, Pw_find, Order_delivery 완성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2023-03-29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1차 통합 구현 테스트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2023-04-03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Main home, Product_list, Product_Detail, Shopping_Basket, Footer 완성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2023-04-04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2차 통합 구현 테스트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2023-04-07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Product_list 추가 수정, 관리자 Product, Order_delivery, Member 완성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2023-04-11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css 추가 수정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2023-04-12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최종 통합 구현 테스트 및 오류 수정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3338100" y="2157300"/>
            <a:ext cx="2467800" cy="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3980">
                <a:latin typeface="Georgia"/>
                <a:ea typeface="Georgia"/>
                <a:cs typeface="Georgia"/>
                <a:sym typeface="Georgia"/>
              </a:rPr>
              <a:t>Q&amp;A</a:t>
            </a:r>
            <a:endParaRPr sz="398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type="title"/>
          </p:nvPr>
        </p:nvSpPr>
        <p:spPr>
          <a:xfrm>
            <a:off x="3338100" y="2258700"/>
            <a:ext cx="24678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Thank you!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759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Menu Structure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" y="626100"/>
            <a:ext cx="8759875" cy="42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0695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Schema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50" y="626100"/>
            <a:ext cx="8068151" cy="429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72025" y="0"/>
            <a:ext cx="8508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010626" y="4518150"/>
            <a:ext cx="3916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처음 화면 들어갔을 때 나타나는 홈 화면 초기 설계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5" y="961253"/>
            <a:ext cx="4948104" cy="174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8" y="2708582"/>
            <a:ext cx="3720044" cy="227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454" y="1160829"/>
            <a:ext cx="3720044" cy="29868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254847" y="715225"/>
            <a:ext cx="52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85191" y="2655834"/>
            <a:ext cx="520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458552" y="1160829"/>
            <a:ext cx="35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75" y="1294650"/>
            <a:ext cx="3957249" cy="31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525" y="799325"/>
            <a:ext cx="4492650" cy="27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172025" y="0"/>
            <a:ext cx="8526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813225" y="4068250"/>
            <a:ext cx="521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상품리스트 첫 페이지 초기 화면 설정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10125" y="690350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4741550" y="1248225"/>
            <a:ext cx="41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72025" y="0"/>
            <a:ext cx="8660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Initial Screen Design</a:t>
            </a: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4794775" y="4480925"/>
            <a:ext cx="367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Lato"/>
                <a:ea typeface="Lato"/>
                <a:cs typeface="Lato"/>
                <a:sym typeface="Lato"/>
              </a:rPr>
              <a:t>제품 상세페이지 화면 초기 설계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59400" y="669475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59400" y="2914675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00" y="789050"/>
            <a:ext cx="3678601" cy="2344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50" y="3133525"/>
            <a:ext cx="2432924" cy="17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0475" y="626100"/>
            <a:ext cx="3372751" cy="36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673175" y="669475"/>
            <a:ext cx="419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