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8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58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1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84" y="192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7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8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1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4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1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3139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2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主讲人：孙增奎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测试规划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10s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F42D15-464C-6C4E-AB4D-BB770653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2" y="937851"/>
            <a:ext cx="7572874" cy="39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47FFE-34DB-EF4D-AD57-73E8A316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42" y="819366"/>
            <a:ext cx="7397148" cy="42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40s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7C359-7641-494F-A33C-2AAE3C66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6" y="796130"/>
            <a:ext cx="7463595" cy="42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测试要点分析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210"/>
          <p:cNvSpPr/>
          <p:nvPr/>
        </p:nvSpPr>
        <p:spPr>
          <a:xfrm>
            <a:off x="1555798" y="942381"/>
            <a:ext cx="7588202" cy="362406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用户需求：用户对某题提交代码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测试要点：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1</a:t>
            </a:r>
            <a:r>
              <a:rPr lang="zh-CN" altLang="en-US" dirty="0">
                <a:solidFill>
                  <a:srgbClr val="1B4367"/>
                </a:solidFill>
              </a:rPr>
              <a:t>、代码编写语言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2</a:t>
            </a:r>
            <a:r>
              <a:rPr lang="zh-CN" altLang="en-US" dirty="0">
                <a:solidFill>
                  <a:srgbClr val="1B4367"/>
                </a:solidFill>
              </a:rPr>
              <a:t>、代码编写长度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3</a:t>
            </a:r>
            <a:r>
              <a:rPr lang="zh-CN" altLang="en-US" dirty="0">
                <a:solidFill>
                  <a:srgbClr val="1B4367"/>
                </a:solidFill>
              </a:rPr>
              <a:t>、代码重复提交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4</a:t>
            </a:r>
            <a:r>
              <a:rPr lang="zh-CN" altLang="en-US" dirty="0">
                <a:solidFill>
                  <a:srgbClr val="1B4367"/>
                </a:solidFill>
              </a:rPr>
              <a:t>、恶意代码提交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5</a:t>
            </a:r>
            <a:r>
              <a:rPr lang="zh-CN" altLang="en-US" dirty="0">
                <a:solidFill>
                  <a:srgbClr val="1B4367"/>
                </a:solidFill>
              </a:rPr>
              <a:t>、代码运行权限限制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6</a:t>
            </a:r>
            <a:r>
              <a:rPr lang="zh-CN" altLang="en-US" dirty="0">
                <a:solidFill>
                  <a:srgbClr val="1B4367"/>
                </a:solidFill>
              </a:rPr>
              <a:t>、代码运行时间限制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7</a:t>
            </a:r>
            <a:r>
              <a:rPr lang="zh-CN" altLang="en-US" dirty="0">
                <a:solidFill>
                  <a:srgbClr val="1B4367"/>
                </a:solidFill>
              </a:rPr>
              <a:t>、代码运行空间限制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8</a:t>
            </a:r>
            <a:r>
              <a:rPr lang="zh-CN" altLang="en-US" dirty="0">
                <a:solidFill>
                  <a:srgbClr val="1B4367"/>
                </a:solidFill>
              </a:rPr>
              <a:t>、代码提交结果反馈</a:t>
            </a:r>
            <a:endParaRPr lang="en-US" altLang="zh-CN" dirty="0">
              <a:solidFill>
                <a:srgbClr val="1B436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9688"/>
              </p:ext>
            </p:extLst>
          </p:nvPr>
        </p:nvGraphicFramePr>
        <p:xfrm>
          <a:off x="908659" y="818315"/>
          <a:ext cx="7790975" cy="4011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100">
                  <a:extLst>
                    <a:ext uri="{9D8B030D-6E8A-4147-A177-3AD203B41FA5}">
                      <a16:colId xmlns:a16="http://schemas.microsoft.com/office/drawing/2014/main" val="4050766501"/>
                    </a:ext>
                  </a:extLst>
                </a:gridCol>
                <a:gridCol w="6694875">
                  <a:extLst>
                    <a:ext uri="{9D8B030D-6E8A-4147-A177-3AD203B41FA5}">
                      <a16:colId xmlns:a16="http://schemas.microsoft.com/office/drawing/2014/main" val="3722079744"/>
                    </a:ext>
                  </a:extLst>
                </a:gridCol>
              </a:tblGrid>
              <a:tr h="28730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基本流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步骤一：用户选择某道题目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487362164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步骤二：用户选择代码语言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87936623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步骤三：用户将代码置于编辑框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88614595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步骤四：用户点击提交按钮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368219946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步骤五：系统保存用户代码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1718427025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步骤六：系统对代码进行初步分析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32765599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步骤七：系统将代码传至服务器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9698768"/>
                  </a:ext>
                </a:extLst>
              </a:tr>
              <a:tr h="287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步骤八：用户提交成功，前台跳转到代码提交记录页面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577434022"/>
                  </a:ext>
                </a:extLst>
              </a:tr>
              <a:tr h="28730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备选流1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用户未进行步骤二，则步骤六默认用户使用C语言提交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79261204"/>
                  </a:ext>
                </a:extLst>
              </a:tr>
              <a:tr h="3286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dirty="0">
                          <a:effectLst/>
                        </a:rPr>
                        <a:t>同基本流的步骤六，判断用户提交代码</a:t>
                      </a:r>
                      <a:r>
                        <a:rPr lang="zh-CN" altLang="en-US" sz="1000" u="none" strike="noStrike" dirty="0">
                          <a:effectLst/>
                        </a:rPr>
                        <a:t>过短</a:t>
                      </a:r>
                      <a:r>
                        <a:rPr lang="zh-CN" sz="1000" u="none" strike="noStrike" dirty="0">
                          <a:effectLst/>
                        </a:rPr>
                        <a:t>，</a:t>
                      </a:r>
                      <a:r>
                        <a:rPr lang="zh-CN" altLang="en-US" sz="1000" u="none" strike="noStrike" dirty="0">
                          <a:effectLst/>
                        </a:rPr>
                        <a:t>提交失败，</a:t>
                      </a:r>
                      <a:r>
                        <a:rPr lang="zh-CN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系统提示：代码过短</a:t>
                      </a:r>
                      <a:endParaRPr lang="zh-CN" altLang="zh-CN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439417974"/>
                  </a:ext>
                </a:extLst>
              </a:tr>
              <a:tr h="36918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备选流3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同基本流的步骤六，判断用户提交代码超出长度限制，</a:t>
                      </a:r>
                      <a:r>
                        <a:rPr lang="zh-CN" altLang="en-US" sz="1000" u="none" strike="noStrike" dirty="0">
                          <a:effectLst/>
                        </a:rPr>
                        <a:t>提交失败，系统</a:t>
                      </a:r>
                      <a:r>
                        <a:rPr lang="zh-CN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提示：代码过长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04258634"/>
                  </a:ext>
                </a:extLst>
              </a:tr>
              <a:tr h="72754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备选流4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同基本流的步骤四，用户两次点击提交按钮时间间隔小于</a:t>
                      </a:r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s</a:t>
                      </a:r>
                      <a:r>
                        <a:rPr lang="zh-CN" altLang="en-US" sz="1000" u="none" strike="noStrike" dirty="0">
                          <a:effectLst/>
                        </a:rPr>
                        <a:t>，则 </a:t>
                      </a:r>
                      <a:r>
                        <a:rPr lang="en-US" altLang="zh-CN" sz="1000" u="none" strike="noStrike" dirty="0">
                          <a:effectLst/>
                        </a:rPr>
                        <a:t>10s </a:t>
                      </a:r>
                      <a:r>
                        <a:rPr lang="zh-CN" altLang="en-US" sz="1000" u="none" strike="noStrike" dirty="0">
                          <a:effectLst/>
                        </a:rPr>
                        <a:t>内该用户提交按钮失效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191818163"/>
                  </a:ext>
                </a:extLst>
              </a:tr>
            </a:tbl>
          </a:graphicData>
        </a:graphic>
      </p:graphicFrame>
      <p:sp>
        <p:nvSpPr>
          <p:cNvPr id="11" name="文本框 15"/>
          <p:cNvSpPr txBox="1"/>
          <p:nvPr/>
        </p:nvSpPr>
        <p:spPr>
          <a:xfrm>
            <a:off x="2555739" y="455566"/>
            <a:ext cx="468687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B4367"/>
                </a:solidFill>
                <a:sym typeface="+mn-lt"/>
              </a:rPr>
              <a:t>用户提交代码功能的基本事件流与备选事件流</a:t>
            </a:r>
          </a:p>
        </p:txBody>
      </p:sp>
    </p:spTree>
    <p:extLst>
      <p:ext uri="{BB962C8B-B14F-4D97-AF65-F5344CB8AC3E}">
        <p14:creationId xmlns:p14="http://schemas.microsoft.com/office/powerpoint/2010/main" val="4006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3284"/>
              </p:ext>
            </p:extLst>
          </p:nvPr>
        </p:nvGraphicFramePr>
        <p:xfrm>
          <a:off x="1721595" y="1495847"/>
          <a:ext cx="57023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728">
                  <a:extLst>
                    <a:ext uri="{9D8B030D-6E8A-4147-A177-3AD203B41FA5}">
                      <a16:colId xmlns:a16="http://schemas.microsoft.com/office/drawing/2014/main" val="2423265563"/>
                    </a:ext>
                  </a:extLst>
                </a:gridCol>
                <a:gridCol w="3417572">
                  <a:extLst>
                    <a:ext uri="{9D8B030D-6E8A-4147-A177-3AD203B41FA5}">
                      <a16:colId xmlns:a16="http://schemas.microsoft.com/office/drawing/2014/main" val="19240581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场景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流的执行系列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347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场景1：代码提交成功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9451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场景2：用户未选择代码语言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58754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场景3：用户未提交代码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3470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场景4：用户所提交代码过长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基本流、备选流3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4904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场景5：用户频繁提交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基本流、备选流4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0877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场景6：用户重复提交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基本流、备选流5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26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45658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测试用例编号：002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测试项：提交代码（用户未选择代码语言）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操作步骤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在代码提交的相关页面：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代码语言：（未选择）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31969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2034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1706540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测试用例编号：001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测试项：提交代码（代码提交成功）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操作步骤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在代码提交的相关页面：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代码语言：C++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 dirty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46848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测试用例编号：004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测试项：提交代码（用户所提交代码过长）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提交代码：</a:t>
                      </a:r>
                      <a:endParaRPr lang="en-US" alt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hlinkClick r:id="rId3"/>
                      </a:endParaRPr>
                    </a:p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https://pasteme.cn/31395(289KB)</a:t>
                      </a:r>
                      <a:endParaRPr 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成功，在源码查看中提示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代码过长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，且判定为编译错误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45575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测试用例编号：003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测试项：提交代码（用户未提交代码）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提交代码：ads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</a:t>
                      </a:r>
                      <a:r>
                        <a:rPr lang="zh-CN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成功，在源码查看中提示代码过短，</a:t>
                      </a:r>
                      <a:endParaRPr lang="en-US" altLang="zh-CN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fontAlgn="ctr" latinLnBrk="0" hangingPunct="1"/>
                      <a:r>
                        <a:rPr lang="zh-CN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且判定为编译错误</a:t>
                      </a:r>
                      <a:endParaRPr lang="zh-CN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1031"/>
              </p:ext>
            </p:extLst>
          </p:nvPr>
        </p:nvGraphicFramePr>
        <p:xfrm>
          <a:off x="1986459" y="1531817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测试用例编号：005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测试项：提交代码（用户频繁提交）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zh-CN" sz="1100" u="sng" strike="noStrike" dirty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alt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点击“提交“按钮(上次操作间隔时间小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内提交按钮失效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805DD81B-B68E-9C4B-B19C-8FA4CB9413F2}"/>
              </a:ext>
            </a:extLst>
          </p:cNvPr>
          <p:cNvSpPr txBox="1"/>
          <p:nvPr/>
        </p:nvSpPr>
        <p:spPr>
          <a:xfrm>
            <a:off x="2228563" y="1563892"/>
            <a:ext cx="4686874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测试接口：</a:t>
            </a:r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	39.106.167.190:8081/problem/all</a:t>
            </a:r>
          </a:p>
          <a:p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服务器性能：</a:t>
            </a:r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	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单核、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2G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内存、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Ubuntu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 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16.04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4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939BFC-7B30-C141-B9D6-8C69C8F7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4" y="885039"/>
            <a:ext cx="7030042" cy="39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850</Words>
  <Application>Microsoft Macintosh PowerPoint</Application>
  <PresentationFormat>全屏显示(16:9)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szki</cp:lastModifiedBy>
  <cp:revision>239</cp:revision>
  <dcterms:created xsi:type="dcterms:W3CDTF">2020-02-27T15:05:00Z</dcterms:created>
  <dcterms:modified xsi:type="dcterms:W3CDTF">2020-05-22T07:20:11Z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