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310" r:id="rId3"/>
    <p:sldId id="324" r:id="rId4"/>
    <p:sldId id="325" r:id="rId5"/>
    <p:sldId id="326" r:id="rId6"/>
    <p:sldId id="327" r:id="rId7"/>
    <p:sldId id="313" r:id="rId8"/>
    <p:sldId id="316" r:id="rId9"/>
    <p:sldId id="323" r:id="rId10"/>
    <p:sldId id="314" r:id="rId11"/>
    <p:sldId id="315" r:id="rId12"/>
    <p:sldId id="317" r:id="rId13"/>
    <p:sldId id="318" r:id="rId14"/>
    <p:sldId id="319" r:id="rId15"/>
    <p:sldId id="320" r:id="rId16"/>
    <p:sldId id="321" r:id="rId17"/>
    <p:sldId id="322" r:id="rId18"/>
    <p:sldId id="288" r:id="rId1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47BEC2-018D-4D78-8C53-A02C11952990}">
          <p14:sldIdLst>
            <p14:sldId id="256"/>
            <p14:sldId id="310"/>
            <p14:sldId id="324"/>
            <p14:sldId id="325"/>
            <p14:sldId id="326"/>
            <p14:sldId id="327"/>
            <p14:sldId id="313"/>
            <p14:sldId id="316"/>
            <p14:sldId id="323"/>
            <p14:sldId id="314"/>
            <p14:sldId id="315"/>
            <p14:sldId id="317"/>
            <p14:sldId id="318"/>
            <p14:sldId id="319"/>
            <p14:sldId id="320"/>
            <p14:sldId id="321"/>
            <p14:sldId id="322"/>
            <p14:sldId id="288"/>
          </p14:sldIdLst>
        </p14:section>
      </p14:sectionLst>
    </p:ext>
    <p:ext uri="{EFAFB233-063F-42B5-8137-9DF3F51BA10A}">
      <p15:sldGuideLst xmlns:p15="http://schemas.microsoft.com/office/powerpoint/2012/main">
        <p15:guide id="1" orient="horz" pos="1690">
          <p15:clr>
            <a:srgbClr val="A4A3A4"/>
          </p15:clr>
        </p15:guide>
        <p15:guide id="2" pos="2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0" autoAdjust="0"/>
    <p:restoredTop sz="94660"/>
  </p:normalViewPr>
  <p:slideViewPr>
    <p:cSldViewPr snapToGrid="0">
      <p:cViewPr>
        <p:scale>
          <a:sx n="180" d="100"/>
          <a:sy n="180" d="100"/>
        </p:scale>
        <p:origin x="-288" y="8"/>
      </p:cViewPr>
      <p:guideLst>
        <p:guide orient="horz" pos="1690"/>
        <p:guide pos="28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2020/5/29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67320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15005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2231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865154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91356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267336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678447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8550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3289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D1E814-FE30-446C-9D52-91C2A97CF3DB}"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4D31-8066-4534-9D98-379D13052A6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2020/5/29</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916169" y="595388"/>
            <a:ext cx="7480589" cy="1361911"/>
          </a:xfrm>
          <a:prstGeom prst="rect">
            <a:avLst/>
          </a:prstGeom>
          <a:noFill/>
        </p:spPr>
        <p:txBody>
          <a:bodyPr wrap="square" lIns="68580" tIns="34290" rIns="68580" bIns="34290" rtlCol="0">
            <a:spAutoFit/>
          </a:bodyPr>
          <a:lstStyle/>
          <a:p>
            <a:pPr algn="ctr"/>
            <a:r>
              <a:rPr lang="en-US" altLang="zh-CN" sz="4200" b="1" dirty="0">
                <a:solidFill>
                  <a:srgbClr val="1B4367"/>
                </a:solidFill>
                <a:cs typeface="+mn-ea"/>
                <a:sym typeface="+mn-lt"/>
              </a:rPr>
              <a:t>Watermelon </a:t>
            </a:r>
          </a:p>
          <a:p>
            <a:pPr algn="ctr"/>
            <a:r>
              <a:rPr lang="en-US" altLang="zh-CN" sz="4200" b="1" dirty="0">
                <a:solidFill>
                  <a:srgbClr val="1B4367"/>
                </a:solidFill>
                <a:cs typeface="+mn-ea"/>
                <a:sym typeface="+mn-lt"/>
              </a:rPr>
              <a:t>Online Judge</a:t>
            </a:r>
            <a:endParaRPr lang="zh-CN" altLang="en-US" sz="4200" b="1" dirty="0">
              <a:solidFill>
                <a:srgbClr val="1B4367"/>
              </a:solidFill>
              <a:cs typeface="+mn-ea"/>
              <a:sym typeface="+mn-lt"/>
            </a:endParaRPr>
          </a:p>
        </p:txBody>
      </p:sp>
      <p:sp>
        <p:nvSpPr>
          <p:cNvPr id="3075" name="文本框 3074"/>
          <p:cNvSpPr txBox="1"/>
          <p:nvPr/>
        </p:nvSpPr>
        <p:spPr>
          <a:xfrm>
            <a:off x="3763965" y="3075789"/>
            <a:ext cx="3461808" cy="1360805"/>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组名：</a:t>
            </a:r>
            <a:r>
              <a:rPr lang="en-US" altLang="zh-CN" sz="1200" dirty="0">
                <a:solidFill>
                  <a:schemeClr val="tx1">
                    <a:lumMod val="75000"/>
                    <a:lumOff val="25000"/>
                  </a:schemeClr>
                </a:solidFill>
                <a:cs typeface="+mn-ea"/>
                <a:sym typeface="+mn-lt"/>
              </a:rPr>
              <a:t>Daemon</a:t>
            </a:r>
          </a:p>
          <a:p>
            <a:pPr lvl="0" eaLnBrk="0" hangingPunct="0"/>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成员：张愉飞、徐维彦、孙增奎</a:t>
            </a:r>
            <a:endParaRPr lang="en-US" altLang="zh-CN" sz="1200" dirty="0">
              <a:solidFill>
                <a:schemeClr val="tx1">
                  <a:lumMod val="75000"/>
                  <a:lumOff val="25000"/>
                </a:schemeClr>
              </a:solidFill>
              <a:cs typeface="+mn-ea"/>
              <a:sym typeface="+mn-lt"/>
            </a:endParaRPr>
          </a:p>
          <a:p>
            <a:pPr lvl="0" eaLnBrk="0" hangingPunct="0"/>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主讲人：孙增奎</a:t>
            </a:r>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a:p>
            <a:pPr lvl="0" eaLnBrk="0" hangingPunct="0"/>
            <a:r>
              <a:rPr lang="zh-CN" altLang="en-US" sz="1200" dirty="0">
                <a:solidFill>
                  <a:schemeClr val="tx1">
                    <a:lumMod val="75000"/>
                    <a:lumOff val="25000"/>
                  </a:schemeClr>
                </a:solidFill>
                <a:cs typeface="+mn-ea"/>
                <a:sym typeface="+mn-lt"/>
              </a:rPr>
              <a:t>汇报时间：</a:t>
            </a:r>
            <a:r>
              <a:rPr lang="en-US" altLang="zh-CN" sz="1200" dirty="0">
                <a:solidFill>
                  <a:schemeClr val="tx1">
                    <a:lumMod val="75000"/>
                    <a:lumOff val="25000"/>
                  </a:schemeClr>
                </a:solidFill>
                <a:cs typeface="+mn-ea"/>
                <a:sym typeface="+mn-lt"/>
              </a:rPr>
              <a:t>2020</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05</a:t>
            </a:r>
            <a:r>
              <a:rPr lang="zh-CN" altLang="en-US" sz="1200" dirty="0">
                <a:solidFill>
                  <a:schemeClr val="tx1">
                    <a:lumMod val="75000"/>
                    <a:lumOff val="25000"/>
                  </a:schemeClr>
                </a:solidFill>
                <a:cs typeface="+mn-ea"/>
                <a:sym typeface="+mn-lt"/>
              </a:rPr>
              <a:t>月</a:t>
            </a:r>
            <a:r>
              <a:rPr lang="en-US" altLang="zh-CN" sz="1200">
                <a:solidFill>
                  <a:schemeClr val="tx1">
                    <a:lumMod val="75000"/>
                    <a:lumOff val="25000"/>
                  </a:schemeClr>
                </a:solidFill>
                <a:cs typeface="+mn-ea"/>
                <a:sym typeface="+mn-lt"/>
              </a:rPr>
              <a:t>29</a:t>
            </a:r>
            <a:r>
              <a:rPr lang="zh-CN" altLang="en-US" sz="1200">
                <a:solidFill>
                  <a:schemeClr val="tx1">
                    <a:lumMod val="75000"/>
                    <a:lumOff val="25000"/>
                  </a:schemeClr>
                </a:solidFill>
                <a:cs typeface="+mn-ea"/>
                <a:sym typeface="+mn-lt"/>
              </a:rPr>
              <a:t>日</a:t>
            </a:r>
            <a:endParaRPr lang="zh-CN" altLang="en-US" sz="1200" dirty="0">
              <a:solidFill>
                <a:schemeClr val="tx1">
                  <a:lumMod val="75000"/>
                  <a:lumOff val="25000"/>
                </a:schemeClr>
              </a:solidFill>
              <a:cs typeface="+mn-ea"/>
              <a:sym typeface="+mn-lt"/>
            </a:endParaRPr>
          </a:p>
        </p:txBody>
      </p:sp>
      <p:sp>
        <p:nvSpPr>
          <p:cNvPr id="9" name="文本框 8"/>
          <p:cNvSpPr txBox="1"/>
          <p:nvPr/>
        </p:nvSpPr>
        <p:spPr>
          <a:xfrm>
            <a:off x="3182633" y="2294195"/>
            <a:ext cx="5358765" cy="291465"/>
          </a:xfrm>
          <a:prstGeom prst="rect">
            <a:avLst/>
          </a:prstGeom>
          <a:noFill/>
        </p:spPr>
        <p:txBody>
          <a:bodyPr wrap="square" lIns="68580" tIns="34290" rIns="68580" bIns="34290" rtlCol="0">
            <a:spAutoFit/>
          </a:bodyPr>
          <a:lstStyle/>
          <a:p>
            <a:pPr lvl="0" eaLnBrk="0" hangingPunct="0"/>
            <a:r>
              <a:rPr lang="en-US" altLang="zh-CN" sz="1450" dirty="0">
                <a:solidFill>
                  <a:srgbClr val="1B4367"/>
                </a:solidFill>
                <a:cs typeface="+mn-ea"/>
                <a:sym typeface="+mn-lt"/>
              </a:rPr>
              <a:t>			</a:t>
            </a:r>
            <a:r>
              <a:rPr lang="zh-CN" altLang="en-US" sz="1450" dirty="0">
                <a:solidFill>
                  <a:srgbClr val="1B4367"/>
                </a:solidFill>
                <a:cs typeface="+mn-ea"/>
                <a:sym typeface="+mn-lt"/>
              </a:rPr>
              <a:t> </a:t>
            </a:r>
            <a:endParaRPr lang="en-US" altLang="zh-CN" sz="1450" dirty="0">
              <a:solidFill>
                <a:srgbClr val="1B4367"/>
              </a:solidFill>
              <a:cs typeface="+mn-ea"/>
              <a:sym typeface="+mn-lt"/>
            </a:endParaRPr>
          </a:p>
        </p:txBody>
      </p:sp>
      <p:sp>
        <p:nvSpPr>
          <p:cNvPr id="121" name="TextBox 120"/>
          <p:cNvSpPr txBox="1"/>
          <p:nvPr/>
        </p:nvSpPr>
        <p:spPr>
          <a:xfrm>
            <a:off x="5589470" y="2432426"/>
            <a:ext cx="2643327" cy="305406"/>
          </a:xfrm>
          <a:prstGeom prst="roundRect">
            <a:avLst/>
          </a:prstGeom>
          <a:solidFill>
            <a:srgbClr val="1B4367"/>
          </a:solidFill>
        </p:spPr>
        <p:txBody>
          <a:bodyPr wrap="square" rtlCol="0">
            <a:spAutoFit/>
          </a:bodyPr>
          <a:lstStyle/>
          <a:p>
            <a:pPr algn="ctr"/>
            <a:r>
              <a:rPr lang="en-US" altLang="zh-CN" sz="1200" dirty="0">
                <a:solidFill>
                  <a:schemeClr val="bg1"/>
                </a:solidFill>
                <a:cs typeface="+mn-ea"/>
                <a:sym typeface="+mn-lt"/>
              </a:rPr>
              <a:t>——</a:t>
            </a:r>
            <a:r>
              <a:rPr lang="zh-CN" altLang="en-US" sz="1200" dirty="0">
                <a:solidFill>
                  <a:schemeClr val="bg1"/>
                </a:solidFill>
                <a:cs typeface="+mn-ea"/>
                <a:sym typeface="+mn-lt"/>
              </a:rPr>
              <a:t>发布与部署</a:t>
            </a:r>
          </a:p>
        </p:txBody>
      </p:sp>
    </p:spTree>
  </p:cSld>
  <p:clrMapOvr>
    <a:masterClrMapping/>
  </p:clrMapOvr>
  <mc:AlternateContent xmlns:mc="http://schemas.openxmlformats.org/markup-compatibility/2006" xmlns:p14="http://schemas.microsoft.com/office/powerpoint/2010/main">
    <mc:Choice Requires="p14">
      <p:transition spd="slow" p14:dur="2000" advClick="0">
        <p14:prism isContent="1"/>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6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25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750"/>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用户手册</a:t>
              </a:r>
              <a:r>
                <a:rPr lang="en-US" altLang="zh-CN" sz="1700" b="1" dirty="0">
                  <a:solidFill>
                    <a:srgbClr val="1B4367"/>
                  </a:solidFill>
                  <a:cs typeface="+mn-ea"/>
                  <a:sym typeface="+mn-lt"/>
                </a:rPr>
                <a:t>/Q&amp;A</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2" name="图片 1" descr="E42B21AAA84ACB7F914DE58A0C3530E7"/>
          <p:cNvPicPr>
            <a:picLocks noChangeAspect="1"/>
          </p:cNvPicPr>
          <p:nvPr/>
        </p:nvPicPr>
        <p:blipFill>
          <a:blip r:embed="rId3"/>
          <a:stretch>
            <a:fillRect/>
          </a:stretch>
        </p:blipFill>
        <p:spPr>
          <a:xfrm>
            <a:off x="330835" y="737235"/>
            <a:ext cx="8299450" cy="4108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用户手册</a:t>
              </a:r>
              <a:r>
                <a:rPr lang="en-US" altLang="zh-CN" sz="1700" b="1" dirty="0">
                  <a:solidFill>
                    <a:srgbClr val="1B4367"/>
                  </a:solidFill>
                  <a:cs typeface="+mn-ea"/>
                  <a:sym typeface="+mn-lt"/>
                </a:rPr>
                <a:t>/Q&amp;A</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2" name="图片 1" descr="92915110784B2FE9BB7421BB27B92ED4"/>
          <p:cNvPicPr>
            <a:picLocks noChangeAspect="1"/>
          </p:cNvPicPr>
          <p:nvPr/>
        </p:nvPicPr>
        <p:blipFill>
          <a:blip r:embed="rId3"/>
          <a:stretch>
            <a:fillRect/>
          </a:stretch>
        </p:blipFill>
        <p:spPr>
          <a:xfrm>
            <a:off x="748030" y="878840"/>
            <a:ext cx="7877175" cy="3901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用户手册</a:t>
              </a:r>
              <a:r>
                <a:rPr lang="en-US" altLang="zh-CN" sz="1700" b="1" dirty="0">
                  <a:solidFill>
                    <a:srgbClr val="1B4367"/>
                  </a:solidFill>
                  <a:cs typeface="+mn-ea"/>
                  <a:sym typeface="+mn-lt"/>
                </a:rPr>
                <a:t>/Q&amp;A</a:t>
              </a:r>
              <a:endParaRPr lang="zh-CN" altLang="en-US" sz="1700" b="1" dirty="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3" name="图片 2" descr="FE0438BBA880857DC662109089A74B97"/>
          <p:cNvPicPr>
            <a:picLocks noChangeAspect="1"/>
          </p:cNvPicPr>
          <p:nvPr/>
        </p:nvPicPr>
        <p:blipFill>
          <a:blip r:embed="rId3"/>
          <a:stretch>
            <a:fillRect/>
          </a:stretch>
        </p:blipFill>
        <p:spPr>
          <a:xfrm>
            <a:off x="524510" y="791210"/>
            <a:ext cx="8094980" cy="4000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部署图</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2" name="图片 1">
            <a:extLst>
              <a:ext uri="{FF2B5EF4-FFF2-40B4-BE49-F238E27FC236}">
                <a16:creationId xmlns:a16="http://schemas.microsoft.com/office/drawing/2014/main" id="{A22DA9F7-8FEA-CB41-BF9B-2056E740F581}"/>
              </a:ext>
            </a:extLst>
          </p:cNvPr>
          <p:cNvPicPr>
            <a:picLocks noChangeAspect="1"/>
          </p:cNvPicPr>
          <p:nvPr/>
        </p:nvPicPr>
        <p:blipFill>
          <a:blip r:embed="rId3"/>
          <a:stretch>
            <a:fillRect/>
          </a:stretch>
        </p:blipFill>
        <p:spPr>
          <a:xfrm>
            <a:off x="1193056" y="627288"/>
            <a:ext cx="6358942" cy="44745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部署工具</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a:extLst>
              <a:ext uri="{FF2B5EF4-FFF2-40B4-BE49-F238E27FC236}">
                <a16:creationId xmlns:a16="http://schemas.microsoft.com/office/drawing/2014/main" id="{8CCE8F07-502C-DA4C-87EA-50C252B2552F}"/>
              </a:ext>
            </a:extLst>
          </p:cNvPr>
          <p:cNvSpPr txBox="1"/>
          <p:nvPr/>
        </p:nvSpPr>
        <p:spPr>
          <a:xfrm>
            <a:off x="2322961" y="729275"/>
            <a:ext cx="4181231" cy="3970318"/>
          </a:xfrm>
          <a:prstGeom prst="rect">
            <a:avLst/>
          </a:prstGeom>
          <a:noFill/>
        </p:spPr>
        <p:txBody>
          <a:bodyPr wrap="square" rtlCol="0">
            <a:spAutoFit/>
          </a:bodyPr>
          <a:lstStyle/>
          <a:p>
            <a:r>
              <a:rPr lang="zh-CN" altLang="en-US" sz="1600" dirty="0">
                <a:solidFill>
                  <a:srgbClr val="1B4367"/>
                </a:solidFill>
                <a:cs typeface="+mn-ea"/>
              </a:rPr>
              <a:t>现部署方法：</a:t>
            </a:r>
            <a:endParaRPr lang="en-US" altLang="zh-CN" sz="1600" dirty="0">
              <a:solidFill>
                <a:srgbClr val="1B4367"/>
              </a:solidFill>
              <a:cs typeface="+mn-ea"/>
            </a:endParaRPr>
          </a:p>
          <a:p>
            <a:endParaRPr lang="en-US" altLang="zh-CN" sz="1600" dirty="0">
              <a:solidFill>
                <a:srgbClr val="1B4367"/>
              </a:solidFill>
              <a:cs typeface="+mn-ea"/>
            </a:endParaRPr>
          </a:p>
          <a:p>
            <a:r>
              <a:rPr lang="zh-CN" altLang="en-US" sz="1600" dirty="0">
                <a:solidFill>
                  <a:srgbClr val="1B4367"/>
                </a:solidFill>
                <a:cs typeface="+mn-ea"/>
              </a:rPr>
              <a:t>代码仓库：</a:t>
            </a:r>
            <a:r>
              <a:rPr lang="en-US" altLang="zh-CN" sz="1600" dirty="0" err="1">
                <a:solidFill>
                  <a:srgbClr val="1B4367"/>
                </a:solidFill>
                <a:cs typeface="+mn-ea"/>
              </a:rPr>
              <a:t>Github</a:t>
            </a:r>
            <a:endParaRPr lang="en-US" altLang="zh-CN" sz="1600" dirty="0">
              <a:solidFill>
                <a:srgbClr val="1B4367"/>
              </a:solidFill>
              <a:cs typeface="+mn-ea"/>
            </a:endParaRPr>
          </a:p>
          <a:p>
            <a:endParaRPr lang="en-US" altLang="zh-CN" sz="1600" dirty="0">
              <a:solidFill>
                <a:srgbClr val="1B4367"/>
              </a:solidFill>
              <a:cs typeface="+mn-ea"/>
            </a:endParaRPr>
          </a:p>
          <a:p>
            <a:r>
              <a:rPr lang="zh-CN" altLang="en-US" sz="1600" dirty="0">
                <a:solidFill>
                  <a:srgbClr val="1B4367"/>
                </a:solidFill>
                <a:cs typeface="+mn-ea"/>
              </a:rPr>
              <a:t>代码部署控件：</a:t>
            </a:r>
            <a:r>
              <a:rPr lang="en-US" altLang="zh-CN" sz="1600" dirty="0">
                <a:solidFill>
                  <a:srgbClr val="1B4367"/>
                </a:solidFill>
                <a:cs typeface="+mn-ea"/>
              </a:rPr>
              <a:t>Action</a:t>
            </a:r>
            <a:r>
              <a:rPr lang="zh-CN" altLang="en-US" sz="1600" dirty="0">
                <a:solidFill>
                  <a:srgbClr val="1B4367"/>
                </a:solidFill>
                <a:cs typeface="+mn-ea"/>
              </a:rPr>
              <a:t> 服务</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Jar</a:t>
            </a:r>
            <a:r>
              <a:rPr lang="zh-CN" altLang="en-US" sz="1600" dirty="0">
                <a:solidFill>
                  <a:srgbClr val="1B4367"/>
                </a:solidFill>
                <a:cs typeface="+mn-ea"/>
              </a:rPr>
              <a:t> 包工具平台：</a:t>
            </a:r>
            <a:r>
              <a:rPr lang="en-US" altLang="zh-CN" sz="1600" dirty="0" err="1">
                <a:solidFill>
                  <a:srgbClr val="1B4367"/>
                </a:solidFill>
                <a:cs typeface="+mn-ea"/>
              </a:rPr>
              <a:t>Github</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err="1">
                <a:solidFill>
                  <a:srgbClr val="1B4367"/>
                </a:solidFill>
                <a:cs typeface="+mn-ea"/>
              </a:rPr>
              <a:t>DockerHub</a:t>
            </a:r>
            <a:r>
              <a:rPr lang="zh-CN" altLang="en-US" sz="1600" dirty="0">
                <a:solidFill>
                  <a:srgbClr val="1B4367"/>
                </a:solidFill>
                <a:cs typeface="+mn-ea"/>
              </a:rPr>
              <a:t>：阿里云容器镜像服务</a:t>
            </a:r>
            <a:endParaRPr lang="en-US" altLang="zh-CN" sz="1600" dirty="0">
              <a:solidFill>
                <a:srgbClr val="1B4367"/>
              </a:solidFill>
              <a:cs typeface="+mn-ea"/>
            </a:endParaRPr>
          </a:p>
          <a:p>
            <a:endParaRPr lang="en-US" altLang="zh-CN" sz="1600" dirty="0">
              <a:solidFill>
                <a:srgbClr val="1B4367"/>
              </a:solidFill>
              <a:cs typeface="+mn-ea"/>
            </a:endParaRPr>
          </a:p>
          <a:p>
            <a:r>
              <a:rPr lang="zh-CN" altLang="en-US" sz="1600" dirty="0">
                <a:solidFill>
                  <a:srgbClr val="1B4367"/>
                </a:solidFill>
                <a:cs typeface="+mn-ea"/>
              </a:rPr>
              <a:t>服务器：阿里云轻量应用服务器</a:t>
            </a:r>
            <a:endParaRPr lang="en-US" altLang="zh-CN" sz="1600" dirty="0">
              <a:solidFill>
                <a:srgbClr val="1B4367"/>
              </a:solidFill>
              <a:cs typeface="+mn-ea"/>
            </a:endParaRPr>
          </a:p>
          <a:p>
            <a:endParaRPr lang="en-US" altLang="zh-CN" sz="1600" dirty="0">
              <a:solidFill>
                <a:srgbClr val="1B4367"/>
              </a:solidFill>
              <a:cs typeface="+mn-ea"/>
            </a:endParaRPr>
          </a:p>
          <a:p>
            <a:r>
              <a:rPr lang="zh-CN" altLang="en-US" sz="1600" dirty="0">
                <a:solidFill>
                  <a:srgbClr val="1B4367"/>
                </a:solidFill>
                <a:cs typeface="+mn-ea"/>
              </a:rPr>
              <a:t>跨域问题：</a:t>
            </a:r>
            <a:r>
              <a:rPr lang="en-US" altLang="zh-CN" sz="1600" dirty="0">
                <a:solidFill>
                  <a:srgbClr val="1B4367"/>
                </a:solidFill>
                <a:cs typeface="+mn-ea"/>
              </a:rPr>
              <a:t>Nginx</a:t>
            </a:r>
          </a:p>
          <a:p>
            <a:endParaRPr kumimoji="1" lang="en-US" altLang="zh-CN" dirty="0"/>
          </a:p>
          <a:p>
            <a:endParaRPr kumimoji="1" lang="en-US" altLang="zh-CN" dirty="0"/>
          </a:p>
          <a:p>
            <a:r>
              <a:rPr lang="zh-CN" altLang="en-US" sz="1600" dirty="0">
                <a:solidFill>
                  <a:srgbClr val="1B4367"/>
                </a:solidFill>
                <a:cs typeface="+mn-ea"/>
              </a:rPr>
              <a:t>未来一键部署方法：</a:t>
            </a:r>
            <a:r>
              <a:rPr lang="en-US" altLang="zh-CN" sz="1600" dirty="0">
                <a:solidFill>
                  <a:srgbClr val="1B4367"/>
                </a:solidFill>
                <a:cs typeface="+mn-ea"/>
              </a:rPr>
              <a:t>Lite</a:t>
            </a:r>
            <a:r>
              <a:rPr lang="zh-CN" altLang="en-US" sz="1600" dirty="0">
                <a:solidFill>
                  <a:srgbClr val="1B4367"/>
                </a:solidFill>
                <a:cs typeface="+mn-ea"/>
              </a:rPr>
              <a:t> 版本</a:t>
            </a:r>
            <a:endParaRPr lang="en-US" altLang="zh-CN" sz="1600" dirty="0">
              <a:solidFill>
                <a:srgbClr val="1B4367"/>
              </a:solidFill>
              <a:cs typeface="+mn-ea"/>
            </a:endParaRPr>
          </a:p>
        </p:txBody>
      </p:sp>
    </p:spTree>
    <p:extLst>
      <p:ext uri="{BB962C8B-B14F-4D97-AF65-F5344CB8AC3E}">
        <p14:creationId xmlns:p14="http://schemas.microsoft.com/office/powerpoint/2010/main" val="1965596183"/>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部署工具</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6" name="图片 5">
            <a:extLst>
              <a:ext uri="{FF2B5EF4-FFF2-40B4-BE49-F238E27FC236}">
                <a16:creationId xmlns:a16="http://schemas.microsoft.com/office/drawing/2014/main" id="{CB1D8B38-F7D9-8142-983A-25C3FC8DCEA8}"/>
              </a:ext>
            </a:extLst>
          </p:cNvPr>
          <p:cNvPicPr>
            <a:picLocks noChangeAspect="1"/>
          </p:cNvPicPr>
          <p:nvPr/>
        </p:nvPicPr>
        <p:blipFill>
          <a:blip r:embed="rId3"/>
          <a:stretch>
            <a:fillRect/>
          </a:stretch>
        </p:blipFill>
        <p:spPr>
          <a:xfrm>
            <a:off x="4387912" y="451715"/>
            <a:ext cx="4677935" cy="4240069"/>
          </a:xfrm>
          <a:prstGeom prst="rect">
            <a:avLst/>
          </a:prstGeom>
        </p:spPr>
      </p:pic>
      <p:pic>
        <p:nvPicPr>
          <p:cNvPr id="7" name="图片 6">
            <a:extLst>
              <a:ext uri="{FF2B5EF4-FFF2-40B4-BE49-F238E27FC236}">
                <a16:creationId xmlns:a16="http://schemas.microsoft.com/office/drawing/2014/main" id="{2FE7E64F-EF4B-3744-8E9D-B7525D021CC6}"/>
              </a:ext>
            </a:extLst>
          </p:cNvPr>
          <p:cNvPicPr>
            <a:picLocks noChangeAspect="1"/>
          </p:cNvPicPr>
          <p:nvPr/>
        </p:nvPicPr>
        <p:blipFill>
          <a:blip r:embed="rId4"/>
          <a:stretch>
            <a:fillRect/>
          </a:stretch>
        </p:blipFill>
        <p:spPr>
          <a:xfrm>
            <a:off x="65794" y="1285874"/>
            <a:ext cx="4237698" cy="2571750"/>
          </a:xfrm>
          <a:prstGeom prst="rect">
            <a:avLst/>
          </a:prstGeom>
        </p:spPr>
      </p:pic>
    </p:spTree>
    <p:extLst>
      <p:ext uri="{BB962C8B-B14F-4D97-AF65-F5344CB8AC3E}">
        <p14:creationId xmlns:p14="http://schemas.microsoft.com/office/powerpoint/2010/main" val="4229977222"/>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版本升级技术</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a:extLst>
              <a:ext uri="{FF2B5EF4-FFF2-40B4-BE49-F238E27FC236}">
                <a16:creationId xmlns:a16="http://schemas.microsoft.com/office/drawing/2014/main" id="{252DFC95-6281-2540-93DC-437B499A7E16}"/>
              </a:ext>
            </a:extLst>
          </p:cNvPr>
          <p:cNvSpPr txBox="1"/>
          <p:nvPr/>
        </p:nvSpPr>
        <p:spPr>
          <a:xfrm>
            <a:off x="1375508" y="1039446"/>
            <a:ext cx="7166707" cy="3372783"/>
          </a:xfrm>
          <a:prstGeom prst="rect">
            <a:avLst/>
          </a:prstGeom>
          <a:noFill/>
        </p:spPr>
        <p:txBody>
          <a:bodyPr wrap="square" rtlCol="0">
            <a:spAutoFit/>
          </a:bodyPr>
          <a:lstStyle/>
          <a:p>
            <a:pPr>
              <a:lnSpc>
                <a:spcPct val="150000"/>
              </a:lnSpc>
            </a:pPr>
            <a:r>
              <a:rPr lang="zh-CN" altLang="en-US" sz="1600" dirty="0">
                <a:solidFill>
                  <a:srgbClr val="1B4367"/>
                </a:solidFill>
                <a:cs typeface="+mn-ea"/>
              </a:rPr>
              <a:t>版本升级方案：</a:t>
            </a:r>
            <a:endParaRPr lang="en-US" altLang="zh-CN" sz="1600" dirty="0">
              <a:solidFill>
                <a:srgbClr val="1B4367"/>
              </a:solidFill>
              <a:cs typeface="+mn-ea"/>
            </a:endParaRPr>
          </a:p>
          <a:p>
            <a:pPr>
              <a:lnSpc>
                <a:spcPct val="150000"/>
              </a:lnSpc>
            </a:pPr>
            <a:endParaRPr lang="en-US" altLang="zh-CN" sz="1600" dirty="0">
              <a:solidFill>
                <a:srgbClr val="1B4367"/>
              </a:solidFill>
              <a:cs typeface="+mn-ea"/>
            </a:endParaRPr>
          </a:p>
          <a:p>
            <a:pPr>
              <a:lnSpc>
                <a:spcPct val="150000"/>
              </a:lnSpc>
            </a:pPr>
            <a:r>
              <a:rPr lang="zh-CN" altLang="en-US" sz="1600" dirty="0">
                <a:solidFill>
                  <a:srgbClr val="1B4367"/>
                </a:solidFill>
                <a:cs typeface="+mn-ea"/>
              </a:rPr>
              <a:t>由于项目为 </a:t>
            </a:r>
            <a:r>
              <a:rPr lang="en-US" altLang="zh-CN" sz="1600" dirty="0">
                <a:solidFill>
                  <a:srgbClr val="1B4367"/>
                </a:solidFill>
                <a:cs typeface="+mn-ea"/>
              </a:rPr>
              <a:t>WEB</a:t>
            </a:r>
            <a:r>
              <a:rPr lang="zh-CN" altLang="en-US" sz="1600" dirty="0">
                <a:solidFill>
                  <a:srgbClr val="1B4367"/>
                </a:solidFill>
                <a:cs typeface="+mn-ea"/>
              </a:rPr>
              <a:t> 技术， </a:t>
            </a:r>
            <a:r>
              <a:rPr lang="en-US" altLang="zh-CN" sz="1600" dirty="0">
                <a:solidFill>
                  <a:srgbClr val="1B4367"/>
                </a:solidFill>
                <a:cs typeface="+mn-ea"/>
              </a:rPr>
              <a:t>B/S</a:t>
            </a:r>
            <a:r>
              <a:rPr lang="zh-CN" altLang="en-US" sz="1600" dirty="0">
                <a:solidFill>
                  <a:srgbClr val="1B4367"/>
                </a:solidFill>
                <a:cs typeface="+mn-ea"/>
              </a:rPr>
              <a:t> 架构，无法强制推送补丁。</a:t>
            </a:r>
            <a:endParaRPr lang="en-US" altLang="zh-CN" sz="1600" dirty="0">
              <a:solidFill>
                <a:srgbClr val="1B4367"/>
              </a:solidFill>
              <a:cs typeface="+mn-ea"/>
            </a:endParaRPr>
          </a:p>
          <a:p>
            <a:pPr>
              <a:lnSpc>
                <a:spcPct val="150000"/>
              </a:lnSpc>
            </a:pPr>
            <a:endParaRPr lang="en-US" altLang="zh-CN" sz="1600" dirty="0">
              <a:solidFill>
                <a:srgbClr val="1B4367"/>
              </a:solidFill>
              <a:cs typeface="+mn-ea"/>
            </a:endParaRPr>
          </a:p>
          <a:p>
            <a:pPr>
              <a:lnSpc>
                <a:spcPct val="150000"/>
              </a:lnSpc>
            </a:pPr>
            <a:r>
              <a:rPr lang="zh-CN" altLang="en-US" sz="1600" dirty="0">
                <a:solidFill>
                  <a:srgbClr val="1B4367"/>
                </a:solidFill>
                <a:cs typeface="+mn-ea"/>
              </a:rPr>
              <a:t>方案：</a:t>
            </a:r>
            <a:endParaRPr lang="en-US" altLang="zh-CN" sz="1600" dirty="0">
              <a:solidFill>
                <a:srgbClr val="1B4367"/>
              </a:solidFill>
              <a:cs typeface="+mn-ea"/>
            </a:endParaRPr>
          </a:p>
          <a:p>
            <a:pPr>
              <a:lnSpc>
                <a:spcPct val="150000"/>
              </a:lnSpc>
            </a:pPr>
            <a:r>
              <a:rPr lang="en-US" altLang="zh-CN" sz="1600" dirty="0">
                <a:solidFill>
                  <a:srgbClr val="1B4367"/>
                </a:solidFill>
                <a:cs typeface="+mn-ea"/>
              </a:rPr>
              <a:t>1</a:t>
            </a:r>
            <a:r>
              <a:rPr lang="zh-CN" altLang="en-US" sz="1600" dirty="0">
                <a:solidFill>
                  <a:srgbClr val="1B4367"/>
                </a:solidFill>
                <a:cs typeface="+mn-ea"/>
              </a:rPr>
              <a:t>、通过 </a:t>
            </a:r>
            <a:r>
              <a:rPr lang="en-US" altLang="zh-CN" sz="1600" dirty="0">
                <a:solidFill>
                  <a:srgbClr val="1B4367"/>
                </a:solidFill>
                <a:cs typeface="+mn-ea"/>
              </a:rPr>
              <a:t>WebSocket</a:t>
            </a:r>
            <a:r>
              <a:rPr lang="zh-CN" altLang="en-US" sz="1600" dirty="0">
                <a:solidFill>
                  <a:srgbClr val="1B4367"/>
                </a:solidFill>
                <a:cs typeface="+mn-ea"/>
              </a:rPr>
              <a:t> 建立浏览器与服务器之间长链接的通信机制。</a:t>
            </a:r>
            <a:endParaRPr lang="en-US" altLang="zh-CN" sz="1600" dirty="0">
              <a:solidFill>
                <a:srgbClr val="1B4367"/>
              </a:solidFill>
              <a:cs typeface="+mn-ea"/>
            </a:endParaRPr>
          </a:p>
          <a:p>
            <a:pPr>
              <a:lnSpc>
                <a:spcPct val="150000"/>
              </a:lnSpc>
            </a:pPr>
            <a:r>
              <a:rPr lang="zh-CN" altLang="en-US" sz="1600" dirty="0">
                <a:solidFill>
                  <a:srgbClr val="1B4367"/>
                </a:solidFill>
                <a:cs typeface="+mn-ea"/>
              </a:rPr>
              <a:t>当版本升级时，服务器对浏览器进行通知。前端页面刷新完成新版本更新。</a:t>
            </a:r>
            <a:endParaRPr lang="en-US" altLang="zh-CN" sz="1600" dirty="0">
              <a:solidFill>
                <a:srgbClr val="1B4367"/>
              </a:solidFill>
              <a:cs typeface="+mn-ea"/>
            </a:endParaRPr>
          </a:p>
          <a:p>
            <a:pPr>
              <a:lnSpc>
                <a:spcPct val="150000"/>
              </a:lnSpc>
            </a:pPr>
            <a:endParaRPr lang="en-US" altLang="zh-CN" sz="1600" dirty="0">
              <a:solidFill>
                <a:srgbClr val="1B4367"/>
              </a:solidFill>
              <a:cs typeface="+mn-ea"/>
            </a:endParaRPr>
          </a:p>
          <a:p>
            <a:pPr>
              <a:lnSpc>
                <a:spcPct val="150000"/>
              </a:lnSpc>
            </a:pPr>
            <a:r>
              <a:rPr lang="en-US" altLang="zh-CN" sz="1600" dirty="0">
                <a:solidFill>
                  <a:srgbClr val="1B4367"/>
                </a:solidFill>
                <a:cs typeface="+mn-ea"/>
              </a:rPr>
              <a:t>2</a:t>
            </a:r>
            <a:r>
              <a:rPr lang="zh-CN" altLang="en-US" sz="1600" dirty="0">
                <a:solidFill>
                  <a:srgbClr val="1B4367"/>
                </a:solidFill>
                <a:cs typeface="+mn-ea"/>
              </a:rPr>
              <a:t>、停机更新。</a:t>
            </a:r>
            <a:endParaRPr lang="en-US" altLang="zh-CN" sz="1600" dirty="0">
              <a:solidFill>
                <a:srgbClr val="1B4367"/>
              </a:solidFill>
              <a:cs typeface="+mn-ea"/>
            </a:endParaRPr>
          </a:p>
        </p:txBody>
      </p:sp>
    </p:spTree>
    <p:extLst>
      <p:ext uri="{BB962C8B-B14F-4D97-AF65-F5344CB8AC3E}">
        <p14:creationId xmlns:p14="http://schemas.microsoft.com/office/powerpoint/2010/main" val="712100588"/>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版本升级技术</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2" name="文本框 1">
            <a:extLst>
              <a:ext uri="{FF2B5EF4-FFF2-40B4-BE49-F238E27FC236}">
                <a16:creationId xmlns:a16="http://schemas.microsoft.com/office/drawing/2014/main" id="{07FD3069-3E95-4C4D-A8E6-71199259F63E}"/>
              </a:ext>
            </a:extLst>
          </p:cNvPr>
          <p:cNvSpPr txBox="1"/>
          <p:nvPr/>
        </p:nvSpPr>
        <p:spPr>
          <a:xfrm>
            <a:off x="3040703" y="1609101"/>
            <a:ext cx="2356735" cy="1815882"/>
          </a:xfrm>
          <a:prstGeom prst="rect">
            <a:avLst/>
          </a:prstGeom>
          <a:noFill/>
        </p:spPr>
        <p:txBody>
          <a:bodyPr wrap="none" rtlCol="0">
            <a:spAutoFit/>
          </a:bodyPr>
          <a:lstStyle/>
          <a:p>
            <a:r>
              <a:rPr lang="zh-CN" altLang="en-US" sz="1600" dirty="0">
                <a:solidFill>
                  <a:srgbClr val="1B4367"/>
                </a:solidFill>
                <a:cs typeface="+mn-ea"/>
              </a:rPr>
              <a:t>技术学习：</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1</a:t>
            </a:r>
            <a:r>
              <a:rPr lang="zh-CN" altLang="en-US" sz="1600" dirty="0">
                <a:solidFill>
                  <a:srgbClr val="1B4367"/>
                </a:solidFill>
                <a:cs typeface="+mn-ea"/>
              </a:rPr>
              <a:t>、小组会议指定方案。</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2</a:t>
            </a:r>
            <a:r>
              <a:rPr lang="zh-CN" altLang="en-US" sz="1600" dirty="0">
                <a:solidFill>
                  <a:srgbClr val="1B4367"/>
                </a:solidFill>
                <a:cs typeface="+mn-ea"/>
              </a:rPr>
              <a:t>、需求倒逼技术升级。</a:t>
            </a:r>
            <a:endParaRPr lang="en-US" altLang="zh-CN" sz="1600" dirty="0">
              <a:solidFill>
                <a:srgbClr val="1B4367"/>
              </a:solidFill>
              <a:cs typeface="+mn-ea"/>
            </a:endParaRPr>
          </a:p>
          <a:p>
            <a:endParaRPr lang="en-US" altLang="zh-CN" sz="1600" dirty="0">
              <a:solidFill>
                <a:srgbClr val="1B4367"/>
              </a:solidFill>
              <a:cs typeface="+mn-ea"/>
            </a:endParaRPr>
          </a:p>
          <a:p>
            <a:r>
              <a:rPr lang="en-US" altLang="zh-CN" sz="1600" dirty="0">
                <a:solidFill>
                  <a:srgbClr val="1B4367"/>
                </a:solidFill>
                <a:cs typeface="+mn-ea"/>
              </a:rPr>
              <a:t>3</a:t>
            </a:r>
            <a:r>
              <a:rPr lang="zh-CN" altLang="en-US" sz="1600" dirty="0">
                <a:solidFill>
                  <a:srgbClr val="1B4367"/>
                </a:solidFill>
                <a:cs typeface="+mn-ea"/>
              </a:rPr>
              <a:t>、性能倒逼技术升级。</a:t>
            </a:r>
          </a:p>
        </p:txBody>
      </p:sp>
    </p:spTree>
    <p:extLst>
      <p:ext uri="{BB962C8B-B14F-4D97-AF65-F5344CB8AC3E}">
        <p14:creationId xmlns:p14="http://schemas.microsoft.com/office/powerpoint/2010/main" val="941172113"/>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项目完成情况</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a:graphicFrameLocks noGrp="1"/>
          </p:cNvGraphicFramePr>
          <p:nvPr>
            <p:custDataLst>
              <p:tags r:id="rId1"/>
            </p:custDataLst>
          </p:nvPr>
        </p:nvGraphicFramePr>
        <p:xfrm>
          <a:off x="429895" y="773430"/>
          <a:ext cx="2543810" cy="3417184"/>
        </p:xfrm>
        <a:graphic>
          <a:graphicData uri="http://schemas.openxmlformats.org/drawingml/2006/table">
            <a:tbl>
              <a:tblPr/>
              <a:tblGrid>
                <a:gridCol w="1271905">
                  <a:extLst>
                    <a:ext uri="{9D8B030D-6E8A-4147-A177-3AD203B41FA5}">
                      <a16:colId xmlns:a16="http://schemas.microsoft.com/office/drawing/2014/main" val="20000"/>
                    </a:ext>
                  </a:extLst>
                </a:gridCol>
                <a:gridCol w="1271905">
                  <a:extLst>
                    <a:ext uri="{9D8B030D-6E8A-4147-A177-3AD203B41FA5}">
                      <a16:colId xmlns:a16="http://schemas.microsoft.com/office/drawing/2014/main" val="20001"/>
                    </a:ext>
                  </a:extLst>
                </a:gridCol>
              </a:tblGrid>
              <a:tr h="281258">
                <a:tc>
                  <a:txBody>
                    <a:bodyPr/>
                    <a:lstStyle/>
                    <a:p>
                      <a:r>
                        <a:rPr lang="zh-CN" altLang="en-US" sz="1100" b="1" kern="1200" dirty="0">
                          <a:solidFill>
                            <a:srgbClr val="1B4367"/>
                          </a:solidFill>
                          <a:latin typeface="+mn-lt"/>
                          <a:ea typeface="+mn-ea"/>
                          <a:cs typeface="+mn-ea"/>
                        </a:rPr>
                        <a:t>需求列表</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100" b="1" kern="1200" dirty="0">
                          <a:solidFill>
                            <a:srgbClr val="1B4367"/>
                          </a:solidFill>
                          <a:latin typeface="+mn-lt"/>
                          <a:ea typeface="+mn-ea"/>
                          <a:cs typeface="+mn-ea"/>
                        </a:rPr>
                        <a:t>需求实现情况</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0"/>
                  </a:ext>
                </a:extLst>
              </a:tr>
              <a:tr h="464403">
                <a:tc>
                  <a:txBody>
                    <a:bodyPr/>
                    <a:lstStyle/>
                    <a:p>
                      <a:r>
                        <a:rPr lang="zh-CN" altLang="en-US" sz="1100" b="0" kern="1200" dirty="0">
                          <a:solidFill>
                            <a:srgbClr val="1B4367"/>
                          </a:solidFill>
                          <a:latin typeface="+mn-lt"/>
                          <a:ea typeface="+mn-ea"/>
                          <a:cs typeface="+mn-ea"/>
                        </a:rPr>
                        <a:t>服务器环境搭建</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1"/>
                  </a:ext>
                </a:extLst>
              </a:tr>
              <a:tr h="464403">
                <a:tc>
                  <a:txBody>
                    <a:bodyPr/>
                    <a:lstStyle/>
                    <a:p>
                      <a:r>
                        <a:rPr lang="zh-CN" altLang="en-US" sz="1100" b="0" kern="1200" dirty="0">
                          <a:solidFill>
                            <a:srgbClr val="1B4367"/>
                          </a:solidFill>
                          <a:latin typeface="+mn-lt"/>
                          <a:ea typeface="+mn-ea"/>
                          <a:cs typeface="+mn-ea"/>
                        </a:rPr>
                        <a:t>代码集成环境搭建</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64185">
                <a:tc>
                  <a:txBody>
                    <a:bodyPr/>
                    <a:lstStyle/>
                    <a:p>
                      <a:r>
                        <a:rPr lang="zh-CN" altLang="en-US" sz="1100" b="0" kern="1200">
                          <a:solidFill>
                            <a:srgbClr val="1B4367"/>
                          </a:solidFill>
                          <a:latin typeface="+mn-lt"/>
                          <a:ea typeface="+mn-ea"/>
                          <a:cs typeface="+mn-ea"/>
                        </a:rPr>
                        <a:t>判题系统</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3"/>
                  </a:ext>
                </a:extLst>
              </a:tr>
              <a:tr h="281258">
                <a:tc>
                  <a:txBody>
                    <a:bodyPr/>
                    <a:lstStyle/>
                    <a:p>
                      <a:r>
                        <a:rPr lang="zh-CN" altLang="en-US" sz="1100" b="0" kern="1200">
                          <a:solidFill>
                            <a:srgbClr val="1B4367"/>
                          </a:solidFill>
                          <a:latin typeface="+mn-lt"/>
                          <a:ea typeface="+mn-ea"/>
                          <a:cs typeface="+mn-ea"/>
                        </a:rPr>
                        <a:t>提交代码</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100" b="0" kern="1200" dirty="0">
                          <a:solidFill>
                            <a:srgbClr val="1B4367"/>
                          </a:solidFill>
                          <a:latin typeface="+mn-lt"/>
                          <a:ea typeface="+mn-ea"/>
                          <a:cs typeface="+mn-ea"/>
                        </a:rPr>
                        <a:t>只支持五种主流代码语言</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64403">
                <a:tc>
                  <a:txBody>
                    <a:bodyPr/>
                    <a:lstStyle/>
                    <a:p>
                      <a:r>
                        <a:rPr lang="zh-CN" altLang="en-US" sz="1100" b="0" kern="1200">
                          <a:solidFill>
                            <a:srgbClr val="1B4367"/>
                          </a:solidFill>
                          <a:latin typeface="+mn-lt"/>
                          <a:ea typeface="+mn-ea"/>
                          <a:cs typeface="+mn-ea"/>
                        </a:rPr>
                        <a:t>查看提交记录</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5"/>
                  </a:ext>
                </a:extLst>
              </a:tr>
              <a:tr h="281258">
                <a:tc>
                  <a:txBody>
                    <a:bodyPr/>
                    <a:lstStyle/>
                    <a:p>
                      <a:r>
                        <a:rPr lang="zh-CN" altLang="en-US" sz="1100" b="0" kern="1200">
                          <a:solidFill>
                            <a:srgbClr val="1B4367"/>
                          </a:solidFill>
                          <a:latin typeface="+mn-lt"/>
                          <a:ea typeface="+mn-ea"/>
                          <a:cs typeface="+mn-ea"/>
                        </a:rPr>
                        <a:t>搜索题目</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281258">
                <a:tc>
                  <a:txBody>
                    <a:bodyPr/>
                    <a:lstStyle/>
                    <a:p>
                      <a:r>
                        <a:rPr lang="zh-CN" altLang="en-US" sz="1100" b="0" kern="1200" dirty="0">
                          <a:solidFill>
                            <a:srgbClr val="1B4367"/>
                          </a:solidFill>
                          <a:latin typeface="+mn-lt"/>
                          <a:ea typeface="+mn-ea"/>
                          <a:cs typeface="+mn-ea"/>
                        </a:rPr>
                        <a:t>题目系统</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7"/>
                  </a:ext>
                </a:extLst>
              </a:tr>
              <a:tr h="281258">
                <a:tc>
                  <a:txBody>
                    <a:bodyPr/>
                    <a:lstStyle/>
                    <a:p>
                      <a:r>
                        <a:rPr lang="zh-CN" altLang="en-US" sz="1100" b="0" kern="1200">
                          <a:solidFill>
                            <a:srgbClr val="1B4367"/>
                          </a:solidFill>
                          <a:latin typeface="+mn-lt"/>
                          <a:ea typeface="+mn-ea"/>
                          <a:cs typeface="+mn-ea"/>
                        </a:rPr>
                        <a:t>题目数据搭建</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zh-CN" altLang="en-US" sz="1100" b="0" kern="1200" dirty="0">
                          <a:solidFill>
                            <a:srgbClr val="1B4367"/>
                          </a:solidFill>
                          <a:latin typeface="+mn-lt"/>
                          <a:ea typeface="+mn-ea"/>
                          <a:cs typeface="+mn-ea"/>
                        </a:rPr>
                        <a:t>只加了少量题目</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bl>
          </a:graphicData>
        </a:graphic>
      </p:graphicFrame>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graphicFrame>
        <p:nvGraphicFramePr>
          <p:cNvPr id="7" name="表格 6"/>
          <p:cNvGraphicFramePr>
            <a:graphicFrameLocks noGrp="1"/>
          </p:cNvGraphicFramePr>
          <p:nvPr>
            <p:custDataLst>
              <p:tags r:id="rId2"/>
            </p:custDataLst>
          </p:nvPr>
        </p:nvGraphicFramePr>
        <p:xfrm>
          <a:off x="2973859" y="773189"/>
          <a:ext cx="3063240" cy="2433320"/>
        </p:xfrm>
        <a:graphic>
          <a:graphicData uri="http://schemas.openxmlformats.org/drawingml/2006/table">
            <a:tbl>
              <a:tblPr/>
              <a:tblGrid>
                <a:gridCol w="1531620">
                  <a:extLst>
                    <a:ext uri="{9D8B030D-6E8A-4147-A177-3AD203B41FA5}">
                      <a16:colId xmlns:a16="http://schemas.microsoft.com/office/drawing/2014/main" val="20000"/>
                    </a:ext>
                  </a:extLst>
                </a:gridCol>
                <a:gridCol w="1531620">
                  <a:extLst>
                    <a:ext uri="{9D8B030D-6E8A-4147-A177-3AD203B41FA5}">
                      <a16:colId xmlns:a16="http://schemas.microsoft.com/office/drawing/2014/main" val="20001"/>
                    </a:ext>
                  </a:extLst>
                </a:gridCol>
              </a:tblGrid>
              <a:tr h="282575">
                <a:tc>
                  <a:txBody>
                    <a:bodyPr/>
                    <a:lstStyle/>
                    <a:p>
                      <a:r>
                        <a:rPr lang="zh-CN" altLang="en-US" sz="1100" b="1" kern="1200" dirty="0">
                          <a:solidFill>
                            <a:srgbClr val="1B4367"/>
                          </a:solidFill>
                          <a:latin typeface="+mn-lt"/>
                          <a:ea typeface="+mn-ea"/>
                          <a:cs typeface="+mn-ea"/>
                        </a:rPr>
                        <a:t>需求列表</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zh-CN" altLang="en-US" sz="1100" b="1" kern="1200" dirty="0">
                          <a:solidFill>
                            <a:srgbClr val="1B4367"/>
                          </a:solidFill>
                          <a:latin typeface="+mn-lt"/>
                          <a:ea typeface="+mn-ea"/>
                          <a:cs typeface="+mn-ea"/>
                        </a:rPr>
                        <a:t>需求实现情况</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0"/>
                  </a:ext>
                </a:extLst>
              </a:tr>
              <a:tr h="466725">
                <a:tc>
                  <a:txBody>
                    <a:bodyPr/>
                    <a:lstStyle/>
                    <a:p>
                      <a:pPr marL="0" algn="l" defTabSz="685800" rtl="0" eaLnBrk="1" latinLnBrk="0" hangingPunct="1"/>
                      <a:r>
                        <a:rPr lang="zh-CN" altLang="en-US" sz="1100" b="0" kern="1200" dirty="0">
                          <a:solidFill>
                            <a:srgbClr val="1B4367"/>
                          </a:solidFill>
                          <a:latin typeface="+mn-lt"/>
                          <a:ea typeface="+mn-ea"/>
                          <a:cs typeface="+mn-ea"/>
                        </a:rPr>
                        <a:t>用户系统</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1"/>
                  </a:ext>
                </a:extLst>
              </a:tr>
              <a:tr h="467360">
                <a:tc>
                  <a:txBody>
                    <a:bodyPr/>
                    <a:lstStyle/>
                    <a:p>
                      <a:pPr marL="0" algn="l" defTabSz="685800" rtl="0" eaLnBrk="1" latinLnBrk="0" hangingPunct="1"/>
                      <a:r>
                        <a:rPr lang="zh-CN" altLang="en-US" sz="1100" b="0" kern="1200" dirty="0">
                          <a:solidFill>
                            <a:srgbClr val="1B4367"/>
                          </a:solidFill>
                          <a:latin typeface="+mn-lt"/>
                          <a:ea typeface="+mn-ea"/>
                          <a:cs typeface="+mn-ea"/>
                        </a:rPr>
                        <a:t>比赛系统</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66725">
                <a:tc>
                  <a:txBody>
                    <a:bodyPr/>
                    <a:lstStyle/>
                    <a:p>
                      <a:pPr marL="0" algn="l" defTabSz="685800" rtl="0" eaLnBrk="1" latinLnBrk="0" hangingPunct="1"/>
                      <a:r>
                        <a:rPr lang="zh-CN" altLang="en-US" sz="1100" b="0" kern="1200">
                          <a:solidFill>
                            <a:srgbClr val="1B4367"/>
                          </a:solidFill>
                          <a:latin typeface="+mn-lt"/>
                          <a:ea typeface="+mn-ea"/>
                          <a:cs typeface="+mn-ea"/>
                        </a:rPr>
                        <a:t>比赛榜单</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3"/>
                  </a:ext>
                </a:extLst>
              </a:tr>
              <a:tr h="283210">
                <a:tc>
                  <a:txBody>
                    <a:bodyPr/>
                    <a:lstStyle/>
                    <a:p>
                      <a:pPr marL="0" algn="l" defTabSz="685800" rtl="0" eaLnBrk="1" latinLnBrk="0" hangingPunct="1"/>
                      <a:r>
                        <a:rPr lang="zh-CN" altLang="en-US" sz="1100" b="0" kern="1200">
                          <a:solidFill>
                            <a:srgbClr val="1B4367"/>
                          </a:solidFill>
                          <a:latin typeface="+mn-lt"/>
                          <a:ea typeface="+mn-ea"/>
                          <a:cs typeface="+mn-ea"/>
                        </a:rPr>
                        <a:t>题目重判</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66725">
                <a:tc>
                  <a:txBody>
                    <a:bodyPr/>
                    <a:lstStyle/>
                    <a:p>
                      <a:pPr marL="0" algn="l" defTabSz="685800" rtl="0" eaLnBrk="1" latinLnBrk="0" hangingPunct="1"/>
                      <a:r>
                        <a:rPr lang="zh-CN" altLang="en-US" sz="1100" b="0" kern="1200" dirty="0">
                          <a:solidFill>
                            <a:srgbClr val="1B4367"/>
                          </a:solidFill>
                          <a:latin typeface="+mn-lt"/>
                          <a:ea typeface="+mn-ea"/>
                          <a:cs typeface="+mn-ea"/>
                        </a:rPr>
                        <a:t>讨论区发帖</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pPr marL="0" algn="l" defTabSz="685800" rtl="0" eaLnBrk="1" latinLnBrk="0" hangingPunct="1"/>
                      <a:r>
                        <a:rPr lang="zh-CN" altLang="en-US" sz="1100" b="0" kern="1200" dirty="0">
                          <a:solidFill>
                            <a:srgbClr val="1B4367"/>
                          </a:solidFill>
                          <a:latin typeface="+mn-lt"/>
                          <a:ea typeface="+mn-ea"/>
                          <a:cs typeface="+mn-ea"/>
                        </a:rPr>
                        <a:t>平台整合后只提供一个讨论区</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custDataLst>
              <p:tags r:id="rId3"/>
            </p:custDataLst>
          </p:nvPr>
        </p:nvGraphicFramePr>
        <p:xfrm>
          <a:off x="6036945" y="773430"/>
          <a:ext cx="2951480" cy="4191101"/>
        </p:xfrm>
        <a:graphic>
          <a:graphicData uri="http://schemas.openxmlformats.org/drawingml/2006/table">
            <a:tbl>
              <a:tblPr/>
              <a:tblGrid>
                <a:gridCol w="1475740">
                  <a:extLst>
                    <a:ext uri="{9D8B030D-6E8A-4147-A177-3AD203B41FA5}">
                      <a16:colId xmlns:a16="http://schemas.microsoft.com/office/drawing/2014/main" val="20000"/>
                    </a:ext>
                  </a:extLst>
                </a:gridCol>
                <a:gridCol w="1475740">
                  <a:extLst>
                    <a:ext uri="{9D8B030D-6E8A-4147-A177-3AD203B41FA5}">
                      <a16:colId xmlns:a16="http://schemas.microsoft.com/office/drawing/2014/main" val="20001"/>
                    </a:ext>
                  </a:extLst>
                </a:gridCol>
              </a:tblGrid>
              <a:tr h="265430">
                <a:tc>
                  <a:txBody>
                    <a:bodyPr/>
                    <a:lstStyle/>
                    <a:p>
                      <a:r>
                        <a:rPr lang="zh-CN" altLang="en-US" sz="1100" b="1" kern="1200" dirty="0">
                          <a:solidFill>
                            <a:srgbClr val="1B4367"/>
                          </a:solidFill>
                          <a:latin typeface="+mn-lt"/>
                          <a:ea typeface="+mn-ea"/>
                          <a:cs typeface="+mn-ea"/>
                        </a:rPr>
                        <a:t>需求列表</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CN" altLang="en-US" sz="1100" b="1" kern="1200" dirty="0">
                          <a:solidFill>
                            <a:srgbClr val="1B4367"/>
                          </a:solidFill>
                          <a:latin typeface="+mn-lt"/>
                          <a:ea typeface="+mn-ea"/>
                          <a:cs typeface="+mn-ea"/>
                        </a:rPr>
                        <a:t>需求实现情况</a:t>
                      </a:r>
                    </a:p>
                  </a:txBody>
                  <a:tcPr marL="106289" marR="106289" marT="49057" marB="4905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7544">
                <a:tc>
                  <a:txBody>
                    <a:bodyPr/>
                    <a:lstStyle/>
                    <a:p>
                      <a:pPr marL="0" algn="l" defTabSz="685800" rtl="0" eaLnBrk="1" latinLnBrk="0" hangingPunct="1"/>
                      <a:r>
                        <a:rPr lang="zh-CN" altLang="en-US" sz="1100" b="0" kern="1200" dirty="0">
                          <a:solidFill>
                            <a:srgbClr val="1B4367"/>
                          </a:solidFill>
                          <a:latin typeface="+mn-lt"/>
                          <a:ea typeface="+mn-ea"/>
                          <a:cs typeface="+mn-ea"/>
                        </a:rPr>
                        <a:t>题目、比赛标签</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7195">
                <a:tc>
                  <a:txBody>
                    <a:bodyPr/>
                    <a:lstStyle/>
                    <a:p>
                      <a:pPr marL="0" algn="l" defTabSz="685800" rtl="0" eaLnBrk="1" latinLnBrk="0" hangingPunct="1"/>
                      <a:r>
                        <a:rPr lang="zh-CN" altLang="en-US" sz="1100" b="0" kern="1200" dirty="0">
                          <a:solidFill>
                            <a:srgbClr val="1B4367"/>
                          </a:solidFill>
                          <a:latin typeface="+mn-lt"/>
                          <a:ea typeface="+mn-ea"/>
                          <a:cs typeface="+mn-ea"/>
                        </a:rPr>
                        <a:t>题目推荐算法</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r h="417544">
                <a:tc>
                  <a:txBody>
                    <a:bodyPr/>
                    <a:lstStyle/>
                    <a:p>
                      <a:pPr marL="0" algn="l" defTabSz="685800" rtl="0" eaLnBrk="1" latinLnBrk="0" hangingPunct="1"/>
                      <a:r>
                        <a:rPr lang="zh-CN" altLang="en-US" sz="1100" b="0" kern="1200" dirty="0">
                          <a:solidFill>
                            <a:srgbClr val="1B4367"/>
                          </a:solidFill>
                          <a:latin typeface="+mn-lt"/>
                          <a:ea typeface="+mn-ea"/>
                          <a:cs typeface="+mn-ea"/>
                        </a:rPr>
                        <a:t>能力分析</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2879">
                <a:tc>
                  <a:txBody>
                    <a:bodyPr/>
                    <a:lstStyle/>
                    <a:p>
                      <a:pPr marL="0" algn="l" defTabSz="685800" rtl="0" eaLnBrk="1" latinLnBrk="0" hangingPunct="1"/>
                      <a:r>
                        <a:rPr lang="zh-CN" altLang="en-US" sz="1100" b="0" kern="1200" dirty="0">
                          <a:solidFill>
                            <a:srgbClr val="1B4367"/>
                          </a:solidFill>
                          <a:latin typeface="+mn-lt"/>
                          <a:ea typeface="+mn-ea"/>
                          <a:cs typeface="+mn-ea"/>
                        </a:rPr>
                        <a:t>比赛信息爬虫</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4"/>
                  </a:ext>
                </a:extLst>
              </a:tr>
              <a:tr h="417544">
                <a:tc>
                  <a:txBody>
                    <a:bodyPr/>
                    <a:lstStyle/>
                    <a:p>
                      <a:pPr marL="0" algn="l" defTabSz="685800" rtl="0" eaLnBrk="1" latinLnBrk="0" hangingPunct="1"/>
                      <a:r>
                        <a:rPr lang="zh-CN" altLang="en-US" sz="1100" b="0" kern="1200">
                          <a:solidFill>
                            <a:srgbClr val="1B4367"/>
                          </a:solidFill>
                          <a:latin typeface="+mn-lt"/>
                          <a:ea typeface="+mn-ea"/>
                          <a:cs typeface="+mn-ea"/>
                        </a:rPr>
                        <a:t>细节优化</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en-US" altLang="zh-CN" sz="1100" b="0" kern="1200" dirty="0">
                          <a:solidFill>
                            <a:srgbClr val="1B4367"/>
                          </a:solidFill>
                          <a:latin typeface="+mn-lt"/>
                          <a:ea typeface="+mn-ea"/>
                          <a:cs typeface="+mn-ea"/>
                        </a:rPr>
                        <a:t> </a:t>
                      </a:r>
                      <a:r>
                        <a:rPr lang="zh-CN" altLang="en-US" sz="1100" b="0" kern="1200" dirty="0">
                          <a:solidFill>
                            <a:srgbClr val="1B4367"/>
                          </a:solidFill>
                          <a:latin typeface="+mn-lt"/>
                          <a:ea typeface="+mn-ea"/>
                          <a:cs typeface="+mn-ea"/>
                        </a:rPr>
                        <a:t>基本实现</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22910">
                <a:tc>
                  <a:txBody>
                    <a:bodyPr/>
                    <a:lstStyle/>
                    <a:p>
                      <a:pPr marL="0" algn="l" defTabSz="685800" rtl="0" eaLnBrk="1" latinLnBrk="0" hangingPunct="1"/>
                      <a:r>
                        <a:rPr lang="zh-CN" altLang="en-US" sz="1100" b="0" kern="1200" dirty="0">
                          <a:solidFill>
                            <a:srgbClr val="1B4367"/>
                          </a:solidFill>
                          <a:latin typeface="+mn-lt"/>
                          <a:ea typeface="+mn-ea"/>
                          <a:cs typeface="+mn-ea"/>
                        </a:rPr>
                        <a:t>讨论区帖子跟评</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b="0" kern="1200">
                          <a:solidFill>
                            <a:srgbClr val="1B4367"/>
                          </a:solidFill>
                          <a:latin typeface="+mn-lt"/>
                          <a:ea typeface="+mn-ea"/>
                          <a:cs typeface="+mn-ea"/>
                        </a:rPr>
                        <a:t>基本实现</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6"/>
                  </a:ext>
                </a:extLst>
              </a:tr>
              <a:tr h="252879">
                <a:tc>
                  <a:txBody>
                    <a:bodyPr/>
                    <a:lstStyle/>
                    <a:p>
                      <a:pPr marL="0" algn="l" defTabSz="685800" rtl="0" eaLnBrk="1" latinLnBrk="0" hangingPunct="1"/>
                      <a:r>
                        <a:rPr lang="zh-CN" altLang="en-US" sz="1100" b="0" kern="1200">
                          <a:solidFill>
                            <a:srgbClr val="1B4367"/>
                          </a:solidFill>
                          <a:latin typeface="+mn-lt"/>
                          <a:ea typeface="+mn-ea"/>
                          <a:cs typeface="+mn-ea"/>
                        </a:rPr>
                        <a:t>优秀代码榜单</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2910">
                <a:tc>
                  <a:txBody>
                    <a:bodyPr/>
                    <a:lstStyle/>
                    <a:p>
                      <a:pPr marL="0" algn="l" defTabSz="685800" rtl="0" eaLnBrk="1" latinLnBrk="0" hangingPunct="1"/>
                      <a:r>
                        <a:rPr lang="en-US" sz="1100" b="0" kern="1200">
                          <a:solidFill>
                            <a:srgbClr val="1B4367"/>
                          </a:solidFill>
                          <a:latin typeface="+mn-lt"/>
                          <a:ea typeface="+mn-ea"/>
                          <a:cs typeface="+mn-ea"/>
                        </a:rPr>
                        <a:t>hack </a:t>
                      </a:r>
                      <a:r>
                        <a:rPr lang="zh-CN" altLang="en-US" sz="1100" b="0" kern="1200">
                          <a:solidFill>
                            <a:srgbClr val="1B4367"/>
                          </a:solidFill>
                          <a:latin typeface="+mn-lt"/>
                          <a:ea typeface="+mn-ea"/>
                          <a:cs typeface="+mn-ea"/>
                        </a:rPr>
                        <a:t>功能</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r>
                        <a:rPr lang="zh-CN" altLang="en-US" sz="1100">
                          <a:solidFill>
                            <a:srgbClr val="1B4367"/>
                          </a:solidFill>
                          <a:cs typeface="+mn-ea"/>
                          <a:sym typeface="+mn-ea"/>
                        </a:rPr>
                        <a:t>基本实现</a:t>
                      </a:r>
                      <a:endParaRPr lang="zh-CN" altLang="en-US" sz="1100" b="0" kern="1200">
                        <a:solidFill>
                          <a:srgbClr val="1B4367"/>
                        </a:solidFill>
                        <a:latin typeface="+mn-lt"/>
                        <a:ea typeface="+mn-ea"/>
                        <a:cs typeface="+mn-ea"/>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8"/>
                  </a:ext>
                </a:extLst>
              </a:tr>
              <a:tr h="422910">
                <a:tc>
                  <a:txBody>
                    <a:bodyPr/>
                    <a:lstStyle/>
                    <a:p>
                      <a:pPr marL="0" algn="l" defTabSz="685800" rtl="0" eaLnBrk="1" latinLnBrk="0" hangingPunct="1">
                        <a:buNone/>
                      </a:pPr>
                      <a:r>
                        <a:rPr lang="zh-CN" altLang="en-US" sz="1100" b="0" kern="1200" dirty="0">
                          <a:solidFill>
                            <a:srgbClr val="1B4367"/>
                          </a:solidFill>
                          <a:latin typeface="+mn-lt"/>
                          <a:ea typeface="+mn-ea"/>
                          <a:cs typeface="+mn-ea"/>
                        </a:rPr>
                        <a:t>缓存优化</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buNone/>
                      </a:pPr>
                      <a:r>
                        <a:rPr lang="zh-CN" altLang="en-US" sz="1100" b="0" kern="1200">
                          <a:solidFill>
                            <a:srgbClr val="1B4367"/>
                          </a:solidFill>
                          <a:latin typeface="+mn-lt"/>
                          <a:ea typeface="+mn-ea"/>
                          <a:cs typeface="+mn-ea"/>
                        </a:rPr>
                        <a:t>进行中</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09"/>
                  </a:ext>
                </a:extLst>
              </a:tr>
              <a:tr h="422910">
                <a:tc>
                  <a:txBody>
                    <a:bodyPr/>
                    <a:lstStyle/>
                    <a:p>
                      <a:pPr marL="0" algn="l" defTabSz="685800" rtl="0" eaLnBrk="1" latinLnBrk="0" hangingPunct="1">
                        <a:buNone/>
                      </a:pPr>
                      <a:r>
                        <a:rPr lang="zh-CN" altLang="en-US" sz="1100" b="0" kern="1200" dirty="0">
                          <a:solidFill>
                            <a:srgbClr val="1B4367"/>
                          </a:solidFill>
                          <a:latin typeface="+mn-lt"/>
                          <a:ea typeface="+mn-ea"/>
                          <a:cs typeface="+mn-ea"/>
                        </a:rPr>
                        <a:t>状态变更优化</a:t>
                      </a:r>
                    </a:p>
                  </a:txBody>
                  <a:tcPr marL="95565" marR="95565" marT="44107" marB="4410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pPr marL="0" algn="l" defTabSz="685800" rtl="0" eaLnBrk="1" latinLnBrk="0" hangingPunct="1">
                        <a:buNone/>
                      </a:pPr>
                      <a:r>
                        <a:rPr lang="zh-CN" altLang="en-US" sz="1100" b="0" kern="1200" dirty="0">
                          <a:solidFill>
                            <a:srgbClr val="1B4367"/>
                          </a:solidFill>
                          <a:latin typeface="+mn-lt"/>
                          <a:ea typeface="+mn-ea"/>
                          <a:cs typeface="+mn-ea"/>
                        </a:rPr>
                        <a:t>进行中</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项目完成情况</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9" name="图片 8">
            <a:extLst>
              <a:ext uri="{FF2B5EF4-FFF2-40B4-BE49-F238E27FC236}">
                <a16:creationId xmlns:a16="http://schemas.microsoft.com/office/drawing/2014/main" id="{E45B6AB2-98A6-804C-A423-0CF73EC56E63}"/>
              </a:ext>
            </a:extLst>
          </p:cNvPr>
          <p:cNvPicPr/>
          <p:nvPr/>
        </p:nvPicPr>
        <p:blipFill>
          <a:blip r:embed="rId3">
            <a:extLst>
              <a:ext uri="{28A0092B-C50C-407E-A947-70E740481C1C}">
                <a14:useLocalDpi xmlns:a14="http://schemas.microsoft.com/office/drawing/2010/main" val="0"/>
              </a:ext>
            </a:extLst>
          </a:blip>
          <a:stretch>
            <a:fillRect/>
          </a:stretch>
        </p:blipFill>
        <p:spPr>
          <a:xfrm>
            <a:off x="1359926" y="920921"/>
            <a:ext cx="6482324" cy="3799568"/>
          </a:xfrm>
          <a:prstGeom prst="rect">
            <a:avLst/>
          </a:prstGeom>
        </p:spPr>
      </p:pic>
    </p:spTree>
    <p:extLst>
      <p:ext uri="{BB962C8B-B14F-4D97-AF65-F5344CB8AC3E}">
        <p14:creationId xmlns:p14="http://schemas.microsoft.com/office/powerpoint/2010/main" val="2695794176"/>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项目完成情况</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7" name="图片 6">
            <a:extLst>
              <a:ext uri="{FF2B5EF4-FFF2-40B4-BE49-F238E27FC236}">
                <a16:creationId xmlns:a16="http://schemas.microsoft.com/office/drawing/2014/main" id="{13BAAE9A-795A-EF4A-A9F8-992F84FDC8E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06955" y="953891"/>
            <a:ext cx="6199013" cy="3680603"/>
          </a:xfrm>
          <a:prstGeom prst="rect">
            <a:avLst/>
          </a:prstGeom>
        </p:spPr>
      </p:pic>
    </p:spTree>
    <p:extLst>
      <p:ext uri="{BB962C8B-B14F-4D97-AF65-F5344CB8AC3E}">
        <p14:creationId xmlns:p14="http://schemas.microsoft.com/office/powerpoint/2010/main" val="3603111516"/>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项目完成情况</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7" name="图片 6">
            <a:extLst>
              <a:ext uri="{FF2B5EF4-FFF2-40B4-BE49-F238E27FC236}">
                <a16:creationId xmlns:a16="http://schemas.microsoft.com/office/drawing/2014/main" id="{43644F65-8B6A-514E-844E-8B6BB11C04F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06955" y="1049092"/>
            <a:ext cx="6050522" cy="3390034"/>
          </a:xfrm>
          <a:prstGeom prst="rect">
            <a:avLst/>
          </a:prstGeom>
        </p:spPr>
      </p:pic>
    </p:spTree>
    <p:extLst>
      <p:ext uri="{BB962C8B-B14F-4D97-AF65-F5344CB8AC3E}">
        <p14:creationId xmlns:p14="http://schemas.microsoft.com/office/powerpoint/2010/main" val="3898307190"/>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项目完成情况</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pic>
        <p:nvPicPr>
          <p:cNvPr id="3" name="图片 2">
            <a:extLst>
              <a:ext uri="{FF2B5EF4-FFF2-40B4-BE49-F238E27FC236}">
                <a16:creationId xmlns:a16="http://schemas.microsoft.com/office/drawing/2014/main" id="{BF0BAFE7-297C-9C4A-A3E3-1DFF99FEB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317" y="690158"/>
            <a:ext cx="6086905" cy="4191754"/>
          </a:xfrm>
          <a:prstGeom prst="rect">
            <a:avLst/>
          </a:prstGeom>
        </p:spPr>
      </p:pic>
    </p:spTree>
    <p:extLst>
      <p:ext uri="{BB962C8B-B14F-4D97-AF65-F5344CB8AC3E}">
        <p14:creationId xmlns:p14="http://schemas.microsoft.com/office/powerpoint/2010/main" val="1676763841"/>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收尾测试计划</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100" name="文本框 99"/>
          <p:cNvSpPr txBox="1"/>
          <p:nvPr/>
        </p:nvSpPr>
        <p:spPr>
          <a:xfrm>
            <a:off x="1865630" y="1061403"/>
            <a:ext cx="5080000" cy="306705"/>
          </a:xfrm>
          <a:prstGeom prst="rect">
            <a:avLst/>
          </a:prstGeom>
          <a:noFill/>
          <a:ln w="9525">
            <a:noFill/>
          </a:ln>
        </p:spPr>
        <p:txBody>
          <a:bodyPr>
            <a:spAutoFit/>
          </a:bodyPr>
          <a:lstStyle/>
          <a:p>
            <a:pPr indent="0"/>
            <a:r>
              <a:rPr lang="zh-CN" altLang="en-US" b="0">
                <a:solidFill>
                  <a:srgbClr val="231F20"/>
                </a:solidFill>
                <a:latin typeface="宋体" charset="0"/>
                <a:cs typeface="宋体" charset="0"/>
              </a:rPr>
              <a:t>功能测试</a:t>
            </a:r>
            <a:endParaRPr lang="zh-CN" altLang="en-US"/>
          </a:p>
        </p:txBody>
      </p:sp>
      <p:graphicFrame>
        <p:nvGraphicFramePr>
          <p:cNvPr id="2" name="表格 1"/>
          <p:cNvGraphicFramePr/>
          <p:nvPr>
            <p:custDataLst>
              <p:tags r:id="rId1"/>
            </p:custDataLst>
            <p:extLst>
              <p:ext uri="{D42A27DB-BD31-4B8C-83A1-F6EECF244321}">
                <p14:modId xmlns:p14="http://schemas.microsoft.com/office/powerpoint/2010/main" val="103463577"/>
              </p:ext>
            </p:extLst>
          </p:nvPr>
        </p:nvGraphicFramePr>
        <p:xfrm>
          <a:off x="1865630" y="1368108"/>
          <a:ext cx="5411788" cy="2844800"/>
        </p:xfrm>
        <a:graphic>
          <a:graphicData uri="http://schemas.openxmlformats.org/drawingml/2006/table">
            <a:tbl>
              <a:tblPr firstRow="1" bandRow="1">
                <a:tableStyleId>{5940675A-B579-460E-94D1-54222C63F5DA}</a:tableStyleId>
              </a:tblPr>
              <a:tblGrid>
                <a:gridCol w="1363663">
                  <a:extLst>
                    <a:ext uri="{9D8B030D-6E8A-4147-A177-3AD203B41FA5}">
                      <a16:colId xmlns:a16="http://schemas.microsoft.com/office/drawing/2014/main" val="20000"/>
                    </a:ext>
                  </a:extLst>
                </a:gridCol>
                <a:gridCol w="4048125">
                  <a:extLst>
                    <a:ext uri="{9D8B030D-6E8A-4147-A177-3AD203B41FA5}">
                      <a16:colId xmlns:a16="http://schemas.microsoft.com/office/drawing/2014/main" val="20001"/>
                    </a:ext>
                  </a:extLst>
                </a:gridCol>
              </a:tblGrid>
              <a:tr h="711200">
                <a:tc>
                  <a:txBody>
                    <a:bodyPr/>
                    <a:lstStyle/>
                    <a:p>
                      <a:pPr indent="0" algn="ctr">
                        <a:buNone/>
                      </a:pPr>
                      <a:r>
                        <a:rPr lang="zh-CN" altLang="en-US" sz="1200" b="0">
                          <a:solidFill>
                            <a:srgbClr val="231F20"/>
                          </a:solidFill>
                          <a:latin typeface="宋体" charset="0"/>
                          <a:cs typeface="宋体" charset="0"/>
                        </a:rPr>
                        <a:t>测试目标</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solidFill>
                            <a:srgbClr val="231F20"/>
                          </a:solidFill>
                          <a:latin typeface="宋体" charset="0"/>
                          <a:cs typeface="宋体" charset="0"/>
                        </a:rPr>
                        <a:t>·</a:t>
                      </a:r>
                      <a:r>
                        <a:rPr lang="zh-CN" altLang="en-US" sz="1200" b="0" dirty="0">
                          <a:solidFill>
                            <a:srgbClr val="231F20"/>
                          </a:solidFill>
                          <a:latin typeface="宋体" charset="0"/>
                          <a:cs typeface="宋体" charset="0"/>
                        </a:rPr>
                        <a:t>各模块的功能单独实现</a:t>
                      </a:r>
                      <a:endParaRPr lang="en-US" altLang="zh-CN" sz="1200" b="0" dirty="0">
                        <a:solidFill>
                          <a:srgbClr val="231F20"/>
                        </a:solidFill>
                        <a:latin typeface="宋体" charset="0"/>
                        <a:cs typeface="宋体" charset="0"/>
                      </a:endParaRPr>
                    </a:p>
                    <a:p>
                      <a:pPr indent="0">
                        <a:buNone/>
                      </a:pPr>
                      <a:r>
                        <a:rPr lang="en-US" altLang="zh-CN" sz="1200" b="0" dirty="0">
                          <a:solidFill>
                            <a:srgbClr val="231F20"/>
                          </a:solidFill>
                          <a:latin typeface="宋体" charset="0"/>
                          <a:cs typeface="宋体" charset="0"/>
                        </a:rPr>
                        <a:t>·</a:t>
                      </a:r>
                      <a:r>
                        <a:rPr lang="zh-CN" altLang="en-US" sz="1200" b="0" dirty="0">
                          <a:solidFill>
                            <a:srgbClr val="231F20"/>
                          </a:solidFill>
                          <a:latin typeface="宋体" charset="0"/>
                          <a:cs typeface="宋体" charset="0"/>
                        </a:rPr>
                        <a:t>各模块集成后所有功能正确实现</a:t>
                      </a:r>
                      <a:endParaRPr lang="en-US" altLang="zh-CN" sz="1200" b="0" dirty="0">
                        <a:solidFill>
                          <a:srgbClr val="231F20"/>
                        </a:solidFill>
                        <a:latin typeface="宋体" charset="0"/>
                        <a:cs typeface="宋体" charset="0"/>
                      </a:endParaRPr>
                    </a:p>
                    <a:p>
                      <a:pPr indent="0">
                        <a:buNone/>
                      </a:pPr>
                      <a:r>
                        <a:rPr lang="en-US" altLang="zh-CN" sz="1200" b="0" dirty="0">
                          <a:solidFill>
                            <a:srgbClr val="231F20"/>
                          </a:solidFill>
                          <a:latin typeface="宋体" charset="0"/>
                          <a:cs typeface="宋体" charset="0"/>
                        </a:rPr>
                        <a:t>·</a:t>
                      </a:r>
                      <a:r>
                        <a:rPr lang="zh-CN" altLang="en-US" sz="1200" b="0" dirty="0">
                          <a:solidFill>
                            <a:srgbClr val="231F20"/>
                          </a:solidFill>
                          <a:latin typeface="宋体" charset="0"/>
                          <a:cs typeface="宋体" charset="0"/>
                        </a:rPr>
                        <a:t>模块与模块之间的接口正确</a:t>
                      </a:r>
                      <a:endParaRPr lang="zh-CN" altLang="en-US" sz="1200" b="0" dirty="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indent="0" algn="ctr">
                        <a:buNone/>
                      </a:pPr>
                      <a:r>
                        <a:rPr lang="zh-CN" altLang="en-US" sz="1200" b="0">
                          <a:solidFill>
                            <a:srgbClr val="231F20"/>
                          </a:solidFill>
                          <a:latin typeface="宋体" charset="0"/>
                          <a:cs typeface="宋体" charset="0"/>
                        </a:rPr>
                        <a:t>方法</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solidFill>
                            <a:srgbClr val="231F20"/>
                          </a:solidFill>
                          <a:latin typeface="宋体" charset="0"/>
                          <a:cs typeface="宋体" charset="0"/>
                        </a:rPr>
                        <a:t>·</a:t>
                      </a:r>
                      <a:r>
                        <a:rPr lang="zh-CN" altLang="en-US" sz="1200" b="0" dirty="0">
                          <a:solidFill>
                            <a:srgbClr val="231F20"/>
                          </a:solidFill>
                          <a:latin typeface="宋体" charset="0"/>
                          <a:cs typeface="宋体" charset="0"/>
                        </a:rPr>
                        <a:t>设计测试用例，手动检测结果是否正确</a:t>
                      </a:r>
                      <a:endParaRPr lang="en-US" altLang="zh-CN" sz="1200" b="0" dirty="0">
                        <a:solidFill>
                          <a:srgbClr val="231F20"/>
                        </a:solidFill>
                        <a:latin typeface="宋体" charset="0"/>
                        <a:cs typeface="宋体" charset="0"/>
                      </a:endParaRPr>
                    </a:p>
                    <a:p>
                      <a:pPr indent="0">
                        <a:buNone/>
                      </a:pPr>
                      <a:r>
                        <a:rPr lang="en-US" altLang="zh-CN" sz="1200" b="0" dirty="0">
                          <a:solidFill>
                            <a:srgbClr val="231F20"/>
                          </a:solidFill>
                          <a:latin typeface="宋体" charset="0"/>
                          <a:cs typeface="宋体" charset="0"/>
                        </a:rPr>
                        <a:t>·</a:t>
                      </a:r>
                      <a:r>
                        <a:rPr lang="zh-CN" altLang="en-US" sz="1200" b="0" dirty="0">
                          <a:solidFill>
                            <a:srgbClr val="231F20"/>
                          </a:solidFill>
                          <a:latin typeface="宋体" charset="0"/>
                          <a:cs typeface="宋体" charset="0"/>
                        </a:rPr>
                        <a:t>进行用户体验测试，用户判断功能是否正确实现</a:t>
                      </a:r>
                      <a:endParaRPr lang="zh-CN" altLang="en-US" sz="1200" b="0" dirty="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indent="0" algn="ctr">
                        <a:buNone/>
                      </a:pPr>
                      <a:r>
                        <a:rPr lang="zh-CN" altLang="en-US" sz="1200" b="0">
                          <a:solidFill>
                            <a:srgbClr val="231F20"/>
                          </a:solidFill>
                          <a:latin typeface="宋体" charset="0"/>
                          <a:cs typeface="宋体" charset="0"/>
                        </a:rPr>
                        <a:t>完成标准</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solidFill>
                            <a:srgbClr val="231F20"/>
                          </a:solidFill>
                          <a:latin typeface="宋体" charset="0"/>
                          <a:cs typeface="宋体" charset="0"/>
                        </a:rPr>
                        <a:t>·98%</a:t>
                      </a:r>
                      <a:r>
                        <a:rPr lang="zh-CN" altLang="en-US" sz="1200" b="0" dirty="0">
                          <a:solidFill>
                            <a:srgbClr val="231F20"/>
                          </a:solidFill>
                          <a:latin typeface="宋体" charset="0"/>
                          <a:cs typeface="宋体" charset="0"/>
                        </a:rPr>
                        <a:t>的测试用例通过</a:t>
                      </a:r>
                      <a:endParaRPr lang="en-US" altLang="zh-CN" sz="1200" b="0" dirty="0">
                        <a:solidFill>
                          <a:srgbClr val="231F20"/>
                        </a:solidFill>
                        <a:latin typeface="宋体" charset="0"/>
                        <a:cs typeface="宋体" charset="0"/>
                      </a:endParaRPr>
                    </a:p>
                    <a:p>
                      <a:pPr indent="0">
                        <a:buNone/>
                      </a:pPr>
                      <a:r>
                        <a:rPr lang="en-US" altLang="zh-CN" sz="1200" b="0" dirty="0">
                          <a:solidFill>
                            <a:srgbClr val="231F20"/>
                          </a:solidFill>
                          <a:latin typeface="宋体" charset="0"/>
                          <a:cs typeface="宋体" charset="0"/>
                        </a:rPr>
                        <a:t>·</a:t>
                      </a:r>
                      <a:r>
                        <a:rPr lang="zh-CN" altLang="en-US" sz="1200" b="0" dirty="0">
                          <a:solidFill>
                            <a:srgbClr val="231F20"/>
                          </a:solidFill>
                          <a:latin typeface="宋体" charset="0"/>
                          <a:cs typeface="宋体" charset="0"/>
                        </a:rPr>
                        <a:t>所有缺陷全部解决</a:t>
                      </a:r>
                      <a:endParaRPr lang="zh-CN" altLang="en-US" sz="1200" b="0" dirty="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1200">
                <a:tc>
                  <a:txBody>
                    <a:bodyPr/>
                    <a:lstStyle/>
                    <a:p>
                      <a:pPr indent="0">
                        <a:buNone/>
                      </a:pPr>
                      <a:r>
                        <a:rPr lang="zh-CN" altLang="en-US" sz="1200" b="0">
                          <a:solidFill>
                            <a:srgbClr val="231F20"/>
                          </a:solidFill>
                          <a:latin typeface="宋体" charset="0"/>
                          <a:cs typeface="宋体" charset="0"/>
                        </a:rPr>
                        <a:t>需考虑的特殊事项</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solidFill>
                            <a:srgbClr val="231F20"/>
                          </a:solidFill>
                          <a:latin typeface="宋体" charset="0"/>
                          <a:cs typeface="宋体" charset="0"/>
                        </a:rPr>
                        <a:t>·</a:t>
                      </a:r>
                      <a:r>
                        <a:rPr lang="zh-CN" altLang="en-US" sz="1200" b="0" dirty="0">
                          <a:solidFill>
                            <a:srgbClr val="231F20"/>
                          </a:solidFill>
                          <a:latin typeface="宋体" charset="0"/>
                          <a:cs typeface="宋体" charset="0"/>
                        </a:rPr>
                        <a:t>在执行测试用例时，除此模块外也要判断其他模块是否发生错误</a:t>
                      </a:r>
                      <a:endParaRPr lang="zh-CN" altLang="en-US" sz="1200" b="0" dirty="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收尾测试计划</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p:cNvSpPr txBox="1"/>
          <p:nvPr/>
        </p:nvSpPr>
        <p:spPr>
          <a:xfrm>
            <a:off x="1845310" y="819908"/>
            <a:ext cx="5080000" cy="306705"/>
          </a:xfrm>
          <a:prstGeom prst="rect">
            <a:avLst/>
          </a:prstGeom>
          <a:noFill/>
          <a:ln w="9525">
            <a:noFill/>
          </a:ln>
        </p:spPr>
        <p:txBody>
          <a:bodyPr>
            <a:spAutoFit/>
          </a:bodyPr>
          <a:lstStyle/>
          <a:p>
            <a:pPr indent="0"/>
            <a:r>
              <a:rPr lang="zh-CN" altLang="en-US" b="0">
                <a:solidFill>
                  <a:srgbClr val="231F20"/>
                </a:solidFill>
                <a:latin typeface="宋体" charset="0"/>
                <a:cs typeface="宋体" charset="0"/>
              </a:rPr>
              <a:t>性能测试</a:t>
            </a:r>
            <a:endParaRPr lang="zh-CN" altLang="en-US"/>
          </a:p>
        </p:txBody>
      </p:sp>
      <p:graphicFrame>
        <p:nvGraphicFramePr>
          <p:cNvPr id="4" name="表格 3"/>
          <p:cNvGraphicFramePr/>
          <p:nvPr>
            <p:custDataLst>
              <p:tags r:id="rId1"/>
            </p:custDataLst>
            <p:extLst>
              <p:ext uri="{D42A27DB-BD31-4B8C-83A1-F6EECF244321}">
                <p14:modId xmlns:p14="http://schemas.microsoft.com/office/powerpoint/2010/main" val="2750123764"/>
              </p:ext>
            </p:extLst>
          </p:nvPr>
        </p:nvGraphicFramePr>
        <p:xfrm>
          <a:off x="1845310" y="1126930"/>
          <a:ext cx="5412105" cy="3384550"/>
        </p:xfrm>
        <a:graphic>
          <a:graphicData uri="http://schemas.openxmlformats.org/drawingml/2006/table">
            <a:tbl>
              <a:tblPr firstRow="1" bandRow="1">
                <a:tableStyleId>{5940675A-B579-460E-94D1-54222C63F5DA}</a:tableStyleId>
              </a:tblPr>
              <a:tblGrid>
                <a:gridCol w="1363980">
                  <a:extLst>
                    <a:ext uri="{9D8B030D-6E8A-4147-A177-3AD203B41FA5}">
                      <a16:colId xmlns:a16="http://schemas.microsoft.com/office/drawing/2014/main" val="20000"/>
                    </a:ext>
                  </a:extLst>
                </a:gridCol>
                <a:gridCol w="4048125">
                  <a:extLst>
                    <a:ext uri="{9D8B030D-6E8A-4147-A177-3AD203B41FA5}">
                      <a16:colId xmlns:a16="http://schemas.microsoft.com/office/drawing/2014/main" val="20001"/>
                    </a:ext>
                  </a:extLst>
                </a:gridCol>
              </a:tblGrid>
              <a:tr h="836295">
                <a:tc>
                  <a:txBody>
                    <a:bodyPr/>
                    <a:lstStyle/>
                    <a:p>
                      <a:pPr indent="0" algn="ctr">
                        <a:buNone/>
                      </a:pPr>
                      <a:r>
                        <a:rPr lang="zh-CN" altLang="en-US" sz="1200" b="0" dirty="0">
                          <a:solidFill>
                            <a:srgbClr val="231F20"/>
                          </a:solidFill>
                          <a:latin typeface="宋体" charset="0"/>
                          <a:cs typeface="宋体" charset="0"/>
                        </a:rPr>
                        <a:t>测试目标</a:t>
                      </a:r>
                      <a:endParaRPr lang="zh-CN" altLang="en-US" sz="1200" b="0" dirty="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latin typeface="宋体" charset="0"/>
                          <a:cs typeface="宋体" charset="0"/>
                        </a:rPr>
                        <a:t>·</a:t>
                      </a:r>
                      <a:r>
                        <a:rPr lang="zh-CN" altLang="en-US" sz="1200" b="0" dirty="0">
                          <a:latin typeface="宋体" charset="0"/>
                          <a:cs typeface="宋体" charset="0"/>
                        </a:rPr>
                        <a:t>正常负载情况下，在除判题外的任意事务应在</a:t>
                      </a:r>
                      <a:r>
                        <a:rPr lang="en-US" altLang="zh-CN" sz="1200" b="0" dirty="0">
                          <a:latin typeface="宋体" charset="0"/>
                          <a:cs typeface="宋体" charset="0"/>
                        </a:rPr>
                        <a:t>1s</a:t>
                      </a:r>
                      <a:r>
                        <a:rPr lang="zh-CN" altLang="en-US" sz="1200" b="0" dirty="0">
                          <a:latin typeface="宋体" charset="0"/>
                          <a:cs typeface="宋体" charset="0"/>
                        </a:rPr>
                        <a:t>内得到响应，每次代码提交等待判题时间应小于</a:t>
                      </a:r>
                      <a:r>
                        <a:rPr lang="en-US" altLang="zh-CN" sz="1200" b="0" dirty="0">
                          <a:latin typeface="宋体" charset="0"/>
                          <a:cs typeface="宋体" charset="0"/>
                        </a:rPr>
                        <a:t>5s</a:t>
                      </a:r>
                      <a:r>
                        <a:rPr lang="zh-CN" altLang="en-US" sz="1200" b="0" dirty="0">
                          <a:latin typeface="宋体" charset="0"/>
                          <a:cs typeface="宋体" charset="0"/>
                        </a:rPr>
                        <a:t>，判题时间应小于该题时间限制</a:t>
                      </a:r>
                      <a:r>
                        <a:rPr lang="en-US" altLang="zh-CN" sz="1200" b="0" dirty="0">
                          <a:latin typeface="宋体" charset="0"/>
                          <a:cs typeface="宋体" charset="0"/>
                        </a:rPr>
                        <a:t>*10</a:t>
                      </a:r>
                      <a:r>
                        <a:rPr lang="zh-CN" altLang="en-US" sz="1200" b="0" dirty="0">
                          <a:latin typeface="宋体" charset="0"/>
                          <a:cs typeface="宋体" charset="0"/>
                        </a:rPr>
                        <a:t>，每题判题结果应在提交后</a:t>
                      </a:r>
                      <a:r>
                        <a:rPr lang="en-US" altLang="zh-CN" sz="1200" b="0" dirty="0">
                          <a:latin typeface="宋体" charset="0"/>
                          <a:cs typeface="宋体" charset="0"/>
                        </a:rPr>
                        <a:t>1</a:t>
                      </a:r>
                      <a:r>
                        <a:rPr lang="zh-CN" altLang="en-US" sz="1200" b="0" dirty="0">
                          <a:latin typeface="宋体" charset="0"/>
                          <a:cs typeface="宋体" charset="0"/>
                        </a:rPr>
                        <a:t>分钟内返回；</a:t>
                      </a:r>
                      <a:endParaRPr lang="en-US" altLang="zh-CN" sz="1200" b="0" dirty="0">
                        <a:latin typeface="宋体" charset="0"/>
                        <a:cs typeface="宋体" charset="0"/>
                      </a:endParaRPr>
                    </a:p>
                    <a:p>
                      <a:pPr indent="0">
                        <a:buNone/>
                      </a:pPr>
                      <a:r>
                        <a:rPr lang="en-US" altLang="zh-CN" sz="1200" b="0" dirty="0">
                          <a:latin typeface="宋体" charset="0"/>
                          <a:cs typeface="宋体" charset="0"/>
                        </a:rPr>
                        <a:t>·</a:t>
                      </a:r>
                      <a:r>
                        <a:rPr lang="zh-CN" altLang="en-US" sz="1200" b="0" dirty="0">
                          <a:latin typeface="宋体" charset="0"/>
                          <a:cs typeface="宋体" charset="0"/>
                        </a:rPr>
                        <a:t>高负载情况下，任意事务不得超过正常情况下</a:t>
                      </a:r>
                      <a:r>
                        <a:rPr lang="en-US" altLang="zh-CN" sz="1200" b="0" dirty="0">
                          <a:latin typeface="宋体" charset="0"/>
                          <a:cs typeface="宋体" charset="0"/>
                        </a:rPr>
                        <a:t>3</a:t>
                      </a:r>
                      <a:r>
                        <a:rPr lang="zh-CN" altLang="en-US" sz="1200" b="0" dirty="0">
                          <a:latin typeface="宋体" charset="0"/>
                          <a:cs typeface="宋体" charset="0"/>
                        </a:rPr>
                        <a:t>倍时间；</a:t>
                      </a:r>
                      <a:endParaRPr lang="zh-CN" altLang="en-US" sz="1200" b="0" dirty="0">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165">
                <a:tc>
                  <a:txBody>
                    <a:bodyPr/>
                    <a:lstStyle/>
                    <a:p>
                      <a:pPr indent="0" algn="ctr">
                        <a:buNone/>
                      </a:pPr>
                      <a:r>
                        <a:rPr lang="zh-CN" altLang="en-US" sz="1200" b="0">
                          <a:solidFill>
                            <a:srgbClr val="231F20"/>
                          </a:solidFill>
                          <a:latin typeface="宋体" charset="0"/>
                          <a:cs typeface="宋体" charset="0"/>
                        </a:rPr>
                        <a:t>方法</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dirty="0">
                          <a:latin typeface="宋体" charset="0"/>
                          <a:cs typeface="宋体" charset="0"/>
                        </a:rPr>
                        <a:t>·</a:t>
                      </a:r>
                      <a:r>
                        <a:rPr lang="zh-CN" altLang="en-US" sz="1200" b="0" dirty="0">
                          <a:latin typeface="宋体" charset="0"/>
                          <a:cs typeface="宋体" charset="0"/>
                        </a:rPr>
                        <a:t>编写脚本，通过 </a:t>
                      </a:r>
                      <a:r>
                        <a:rPr lang="en-US" altLang="zh-CN" sz="1200" b="0" dirty="0">
                          <a:latin typeface="宋体" charset="0"/>
                          <a:cs typeface="宋体" charset="0"/>
                        </a:rPr>
                        <a:t>curl</a:t>
                      </a:r>
                      <a:r>
                        <a:rPr lang="zh-CN" altLang="en-US" sz="1200" b="0" dirty="0">
                          <a:latin typeface="宋体" charset="0"/>
                          <a:cs typeface="宋体" charset="0"/>
                        </a:rPr>
                        <a:t> 等命令进行自动化测试事务响应时间；</a:t>
                      </a:r>
                      <a:endParaRPr lang="en-US" altLang="zh-CN" sz="1200" b="0" dirty="0">
                        <a:latin typeface="宋体" charset="0"/>
                        <a:cs typeface="宋体" charset="0"/>
                      </a:endParaRPr>
                    </a:p>
                    <a:p>
                      <a:pPr indent="0">
                        <a:buNone/>
                      </a:pPr>
                      <a:r>
                        <a:rPr lang="en-US" altLang="zh-CN" sz="1200" b="0" dirty="0">
                          <a:latin typeface="宋体" charset="0"/>
                          <a:cs typeface="宋体" charset="0"/>
                        </a:rPr>
                        <a:t>·</a:t>
                      </a:r>
                      <a:r>
                        <a:rPr lang="zh-CN" altLang="en-US" sz="1200" b="0" dirty="0">
                          <a:latin typeface="宋体" charset="0"/>
                          <a:cs typeface="宋体" charset="0"/>
                        </a:rPr>
                        <a:t>通过脚本频繁发送请求，模拟高负载情况进行性能测试；</a:t>
                      </a:r>
                      <a:endParaRPr lang="zh-CN" altLang="en-US" sz="1200" b="0" dirty="0">
                        <a:latin typeface="宋体" charset="0"/>
                        <a:ea typeface="宋体" charset="0"/>
                        <a:cs typeface="宋体" charset="0"/>
                      </a:endParaRPr>
                    </a:p>
                  </a:txBody>
                  <a:tcPr marL="68580" marR="68580" marT="0" marB="762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indent="0" algn="ctr">
                        <a:buNone/>
                      </a:pPr>
                      <a:r>
                        <a:rPr lang="zh-CN" altLang="en-US" sz="1200" b="0">
                          <a:solidFill>
                            <a:srgbClr val="231F20"/>
                          </a:solidFill>
                          <a:latin typeface="宋体" charset="0"/>
                          <a:cs typeface="宋体" charset="0"/>
                        </a:rPr>
                        <a:t>完成标准</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a:latin typeface="宋体" charset="0"/>
                          <a:cs typeface="宋体" charset="0"/>
                        </a:rPr>
                        <a:t>·</a:t>
                      </a:r>
                      <a:r>
                        <a:rPr lang="zh-CN" altLang="en-US" sz="1200" b="0">
                          <a:latin typeface="宋体" charset="0"/>
                          <a:cs typeface="宋体" charset="0"/>
                        </a:rPr>
                        <a:t>在网络正常的情况下，系统响应时间应达成</a:t>
                      </a:r>
                      <a:r>
                        <a:rPr lang="en-US" altLang="zh-CN" sz="1200" b="0">
                          <a:latin typeface="宋体" charset="0"/>
                          <a:cs typeface="宋体" charset="0"/>
                        </a:rPr>
                        <a:t>95%</a:t>
                      </a:r>
                      <a:r>
                        <a:rPr lang="zh-CN" altLang="en-US" sz="1200" b="0">
                          <a:latin typeface="宋体" charset="0"/>
                          <a:cs typeface="宋体" charset="0"/>
                        </a:rPr>
                        <a:t>测试目标；</a:t>
                      </a:r>
                      <a:endParaRPr lang="zh-CN" altLang="en-US" sz="1200" b="0">
                        <a:latin typeface="宋体" charset="0"/>
                        <a:ea typeface="宋体" charset="0"/>
                        <a:cs typeface="宋体" charset="0"/>
                      </a:endParaRPr>
                    </a:p>
                  </a:txBody>
                  <a:tcPr marL="68580" marR="68580" marT="0" marB="762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3290">
                <a:tc>
                  <a:txBody>
                    <a:bodyPr/>
                    <a:lstStyle/>
                    <a:p>
                      <a:pPr indent="0">
                        <a:buNone/>
                      </a:pPr>
                      <a:r>
                        <a:rPr lang="zh-CN" altLang="en-US" sz="1200" b="0">
                          <a:solidFill>
                            <a:srgbClr val="231F20"/>
                          </a:solidFill>
                          <a:latin typeface="宋体" charset="0"/>
                          <a:cs typeface="宋体" charset="0"/>
                        </a:rPr>
                        <a:t>需考虑的特殊事项</a:t>
                      </a:r>
                      <a:endParaRPr lang="zh-CN" altLang="en-US" sz="1200" b="0">
                        <a:solidFill>
                          <a:srgbClr val="231F20"/>
                        </a:solidFill>
                        <a:latin typeface="宋体" charset="0"/>
                        <a:ea typeface="宋体" charset="0"/>
                        <a:cs typeface="宋体"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200" b="0" kern="1200" dirty="0">
                          <a:solidFill>
                            <a:schemeClr val="tx1"/>
                          </a:solidFill>
                          <a:latin typeface="宋体" charset="0"/>
                          <a:ea typeface="+mn-ea"/>
                          <a:cs typeface="宋体" charset="0"/>
                        </a:rPr>
                        <a:t>·</a:t>
                      </a:r>
                      <a:r>
                        <a:rPr lang="zh-CN" altLang="en-US" sz="1200" b="0" kern="1200" dirty="0">
                          <a:solidFill>
                            <a:schemeClr val="tx1"/>
                          </a:solidFill>
                          <a:latin typeface="宋体" charset="0"/>
                          <a:ea typeface="+mn-ea"/>
                          <a:cs typeface="宋体" charset="0"/>
                        </a:rPr>
                        <a:t>性能测试应该在专用的计算机上或在专用的机时内执行，以便实现完全的控制和精确的评测；</a:t>
                      </a:r>
                    </a:p>
                    <a:p>
                      <a:pPr indent="0">
                        <a:buNone/>
                      </a:pPr>
                      <a:r>
                        <a:rPr lang="en-US" altLang="zh-CN" sz="1200" b="0" dirty="0">
                          <a:latin typeface="宋体" charset="0"/>
                          <a:cs typeface="宋体" charset="0"/>
                        </a:rPr>
                        <a:t>·</a:t>
                      </a:r>
                      <a:r>
                        <a:rPr lang="zh-CN" altLang="en-US" sz="1200" b="0" dirty="0">
                          <a:latin typeface="宋体" charset="0"/>
                          <a:cs typeface="宋体" charset="0"/>
                        </a:rPr>
                        <a:t>性能测试所用的数据库应该是与实际大小相同或等比例缩放的数据库。</a:t>
                      </a:r>
                      <a:endParaRPr lang="zh-CN" altLang="en-US" sz="1200" b="0" dirty="0">
                        <a:solidFill>
                          <a:srgbClr val="0000FF"/>
                        </a:solidFill>
                        <a:latin typeface="宋体" charset="0"/>
                        <a:ea typeface="宋体" charset="0"/>
                        <a:cs typeface="宋体" charset="0"/>
                      </a:endParaRPr>
                    </a:p>
                  </a:txBody>
                  <a:tcPr marL="0" marR="68580" marT="0" marB="7620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215" y="261588"/>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a:solidFill>
                    <a:srgbClr val="1B4367"/>
                  </a:solidFill>
                  <a:cs typeface="+mn-ea"/>
                  <a:sym typeface="+mn-lt"/>
                </a:rPr>
                <a:t>收尾测试计划</a:t>
              </a: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8" name="Rectangle 1"/>
          <p:cNvSpPr>
            <a:spLocks noChangeArrowheads="1"/>
          </p:cNvSpPr>
          <p:nvPr/>
        </p:nvSpPr>
        <p:spPr bwMode="auto">
          <a:xfrm>
            <a:off x="1301750" y="136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90204" pitchFamily="34" charset="0"/>
              </a:rPr>
            </a:br>
            <a:endParaRPr kumimoji="0" lang="zh-CN" altLang="zh-CN" sz="1800" b="0" i="0" u="none" strike="noStrike" cap="none" normalizeH="0" baseline="0">
              <a:ln>
                <a:noFill/>
              </a:ln>
              <a:solidFill>
                <a:schemeClr val="tx1"/>
              </a:solidFill>
              <a:effectLst/>
              <a:latin typeface="Arial" panose="020B0604020202090204" pitchFamily="34" charset="0"/>
            </a:endParaRPr>
          </a:p>
        </p:txBody>
      </p:sp>
      <p:sp>
        <p:nvSpPr>
          <p:cNvPr id="3" name="文本框 2"/>
          <p:cNvSpPr txBox="1"/>
          <p:nvPr/>
        </p:nvSpPr>
        <p:spPr>
          <a:xfrm>
            <a:off x="1127513" y="838986"/>
            <a:ext cx="5080000" cy="1815882"/>
          </a:xfrm>
          <a:prstGeom prst="rect">
            <a:avLst/>
          </a:prstGeom>
          <a:noFill/>
          <a:ln w="9525">
            <a:noFill/>
          </a:ln>
        </p:spPr>
        <p:txBody>
          <a:bodyPr>
            <a:spAutoFit/>
          </a:bodyPr>
          <a:lstStyle/>
          <a:p>
            <a:pPr indent="0"/>
            <a:r>
              <a:rPr lang="zh-CN" altLang="en-US" sz="1600" b="1" dirty="0">
                <a:solidFill>
                  <a:srgbClr val="1B4367"/>
                </a:solidFill>
                <a:cs typeface="+mn-ea"/>
              </a:rPr>
              <a:t>测试工具</a:t>
            </a:r>
            <a:r>
              <a:rPr lang="en-US" altLang="zh-CN" sz="1600" b="1" dirty="0">
                <a:solidFill>
                  <a:srgbClr val="1B4367"/>
                </a:solidFill>
                <a:cs typeface="+mn-ea"/>
              </a:rPr>
              <a:t> :</a:t>
            </a:r>
          </a:p>
          <a:p>
            <a:pPr indent="0"/>
            <a:endParaRPr lang="en-US" altLang="zh-CN" sz="1600" dirty="0">
              <a:solidFill>
                <a:srgbClr val="1B4367"/>
              </a:solidFill>
              <a:cs typeface="+mn-ea"/>
            </a:endParaRPr>
          </a:p>
          <a:p>
            <a:pPr indent="0"/>
            <a:r>
              <a:rPr lang="zh-CN" altLang="en-US" sz="1600" dirty="0">
                <a:solidFill>
                  <a:srgbClr val="1B4367"/>
                </a:solidFill>
                <a:cs typeface="+mn-ea"/>
              </a:rPr>
              <a:t>接口测试： </a:t>
            </a:r>
            <a:r>
              <a:rPr lang="en-US" altLang="zh-CN" sz="1600" dirty="0">
                <a:solidFill>
                  <a:srgbClr val="1B4367"/>
                </a:solidFill>
                <a:cs typeface="+mn-ea"/>
              </a:rPr>
              <a:t>Postman</a:t>
            </a:r>
            <a:r>
              <a:rPr lang="zh-CN" altLang="en-US" sz="1600" dirty="0">
                <a:solidFill>
                  <a:srgbClr val="1B4367"/>
                </a:solidFill>
                <a:cs typeface="+mn-ea"/>
              </a:rPr>
              <a:t>、</a:t>
            </a:r>
            <a:r>
              <a:rPr lang="en-US" altLang="zh-CN" sz="1600" dirty="0">
                <a:solidFill>
                  <a:srgbClr val="1B4367"/>
                </a:solidFill>
                <a:cs typeface="+mn-ea"/>
              </a:rPr>
              <a:t>Swagger</a:t>
            </a:r>
          </a:p>
          <a:p>
            <a:pPr indent="0"/>
            <a:endParaRPr lang="en-US" altLang="zh-CN" sz="1600" dirty="0">
              <a:solidFill>
                <a:srgbClr val="1B4367"/>
              </a:solidFill>
              <a:cs typeface="+mn-ea"/>
            </a:endParaRPr>
          </a:p>
          <a:p>
            <a:pPr indent="0"/>
            <a:r>
              <a:rPr lang="zh-CN" altLang="en-US" sz="1600" dirty="0">
                <a:solidFill>
                  <a:srgbClr val="1B4367"/>
                </a:solidFill>
                <a:cs typeface="+mn-ea"/>
              </a:rPr>
              <a:t>压力测试工具：</a:t>
            </a:r>
            <a:r>
              <a:rPr lang="en-US" altLang="zh-CN" sz="1600" dirty="0" err="1">
                <a:solidFill>
                  <a:srgbClr val="1B4367"/>
                </a:solidFill>
                <a:cs typeface="+mn-ea"/>
              </a:rPr>
              <a:t>Jmeter</a:t>
            </a:r>
            <a:endParaRPr lang="en-US" altLang="zh-CN" sz="1600" dirty="0">
              <a:solidFill>
                <a:srgbClr val="1B4367"/>
              </a:solidFill>
              <a:cs typeface="+mn-ea"/>
            </a:endParaRPr>
          </a:p>
          <a:p>
            <a:pPr indent="0"/>
            <a:endParaRPr lang="en-US" altLang="zh-CN" sz="1600" dirty="0">
              <a:solidFill>
                <a:srgbClr val="1B4367"/>
              </a:solidFill>
              <a:cs typeface="+mn-ea"/>
            </a:endParaRPr>
          </a:p>
          <a:p>
            <a:pPr indent="0"/>
            <a:r>
              <a:rPr lang="zh-CN" altLang="en-US" sz="1600" dirty="0">
                <a:solidFill>
                  <a:srgbClr val="1B4367"/>
                </a:solidFill>
                <a:cs typeface="+mn-ea"/>
              </a:rPr>
              <a:t>插件检测：</a:t>
            </a:r>
            <a:r>
              <a:rPr lang="en-US" altLang="zh-CN" sz="1600" dirty="0" err="1">
                <a:solidFill>
                  <a:srgbClr val="1B4367"/>
                </a:solidFill>
                <a:cs typeface="+mn-ea"/>
              </a:rPr>
              <a:t>GithubBot</a:t>
            </a:r>
            <a:endParaRPr lang="zh-CN" altLang="en-US" sz="1600" dirty="0">
              <a:solidFill>
                <a:srgbClr val="1B4367"/>
              </a:solidFill>
              <a:cs typeface="+mn-ea"/>
            </a:endParaRPr>
          </a:p>
        </p:txBody>
      </p:sp>
      <p:pic>
        <p:nvPicPr>
          <p:cNvPr id="2" name="图片 1">
            <a:extLst>
              <a:ext uri="{FF2B5EF4-FFF2-40B4-BE49-F238E27FC236}">
                <a16:creationId xmlns:a16="http://schemas.microsoft.com/office/drawing/2014/main" id="{73954A17-B285-1F46-83C1-A8DFFBD18E6C}"/>
              </a:ext>
            </a:extLst>
          </p:cNvPr>
          <p:cNvPicPr>
            <a:picLocks noChangeAspect="1"/>
          </p:cNvPicPr>
          <p:nvPr/>
        </p:nvPicPr>
        <p:blipFill>
          <a:blip r:embed="rId3"/>
          <a:stretch>
            <a:fillRect/>
          </a:stretch>
        </p:blipFill>
        <p:spPr>
          <a:xfrm>
            <a:off x="5139801" y="261588"/>
            <a:ext cx="3407974" cy="1918418"/>
          </a:xfrm>
          <a:prstGeom prst="rect">
            <a:avLst/>
          </a:prstGeom>
        </p:spPr>
      </p:pic>
      <p:pic>
        <p:nvPicPr>
          <p:cNvPr id="9" name="图片 8">
            <a:extLst>
              <a:ext uri="{FF2B5EF4-FFF2-40B4-BE49-F238E27FC236}">
                <a16:creationId xmlns:a16="http://schemas.microsoft.com/office/drawing/2014/main" id="{8AB20CF2-D56C-044B-9733-1AA39BE2BEAD}"/>
              </a:ext>
            </a:extLst>
          </p:cNvPr>
          <p:cNvPicPr>
            <a:picLocks noChangeAspect="1"/>
          </p:cNvPicPr>
          <p:nvPr/>
        </p:nvPicPr>
        <p:blipFill>
          <a:blip r:embed="rId4"/>
          <a:stretch>
            <a:fillRect/>
          </a:stretch>
        </p:blipFill>
        <p:spPr>
          <a:xfrm>
            <a:off x="293297" y="2672935"/>
            <a:ext cx="3676918" cy="2515969"/>
          </a:xfrm>
          <a:prstGeom prst="rect">
            <a:avLst/>
          </a:prstGeom>
        </p:spPr>
      </p:pic>
      <p:pic>
        <p:nvPicPr>
          <p:cNvPr id="10" name="图片 9">
            <a:extLst>
              <a:ext uri="{FF2B5EF4-FFF2-40B4-BE49-F238E27FC236}">
                <a16:creationId xmlns:a16="http://schemas.microsoft.com/office/drawing/2014/main" id="{E1F42EED-C11D-E446-B32B-C735B1802B23}"/>
              </a:ext>
            </a:extLst>
          </p:cNvPr>
          <p:cNvPicPr>
            <a:picLocks noChangeAspect="1"/>
          </p:cNvPicPr>
          <p:nvPr/>
        </p:nvPicPr>
        <p:blipFill>
          <a:blip r:embed="rId5"/>
          <a:stretch>
            <a:fillRect/>
          </a:stretch>
        </p:blipFill>
        <p:spPr>
          <a:xfrm>
            <a:off x="4714540" y="2672935"/>
            <a:ext cx="4136163" cy="2327594"/>
          </a:xfrm>
          <a:prstGeom prst="rect">
            <a:avLst/>
          </a:prstGeom>
        </p:spPr>
      </p:pic>
    </p:spTree>
    <p:extLst>
      <p:ext uri="{BB962C8B-B14F-4D97-AF65-F5344CB8AC3E}">
        <p14:creationId xmlns:p14="http://schemas.microsoft.com/office/powerpoint/2010/main" val="756752717"/>
      </p:ext>
    </p:extLst>
  </p:cSld>
  <p:clrMapOvr>
    <a:masterClrMapping/>
  </p:clrMapOvr>
  <mc:AlternateContent xmlns:mc="http://schemas.openxmlformats.org/markup-compatibility/2006" xmlns:p14="http://schemas.microsoft.com/office/powerpoint/2010/main">
    <mc:Choice Requires="p14">
      <p:transition spd="slow" p14:dur="1600" advClick="0">
        <p14:prism isInverted="1"/>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604324e-3bdf-405e-a6a8-ce755077f57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a324f2e-a3cd-420f-b704-98aed146df7d}"/>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ba734fa-93a3-4733-9530-d9c35a38d410}"/>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b53e9ba-c723-4a82-b786-afca093993f9}"/>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5adc2ac8-9eed-4eb7-9389-7344f61ad0f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712</Words>
  <Application>Microsoft Macintosh PowerPoint</Application>
  <PresentationFormat>全屏显示(16:9)</PresentationFormat>
  <Paragraphs>178</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lastModifiedBy>孙 增奎</cp:lastModifiedBy>
  <cp:revision>221</cp:revision>
  <dcterms:created xsi:type="dcterms:W3CDTF">2020-05-28T09:11:33Z</dcterms:created>
  <dcterms:modified xsi:type="dcterms:W3CDTF">2020-05-29T08:29:13Z</dcterms:modified>
  <cp:category>qzuser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