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288" r:id="rId1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47BEC2-018D-4D78-8C53-A02C11952990}">
          <p14:sldIdLst>
            <p14:sldId id="256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10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>
        <p:scale>
          <a:sx n="150" d="100"/>
          <a:sy n="150" d="100"/>
        </p:scale>
        <p:origin x="672" y="144"/>
      </p:cViewPr>
      <p:guideLst>
        <p:guide orient="horz" pos="1710"/>
        <p:guide pos="2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17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33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278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742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8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608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47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76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814-FE30-446C-9D52-91C2A97CF3DB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4D31-8066-4534-9D98-379D13052A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er.getpostman.com/view/631643/JsLs/?version=latest#intr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16169" y="595388"/>
            <a:ext cx="7480589" cy="136191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4200" b="1" dirty="0" smtClean="0">
                <a:solidFill>
                  <a:srgbClr val="1B4367"/>
                </a:solidFill>
                <a:cs typeface="+mn-ea"/>
                <a:sym typeface="+mn-lt"/>
              </a:rPr>
              <a:t>Watermelon </a:t>
            </a:r>
          </a:p>
          <a:p>
            <a:pPr algn="ctr"/>
            <a:r>
              <a:rPr lang="en-US" altLang="zh-CN" sz="4200" b="1" dirty="0" smtClean="0">
                <a:solidFill>
                  <a:srgbClr val="1B4367"/>
                </a:solidFill>
                <a:cs typeface="+mn-ea"/>
                <a:sym typeface="+mn-lt"/>
              </a:rPr>
              <a:t>Online </a:t>
            </a:r>
            <a:r>
              <a:rPr lang="en-US" altLang="zh-CN" sz="4200" b="1" dirty="0">
                <a:solidFill>
                  <a:srgbClr val="1B4367"/>
                </a:solidFill>
                <a:cs typeface="+mn-ea"/>
                <a:sym typeface="+mn-lt"/>
              </a:rPr>
              <a:t>Judge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763965" y="3075789"/>
            <a:ext cx="3461808" cy="136191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名：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Daemon</a:t>
            </a:r>
          </a:p>
          <a:p>
            <a:pPr lvl="0" eaLnBrk="0" hangingPunct="0"/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成员：张愉飞、徐维彦、孙增奎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主讲人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孙增奎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82633" y="2294195"/>
            <a:ext cx="5358765" cy="2914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hangingPunct="0"/>
            <a:r>
              <a:rPr lang="en-US" altLang="zh-CN" sz="1450" dirty="0" smtClean="0">
                <a:solidFill>
                  <a:srgbClr val="1B4367"/>
                </a:solidFill>
                <a:cs typeface="+mn-ea"/>
                <a:sym typeface="+mn-lt"/>
              </a:rPr>
              <a:t>			</a:t>
            </a:r>
            <a:r>
              <a:rPr lang="zh-CN" altLang="en-US" sz="1450" dirty="0" smtClean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endParaRPr lang="en-US" altLang="zh-CN" sz="145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589470" y="2432426"/>
            <a:ext cx="2643327" cy="30646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——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测试工具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5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  <p:bldP spid="9" grpId="0"/>
      <p:bldP spid="12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308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Postman</a:t>
              </a:r>
              <a:endPara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15" y="910400"/>
            <a:ext cx="7028855" cy="36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308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en-US" altLang="zh-CN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Postman</a:t>
              </a:r>
              <a:endPara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239169" y="1206149"/>
            <a:ext cx="7072411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00" dirty="0" smtClean="0">
                <a:solidFill>
                  <a:srgbClr val="1B4367"/>
                </a:solidFill>
                <a:cs typeface="+mn-ea"/>
              </a:rPr>
              <a:t>用户</a:t>
            </a:r>
            <a:r>
              <a:rPr lang="zh-CN" altLang="en-US" sz="1700" dirty="0">
                <a:solidFill>
                  <a:srgbClr val="1B4367"/>
                </a:solidFill>
                <a:cs typeface="+mn-ea"/>
              </a:rPr>
              <a:t>在开发或者调试网络程序或者是网页B/S模式的程序的时候是需要一些方法来跟踪网页请求的，用户可以使用一些网络的监视工具比如著名的Firebug等网页调试工具</a:t>
            </a:r>
            <a:r>
              <a:rPr lang="zh-CN" altLang="en-US" sz="1700" dirty="0" smtClean="0">
                <a:solidFill>
                  <a:srgbClr val="1B4367"/>
                </a:solidFill>
                <a:cs typeface="+mn-ea"/>
              </a:rPr>
              <a:t>。</a:t>
            </a:r>
            <a:endParaRPr lang="en-US" altLang="zh-CN" sz="1700" dirty="0" smtClean="0">
              <a:solidFill>
                <a:srgbClr val="1B4367"/>
              </a:solidFill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 smtClean="0">
                <a:solidFill>
                  <a:srgbClr val="1B4367"/>
                </a:solidFill>
                <a:cs typeface="+mn-ea"/>
              </a:rPr>
              <a:t>Postman </a:t>
            </a:r>
            <a:r>
              <a:rPr lang="zh-CN" altLang="en-US" sz="1700" dirty="0" smtClean="0">
                <a:solidFill>
                  <a:srgbClr val="1B4367"/>
                </a:solidFill>
                <a:cs typeface="+mn-ea"/>
              </a:rPr>
              <a:t>不仅</a:t>
            </a:r>
            <a:r>
              <a:rPr lang="zh-CN" altLang="en-US" sz="1700" dirty="0">
                <a:solidFill>
                  <a:srgbClr val="1B4367"/>
                </a:solidFill>
                <a:cs typeface="+mn-ea"/>
              </a:rPr>
              <a:t>可以调试简单</a:t>
            </a:r>
            <a:r>
              <a:rPr lang="zh-CN" altLang="en-US" sz="1700" dirty="0" smtClean="0">
                <a:solidFill>
                  <a:srgbClr val="1B4367"/>
                </a:solidFill>
                <a:cs typeface="+mn-ea"/>
              </a:rPr>
              <a:t>的 css</a:t>
            </a:r>
            <a:r>
              <a:rPr lang="zh-CN" altLang="en-US" sz="1700" dirty="0">
                <a:solidFill>
                  <a:srgbClr val="1B4367"/>
                </a:solidFill>
                <a:cs typeface="+mn-ea"/>
              </a:rPr>
              <a:t>、html、脚本等简单的网页基本信息，它还可以发送几乎所有类型的HTTP请求</a:t>
            </a:r>
            <a:r>
              <a:rPr lang="zh-CN" altLang="en-US" sz="1700" dirty="0" smtClean="0">
                <a:solidFill>
                  <a:srgbClr val="1B4367"/>
                </a:solidFill>
                <a:cs typeface="+mn-ea"/>
              </a:rPr>
              <a:t>！</a:t>
            </a:r>
            <a:endParaRPr lang="en-US" altLang="zh-CN" sz="1700" dirty="0" smtClean="0">
              <a:solidFill>
                <a:srgbClr val="1B4367"/>
              </a:solidFill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700" dirty="0" smtClean="0">
                <a:solidFill>
                  <a:srgbClr val="1B4367"/>
                </a:solidFill>
                <a:cs typeface="+mn-ea"/>
              </a:rPr>
              <a:t>Postman 既有客户端，也有 </a:t>
            </a:r>
            <a:r>
              <a:rPr lang="en-US" altLang="zh-CN" sz="1700" dirty="0" smtClean="0">
                <a:solidFill>
                  <a:srgbClr val="1B4367"/>
                </a:solidFill>
                <a:cs typeface="+mn-ea"/>
              </a:rPr>
              <a:t>chrome </a:t>
            </a:r>
            <a:r>
              <a:rPr lang="zh-CN" altLang="en-US" sz="1700" dirty="0" smtClean="0">
                <a:solidFill>
                  <a:srgbClr val="1B4367"/>
                </a:solidFill>
                <a:cs typeface="+mn-ea"/>
              </a:rPr>
              <a:t>浏览器插件。</a:t>
            </a:r>
            <a:endParaRPr lang="zh-CN" altLang="en-US" sz="1700" dirty="0">
              <a:solidFill>
                <a:srgbClr val="1B4367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891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308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en-US" altLang="zh-CN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Postman</a:t>
              </a:r>
              <a:endPara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hrome网上应用店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06" y="1408368"/>
            <a:ext cx="4113811" cy="228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404" y="1117600"/>
            <a:ext cx="3622496" cy="27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4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4624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800" dirty="0" smtClean="0">
                  <a:solidFill>
                    <a:srgbClr val="1B4367"/>
                  </a:solidFill>
                  <a:cs typeface="+mn-ea"/>
                </a:rPr>
                <a:t>主要功能</a:t>
              </a:r>
              <a:endPara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191684" y="818039"/>
            <a:ext cx="78776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调试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简单的 css、html、脚本等简单的网页基本</a:t>
            </a: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信息；</a:t>
            </a:r>
            <a:endParaRPr lang="en-US" altLang="zh-CN" sz="1200" dirty="0" smtClean="0">
              <a:solidFill>
                <a:srgbClr val="1B4367"/>
              </a:solidFill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rgbClr val="1B4367"/>
              </a:solidFill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可以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发送几乎所有类型的HTTP</a:t>
            </a: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请求，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例如 </a:t>
            </a:r>
            <a:r>
              <a:rPr lang="en-US" altLang="zh-CN" sz="1200" dirty="0">
                <a:solidFill>
                  <a:srgbClr val="1B4367"/>
                </a:solidFill>
                <a:cs typeface="+mn-ea"/>
              </a:rPr>
              <a:t>GET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，</a:t>
            </a:r>
            <a:r>
              <a:rPr lang="en-US" altLang="zh-CN" sz="1200" dirty="0">
                <a:solidFill>
                  <a:srgbClr val="1B4367"/>
                </a:solidFill>
                <a:cs typeface="+mn-ea"/>
              </a:rPr>
              <a:t>POST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，</a:t>
            </a:r>
            <a:r>
              <a:rPr lang="en-US" altLang="zh-CN" sz="1200" dirty="0">
                <a:solidFill>
                  <a:srgbClr val="1B4367"/>
                </a:solidFill>
                <a:cs typeface="+mn-ea"/>
              </a:rPr>
              <a:t>HEAD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，</a:t>
            </a:r>
            <a:r>
              <a:rPr lang="en-US" altLang="zh-CN" sz="1200" dirty="0">
                <a:solidFill>
                  <a:srgbClr val="1B4367"/>
                </a:solidFill>
                <a:cs typeface="+mn-ea"/>
              </a:rPr>
              <a:t>PUT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、</a:t>
            </a:r>
            <a:r>
              <a:rPr lang="en-US" altLang="zh-CN" sz="1200" dirty="0">
                <a:solidFill>
                  <a:srgbClr val="1B4367"/>
                </a:solidFill>
                <a:cs typeface="+mn-ea"/>
              </a:rPr>
              <a:t>DELETE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等，并且可以允许任意的参数和 </a:t>
            </a:r>
            <a:r>
              <a:rPr lang="en-US" altLang="zh-CN" sz="1200" dirty="0" smtClean="0">
                <a:solidFill>
                  <a:srgbClr val="1B4367"/>
                </a:solidFill>
                <a:cs typeface="+mn-ea"/>
              </a:rPr>
              <a:t>Headers;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1B4367"/>
              </a:solidFill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响应数据是自动按照语法格式高亮的，包括 </a:t>
            </a:r>
            <a:r>
              <a:rPr lang="en-US" altLang="zh-CN" sz="1200" dirty="0">
                <a:solidFill>
                  <a:srgbClr val="1B4367"/>
                </a:solidFill>
                <a:cs typeface="+mn-ea"/>
              </a:rPr>
              <a:t>HTML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，</a:t>
            </a:r>
            <a:r>
              <a:rPr lang="en-US" altLang="zh-CN" sz="1200" dirty="0">
                <a:solidFill>
                  <a:srgbClr val="1B4367"/>
                </a:solidFill>
                <a:cs typeface="+mn-ea"/>
              </a:rPr>
              <a:t>JSON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和</a:t>
            </a:r>
            <a:r>
              <a:rPr lang="en-US" altLang="zh-CN" sz="1200" dirty="0" smtClean="0">
                <a:solidFill>
                  <a:srgbClr val="1B4367"/>
                </a:solidFill>
                <a:cs typeface="+mn-ea"/>
              </a:rPr>
              <a:t>XML;</a:t>
            </a:r>
            <a:endParaRPr lang="en-US" altLang="zh-CN" sz="1200" dirty="0">
              <a:solidFill>
                <a:srgbClr val="1B4367"/>
              </a:solidFill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1B4367"/>
              </a:solidFill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导入：用于导入你或团队保存的</a:t>
            </a:r>
            <a:r>
              <a:rPr lang="en-US" altLang="zh-CN" sz="1200" dirty="0">
                <a:solidFill>
                  <a:srgbClr val="1B4367"/>
                </a:solidFill>
                <a:cs typeface="+mn-ea"/>
              </a:rPr>
              <a:t>API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请求文件，</a:t>
            </a:r>
            <a:r>
              <a:rPr lang="en-US" altLang="zh-CN" sz="1200" dirty="0" err="1">
                <a:solidFill>
                  <a:srgbClr val="1B4367"/>
                </a:solidFill>
                <a:cs typeface="+mn-ea"/>
              </a:rPr>
              <a:t>json</a:t>
            </a: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格式</a:t>
            </a:r>
            <a:r>
              <a:rPr lang="en-US" altLang="zh-CN" sz="1200" dirty="0">
                <a:solidFill>
                  <a:srgbClr val="1B4367"/>
                </a:solidFill>
                <a:cs typeface="+mn-ea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rgbClr val="1B4367"/>
              </a:solidFill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新建文件夹：用于</a:t>
            </a:r>
            <a:r>
              <a:rPr lang="en-US" altLang="zh-CN" sz="1200" dirty="0">
                <a:solidFill>
                  <a:srgbClr val="1B4367"/>
                </a:solidFill>
                <a:cs typeface="+mn-ea"/>
              </a:rPr>
              <a:t>API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请求分门别类，便于</a:t>
            </a: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管理</a:t>
            </a:r>
            <a:r>
              <a:rPr lang="en-US" altLang="zh-CN" sz="1200" dirty="0" smtClean="0">
                <a:solidFill>
                  <a:srgbClr val="1B4367"/>
                </a:solidFill>
                <a:cs typeface="+mn-ea"/>
              </a:rPr>
              <a:t>;</a:t>
            </a:r>
            <a:endParaRPr lang="en-US" altLang="zh-CN" sz="1200" dirty="0">
              <a:solidFill>
                <a:srgbClr val="1B4367"/>
              </a:solidFill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rgbClr val="1B4367"/>
              </a:solidFill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保存请求：保存你的</a:t>
            </a:r>
            <a:r>
              <a:rPr lang="en-US" altLang="zh-CN" sz="1200" dirty="0">
                <a:solidFill>
                  <a:srgbClr val="1B4367"/>
                </a:solidFill>
                <a:cs typeface="+mn-ea"/>
              </a:rPr>
              <a:t>API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请求，返回值也能存储</a:t>
            </a: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下来</a:t>
            </a:r>
            <a:r>
              <a:rPr lang="en-US" altLang="zh-CN" sz="1200" dirty="0" smtClean="0">
                <a:solidFill>
                  <a:srgbClr val="1B4367"/>
                </a:solidFill>
                <a:cs typeface="+mn-ea"/>
              </a:rPr>
              <a:t>;</a:t>
            </a:r>
            <a:endParaRPr lang="en-US" altLang="zh-CN" sz="1200" dirty="0">
              <a:solidFill>
                <a:srgbClr val="1B4367"/>
              </a:solidFill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rgbClr val="1B4367"/>
              </a:solidFill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下载：下载你测试通过的</a:t>
            </a:r>
            <a:r>
              <a:rPr lang="en-US" altLang="zh-CN" sz="1200" dirty="0">
                <a:solidFill>
                  <a:srgbClr val="1B4367"/>
                </a:solidFill>
                <a:cs typeface="+mn-ea"/>
              </a:rPr>
              <a:t>API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请求，团队共享，导</a:t>
            </a: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入；</a:t>
            </a:r>
            <a:endParaRPr lang="en-US" altLang="zh-CN" sz="1200" dirty="0" smtClean="0">
              <a:solidFill>
                <a:srgbClr val="1B4367"/>
              </a:solidFill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rgbClr val="1B4367"/>
              </a:solidFill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团队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共享</a:t>
            </a: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协作的；</a:t>
            </a:r>
            <a:endParaRPr lang="en-US" altLang="zh-CN" sz="1200" dirty="0" smtClean="0">
              <a:solidFill>
                <a:srgbClr val="1B4367"/>
              </a:solidFill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1B4367"/>
              </a:solidFill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账号同步；</a:t>
            </a:r>
            <a:endParaRPr lang="en-US" altLang="zh-CN" sz="1200" dirty="0" smtClean="0">
              <a:solidFill>
                <a:srgbClr val="1B4367"/>
              </a:solidFill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1B4367"/>
              </a:solidFill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文档完整（</a:t>
            </a:r>
            <a:r>
              <a:rPr lang="en-US" altLang="zh-CN" sz="1200" dirty="0">
                <a:hlinkClick r:id="rId3"/>
              </a:rPr>
              <a:t>https://documenter.getpostman.com/view/631643/JsLs/?</a:t>
            </a:r>
            <a:r>
              <a:rPr lang="en-US" altLang="zh-CN" sz="1200" dirty="0" smtClean="0">
                <a:hlinkClick r:id="rId3"/>
              </a:rPr>
              <a:t>version=latest#intro</a:t>
            </a:r>
            <a:r>
              <a:rPr lang="zh-CN" altLang="en-US" sz="1200" dirty="0" smtClean="0"/>
              <a:t>）</a:t>
            </a:r>
            <a:endParaRPr lang="en-US" altLang="zh-CN" sz="1200" dirty="0" smtClean="0">
              <a:solidFill>
                <a:srgbClr val="1B4367"/>
              </a:solidFill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rgbClr val="1B4367"/>
              </a:solidFill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1B4367"/>
                </a:solidFill>
                <a:cs typeface="+mn-ea"/>
              </a:rPr>
              <a:t>……</a:t>
            </a:r>
            <a:endParaRPr lang="en-US" altLang="zh-CN" sz="1200" dirty="0">
              <a:solidFill>
                <a:srgbClr val="1B4367"/>
              </a:solidFill>
              <a:cs typeface="+mn-ea"/>
            </a:endParaRPr>
          </a:p>
          <a:p>
            <a:endParaRPr lang="zh-CN" altLang="en-US" sz="1200" dirty="0">
              <a:solidFill>
                <a:srgbClr val="1B4367"/>
              </a:solidFill>
              <a:cs typeface="+mn-ea"/>
            </a:endParaRPr>
          </a:p>
          <a:p>
            <a:endParaRPr lang="en-US" altLang="zh-CN" sz="1200" dirty="0" smtClean="0">
              <a:solidFill>
                <a:srgbClr val="1B4367"/>
              </a:solidFill>
              <a:cs typeface="+mn-ea"/>
            </a:endParaRPr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686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308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en-US" altLang="zh-CN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Swagger</a:t>
              </a:r>
              <a:endPara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42" y="838199"/>
            <a:ext cx="7404753" cy="37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8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83987" y="326557"/>
            <a:ext cx="3573856" cy="330860"/>
            <a:chOff x="693312" y="326557"/>
            <a:chExt cx="2261711" cy="330860"/>
          </a:xfrm>
        </p:grpSpPr>
        <p:sp>
          <p:nvSpPr>
            <p:cNvPr id="31" name="文本框 15"/>
            <p:cNvSpPr txBox="1"/>
            <p:nvPr/>
          </p:nvSpPr>
          <p:spPr>
            <a:xfrm>
              <a:off x="693312" y="326557"/>
              <a:ext cx="2261711" cy="3308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en-US" altLang="zh-CN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Swagger</a:t>
              </a:r>
              <a:endPara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239169" y="1904649"/>
            <a:ext cx="70724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00" dirty="0">
                <a:solidFill>
                  <a:srgbClr val="1B4367"/>
                </a:solidFill>
                <a:cs typeface="+mn-ea"/>
              </a:rPr>
              <a:t>官方说法：</a:t>
            </a:r>
            <a:r>
              <a:rPr lang="en-US" altLang="zh-CN" sz="1700" dirty="0">
                <a:solidFill>
                  <a:srgbClr val="1B4367"/>
                </a:solidFill>
                <a:cs typeface="+mn-ea"/>
              </a:rPr>
              <a:t>Swagger</a:t>
            </a:r>
            <a:r>
              <a:rPr lang="zh-CN" altLang="en-US" sz="1700" dirty="0">
                <a:solidFill>
                  <a:srgbClr val="1B4367"/>
                </a:solidFill>
                <a:cs typeface="+mn-ea"/>
              </a:rPr>
              <a:t>是一个规范和完整的框架，用于生成、描述、调用和可视化 </a:t>
            </a:r>
            <a:r>
              <a:rPr lang="en-US" altLang="zh-CN" sz="1700" dirty="0">
                <a:solidFill>
                  <a:srgbClr val="1B4367"/>
                </a:solidFill>
                <a:cs typeface="+mn-ea"/>
              </a:rPr>
              <a:t>RESTful </a:t>
            </a:r>
            <a:r>
              <a:rPr lang="zh-CN" altLang="en-US" sz="1700" dirty="0">
                <a:solidFill>
                  <a:srgbClr val="1B4367"/>
                </a:solidFill>
                <a:cs typeface="+mn-ea"/>
              </a:rPr>
              <a:t>风格的 </a:t>
            </a:r>
            <a:r>
              <a:rPr lang="en-US" altLang="zh-CN" sz="1700" dirty="0">
                <a:solidFill>
                  <a:srgbClr val="1B4367"/>
                </a:solidFill>
                <a:cs typeface="+mn-ea"/>
              </a:rPr>
              <a:t>Web </a:t>
            </a:r>
            <a:r>
              <a:rPr lang="zh-CN" altLang="en-US" sz="1700" dirty="0">
                <a:solidFill>
                  <a:srgbClr val="1B4367"/>
                </a:solidFill>
                <a:cs typeface="+mn-ea"/>
              </a:rPr>
              <a:t>服务。总体目标是使客户端和文件系统作为服务器以同样的速度来更新。文件的方法，参数和模型紧密集成到服务器端的代码，允许</a:t>
            </a:r>
            <a:r>
              <a:rPr lang="en-US" altLang="zh-CN" sz="1700" dirty="0">
                <a:solidFill>
                  <a:srgbClr val="1B4367"/>
                </a:solidFill>
                <a:cs typeface="+mn-ea"/>
              </a:rPr>
              <a:t>API</a:t>
            </a:r>
            <a:r>
              <a:rPr lang="zh-CN" altLang="en-US" sz="1700" dirty="0">
                <a:solidFill>
                  <a:srgbClr val="1B4367"/>
                </a:solidFill>
                <a:cs typeface="+mn-ea"/>
              </a:rPr>
              <a:t>来始终保持同步。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785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308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依赖</a:t>
              </a:r>
              <a:endPara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1625600" y="1080979"/>
            <a:ext cx="619125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        &lt;dependency&gt;</a:t>
            </a:r>
          </a:p>
          <a:p>
            <a:r>
              <a:rPr lang="zh-CN" altLang="en-US" dirty="0"/>
              <a:t>            &lt;groupId&gt;io.springfox&lt;/groupId&gt;</a:t>
            </a:r>
          </a:p>
          <a:p>
            <a:r>
              <a:rPr lang="zh-CN" altLang="en-US" dirty="0"/>
              <a:t>            &lt;artifactId&gt;springfox-swagger2&lt;/artifactId&gt;</a:t>
            </a:r>
          </a:p>
          <a:p>
            <a:r>
              <a:rPr lang="zh-CN" altLang="en-US" dirty="0"/>
              <a:t>            &lt;version&gt;2.6.1&lt;/version&gt;</a:t>
            </a:r>
          </a:p>
          <a:p>
            <a:r>
              <a:rPr lang="zh-CN" altLang="en-US" dirty="0"/>
              <a:t>        &lt;/dependency</a:t>
            </a:r>
            <a:r>
              <a:rPr lang="zh-CN" altLang="en-US" dirty="0" smtClean="0"/>
              <a:t>&gt;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       &lt;dependency&gt;</a:t>
            </a:r>
          </a:p>
          <a:p>
            <a:r>
              <a:rPr lang="zh-CN" altLang="en-US" dirty="0"/>
              <a:t>            &lt;groupId&gt;io.springfox&lt;/groupId&gt;</a:t>
            </a:r>
          </a:p>
          <a:p>
            <a:r>
              <a:rPr lang="zh-CN" altLang="en-US" dirty="0"/>
              <a:t>            &lt;artifactId&gt;springfox-swagger-ui&lt;/artifactId&gt;</a:t>
            </a:r>
          </a:p>
          <a:p>
            <a:r>
              <a:rPr lang="zh-CN" altLang="en-US" dirty="0"/>
              <a:t>            &lt;version&gt;2.6.1&lt;/version&gt;</a:t>
            </a:r>
          </a:p>
          <a:p>
            <a:r>
              <a:rPr lang="zh-CN" altLang="en-US" dirty="0"/>
              <a:t>        &lt;/dependency&gt;</a:t>
            </a:r>
          </a:p>
          <a:p>
            <a:r>
              <a:rPr lang="zh-CN" alt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54422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4624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en-US" altLang="zh-CN" sz="1800" dirty="0" smtClean="0">
                  <a:solidFill>
                    <a:srgbClr val="1B4367"/>
                  </a:solidFill>
                  <a:cs typeface="+mn-ea"/>
                  <a:sym typeface="+mn-lt"/>
                </a:rPr>
                <a:t>configuration</a:t>
              </a:r>
              <a:endPara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480" y="1315957"/>
            <a:ext cx="5749424" cy="307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6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432</Words>
  <Application>Microsoft Office PowerPoint</Application>
  <PresentationFormat>全屏显示(16:9)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简约线条创意毕业论文答辩开题报告动态PPT模板</dc:title>
  <dc:creator>qzuser</dc:creator>
  <cp:keywords>qzuser</cp:keywords>
  <cp:lastModifiedBy>孙 增奎</cp:lastModifiedBy>
  <cp:revision>212</cp:revision>
  <dcterms:created xsi:type="dcterms:W3CDTF">2016-05-20T12:59:00Z</dcterms:created>
  <dcterms:modified xsi:type="dcterms:W3CDTF">2020-04-22T11:36:32Z</dcterms:modified>
  <cp:category>qzuser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