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306" r:id="rId3"/>
    <p:sldId id="308" r:id="rId4"/>
    <p:sldId id="307" r:id="rId5"/>
    <p:sldId id="309" r:id="rId6"/>
    <p:sldId id="310" r:id="rId7"/>
    <p:sldId id="311" r:id="rId8"/>
    <p:sldId id="312" r:id="rId9"/>
    <p:sldId id="313" r:id="rId10"/>
    <p:sldId id="314" r:id="rId11"/>
    <p:sldId id="315" r:id="rId12"/>
    <p:sldId id="316" r:id="rId13"/>
    <p:sldId id="288" r:id="rId1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47BEC2-018D-4D78-8C53-A02C11952990}">
          <p14:sldIdLst>
            <p14:sldId id="256"/>
            <p14:sldId id="306"/>
            <p14:sldId id="308"/>
            <p14:sldId id="307"/>
            <p14:sldId id="309"/>
            <p14:sldId id="310"/>
            <p14:sldId id="311"/>
            <p14:sldId id="312"/>
            <p14:sldId id="313"/>
            <p14:sldId id="314"/>
            <p14:sldId id="315"/>
            <p14:sldId id="316"/>
            <p14:sldId id="288"/>
          </p14:sldIdLst>
        </p14:section>
      </p14:sectionLst>
    </p:ext>
    <p:ext uri="{EFAFB233-063F-42B5-8137-9DF3F51BA10A}">
      <p15:sldGuideLst xmlns:p15="http://schemas.microsoft.com/office/powerpoint/2012/main">
        <p15:guide id="1" orient="horz" pos="1710">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4660"/>
  </p:normalViewPr>
  <p:slideViewPr>
    <p:cSldViewPr snapToGrid="0">
      <p:cViewPr varScale="1">
        <p:scale>
          <a:sx n="152" d="100"/>
          <a:sy n="152" d="100"/>
        </p:scale>
        <p:origin x="642" y="126"/>
      </p:cViewPr>
      <p:guideLst>
        <p:guide orient="horz" pos="1710"/>
        <p:guide pos="2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94025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2362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38826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5191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810615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4118544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18690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89090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53618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102876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542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D1E814-FE30-446C-9D52-91C2A97CF3DB}"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4D31-8066-4534-9D98-379D13052A6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2020/4/17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916169" y="595388"/>
            <a:ext cx="7480589" cy="1361911"/>
          </a:xfrm>
          <a:prstGeom prst="rect">
            <a:avLst/>
          </a:prstGeom>
          <a:noFill/>
        </p:spPr>
        <p:txBody>
          <a:bodyPr wrap="square" lIns="68580" tIns="34290" rIns="68580" bIns="34290" rtlCol="0">
            <a:spAutoFit/>
          </a:bodyPr>
          <a:lstStyle/>
          <a:p>
            <a:pPr algn="ctr"/>
            <a:r>
              <a:rPr lang="en-US" altLang="zh-CN" sz="4200" b="1" dirty="0" smtClean="0">
                <a:solidFill>
                  <a:srgbClr val="1B4367"/>
                </a:solidFill>
                <a:cs typeface="+mn-ea"/>
                <a:sym typeface="+mn-lt"/>
              </a:rPr>
              <a:t>Watermelon </a:t>
            </a:r>
          </a:p>
          <a:p>
            <a:pPr algn="ctr"/>
            <a:r>
              <a:rPr lang="en-US" altLang="zh-CN" sz="4200" b="1" dirty="0" smtClean="0">
                <a:solidFill>
                  <a:srgbClr val="1B4367"/>
                </a:solidFill>
                <a:cs typeface="+mn-ea"/>
                <a:sym typeface="+mn-lt"/>
              </a:rPr>
              <a:t>Online </a:t>
            </a:r>
            <a:r>
              <a:rPr lang="en-US" altLang="zh-CN" sz="4200" b="1" dirty="0">
                <a:solidFill>
                  <a:srgbClr val="1B4367"/>
                </a:solidFill>
                <a:cs typeface="+mn-ea"/>
                <a:sym typeface="+mn-lt"/>
              </a:rPr>
              <a:t>Judge</a:t>
            </a:r>
            <a:endParaRPr lang="zh-CN" altLang="en-US" sz="4200" b="1" dirty="0">
              <a:solidFill>
                <a:srgbClr val="1B4367"/>
              </a:solidFill>
              <a:cs typeface="+mn-ea"/>
              <a:sym typeface="+mn-lt"/>
            </a:endParaRPr>
          </a:p>
        </p:txBody>
      </p:sp>
      <p:sp>
        <p:nvSpPr>
          <p:cNvPr id="3075" name="文本框 3074"/>
          <p:cNvSpPr txBox="1"/>
          <p:nvPr/>
        </p:nvSpPr>
        <p:spPr>
          <a:xfrm>
            <a:off x="3763965" y="3075789"/>
            <a:ext cx="3461808" cy="1361911"/>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组</a:t>
            </a:r>
            <a:r>
              <a:rPr lang="zh-CN" altLang="en-US" sz="1200" dirty="0" smtClean="0">
                <a:solidFill>
                  <a:schemeClr val="tx1">
                    <a:lumMod val="75000"/>
                    <a:lumOff val="25000"/>
                  </a:schemeClr>
                </a:solidFill>
                <a:cs typeface="+mn-ea"/>
                <a:sym typeface="+mn-lt"/>
              </a:rPr>
              <a:t>名：</a:t>
            </a:r>
            <a:r>
              <a:rPr lang="en-US" altLang="zh-CN" sz="1200" dirty="0" smtClean="0">
                <a:solidFill>
                  <a:schemeClr val="tx1">
                    <a:lumMod val="75000"/>
                    <a:lumOff val="25000"/>
                  </a:schemeClr>
                </a:solidFill>
                <a:cs typeface="+mn-ea"/>
                <a:sym typeface="+mn-lt"/>
              </a:rPr>
              <a:t>Daemon</a:t>
            </a:r>
          </a:p>
          <a:p>
            <a:pPr lvl="0" eaLnBrk="0" hangingPunct="0"/>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成员：张愉飞、徐维彦、孙增奎</a:t>
            </a:r>
            <a:endParaRPr lang="en-US" altLang="zh-CN" sz="1200" dirty="0" smtClean="0">
              <a:solidFill>
                <a:schemeClr val="tx1">
                  <a:lumMod val="75000"/>
                  <a:lumOff val="25000"/>
                </a:schemeClr>
              </a:solidFill>
              <a:cs typeface="+mn-ea"/>
              <a:sym typeface="+mn-lt"/>
            </a:endParaRPr>
          </a:p>
          <a:p>
            <a:pPr lvl="0" eaLnBrk="0" hangingPunct="0"/>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主讲人：</a:t>
            </a:r>
            <a:r>
              <a:rPr lang="zh-CN" altLang="en-US" sz="1200" dirty="0">
                <a:solidFill>
                  <a:schemeClr val="tx1">
                    <a:lumMod val="75000"/>
                    <a:lumOff val="25000"/>
                  </a:schemeClr>
                </a:solidFill>
                <a:cs typeface="+mn-ea"/>
                <a:sym typeface="+mn-lt"/>
              </a:rPr>
              <a:t>孙增奎</a:t>
            </a:r>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汇报</a:t>
            </a:r>
            <a:r>
              <a:rPr lang="zh-CN" altLang="en-US" sz="1200" dirty="0">
                <a:solidFill>
                  <a:schemeClr val="tx1">
                    <a:lumMod val="75000"/>
                    <a:lumOff val="25000"/>
                  </a:schemeClr>
                </a:solidFill>
                <a:cs typeface="+mn-ea"/>
                <a:sym typeface="+mn-lt"/>
              </a:rPr>
              <a:t>时间：</a:t>
            </a:r>
            <a:r>
              <a:rPr lang="en-US" altLang="zh-CN" sz="1200" dirty="0">
                <a:solidFill>
                  <a:schemeClr val="tx1">
                    <a:lumMod val="75000"/>
                    <a:lumOff val="25000"/>
                  </a:schemeClr>
                </a:solidFill>
                <a:cs typeface="+mn-ea"/>
                <a:sym typeface="+mn-lt"/>
              </a:rPr>
              <a:t>2020</a:t>
            </a:r>
            <a:r>
              <a:rPr lang="zh-CN" altLang="en-US" sz="1200" dirty="0" smtClean="0">
                <a:solidFill>
                  <a:schemeClr val="tx1">
                    <a:lumMod val="75000"/>
                    <a:lumOff val="25000"/>
                  </a:schemeClr>
                </a:solidFill>
                <a:cs typeface="+mn-ea"/>
                <a:sym typeface="+mn-lt"/>
              </a:rPr>
              <a:t>年</a:t>
            </a:r>
            <a:r>
              <a:rPr lang="en-US" altLang="zh-CN" sz="1200" dirty="0" smtClean="0">
                <a:solidFill>
                  <a:schemeClr val="tx1">
                    <a:lumMod val="75000"/>
                    <a:lumOff val="25000"/>
                  </a:schemeClr>
                </a:solidFill>
                <a:cs typeface="+mn-ea"/>
                <a:sym typeface="+mn-lt"/>
              </a:rPr>
              <a:t>04</a:t>
            </a:r>
            <a:r>
              <a:rPr lang="zh-CN" altLang="en-US" sz="1200" dirty="0" smtClean="0">
                <a:solidFill>
                  <a:schemeClr val="tx1">
                    <a:lumMod val="75000"/>
                    <a:lumOff val="25000"/>
                  </a:schemeClr>
                </a:solidFill>
                <a:cs typeface="+mn-ea"/>
                <a:sym typeface="+mn-lt"/>
              </a:rPr>
              <a:t>月</a:t>
            </a:r>
            <a:r>
              <a:rPr lang="en-US" altLang="zh-CN" sz="1200" dirty="0" smtClean="0">
                <a:solidFill>
                  <a:schemeClr val="tx1">
                    <a:lumMod val="75000"/>
                    <a:lumOff val="25000"/>
                  </a:schemeClr>
                </a:solidFill>
                <a:cs typeface="+mn-ea"/>
                <a:sym typeface="+mn-lt"/>
              </a:rPr>
              <a:t>17</a:t>
            </a:r>
            <a:r>
              <a:rPr lang="zh-CN" altLang="en-US" sz="1200" dirty="0" smtClean="0">
                <a:solidFill>
                  <a:schemeClr val="tx1">
                    <a:lumMod val="75000"/>
                    <a:lumOff val="25000"/>
                  </a:schemeClr>
                </a:solidFill>
                <a:cs typeface="+mn-ea"/>
                <a:sym typeface="+mn-lt"/>
              </a:rPr>
              <a:t>日</a:t>
            </a:r>
          </a:p>
        </p:txBody>
      </p:sp>
      <p:sp>
        <p:nvSpPr>
          <p:cNvPr id="9" name="文本框 8"/>
          <p:cNvSpPr txBox="1"/>
          <p:nvPr/>
        </p:nvSpPr>
        <p:spPr>
          <a:xfrm>
            <a:off x="3182633" y="2294195"/>
            <a:ext cx="5358765" cy="291465"/>
          </a:xfrm>
          <a:prstGeom prst="rect">
            <a:avLst/>
          </a:prstGeom>
          <a:noFill/>
        </p:spPr>
        <p:txBody>
          <a:bodyPr wrap="square" lIns="68580" tIns="34290" rIns="68580" bIns="34290" rtlCol="0">
            <a:spAutoFit/>
          </a:bodyPr>
          <a:lstStyle/>
          <a:p>
            <a:pPr lvl="0" eaLnBrk="0" hangingPunct="0"/>
            <a:r>
              <a:rPr lang="en-US" altLang="zh-CN" sz="1450" dirty="0" smtClean="0">
                <a:solidFill>
                  <a:srgbClr val="1B4367"/>
                </a:solidFill>
                <a:cs typeface="+mn-ea"/>
                <a:sym typeface="+mn-lt"/>
              </a:rPr>
              <a:t>			</a:t>
            </a:r>
            <a:r>
              <a:rPr lang="zh-CN" altLang="en-US" sz="1450" dirty="0" smtClean="0">
                <a:solidFill>
                  <a:srgbClr val="1B4367"/>
                </a:solidFill>
                <a:cs typeface="+mn-ea"/>
                <a:sym typeface="+mn-lt"/>
              </a:rPr>
              <a:t> </a:t>
            </a:r>
            <a:endParaRPr lang="en-US" altLang="zh-CN" sz="1450" dirty="0">
              <a:solidFill>
                <a:srgbClr val="1B4367"/>
              </a:solidFill>
              <a:cs typeface="+mn-ea"/>
              <a:sym typeface="+mn-lt"/>
            </a:endParaRPr>
          </a:p>
        </p:txBody>
      </p:sp>
      <p:sp>
        <p:nvSpPr>
          <p:cNvPr id="121" name="TextBox 120"/>
          <p:cNvSpPr txBox="1"/>
          <p:nvPr/>
        </p:nvSpPr>
        <p:spPr>
          <a:xfrm>
            <a:off x="5589470" y="2432426"/>
            <a:ext cx="2643327" cy="306467"/>
          </a:xfrm>
          <a:prstGeom prst="roundRect">
            <a:avLst/>
          </a:prstGeom>
          <a:solidFill>
            <a:srgbClr val="1B4367"/>
          </a:solidFill>
        </p:spPr>
        <p:txBody>
          <a:bodyPr wrap="square" rtlCol="0">
            <a:spAutoFit/>
          </a:bodyPr>
          <a:lstStyle/>
          <a:p>
            <a:pPr algn="ctr"/>
            <a:r>
              <a:rPr lang="en-US" altLang="zh-CN" sz="1200" dirty="0" smtClean="0">
                <a:solidFill>
                  <a:schemeClr val="bg1"/>
                </a:solidFill>
                <a:cs typeface="+mn-ea"/>
                <a:sym typeface="+mn-lt"/>
              </a:rPr>
              <a:t>——</a:t>
            </a:r>
            <a:r>
              <a:rPr lang="zh-CN" altLang="en-US" sz="1200" dirty="0" smtClean="0">
                <a:solidFill>
                  <a:schemeClr val="bg1"/>
                </a:solidFill>
                <a:cs typeface="+mn-ea"/>
                <a:sym typeface="+mn-lt"/>
              </a:rPr>
              <a:t>第一次迭代审查会议</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195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45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46249"/>
            </a:xfrm>
            <a:prstGeom prst="rect">
              <a:avLst/>
            </a:prstGeom>
            <a:noFill/>
          </p:spPr>
          <p:txBody>
            <a:bodyPr wrap="square" lIns="68580" tIns="34290" rIns="68580" bIns="34290" rtlCol="0">
              <a:spAutoFit/>
            </a:bodyPr>
            <a:lstStyle/>
            <a:p>
              <a:r>
                <a:rPr lang="zh-CN" altLang="en-US" sz="1800" b="1" dirty="0">
                  <a:solidFill>
                    <a:srgbClr val="1B4367"/>
                  </a:solidFill>
                  <a:cs typeface="+mn-ea"/>
                </a:rPr>
                <a:t>批处理体系结构风格</a:t>
              </a:r>
              <a:endParaRPr lang="en-US" altLang="zh-CN" sz="1800" b="1" dirty="0">
                <a:solidFill>
                  <a:srgbClr val="1B4367"/>
                </a:solidFill>
                <a:cs typeface="+mn-ea"/>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3"/>
          <a:stretch>
            <a:fillRect/>
          </a:stretch>
        </p:blipFill>
        <p:spPr>
          <a:xfrm>
            <a:off x="1212388" y="1045648"/>
            <a:ext cx="6802801" cy="3222379"/>
          </a:xfrm>
          <a:prstGeom prst="rect">
            <a:avLst/>
          </a:prstGeom>
        </p:spPr>
      </p:pic>
    </p:spTree>
    <p:extLst>
      <p:ext uri="{BB962C8B-B14F-4D97-AF65-F5344CB8AC3E}">
        <p14:creationId xmlns:p14="http://schemas.microsoft.com/office/powerpoint/2010/main" val="855373622"/>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15471"/>
            </a:xfrm>
            <a:prstGeom prst="rect">
              <a:avLst/>
            </a:prstGeom>
            <a:noFill/>
          </p:spPr>
          <p:txBody>
            <a:bodyPr wrap="square" lIns="68580" tIns="34290" rIns="68580" bIns="34290" rtlCol="0">
              <a:spAutoFit/>
            </a:bodyPr>
            <a:lstStyle/>
            <a:p>
              <a:r>
                <a:rPr lang="zh-CN" altLang="en-US" sz="1600" b="1" dirty="0">
                  <a:solidFill>
                    <a:srgbClr val="1B4367"/>
                  </a:solidFill>
                  <a:cs typeface="+mn-ea"/>
                </a:rPr>
                <a:t>批处理体系结构风格</a:t>
              </a:r>
              <a:endParaRPr lang="en-US" altLang="zh-CN" sz="1600" b="1" dirty="0">
                <a:solidFill>
                  <a:srgbClr val="1B4367"/>
                </a:solidFill>
                <a:cs typeface="+mn-ea"/>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571126" y="1333187"/>
            <a:ext cx="7047186" cy="2662267"/>
          </a:xfrm>
          <a:prstGeom prst="rect">
            <a:avLst/>
          </a:prstGeom>
        </p:spPr>
        <p:txBody>
          <a:bodyPr wrap="square">
            <a:spAutoFit/>
          </a:bodyPr>
          <a:lstStyle/>
          <a:p>
            <a:pPr>
              <a:lnSpc>
                <a:spcPct val="150000"/>
              </a:lnSpc>
              <a:spcAft>
                <a:spcPts val="600"/>
              </a:spcAft>
            </a:pPr>
            <a:r>
              <a:rPr lang="zh-CN" altLang="en-US" sz="1600" dirty="0" smtClean="0">
                <a:solidFill>
                  <a:srgbClr val="1B4367"/>
                </a:solidFill>
                <a:cs typeface="+mn-ea"/>
              </a:rPr>
              <a:t>优点：</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使</a:t>
            </a:r>
            <a:r>
              <a:rPr lang="zh-CN" altLang="en-US" sz="1600" dirty="0">
                <a:solidFill>
                  <a:srgbClr val="1B4367"/>
                </a:solidFill>
                <a:cs typeface="+mn-ea"/>
              </a:rPr>
              <a:t>软件具有良好的隐蔽性和高内聚，低耦合的</a:t>
            </a:r>
            <a:r>
              <a:rPr lang="zh-CN" altLang="en-US" sz="1600" dirty="0" smtClean="0">
                <a:solidFill>
                  <a:srgbClr val="1B4367"/>
                </a:solidFill>
                <a:cs typeface="+mn-ea"/>
              </a:rPr>
              <a:t>特点。</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可</a:t>
            </a:r>
            <a:r>
              <a:rPr lang="zh-CN" altLang="en-US" sz="1600" dirty="0">
                <a:solidFill>
                  <a:srgbClr val="1B4367"/>
                </a:solidFill>
                <a:cs typeface="+mn-ea"/>
              </a:rPr>
              <a:t>将整个系统的</a:t>
            </a:r>
            <a:r>
              <a:rPr lang="en-US" altLang="zh-CN" sz="1600" dirty="0">
                <a:solidFill>
                  <a:srgbClr val="1B4367"/>
                </a:solidFill>
                <a:cs typeface="+mn-ea"/>
              </a:rPr>
              <a:t>I/O</a:t>
            </a:r>
            <a:r>
              <a:rPr lang="zh-CN" altLang="en-US" sz="1600" dirty="0">
                <a:solidFill>
                  <a:srgbClr val="1B4367"/>
                </a:solidFill>
                <a:cs typeface="+mn-ea"/>
              </a:rPr>
              <a:t>特性，理解为</a:t>
            </a:r>
            <a:r>
              <a:rPr lang="zh-CN" altLang="en-US" sz="1600" dirty="0" smtClean="0">
                <a:solidFill>
                  <a:srgbClr val="1B4367"/>
                </a:solidFill>
                <a:cs typeface="+mn-ea"/>
              </a:rPr>
              <a:t>各个</a:t>
            </a:r>
            <a:r>
              <a:rPr lang="zh-CN" altLang="en-US" sz="1600" dirty="0">
                <a:solidFill>
                  <a:srgbClr val="1B4367"/>
                </a:solidFill>
                <a:cs typeface="+mn-ea"/>
              </a:rPr>
              <a:t>处理器</a:t>
            </a:r>
            <a:r>
              <a:rPr lang="zh-CN" altLang="en-US" sz="1600" dirty="0" smtClean="0">
                <a:solidFill>
                  <a:srgbClr val="1B4367"/>
                </a:solidFill>
                <a:cs typeface="+mn-ea"/>
              </a:rPr>
              <a:t>功能的合成。</a:t>
            </a:r>
            <a:endParaRPr lang="en-US" altLang="zh-CN" sz="1600" dirty="0" smtClean="0">
              <a:solidFill>
                <a:srgbClr val="1B4367"/>
              </a:solidFill>
              <a:cs typeface="+mn-ea"/>
            </a:endParaRPr>
          </a:p>
          <a:p>
            <a:pPr marL="285750" indent="-285750">
              <a:buFont typeface="Arial" panose="020B0604020202020204" pitchFamily="34" charset="0"/>
              <a:buChar char="•"/>
            </a:pPr>
            <a:endParaRPr lang="zh-CN" altLang="en-US" sz="1600" dirty="0">
              <a:solidFill>
                <a:srgbClr val="1B4367"/>
              </a:solidFill>
              <a:cs typeface="+mn-ea"/>
            </a:endParaRPr>
          </a:p>
          <a:p>
            <a:pPr marL="285750" indent="-285750">
              <a:buFont typeface="Arial" panose="020B0604020202020204" pitchFamily="34" charset="0"/>
              <a:buChar char="•"/>
            </a:pPr>
            <a:r>
              <a:rPr lang="zh-CN" altLang="en-US" sz="1600" dirty="0">
                <a:solidFill>
                  <a:srgbClr val="1B4367"/>
                </a:solidFill>
                <a:cs typeface="+mn-ea"/>
              </a:rPr>
              <a:t>支持功能模块的</a:t>
            </a:r>
            <a:r>
              <a:rPr lang="zh-CN" altLang="en-US" sz="1600" dirty="0" smtClean="0">
                <a:solidFill>
                  <a:srgbClr val="1B4367"/>
                </a:solidFill>
                <a:cs typeface="+mn-ea"/>
              </a:rPr>
              <a:t>重用。</a:t>
            </a:r>
            <a:endParaRPr lang="en-US" altLang="zh-CN" sz="1600" dirty="0" smtClean="0">
              <a:solidFill>
                <a:srgbClr val="1B4367"/>
              </a:solidFill>
              <a:cs typeface="+mn-ea"/>
            </a:endParaRPr>
          </a:p>
          <a:p>
            <a:pPr marL="285750" indent="-285750">
              <a:buFont typeface="Arial" panose="020B0604020202020204" pitchFamily="34" charset="0"/>
              <a:buChar char="•"/>
            </a:pPr>
            <a:endParaRPr lang="zh-CN" altLang="en-US" sz="1600" dirty="0">
              <a:solidFill>
                <a:srgbClr val="1B4367"/>
              </a:solidFill>
              <a:cs typeface="+mn-ea"/>
            </a:endParaRPr>
          </a:p>
          <a:p>
            <a:pPr marL="285750" indent="-285750">
              <a:buFont typeface="Arial" panose="020B0604020202020204" pitchFamily="34" charset="0"/>
              <a:buChar char="•"/>
            </a:pPr>
            <a:r>
              <a:rPr lang="zh-CN" altLang="en-US" sz="1600" dirty="0">
                <a:solidFill>
                  <a:srgbClr val="1B4367"/>
                </a:solidFill>
                <a:cs typeface="+mn-ea"/>
              </a:rPr>
              <a:t>系统易于维护和</a:t>
            </a:r>
            <a:r>
              <a:rPr lang="zh-CN" altLang="en-US" sz="1600" dirty="0" smtClean="0">
                <a:solidFill>
                  <a:srgbClr val="1B4367"/>
                </a:solidFill>
                <a:cs typeface="+mn-ea"/>
              </a:rPr>
              <a:t>扩展。</a:t>
            </a:r>
            <a:endParaRPr lang="zh-CN" altLang="en-US" sz="1600" dirty="0">
              <a:solidFill>
                <a:srgbClr val="1B4367"/>
              </a:solidFill>
              <a:cs typeface="+mn-ea"/>
            </a:endParaRPr>
          </a:p>
          <a:p>
            <a:endParaRPr lang="zh-CN" altLang="en-US" sz="1600" dirty="0"/>
          </a:p>
        </p:txBody>
      </p:sp>
    </p:spTree>
    <p:extLst>
      <p:ext uri="{BB962C8B-B14F-4D97-AF65-F5344CB8AC3E}">
        <p14:creationId xmlns:p14="http://schemas.microsoft.com/office/powerpoint/2010/main" val="3837134430"/>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15471"/>
            </a:xfrm>
            <a:prstGeom prst="rect">
              <a:avLst/>
            </a:prstGeom>
            <a:noFill/>
          </p:spPr>
          <p:txBody>
            <a:bodyPr wrap="square" lIns="68580" tIns="34290" rIns="68580" bIns="34290" rtlCol="0">
              <a:spAutoFit/>
            </a:bodyPr>
            <a:lstStyle/>
            <a:p>
              <a:r>
                <a:rPr lang="zh-CN" altLang="en-US" sz="1600" b="1" dirty="0">
                  <a:solidFill>
                    <a:srgbClr val="1B4367"/>
                  </a:solidFill>
                  <a:cs typeface="+mn-ea"/>
                </a:rPr>
                <a:t>批处理体系结构风格</a:t>
              </a:r>
              <a:endParaRPr lang="en-US" altLang="zh-CN" sz="1600" b="1" dirty="0">
                <a:solidFill>
                  <a:srgbClr val="1B4367"/>
                </a:solidFill>
                <a:cs typeface="+mn-ea"/>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571126" y="1333187"/>
            <a:ext cx="7047186" cy="2169825"/>
          </a:xfrm>
          <a:prstGeom prst="rect">
            <a:avLst/>
          </a:prstGeom>
        </p:spPr>
        <p:txBody>
          <a:bodyPr wrap="square">
            <a:spAutoFit/>
          </a:bodyPr>
          <a:lstStyle/>
          <a:p>
            <a:pPr>
              <a:lnSpc>
                <a:spcPct val="150000"/>
              </a:lnSpc>
              <a:spcAft>
                <a:spcPts val="600"/>
              </a:spcAft>
            </a:pPr>
            <a:r>
              <a:rPr lang="zh-CN" altLang="en-US" sz="1600" dirty="0">
                <a:solidFill>
                  <a:srgbClr val="1B4367"/>
                </a:solidFill>
                <a:cs typeface="+mn-ea"/>
              </a:rPr>
              <a:t>缺点</a:t>
            </a:r>
            <a:r>
              <a:rPr lang="zh-CN" altLang="en-US" sz="1600" dirty="0" smtClean="0">
                <a:solidFill>
                  <a:srgbClr val="1B4367"/>
                </a:solidFill>
                <a:cs typeface="+mn-ea"/>
              </a:rPr>
              <a:t>：</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延迟</a:t>
            </a:r>
            <a:r>
              <a:rPr lang="zh-CN" altLang="en-US" sz="1600" dirty="0">
                <a:solidFill>
                  <a:srgbClr val="1B4367"/>
                </a:solidFill>
                <a:cs typeface="+mn-ea"/>
              </a:rPr>
              <a:t>较大</a:t>
            </a:r>
            <a:r>
              <a:rPr lang="zh-CN" altLang="en-US" sz="1600" dirty="0" smtClean="0">
                <a:solidFill>
                  <a:srgbClr val="1B4367"/>
                </a:solidFill>
                <a:cs typeface="+mn-ea"/>
              </a:rPr>
              <a:t>。</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判题任务的执行顺序比较固定，扩展性差。</a:t>
            </a:r>
            <a:endParaRPr lang="en-US" altLang="zh-CN" sz="1600" dirty="0" smtClean="0">
              <a:solidFill>
                <a:srgbClr val="1B4367"/>
              </a:solidFill>
              <a:cs typeface="+mn-ea"/>
            </a:endParaRPr>
          </a:p>
          <a:p>
            <a:pPr marL="285750" indent="-285750">
              <a:buFont typeface="Arial" panose="020B0604020202020204" pitchFamily="34" charset="0"/>
              <a:buChar char="•"/>
            </a:pPr>
            <a:endParaRPr lang="zh-CN" altLang="en-US" sz="1600" dirty="0">
              <a:solidFill>
                <a:srgbClr val="1B4367"/>
              </a:solidFill>
              <a:cs typeface="+mn-ea"/>
            </a:endParaRPr>
          </a:p>
          <a:p>
            <a:pPr marL="285750" indent="-285750">
              <a:buFont typeface="Arial" panose="020B0604020202020204" pitchFamily="34" charset="0"/>
              <a:buChar char="•"/>
            </a:pPr>
            <a:r>
              <a:rPr lang="zh-CN" altLang="en-US" sz="1600" dirty="0">
                <a:solidFill>
                  <a:srgbClr val="1B4367"/>
                </a:solidFill>
                <a:cs typeface="+mn-ea"/>
              </a:rPr>
              <a:t>交互</a:t>
            </a:r>
            <a:r>
              <a:rPr lang="zh-CN" altLang="en-US" sz="1600" dirty="0" smtClean="0">
                <a:solidFill>
                  <a:srgbClr val="1B4367"/>
                </a:solidFill>
                <a:cs typeface="+mn-ea"/>
              </a:rPr>
              <a:t>性差。</a:t>
            </a:r>
            <a:endParaRPr lang="zh-CN" altLang="en-US" sz="1600" dirty="0">
              <a:solidFill>
                <a:srgbClr val="1B4367"/>
              </a:solidFill>
              <a:cs typeface="+mn-ea"/>
            </a:endParaRPr>
          </a:p>
          <a:p>
            <a:endParaRPr lang="zh-CN" altLang="en-US" sz="1600" dirty="0"/>
          </a:p>
        </p:txBody>
      </p:sp>
    </p:spTree>
    <p:extLst>
      <p:ext uri="{BB962C8B-B14F-4D97-AF65-F5344CB8AC3E}">
        <p14:creationId xmlns:p14="http://schemas.microsoft.com/office/powerpoint/2010/main" val="4263586948"/>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软件体系结构</a:t>
              </a:r>
              <a:endParaRPr lang="en-US" altLang="zh-CN"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2622439" y="1690062"/>
            <a:ext cx="4168402"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rgbClr val="1B4367"/>
                </a:solidFill>
                <a:cs typeface="+mn-ea"/>
              </a:rPr>
              <a:t>B/S </a:t>
            </a:r>
            <a:r>
              <a:rPr lang="zh-CN" altLang="en-US" sz="2000" dirty="0">
                <a:solidFill>
                  <a:srgbClr val="1B4367"/>
                </a:solidFill>
                <a:cs typeface="+mn-ea"/>
              </a:rPr>
              <a:t>体系结构</a:t>
            </a:r>
            <a:endParaRPr lang="en-US" altLang="zh-CN" sz="2000" dirty="0">
              <a:solidFill>
                <a:srgbClr val="1B4367"/>
              </a:solidFill>
              <a:cs typeface="+mn-ea"/>
            </a:endParaRPr>
          </a:p>
          <a:p>
            <a:endParaRPr lang="en-US" altLang="zh-CN" sz="2000" dirty="0">
              <a:solidFill>
                <a:srgbClr val="1B4367"/>
              </a:solidFill>
              <a:cs typeface="+mn-ea"/>
            </a:endParaRPr>
          </a:p>
          <a:p>
            <a:endParaRPr lang="en-US" altLang="zh-CN" sz="2000" dirty="0">
              <a:solidFill>
                <a:srgbClr val="1B4367"/>
              </a:solidFill>
              <a:cs typeface="+mn-ea"/>
            </a:endParaRPr>
          </a:p>
          <a:p>
            <a:pPr marL="285750" indent="-285750">
              <a:buFont typeface="Arial" panose="020B0604020202020204" pitchFamily="34" charset="0"/>
              <a:buChar char="•"/>
            </a:pPr>
            <a:r>
              <a:rPr lang="zh-CN" altLang="en-US" sz="2000" dirty="0">
                <a:solidFill>
                  <a:srgbClr val="1B4367"/>
                </a:solidFill>
                <a:cs typeface="+mn-ea"/>
              </a:rPr>
              <a:t>面向对象</a:t>
            </a:r>
            <a:r>
              <a:rPr lang="zh-CN" altLang="en-US" sz="2000" dirty="0" smtClean="0">
                <a:solidFill>
                  <a:srgbClr val="1B4367"/>
                </a:solidFill>
                <a:cs typeface="+mn-ea"/>
              </a:rPr>
              <a:t>体系结构</a:t>
            </a:r>
            <a:endParaRPr lang="en-US" altLang="zh-CN" sz="2000" dirty="0" smtClean="0">
              <a:solidFill>
                <a:srgbClr val="1B4367"/>
              </a:solidFill>
              <a:cs typeface="+mn-ea"/>
            </a:endParaRPr>
          </a:p>
          <a:p>
            <a:pPr marL="285750" indent="-285750">
              <a:buFont typeface="Arial" panose="020B0604020202020204" pitchFamily="34" charset="0"/>
              <a:buChar char="•"/>
            </a:pPr>
            <a:endParaRPr lang="en-US" altLang="zh-CN" sz="2000" dirty="0" smtClean="0">
              <a:solidFill>
                <a:srgbClr val="1B4367"/>
              </a:solidFill>
              <a:cs typeface="+mn-ea"/>
            </a:endParaRPr>
          </a:p>
          <a:p>
            <a:pPr marL="285750" indent="-285750">
              <a:buFont typeface="Arial" panose="020B0604020202020204" pitchFamily="34" charset="0"/>
              <a:buChar char="•"/>
            </a:pPr>
            <a:endParaRPr lang="en-US" altLang="zh-CN" sz="2000" dirty="0">
              <a:solidFill>
                <a:srgbClr val="1B4367"/>
              </a:solidFill>
              <a:cs typeface="+mn-ea"/>
            </a:endParaRPr>
          </a:p>
          <a:p>
            <a:pPr marL="285750" indent="-285750">
              <a:buFont typeface="Arial" panose="020B0604020202020204" pitchFamily="34" charset="0"/>
              <a:buChar char="•"/>
            </a:pPr>
            <a:r>
              <a:rPr lang="zh-CN" altLang="en-US" sz="2000" dirty="0" smtClean="0">
                <a:solidFill>
                  <a:srgbClr val="1B4367"/>
                </a:solidFill>
                <a:cs typeface="+mn-ea"/>
              </a:rPr>
              <a:t>批处理体系结构风格</a:t>
            </a:r>
            <a:endParaRPr lang="en-US" altLang="zh-CN" sz="2000" dirty="0" smtClean="0">
              <a:solidFill>
                <a:srgbClr val="1B4367"/>
              </a:solidFill>
              <a:cs typeface="+mn-ea"/>
            </a:endParaRPr>
          </a:p>
          <a:p>
            <a:pPr marL="285750" indent="-285750">
              <a:buFont typeface="Arial" panose="020B0604020202020204" pitchFamily="34" charset="0"/>
              <a:buChar char="•"/>
            </a:pPr>
            <a:endParaRPr lang="en-US" altLang="zh-CN" sz="2000" dirty="0">
              <a:solidFill>
                <a:srgbClr val="1B4367"/>
              </a:solidFill>
              <a:cs typeface="+mn-ea"/>
            </a:endParaRPr>
          </a:p>
        </p:txBody>
      </p:sp>
    </p:spTree>
    <p:extLst>
      <p:ext uri="{BB962C8B-B14F-4D97-AF65-F5344CB8AC3E}">
        <p14:creationId xmlns:p14="http://schemas.microsoft.com/office/powerpoint/2010/main" val="1158092640"/>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en-US" altLang="zh-CN" sz="1700" b="1" dirty="0" smtClean="0">
                  <a:solidFill>
                    <a:srgbClr val="1B4367"/>
                  </a:solidFill>
                  <a:cs typeface="+mn-ea"/>
                  <a:sym typeface="+mn-lt"/>
                </a:rPr>
                <a:t>B/S </a:t>
              </a:r>
              <a:r>
                <a:rPr lang="zh-CN" altLang="en-US" sz="1700" b="1" dirty="0" smtClean="0">
                  <a:solidFill>
                    <a:srgbClr val="1B4367"/>
                  </a:solidFill>
                  <a:cs typeface="+mn-ea"/>
                  <a:sym typeface="+mn-lt"/>
                </a:rPr>
                <a:t>体系结构风格</a:t>
              </a:r>
              <a:endParaRPr lang="en-US" altLang="zh-CN"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270701" y="1112470"/>
            <a:ext cx="7230066" cy="3308598"/>
          </a:xfrm>
          <a:prstGeom prst="rect">
            <a:avLst/>
          </a:prstGeom>
        </p:spPr>
        <p:txBody>
          <a:bodyPr wrap="square">
            <a:spAutoFit/>
          </a:bodyPr>
          <a:lstStyle/>
          <a:p>
            <a:pPr marL="285750" indent="-285750">
              <a:lnSpc>
                <a:spcPct val="150000"/>
              </a:lnSpc>
              <a:spcAft>
                <a:spcPts val="600"/>
              </a:spcAft>
              <a:buFont typeface="Arial" panose="020B0604020202020204" pitchFamily="34" charset="0"/>
              <a:buChar char="•"/>
            </a:pPr>
            <a:r>
              <a:rPr lang="en-US" altLang="zh-CN" dirty="0">
                <a:solidFill>
                  <a:srgbClr val="1B4367"/>
                </a:solidFill>
                <a:cs typeface="+mn-ea"/>
              </a:rPr>
              <a:t> </a:t>
            </a:r>
            <a:r>
              <a:rPr lang="zh-CN" altLang="en-US" dirty="0">
                <a:solidFill>
                  <a:srgbClr val="1B4367"/>
                </a:solidFill>
                <a:cs typeface="+mn-ea"/>
              </a:rPr>
              <a:t>用户主要以浏览器的调用 </a:t>
            </a:r>
            <a:r>
              <a:rPr lang="en-US" altLang="zh-CN" dirty="0">
                <a:solidFill>
                  <a:srgbClr val="1B4367"/>
                </a:solidFill>
                <a:cs typeface="+mn-ea"/>
              </a:rPr>
              <a:t>OJ </a:t>
            </a:r>
            <a:r>
              <a:rPr lang="zh-CN" altLang="en-US" dirty="0">
                <a:solidFill>
                  <a:srgbClr val="1B4367"/>
                </a:solidFill>
                <a:cs typeface="+mn-ea"/>
              </a:rPr>
              <a:t>服务，同时，服务端根据业务类型进行逻辑处理与数据库访问</a:t>
            </a:r>
            <a:r>
              <a:rPr lang="zh-CN" altLang="en-US" dirty="0" smtClean="0">
                <a:solidFill>
                  <a:srgbClr val="1B4367"/>
                </a:solidFill>
                <a:cs typeface="+mn-ea"/>
              </a:rPr>
              <a:t>。</a:t>
            </a:r>
            <a:endParaRPr lang="en-US" altLang="zh-CN" dirty="0" smtClean="0">
              <a:solidFill>
                <a:srgbClr val="1B4367"/>
              </a:solidFill>
              <a:cs typeface="+mn-ea"/>
            </a:endParaRPr>
          </a:p>
          <a:p>
            <a:pPr marL="285750" indent="-285750">
              <a:lnSpc>
                <a:spcPct val="150000"/>
              </a:lnSpc>
              <a:spcAft>
                <a:spcPts val="600"/>
              </a:spcAft>
              <a:buFont typeface="Arial" panose="020B0604020202020204" pitchFamily="34" charset="0"/>
              <a:buChar char="•"/>
            </a:pPr>
            <a:endParaRPr lang="en-US" altLang="zh-CN" dirty="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dirty="0" smtClean="0">
                <a:solidFill>
                  <a:srgbClr val="1B4367"/>
                </a:solidFill>
                <a:cs typeface="+mn-ea"/>
              </a:rPr>
              <a:t>浏览器</a:t>
            </a:r>
            <a:r>
              <a:rPr lang="en-US" altLang="zh-CN" dirty="0">
                <a:solidFill>
                  <a:srgbClr val="1B4367"/>
                </a:solidFill>
                <a:cs typeface="+mn-ea"/>
              </a:rPr>
              <a:t>/</a:t>
            </a:r>
            <a:r>
              <a:rPr lang="zh-CN" altLang="en-US" dirty="0">
                <a:solidFill>
                  <a:srgbClr val="1B4367"/>
                </a:solidFill>
                <a:cs typeface="+mn-ea"/>
              </a:rPr>
              <a:t>服务器（</a:t>
            </a:r>
            <a:r>
              <a:rPr lang="en-US" altLang="zh-CN" dirty="0">
                <a:solidFill>
                  <a:srgbClr val="1B4367"/>
                </a:solidFill>
                <a:cs typeface="+mn-ea"/>
              </a:rPr>
              <a:t>B/S</a:t>
            </a:r>
            <a:r>
              <a:rPr lang="zh-CN" altLang="en-US" dirty="0">
                <a:solidFill>
                  <a:srgbClr val="1B4367"/>
                </a:solidFill>
                <a:cs typeface="+mn-ea"/>
              </a:rPr>
              <a:t>）风格就是上述三层应用结构的一种实现方式，其具体结构为：浏览器</a:t>
            </a:r>
            <a:r>
              <a:rPr lang="en-US" altLang="zh-CN" dirty="0">
                <a:solidFill>
                  <a:srgbClr val="1B4367"/>
                </a:solidFill>
                <a:cs typeface="+mn-ea"/>
              </a:rPr>
              <a:t>/Web</a:t>
            </a:r>
            <a:r>
              <a:rPr lang="zh-CN" altLang="en-US" dirty="0">
                <a:solidFill>
                  <a:srgbClr val="1B4367"/>
                </a:solidFill>
                <a:cs typeface="+mn-ea"/>
              </a:rPr>
              <a:t>服务器</a:t>
            </a:r>
            <a:r>
              <a:rPr lang="en-US" altLang="zh-CN" dirty="0">
                <a:solidFill>
                  <a:srgbClr val="1B4367"/>
                </a:solidFill>
                <a:cs typeface="+mn-ea"/>
              </a:rPr>
              <a:t>/</a:t>
            </a:r>
            <a:r>
              <a:rPr lang="zh-CN" altLang="en-US" dirty="0">
                <a:solidFill>
                  <a:srgbClr val="1B4367"/>
                </a:solidFill>
                <a:cs typeface="+mn-ea"/>
              </a:rPr>
              <a:t>数据库服务器</a:t>
            </a:r>
            <a:r>
              <a:rPr lang="zh-CN" altLang="en-US" dirty="0" smtClean="0">
                <a:solidFill>
                  <a:srgbClr val="1B4367"/>
                </a:solidFill>
                <a:cs typeface="+mn-ea"/>
              </a:rPr>
              <a:t>。</a:t>
            </a:r>
            <a:endParaRPr lang="en-US" altLang="zh-CN" dirty="0" smtClean="0">
              <a:solidFill>
                <a:srgbClr val="1B4367"/>
              </a:solidFill>
              <a:cs typeface="+mn-ea"/>
            </a:endParaRPr>
          </a:p>
          <a:p>
            <a:pPr>
              <a:lnSpc>
                <a:spcPct val="150000"/>
              </a:lnSpc>
              <a:spcAft>
                <a:spcPts val="600"/>
              </a:spcAft>
            </a:pPr>
            <a:endParaRPr lang="en-US" altLang="zh-CN" dirty="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dirty="0">
                <a:solidFill>
                  <a:srgbClr val="1B4367"/>
                </a:solidFill>
                <a:cs typeface="+mn-ea"/>
              </a:rPr>
              <a:t>用户工作界面</a:t>
            </a:r>
            <a:r>
              <a:rPr lang="zh-CN" altLang="en-US" dirty="0" smtClean="0">
                <a:solidFill>
                  <a:srgbClr val="1B4367"/>
                </a:solidFill>
                <a:cs typeface="+mn-ea"/>
              </a:rPr>
              <a:t>通过浏览器</a:t>
            </a:r>
            <a:r>
              <a:rPr lang="zh-CN" altLang="en-US" dirty="0">
                <a:solidFill>
                  <a:srgbClr val="1B4367"/>
                </a:solidFill>
                <a:cs typeface="+mn-ea"/>
              </a:rPr>
              <a:t>来实现，极少部分事务逻辑在</a:t>
            </a:r>
            <a:r>
              <a:rPr lang="zh-CN" altLang="en-US" dirty="0" smtClean="0">
                <a:solidFill>
                  <a:srgbClr val="1B4367"/>
                </a:solidFill>
                <a:cs typeface="+mn-ea"/>
              </a:rPr>
              <a:t>前端实现</a:t>
            </a:r>
            <a:r>
              <a:rPr lang="zh-CN" altLang="en-US" dirty="0">
                <a:solidFill>
                  <a:srgbClr val="1B4367"/>
                </a:solidFill>
                <a:cs typeface="+mn-ea"/>
              </a:rPr>
              <a:t>，但是主要事务逻辑在服务器</a:t>
            </a:r>
            <a:r>
              <a:rPr lang="zh-CN" altLang="en-US" dirty="0" smtClean="0">
                <a:solidFill>
                  <a:srgbClr val="1B4367"/>
                </a:solidFill>
                <a:cs typeface="+mn-ea"/>
              </a:rPr>
              <a:t>端实现。</a:t>
            </a:r>
            <a:r>
              <a:rPr lang="zh-CN" altLang="en-US" dirty="0">
                <a:solidFill>
                  <a:srgbClr val="1B4367"/>
                </a:solidFill>
                <a:cs typeface="+mn-ea"/>
              </a:rPr>
              <a:t>这样就简化了客户端电脑载荷，减轻了系统维护与升级的成本和工作量，降低了用户的体成本。</a:t>
            </a:r>
            <a:endParaRPr lang="en-US" altLang="zh-CN" dirty="0">
              <a:solidFill>
                <a:srgbClr val="1B4367"/>
              </a:solidFill>
              <a:cs typeface="+mn-ea"/>
            </a:endParaRPr>
          </a:p>
        </p:txBody>
      </p:sp>
    </p:spTree>
    <p:extLst>
      <p:ext uri="{BB962C8B-B14F-4D97-AF65-F5344CB8AC3E}">
        <p14:creationId xmlns:p14="http://schemas.microsoft.com/office/powerpoint/2010/main" val="982879315"/>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en-US" altLang="zh-CN" sz="1700" b="1" dirty="0" smtClean="0">
                  <a:solidFill>
                    <a:srgbClr val="1B4367"/>
                  </a:solidFill>
                  <a:cs typeface="+mn-ea"/>
                  <a:sym typeface="+mn-lt"/>
                </a:rPr>
                <a:t>B/S </a:t>
              </a:r>
              <a:r>
                <a:rPr lang="zh-CN" altLang="en-US" sz="1700" b="1" dirty="0" smtClean="0">
                  <a:solidFill>
                    <a:srgbClr val="1B4367"/>
                  </a:solidFill>
                  <a:cs typeface="+mn-ea"/>
                  <a:sym typeface="+mn-lt"/>
                </a:rPr>
                <a:t>体系结构风格</a:t>
              </a:r>
              <a:endParaRPr lang="en-US" altLang="zh-CN"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3"/>
          <a:stretch>
            <a:fillRect/>
          </a:stretch>
        </p:blipFill>
        <p:spPr>
          <a:xfrm>
            <a:off x="1571126" y="1001506"/>
            <a:ext cx="5705958" cy="3153102"/>
          </a:xfrm>
          <a:prstGeom prst="rect">
            <a:avLst/>
          </a:prstGeom>
        </p:spPr>
      </p:pic>
    </p:spTree>
    <p:extLst>
      <p:ext uri="{BB962C8B-B14F-4D97-AF65-F5344CB8AC3E}">
        <p14:creationId xmlns:p14="http://schemas.microsoft.com/office/powerpoint/2010/main" val="1566141186"/>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en-US" altLang="zh-CN" sz="1700" b="1" dirty="0" smtClean="0">
                  <a:solidFill>
                    <a:srgbClr val="1B4367"/>
                  </a:solidFill>
                  <a:cs typeface="+mn-ea"/>
                  <a:sym typeface="+mn-lt"/>
                </a:rPr>
                <a:t>B/S </a:t>
              </a:r>
              <a:r>
                <a:rPr lang="zh-CN" altLang="en-US" sz="1700" b="1" dirty="0" smtClean="0">
                  <a:solidFill>
                    <a:srgbClr val="1B4367"/>
                  </a:solidFill>
                  <a:cs typeface="+mn-ea"/>
                  <a:sym typeface="+mn-lt"/>
                </a:rPr>
                <a:t>体系结构风格</a:t>
              </a:r>
              <a:endParaRPr lang="en-US" altLang="zh-CN"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333763" y="1043101"/>
            <a:ext cx="6656200" cy="3508653"/>
          </a:xfrm>
          <a:prstGeom prst="rect">
            <a:avLst/>
          </a:prstGeom>
        </p:spPr>
        <p:txBody>
          <a:bodyPr wrap="square">
            <a:spAutoFit/>
          </a:bodyPr>
          <a:lstStyle/>
          <a:p>
            <a:pPr>
              <a:lnSpc>
                <a:spcPct val="150000"/>
              </a:lnSpc>
              <a:spcAft>
                <a:spcPts val="600"/>
              </a:spcAft>
            </a:pPr>
            <a:r>
              <a:rPr lang="zh-CN" altLang="en-US" sz="1600" dirty="0" smtClean="0">
                <a:solidFill>
                  <a:srgbClr val="1B4367"/>
                </a:solidFill>
                <a:cs typeface="+mn-ea"/>
              </a:rPr>
              <a:t>优点：</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基于</a:t>
            </a:r>
            <a:r>
              <a:rPr lang="en-US" altLang="zh-CN" sz="1600" dirty="0">
                <a:solidFill>
                  <a:srgbClr val="1B4367"/>
                </a:solidFill>
                <a:cs typeface="+mn-ea"/>
              </a:rPr>
              <a:t>B/S</a:t>
            </a:r>
            <a:r>
              <a:rPr lang="zh-CN" altLang="en-US" sz="1600" dirty="0">
                <a:solidFill>
                  <a:srgbClr val="1B4367"/>
                </a:solidFill>
                <a:cs typeface="+mn-ea"/>
              </a:rPr>
              <a:t>体系结构</a:t>
            </a:r>
            <a:r>
              <a:rPr lang="zh-CN" altLang="en-US" sz="1600" dirty="0" smtClean="0">
                <a:solidFill>
                  <a:srgbClr val="1B4367"/>
                </a:solidFill>
                <a:cs typeface="+mn-ea"/>
              </a:rPr>
              <a:t>的</a:t>
            </a:r>
            <a:r>
              <a:rPr lang="zh-CN" altLang="en-US" sz="1600" dirty="0">
                <a:solidFill>
                  <a:srgbClr val="1B4367"/>
                </a:solidFill>
                <a:cs typeface="+mn-ea"/>
              </a:rPr>
              <a:t> </a:t>
            </a:r>
            <a:r>
              <a:rPr lang="en-US" altLang="zh-CN" sz="1600" dirty="0" smtClean="0">
                <a:solidFill>
                  <a:srgbClr val="1B4367"/>
                </a:solidFill>
                <a:cs typeface="+mn-ea"/>
              </a:rPr>
              <a:t>OJ</a:t>
            </a:r>
            <a:r>
              <a:rPr lang="zh-CN" altLang="en-US" sz="1600" dirty="0" smtClean="0">
                <a:solidFill>
                  <a:srgbClr val="1B4367"/>
                </a:solidFill>
                <a:cs typeface="+mn-ea"/>
              </a:rPr>
              <a:t>，系统安装</a:t>
            </a:r>
            <a:r>
              <a:rPr lang="zh-CN" altLang="en-US" sz="1600" dirty="0">
                <a:solidFill>
                  <a:srgbClr val="1B4367"/>
                </a:solidFill>
                <a:cs typeface="+mn-ea"/>
              </a:rPr>
              <a:t>、修改和维护全在服务器端解决</a:t>
            </a:r>
            <a:r>
              <a:rPr lang="zh-CN" altLang="en-US" sz="1600" dirty="0" smtClean="0">
                <a:solidFill>
                  <a:srgbClr val="1B4367"/>
                </a:solidFill>
                <a:cs typeface="+mn-ea"/>
              </a:rPr>
              <a:t>。</a:t>
            </a: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分布性强，客户端零维护。只要有网络、浏览器，可以随时随地进行查询题目、浏览相关信息，提交代码等业务处理。</a:t>
            </a: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业务</a:t>
            </a:r>
            <a:r>
              <a:rPr lang="zh-CN" altLang="en-US" sz="1600" dirty="0">
                <a:solidFill>
                  <a:srgbClr val="1B4367"/>
                </a:solidFill>
                <a:cs typeface="+mn-ea"/>
              </a:rPr>
              <a:t>扩展简单方便，通过增加网页即可增加服务器功能。</a:t>
            </a: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维护</a:t>
            </a:r>
            <a:r>
              <a:rPr lang="zh-CN" altLang="en-US" sz="1600" dirty="0">
                <a:solidFill>
                  <a:srgbClr val="1B4367"/>
                </a:solidFill>
                <a:cs typeface="+mn-ea"/>
              </a:rPr>
              <a:t>简单方便，只需要改变网页，即可实现所有</a:t>
            </a:r>
            <a:r>
              <a:rPr lang="zh-CN" altLang="en-US" sz="1600" dirty="0" smtClean="0">
                <a:solidFill>
                  <a:srgbClr val="1B4367"/>
                </a:solidFill>
                <a:cs typeface="+mn-ea"/>
              </a:rPr>
              <a:t>用户页面的</a:t>
            </a:r>
            <a:r>
              <a:rPr lang="zh-CN" altLang="en-US" sz="1600" dirty="0">
                <a:solidFill>
                  <a:srgbClr val="1B4367"/>
                </a:solidFill>
                <a:cs typeface="+mn-ea"/>
              </a:rPr>
              <a:t>同步更新。</a:t>
            </a: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开发</a:t>
            </a:r>
            <a:r>
              <a:rPr lang="zh-CN" altLang="en-US" sz="1600" dirty="0">
                <a:solidFill>
                  <a:srgbClr val="1B4367"/>
                </a:solidFill>
                <a:cs typeface="+mn-ea"/>
              </a:rPr>
              <a:t>简单，共享性强。</a:t>
            </a:r>
          </a:p>
          <a:p>
            <a:pPr marL="285750" indent="-285750">
              <a:lnSpc>
                <a:spcPct val="150000"/>
              </a:lnSpc>
              <a:spcAft>
                <a:spcPts val="600"/>
              </a:spcAft>
              <a:buFont typeface="Arial" panose="020B0604020202020204" pitchFamily="34" charset="0"/>
              <a:buChar char="•"/>
            </a:pPr>
            <a:endParaRPr lang="en-US" altLang="zh-CN" sz="1600" dirty="0">
              <a:solidFill>
                <a:srgbClr val="1B4367"/>
              </a:solidFill>
              <a:cs typeface="+mn-ea"/>
            </a:endParaRPr>
          </a:p>
        </p:txBody>
      </p:sp>
    </p:spTree>
    <p:extLst>
      <p:ext uri="{BB962C8B-B14F-4D97-AF65-F5344CB8AC3E}">
        <p14:creationId xmlns:p14="http://schemas.microsoft.com/office/powerpoint/2010/main" val="2943110200"/>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en-US" altLang="zh-CN" sz="1700" b="1" dirty="0" smtClean="0">
                  <a:solidFill>
                    <a:srgbClr val="1B4367"/>
                  </a:solidFill>
                  <a:cs typeface="+mn-ea"/>
                  <a:sym typeface="+mn-lt"/>
                </a:rPr>
                <a:t>B/S </a:t>
              </a:r>
              <a:r>
                <a:rPr lang="zh-CN" altLang="en-US" sz="1700" b="1" dirty="0" smtClean="0">
                  <a:solidFill>
                    <a:srgbClr val="1B4367"/>
                  </a:solidFill>
                  <a:cs typeface="+mn-ea"/>
                  <a:sym typeface="+mn-lt"/>
                </a:rPr>
                <a:t>体系结构风格</a:t>
              </a:r>
              <a:endParaRPr lang="en-US" altLang="zh-CN"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248440" y="1225982"/>
            <a:ext cx="7614744" cy="2169825"/>
          </a:xfrm>
          <a:prstGeom prst="rect">
            <a:avLst/>
          </a:prstGeom>
        </p:spPr>
        <p:txBody>
          <a:bodyPr wrap="square">
            <a:spAutoFit/>
          </a:bodyPr>
          <a:lstStyle/>
          <a:p>
            <a:pPr>
              <a:lnSpc>
                <a:spcPct val="150000"/>
              </a:lnSpc>
              <a:spcAft>
                <a:spcPts val="600"/>
              </a:spcAft>
            </a:pPr>
            <a:r>
              <a:rPr lang="zh-CN" altLang="en-US" sz="1600" dirty="0">
                <a:solidFill>
                  <a:srgbClr val="1B4367"/>
                </a:solidFill>
                <a:cs typeface="+mn-ea"/>
              </a:rPr>
              <a:t>缺</a:t>
            </a:r>
            <a:r>
              <a:rPr lang="zh-CN" altLang="en-US" sz="1600" dirty="0" smtClean="0">
                <a:solidFill>
                  <a:srgbClr val="1B4367"/>
                </a:solidFill>
                <a:cs typeface="+mn-ea"/>
              </a:rPr>
              <a:t>点：</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en-US" altLang="zh-CN" sz="1600" dirty="0" smtClean="0">
                <a:solidFill>
                  <a:srgbClr val="1B4367"/>
                </a:solidFill>
                <a:cs typeface="+mn-ea"/>
              </a:rPr>
              <a:t>B/S </a:t>
            </a:r>
            <a:r>
              <a:rPr lang="zh-CN" altLang="en-US" sz="1600" dirty="0" smtClean="0">
                <a:solidFill>
                  <a:srgbClr val="1B4367"/>
                </a:solidFill>
                <a:cs typeface="+mn-ea"/>
              </a:rPr>
              <a:t>体系结构</a:t>
            </a:r>
            <a:r>
              <a:rPr lang="zh-CN" altLang="en-US" sz="1600" dirty="0">
                <a:solidFill>
                  <a:srgbClr val="1B4367"/>
                </a:solidFill>
                <a:cs typeface="+mn-ea"/>
              </a:rPr>
              <a:t>的系统扩展能力差</a:t>
            </a:r>
            <a:r>
              <a:rPr lang="zh-CN" altLang="en-US" sz="1600" dirty="0" smtClean="0">
                <a:solidFill>
                  <a:srgbClr val="1B4367"/>
                </a:solidFill>
                <a:cs typeface="+mn-ea"/>
              </a:rPr>
              <a:t>，</a:t>
            </a:r>
            <a:r>
              <a:rPr lang="en-US" altLang="zh-CN" sz="1600" dirty="0" smtClean="0">
                <a:solidFill>
                  <a:srgbClr val="1B4367"/>
                </a:solidFill>
                <a:cs typeface="+mn-ea"/>
              </a:rPr>
              <a:t>OJ </a:t>
            </a:r>
            <a:r>
              <a:rPr lang="zh-CN" altLang="en-US" sz="1600" dirty="0" smtClean="0">
                <a:solidFill>
                  <a:srgbClr val="1B4367"/>
                </a:solidFill>
                <a:cs typeface="+mn-ea"/>
              </a:rPr>
              <a:t>的安全性</a:t>
            </a:r>
            <a:r>
              <a:rPr lang="zh-CN" altLang="en-US" sz="1600" dirty="0">
                <a:solidFill>
                  <a:srgbClr val="1B4367"/>
                </a:solidFill>
                <a:cs typeface="+mn-ea"/>
              </a:rPr>
              <a:t>难以控制</a:t>
            </a:r>
            <a:r>
              <a:rPr lang="zh-CN" altLang="en-US" sz="1600" dirty="0" smtClean="0">
                <a:solidFill>
                  <a:srgbClr val="1B4367"/>
                </a:solidFill>
                <a:cs typeface="+mn-ea"/>
              </a:rPr>
              <a:t>。</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客户端</a:t>
            </a:r>
            <a:r>
              <a:rPr lang="zh-CN" altLang="en-US" sz="1600" dirty="0">
                <a:solidFill>
                  <a:srgbClr val="1B4367"/>
                </a:solidFill>
                <a:cs typeface="+mn-ea"/>
              </a:rPr>
              <a:t>服务器端的交互是请求</a:t>
            </a:r>
            <a:r>
              <a:rPr lang="en-US" altLang="zh-CN" sz="1600" dirty="0">
                <a:solidFill>
                  <a:srgbClr val="1B4367"/>
                </a:solidFill>
                <a:cs typeface="+mn-ea"/>
              </a:rPr>
              <a:t>-</a:t>
            </a:r>
            <a:r>
              <a:rPr lang="zh-CN" altLang="en-US" sz="1600" dirty="0">
                <a:solidFill>
                  <a:srgbClr val="1B4367"/>
                </a:solidFill>
                <a:cs typeface="+mn-ea"/>
              </a:rPr>
              <a:t>响应模式，通常动态刷新页面，响应速度明显</a:t>
            </a:r>
            <a:r>
              <a:rPr lang="zh-CN" altLang="en-US" sz="1600" dirty="0" smtClean="0">
                <a:solidFill>
                  <a:srgbClr val="1B4367"/>
                </a:solidFill>
                <a:cs typeface="+mn-ea"/>
              </a:rPr>
              <a:t>降低，可通过 </a:t>
            </a:r>
            <a:r>
              <a:rPr lang="en-US" altLang="zh-CN" sz="1600" dirty="0" smtClean="0">
                <a:solidFill>
                  <a:srgbClr val="1B4367"/>
                </a:solidFill>
                <a:cs typeface="+mn-ea"/>
              </a:rPr>
              <a:t>Ajax </a:t>
            </a:r>
            <a:r>
              <a:rPr lang="zh-CN" altLang="en-US" sz="1600" dirty="0" smtClean="0">
                <a:solidFill>
                  <a:srgbClr val="1B4367"/>
                </a:solidFill>
                <a:cs typeface="+mn-ea"/>
              </a:rPr>
              <a:t>在一定</a:t>
            </a:r>
            <a:r>
              <a:rPr lang="zh-CN" altLang="en-US" sz="1600" dirty="0">
                <a:solidFill>
                  <a:srgbClr val="1B4367"/>
                </a:solidFill>
                <a:cs typeface="+mn-ea"/>
              </a:rPr>
              <a:t>程度上解决这个</a:t>
            </a:r>
            <a:r>
              <a:rPr lang="zh-CN" altLang="en-US" sz="1600" dirty="0" smtClean="0">
                <a:solidFill>
                  <a:srgbClr val="1B4367"/>
                </a:solidFill>
                <a:cs typeface="+mn-ea"/>
              </a:rPr>
              <a:t>问题，数据库访问压力大。</a:t>
            </a:r>
            <a:endParaRPr lang="en-US" altLang="zh-CN" sz="16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a:solidFill>
                  <a:srgbClr val="1B4367"/>
                </a:solidFill>
                <a:cs typeface="+mn-ea"/>
              </a:rPr>
              <a:t>对</a:t>
            </a:r>
            <a:r>
              <a:rPr lang="zh-CN" altLang="en-US" sz="1600" dirty="0" smtClean="0">
                <a:solidFill>
                  <a:srgbClr val="1B4367"/>
                </a:solidFill>
                <a:cs typeface="+mn-ea"/>
              </a:rPr>
              <a:t>服务器要求较高。</a:t>
            </a:r>
            <a:endParaRPr lang="en-US" altLang="zh-CN" sz="1600" dirty="0">
              <a:solidFill>
                <a:srgbClr val="1B4367"/>
              </a:solidFill>
              <a:cs typeface="+mn-ea"/>
            </a:endParaRPr>
          </a:p>
        </p:txBody>
      </p:sp>
    </p:spTree>
    <p:extLst>
      <p:ext uri="{BB962C8B-B14F-4D97-AF65-F5344CB8AC3E}">
        <p14:creationId xmlns:p14="http://schemas.microsoft.com/office/powerpoint/2010/main" val="3671368656"/>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面向对象体系结构风格</a:t>
              </a:r>
              <a:endParaRPr lang="en-US" altLang="zh-CN"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271538" y="939990"/>
            <a:ext cx="3361208" cy="3447098"/>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200" dirty="0">
                <a:solidFill>
                  <a:srgbClr val="1B4367"/>
                </a:solidFill>
                <a:cs typeface="+mn-ea"/>
              </a:rPr>
              <a:t>这种风格建立在数据抽象和面向对象的基础上，数据的表示方法和它们的相应操作封装在一个抽象数据类型或对象中</a:t>
            </a:r>
            <a:r>
              <a:rPr lang="zh-CN" altLang="en-US" sz="1200" dirty="0" smtClean="0">
                <a:solidFill>
                  <a:srgbClr val="1B4367"/>
                </a:solidFill>
                <a:cs typeface="+mn-ea"/>
              </a:rPr>
              <a:t>。</a:t>
            </a:r>
            <a:endParaRPr lang="en-US" altLang="zh-CN" sz="12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200" dirty="0" smtClean="0">
                <a:solidFill>
                  <a:srgbClr val="1B4367"/>
                </a:solidFill>
                <a:cs typeface="+mn-ea"/>
              </a:rPr>
              <a:t>通过对数据类型的抽象封装，使对数据的操作相对统一。</a:t>
            </a:r>
            <a:endParaRPr lang="en-US" altLang="zh-CN" sz="12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200" dirty="0" smtClean="0">
                <a:solidFill>
                  <a:srgbClr val="1B4367"/>
                </a:solidFill>
                <a:cs typeface="+mn-ea"/>
              </a:rPr>
              <a:t>将题目、比赛、提交信息抽象成对象，针对不同的对象设计不同的组件模块，降低了开发的复杂度。</a:t>
            </a:r>
            <a:endParaRPr lang="en-US" altLang="zh-CN" sz="12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200" dirty="0" smtClean="0">
                <a:solidFill>
                  <a:srgbClr val="1B4367"/>
                </a:solidFill>
                <a:cs typeface="+mn-ea"/>
              </a:rPr>
              <a:t>通过 </a:t>
            </a:r>
            <a:r>
              <a:rPr lang="en-US" altLang="zh-CN" sz="1200" dirty="0" err="1" smtClean="0">
                <a:solidFill>
                  <a:srgbClr val="1B4367"/>
                </a:solidFill>
                <a:cs typeface="+mn-ea"/>
              </a:rPr>
              <a:t>Enum</a:t>
            </a:r>
            <a:r>
              <a:rPr lang="zh-CN" altLang="en-US" sz="1200" dirty="0" smtClean="0">
                <a:solidFill>
                  <a:srgbClr val="1B4367"/>
                </a:solidFill>
                <a:cs typeface="+mn-ea"/>
              </a:rPr>
              <a:t>，</a:t>
            </a:r>
            <a:r>
              <a:rPr lang="en-US" altLang="zh-CN" sz="1200" dirty="0" err="1">
                <a:solidFill>
                  <a:srgbClr val="1B4367"/>
                </a:solidFill>
                <a:cs typeface="+mn-ea"/>
              </a:rPr>
              <a:t>U</a:t>
            </a:r>
            <a:r>
              <a:rPr lang="en-US" altLang="zh-CN" sz="1200" dirty="0" err="1" smtClean="0">
                <a:solidFill>
                  <a:srgbClr val="1B4367"/>
                </a:solidFill>
                <a:cs typeface="+mn-ea"/>
              </a:rPr>
              <a:t>til</a:t>
            </a:r>
            <a:r>
              <a:rPr lang="en-US" altLang="zh-CN" sz="1200" dirty="0" smtClean="0">
                <a:solidFill>
                  <a:srgbClr val="1B4367"/>
                </a:solidFill>
                <a:cs typeface="+mn-ea"/>
              </a:rPr>
              <a:t> </a:t>
            </a:r>
            <a:r>
              <a:rPr lang="zh-CN" altLang="en-US" sz="1200" dirty="0" smtClean="0">
                <a:solidFill>
                  <a:srgbClr val="1B4367"/>
                </a:solidFill>
                <a:cs typeface="+mn-ea"/>
              </a:rPr>
              <a:t>等工具类，提高了系统代码的可读性与可维护性。</a:t>
            </a:r>
            <a:endParaRPr lang="en-US" altLang="zh-CN" sz="1200" dirty="0" smtClean="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200" dirty="0" smtClean="0">
                <a:solidFill>
                  <a:srgbClr val="1B4367"/>
                </a:solidFill>
                <a:cs typeface="+mn-ea"/>
              </a:rPr>
              <a:t>将返回结果抽象化，实现前后端接口统一。</a:t>
            </a:r>
            <a:endParaRPr lang="en-US" altLang="zh-CN" sz="1200" dirty="0" smtClean="0">
              <a:solidFill>
                <a:srgbClr val="1B4367"/>
              </a:solidFill>
              <a:cs typeface="+mn-ea"/>
            </a:endParaRPr>
          </a:p>
        </p:txBody>
      </p:sp>
      <p:pic>
        <p:nvPicPr>
          <p:cNvPr id="3" name="图片 2"/>
          <p:cNvPicPr>
            <a:picLocks noChangeAspect="1"/>
          </p:cNvPicPr>
          <p:nvPr/>
        </p:nvPicPr>
        <p:blipFill>
          <a:blip r:embed="rId3"/>
          <a:stretch>
            <a:fillRect/>
          </a:stretch>
        </p:blipFill>
        <p:spPr>
          <a:xfrm>
            <a:off x="974155" y="1103213"/>
            <a:ext cx="3641773" cy="3283875"/>
          </a:xfrm>
          <a:prstGeom prst="rect">
            <a:avLst/>
          </a:prstGeom>
        </p:spPr>
      </p:pic>
    </p:spTree>
    <p:extLst>
      <p:ext uri="{BB962C8B-B14F-4D97-AF65-F5344CB8AC3E}">
        <p14:creationId xmlns:p14="http://schemas.microsoft.com/office/powerpoint/2010/main" val="2584396403"/>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面向对象体系结构风格</a:t>
              </a:r>
              <a:endParaRPr lang="en-US" altLang="zh-CN"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428356" y="1263819"/>
            <a:ext cx="7047186" cy="2954655"/>
          </a:xfrm>
          <a:prstGeom prst="rect">
            <a:avLst/>
          </a:prstGeom>
        </p:spPr>
        <p:txBody>
          <a:bodyPr wrap="square">
            <a:spAutoFit/>
          </a:bodyPr>
          <a:lstStyle/>
          <a:p>
            <a:pPr>
              <a:lnSpc>
                <a:spcPct val="150000"/>
              </a:lnSpc>
              <a:spcAft>
                <a:spcPts val="600"/>
              </a:spcAft>
            </a:pPr>
            <a:r>
              <a:rPr lang="zh-CN" altLang="en-US" sz="1600" dirty="0" smtClean="0">
                <a:solidFill>
                  <a:srgbClr val="1B4367"/>
                </a:solidFill>
                <a:cs typeface="+mn-ea"/>
              </a:rPr>
              <a:t>优点：</a:t>
            </a:r>
            <a:endParaRPr lang="en-US" altLang="zh-CN" sz="1600" dirty="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a:solidFill>
                  <a:srgbClr val="1B4367"/>
                </a:solidFill>
                <a:cs typeface="+mn-ea"/>
              </a:rPr>
              <a:t>信息隐藏保证了对象行为的可靠性。</a:t>
            </a:r>
            <a:endParaRPr lang="en-US" altLang="zh-CN" sz="1600" dirty="0">
              <a:solidFill>
                <a:srgbClr val="1B4367"/>
              </a:solidFill>
              <a:cs typeface="+mn-ea"/>
            </a:endParaRPr>
          </a:p>
          <a:p>
            <a:pPr marL="285750" indent="-285750">
              <a:buFont typeface="Arial" panose="020B0604020202020204" pitchFamily="34" charset="0"/>
              <a:buChar char="•"/>
            </a:pPr>
            <a:r>
              <a:rPr lang="zh-CN" altLang="en-US" sz="1600" dirty="0">
                <a:solidFill>
                  <a:srgbClr val="1B4367"/>
                </a:solidFill>
                <a:cs typeface="+mn-ea"/>
              </a:rPr>
              <a:t>受封装的独立运行对象把数据和操作捆绑在一起，提高了对象作为一种模块的内聚力，使系统分解成相互作用又相对独立的对象集合。</a:t>
            </a:r>
            <a:endParaRPr lang="en-US" altLang="zh-CN" sz="1600" dirty="0">
              <a:solidFill>
                <a:srgbClr val="1B4367"/>
              </a:solidFill>
              <a:cs typeface="+mn-ea"/>
            </a:endParaRPr>
          </a:p>
          <a:p>
            <a:pPr marL="285750" indent="-285750">
              <a:buFont typeface="Arial" panose="020B0604020202020204" pitchFamily="34" charset="0"/>
              <a:buChar char="•"/>
            </a:pPr>
            <a:endParaRPr lang="zh-CN" altLang="en-US" sz="1600" dirty="0">
              <a:solidFill>
                <a:srgbClr val="1B4367"/>
              </a:solidFill>
              <a:cs typeface="+mn-ea"/>
            </a:endParaRPr>
          </a:p>
          <a:p>
            <a:pPr marL="285750" indent="-285750">
              <a:buFont typeface="Arial" panose="020B0604020202020204" pitchFamily="34" charset="0"/>
              <a:buChar char="•"/>
            </a:pPr>
            <a:r>
              <a:rPr lang="zh-CN" altLang="en-US" sz="1600" dirty="0">
                <a:solidFill>
                  <a:srgbClr val="1B4367"/>
                </a:solidFill>
                <a:cs typeface="+mn-ea"/>
              </a:rPr>
              <a:t>对象方法的调用将操作请求和实现细节实现分离，使得可能在不影响使用者的情况下改变操作的实现，为系统的维护升级提供了便利的条件。</a:t>
            </a:r>
            <a:endParaRPr lang="en-US" altLang="zh-CN" sz="1600" dirty="0">
              <a:solidFill>
                <a:srgbClr val="1B4367"/>
              </a:solidFill>
              <a:cs typeface="+mn-ea"/>
            </a:endParaRPr>
          </a:p>
          <a:p>
            <a:pPr marL="285750" indent="-285750">
              <a:buFont typeface="Arial" panose="020B0604020202020204" pitchFamily="34" charset="0"/>
              <a:buChar char="•"/>
            </a:pPr>
            <a:endParaRPr lang="zh-CN" altLang="en-US" sz="1600" dirty="0">
              <a:solidFill>
                <a:srgbClr val="1B4367"/>
              </a:solidFill>
              <a:cs typeface="+mn-ea"/>
            </a:endParaRPr>
          </a:p>
          <a:p>
            <a:pPr marL="285750" indent="-285750">
              <a:buFont typeface="Arial" panose="020B0604020202020204" pitchFamily="34" charset="0"/>
              <a:buChar char="•"/>
            </a:pPr>
            <a:r>
              <a:rPr lang="zh-CN" altLang="en-US" sz="1600" dirty="0">
                <a:solidFill>
                  <a:srgbClr val="1B4367"/>
                </a:solidFill>
                <a:cs typeface="+mn-ea"/>
              </a:rPr>
              <a:t>对象可以是多线程的，也可以是单线程的</a:t>
            </a:r>
          </a:p>
          <a:p>
            <a:endParaRPr lang="zh-CN" altLang="en-US" sz="1600" dirty="0"/>
          </a:p>
        </p:txBody>
      </p:sp>
    </p:spTree>
    <p:extLst>
      <p:ext uri="{BB962C8B-B14F-4D97-AF65-F5344CB8AC3E}">
        <p14:creationId xmlns:p14="http://schemas.microsoft.com/office/powerpoint/2010/main" val="4229478198"/>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面向对象体系结构风格</a:t>
              </a:r>
              <a:endParaRPr lang="en-US" altLang="zh-CN"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52936" y="1673723"/>
            <a:ext cx="6022617" cy="2246769"/>
          </a:xfrm>
          <a:prstGeom prst="rect">
            <a:avLst/>
          </a:prstGeom>
        </p:spPr>
        <p:txBody>
          <a:bodyPr wrap="square">
            <a:spAutoFit/>
          </a:bodyPr>
          <a:lstStyle/>
          <a:p>
            <a:pPr>
              <a:lnSpc>
                <a:spcPct val="150000"/>
              </a:lnSpc>
              <a:spcAft>
                <a:spcPts val="600"/>
              </a:spcAft>
            </a:pPr>
            <a:r>
              <a:rPr lang="zh-CN" altLang="en-US" sz="1600" dirty="0">
                <a:solidFill>
                  <a:srgbClr val="1B4367"/>
                </a:solidFill>
                <a:cs typeface="+mn-ea"/>
              </a:rPr>
              <a:t>缺点</a:t>
            </a:r>
            <a:r>
              <a:rPr lang="zh-CN" altLang="en-US" sz="1600" dirty="0" smtClean="0">
                <a:solidFill>
                  <a:srgbClr val="1B4367"/>
                </a:solidFill>
                <a:cs typeface="+mn-ea"/>
              </a:rPr>
              <a:t>：</a:t>
            </a:r>
            <a:endParaRPr lang="zh-CN" altLang="en-US" sz="1600" dirty="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如果一个对象要</a:t>
            </a:r>
            <a:r>
              <a:rPr lang="zh-CN" altLang="en-US" sz="1600" dirty="0">
                <a:solidFill>
                  <a:srgbClr val="1B4367"/>
                </a:solidFill>
                <a:cs typeface="+mn-ea"/>
              </a:rPr>
              <a:t>调用另一个对象，则必须知道它的</a:t>
            </a:r>
            <a:r>
              <a:rPr lang="zh-CN" altLang="en-US" sz="1600" dirty="0" smtClean="0">
                <a:solidFill>
                  <a:srgbClr val="1B4367"/>
                </a:solidFill>
                <a:cs typeface="+mn-ea"/>
              </a:rPr>
              <a:t>标识、名称方法</a:t>
            </a:r>
            <a:endParaRPr lang="zh-CN" altLang="en-US" sz="1600" dirty="0">
              <a:solidFill>
                <a:srgbClr val="1B4367"/>
              </a:solidFill>
              <a:cs typeface="+mn-ea"/>
            </a:endParaRPr>
          </a:p>
          <a:p>
            <a:pPr marL="285750" indent="-285750">
              <a:lnSpc>
                <a:spcPct val="150000"/>
              </a:lnSpc>
              <a:spcAft>
                <a:spcPts val="600"/>
              </a:spcAft>
              <a:buFont typeface="Arial" panose="020B0604020202020204" pitchFamily="34" charset="0"/>
              <a:buChar char="•"/>
            </a:pPr>
            <a:r>
              <a:rPr lang="zh-CN" altLang="en-US" sz="1600" dirty="0" smtClean="0">
                <a:solidFill>
                  <a:srgbClr val="1B4367"/>
                </a:solidFill>
                <a:cs typeface="+mn-ea"/>
              </a:rPr>
              <a:t>不同</a:t>
            </a:r>
            <a:r>
              <a:rPr lang="zh-CN" altLang="en-US" sz="1600" dirty="0">
                <a:solidFill>
                  <a:srgbClr val="1B4367"/>
                </a:solidFill>
                <a:cs typeface="+mn-ea"/>
              </a:rPr>
              <a:t>对象的操作关联性弱，会产生连锁反应</a:t>
            </a:r>
            <a:endParaRPr lang="en-US" altLang="zh-CN" sz="1600" dirty="0">
              <a:solidFill>
                <a:srgbClr val="1B4367"/>
              </a:solidFill>
              <a:cs typeface="+mn-ea"/>
            </a:endParaRPr>
          </a:p>
          <a:p>
            <a:pPr marL="285750" indent="-285750">
              <a:lnSpc>
                <a:spcPct val="150000"/>
              </a:lnSpc>
              <a:spcAft>
                <a:spcPts val="600"/>
              </a:spcAft>
              <a:buFont typeface="Arial" panose="020B0604020202020204" pitchFamily="34" charset="0"/>
              <a:buChar char="•"/>
            </a:pPr>
            <a:endParaRPr lang="en-US" altLang="zh-CN" sz="1600" dirty="0">
              <a:solidFill>
                <a:srgbClr val="1B4367"/>
              </a:solidFill>
              <a:cs typeface="+mn-ea"/>
            </a:endParaRPr>
          </a:p>
        </p:txBody>
      </p:sp>
    </p:spTree>
    <p:extLst>
      <p:ext uri="{BB962C8B-B14F-4D97-AF65-F5344CB8AC3E}">
        <p14:creationId xmlns:p14="http://schemas.microsoft.com/office/powerpoint/2010/main" val="102404082"/>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638</Words>
  <Application>Microsoft Office PowerPoint</Application>
  <PresentationFormat>全屏显示(16:9)</PresentationFormat>
  <Paragraphs>85</Paragraphs>
  <Slides>13</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lastModifiedBy>孙 增奎</cp:lastModifiedBy>
  <cp:revision>222</cp:revision>
  <dcterms:created xsi:type="dcterms:W3CDTF">2016-05-20T12:59:00Z</dcterms:created>
  <dcterms:modified xsi:type="dcterms:W3CDTF">2020-04-17T10:15:14Z</dcterms:modified>
  <cp:category>qzuser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