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8" r:id="rId3"/>
    <p:sldId id="35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47BEC2-018D-4D78-8C53-A02C11952990}">
          <p14:sldIdLst>
            <p14:sldId id="256"/>
            <p14:sldId id="388"/>
            <p14:sldId id="35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92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1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84" y="600"/>
      </p:cViewPr>
      <p:guideLst>
        <p:guide orient="horz" pos="1692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37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6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8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6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20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6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1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46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1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E814-FE30-446C-9D52-91C2A97CF3DB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F4D31-8066-4534-9D98-379D13052A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3139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me.cn/1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52597" y="1089691"/>
            <a:ext cx="6253965" cy="7143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Daemon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763965" y="3075789"/>
            <a:ext cx="3461808" cy="99257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成员：张愉飞、徐维彦、孙增奎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主讲人：徐维彦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27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2633" y="2294195"/>
            <a:ext cx="5358765" cy="2914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450" dirty="0">
                <a:solidFill>
                  <a:srgbClr val="1B4367"/>
                </a:solidFill>
                <a:cs typeface="+mn-ea"/>
                <a:sym typeface="+mn-lt"/>
              </a:rPr>
              <a:t>			</a:t>
            </a:r>
            <a:r>
              <a:rPr lang="zh-CN" altLang="en-US" sz="1450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769978" y="2134417"/>
            <a:ext cx="3336584" cy="305510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——Watermelon Online Judge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测试规划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prism isContent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99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99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10s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F42D15-464C-6C4E-AB4D-BB770653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2" y="937851"/>
            <a:ext cx="7572874" cy="39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4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147FFE-34DB-EF4D-AD57-73E8A316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42" y="819366"/>
            <a:ext cx="7397148" cy="42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40s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67C359-7641-494F-A33C-2AAE3C667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36" y="796130"/>
            <a:ext cx="7463595" cy="42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9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79048"/>
              </p:ext>
            </p:extLst>
          </p:nvPr>
        </p:nvGraphicFramePr>
        <p:xfrm>
          <a:off x="1139962" y="877689"/>
          <a:ext cx="6746738" cy="4180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188">
                  <a:extLst>
                    <a:ext uri="{9D8B030D-6E8A-4147-A177-3AD203B41FA5}">
                      <a16:colId xmlns:a16="http://schemas.microsoft.com/office/drawing/2014/main" val="4050766501"/>
                    </a:ext>
                  </a:extLst>
                </a:gridCol>
                <a:gridCol w="5797550">
                  <a:extLst>
                    <a:ext uri="{9D8B030D-6E8A-4147-A177-3AD203B41FA5}">
                      <a16:colId xmlns:a16="http://schemas.microsoft.com/office/drawing/2014/main" val="3722079744"/>
                    </a:ext>
                  </a:extLst>
                </a:gridCol>
              </a:tblGrid>
              <a:tr h="298654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基本流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步骤一：用户选择某道题目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487362164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步骤二：用户选择代码语言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87936623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步骤三：用户将代码置于编辑框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588614595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步骤四：用户点击提交按钮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368219946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步骤五：系统保存用户代码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1718427025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步骤六：系统对代码进行初步分析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632765599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步骤七：系统将代码传至服务器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59698768"/>
                  </a:ext>
                </a:extLst>
              </a:tr>
              <a:tr h="2986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步骤八：用户提交成功，前台跳转到代码提交记录页面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577434022"/>
                  </a:ext>
                </a:extLst>
              </a:tr>
              <a:tr h="298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备选流1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用户未进行步骤二，则步骤六默认用户使用C语言提交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679261204"/>
                  </a:ext>
                </a:extLst>
              </a:tr>
              <a:tr h="341654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备选流2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同基本流的步骤六，判断用户未提交代码，则给出提示：提交失败，代码过短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3439417974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备选流3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同基本流的步骤六，判断用户提交代码超出长度限制，则给出提示：提交失败，代码过长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04258634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备选流4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同基本流的步骤四，用户两次点击提交按钮时间间隔小于3s，则给出提示：请3s后再进行提交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191818163"/>
                  </a:ext>
                </a:extLst>
              </a:tr>
              <a:tr h="38377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备选流5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同基本流的步骤六，判断用户本次提交代码与上一次提交代码相同，则给出提示：请勿重复提交代码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9" marR="5889" marT="5889" marB="0" anchor="ctr"/>
                </a:tc>
                <a:extLst>
                  <a:ext uri="{0D108BD9-81ED-4DB2-BD59-A6C34878D82A}">
                    <a16:rowId xmlns:a16="http://schemas.microsoft.com/office/drawing/2014/main" val="251047389"/>
                  </a:ext>
                </a:extLst>
              </a:tr>
            </a:tbl>
          </a:graphicData>
        </a:graphic>
      </p:graphicFrame>
      <p:sp>
        <p:nvSpPr>
          <p:cNvPr id="11" name="文本框 15"/>
          <p:cNvSpPr txBox="1"/>
          <p:nvPr/>
        </p:nvSpPr>
        <p:spPr>
          <a:xfrm>
            <a:off x="2506749" y="652672"/>
            <a:ext cx="4686874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1B4367"/>
                </a:solidFill>
                <a:sym typeface="+mn-lt"/>
              </a:rPr>
              <a:t>用户提交代码功能的基本事件流与备选事件流</a:t>
            </a:r>
          </a:p>
        </p:txBody>
      </p:sp>
    </p:spTree>
    <p:extLst>
      <p:ext uri="{BB962C8B-B14F-4D97-AF65-F5344CB8AC3E}">
        <p14:creationId xmlns:p14="http://schemas.microsoft.com/office/powerpoint/2010/main" val="40062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9386" y="309785"/>
            <a:ext cx="3573856" cy="347632"/>
            <a:chOff x="709386" y="309785"/>
            <a:chExt cx="2261711" cy="347632"/>
          </a:xfrm>
        </p:grpSpPr>
        <p:sp>
          <p:nvSpPr>
            <p:cNvPr id="31" name="文本框 15"/>
            <p:cNvSpPr txBox="1"/>
            <p:nvPr/>
          </p:nvSpPr>
          <p:spPr>
            <a:xfrm>
              <a:off x="709386" y="309785"/>
              <a:ext cx="2261711" cy="32956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 </a:t>
              </a:r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测试要点分析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210"/>
          <p:cNvSpPr/>
          <p:nvPr/>
        </p:nvSpPr>
        <p:spPr>
          <a:xfrm>
            <a:off x="1555798" y="942381"/>
            <a:ext cx="7588202" cy="362406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用户需求：用户对某题提交代码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1B4367"/>
                </a:solidFill>
              </a:rPr>
              <a:t>测试要点：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1</a:t>
            </a:r>
            <a:r>
              <a:rPr lang="zh-CN" altLang="en-US" dirty="0">
                <a:solidFill>
                  <a:srgbClr val="1B4367"/>
                </a:solidFill>
              </a:rPr>
              <a:t>、代码编写语言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2</a:t>
            </a:r>
            <a:r>
              <a:rPr lang="zh-CN" altLang="en-US" dirty="0">
                <a:solidFill>
                  <a:srgbClr val="1B4367"/>
                </a:solidFill>
              </a:rPr>
              <a:t>、代码编写长度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3</a:t>
            </a:r>
            <a:r>
              <a:rPr lang="zh-CN" altLang="en-US" dirty="0">
                <a:solidFill>
                  <a:srgbClr val="1B4367"/>
                </a:solidFill>
              </a:rPr>
              <a:t>、代码重复提交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4</a:t>
            </a:r>
            <a:r>
              <a:rPr lang="zh-CN" altLang="en-US" dirty="0">
                <a:solidFill>
                  <a:srgbClr val="1B4367"/>
                </a:solidFill>
              </a:rPr>
              <a:t>、恶意代码提交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5</a:t>
            </a:r>
            <a:r>
              <a:rPr lang="zh-CN" altLang="en-US" dirty="0">
                <a:solidFill>
                  <a:srgbClr val="1B4367"/>
                </a:solidFill>
              </a:rPr>
              <a:t>、代码运行权限限制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6</a:t>
            </a:r>
            <a:r>
              <a:rPr lang="zh-CN" altLang="en-US" dirty="0">
                <a:solidFill>
                  <a:srgbClr val="1B4367"/>
                </a:solidFill>
              </a:rPr>
              <a:t>、代码运行时间限制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7</a:t>
            </a:r>
            <a:r>
              <a:rPr lang="zh-CN" altLang="en-US" dirty="0">
                <a:solidFill>
                  <a:srgbClr val="1B4367"/>
                </a:solidFill>
              </a:rPr>
              <a:t>、代码运行空间限制</a:t>
            </a:r>
            <a:endParaRPr lang="en-US" altLang="zh-CN" dirty="0">
              <a:solidFill>
                <a:srgbClr val="1B4367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1B4367"/>
                </a:solidFill>
              </a:rPr>
              <a:t>		8</a:t>
            </a:r>
            <a:r>
              <a:rPr lang="zh-CN" altLang="en-US" dirty="0">
                <a:solidFill>
                  <a:srgbClr val="1B4367"/>
                </a:solidFill>
              </a:rPr>
              <a:t>、代码提交结果反馈</a:t>
            </a:r>
            <a:endParaRPr lang="en-US" altLang="zh-CN" dirty="0">
              <a:solidFill>
                <a:srgbClr val="1B436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23284"/>
              </p:ext>
            </p:extLst>
          </p:nvPr>
        </p:nvGraphicFramePr>
        <p:xfrm>
          <a:off x="1721595" y="1495847"/>
          <a:ext cx="5702300" cy="266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728">
                  <a:extLst>
                    <a:ext uri="{9D8B030D-6E8A-4147-A177-3AD203B41FA5}">
                      <a16:colId xmlns:a16="http://schemas.microsoft.com/office/drawing/2014/main" val="2423265563"/>
                    </a:ext>
                  </a:extLst>
                </a:gridCol>
                <a:gridCol w="3417572">
                  <a:extLst>
                    <a:ext uri="{9D8B030D-6E8A-4147-A177-3AD203B41FA5}">
                      <a16:colId xmlns:a16="http://schemas.microsoft.com/office/drawing/2014/main" val="19240581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场景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流的执行系列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10347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场景1：代码提交成功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694513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场景2：用户未选择代码语言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基本流、备选流1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58754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场景3：用户未提交代码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基本流、备选流2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34702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>
                          <a:effectLst/>
                        </a:rPr>
                        <a:t>场景4：用户所提交代码过长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基本流、备选流3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4904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场景5：用户频繁提交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>
                          <a:effectLst/>
                        </a:rPr>
                        <a:t>基本流、备选流4</a:t>
                      </a:r>
                      <a:endParaRPr lang="zh-CN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208779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50" u="none" strike="noStrike" dirty="0">
                          <a:effectLst/>
                        </a:rPr>
                        <a:t>场景6：用户重复提交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u="none" strike="noStrike" dirty="0">
                          <a:effectLst/>
                        </a:rPr>
                        <a:t>基本流、备选流5</a:t>
                      </a:r>
                      <a:endParaRPr 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026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9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45658"/>
              </p:ext>
            </p:extLst>
          </p:nvPr>
        </p:nvGraphicFramePr>
        <p:xfrm>
          <a:off x="4643504" y="1593200"/>
          <a:ext cx="4448574" cy="3270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测试用例编号：002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测试项：提交代码（用户未选择代码语言）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操作步骤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预期结果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在代码提交的相关页面：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在编辑框内，显示用户代码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选择语言，并输入代码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测试数据：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代码语言：（未选择）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sng" strike="noStrike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sz="1000" b="0" i="0" u="sng" strike="noStrike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点击“提交“按钮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31969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2034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1706540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测试用例编号：001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测试项：提交代码（代码提交成功）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>
                          <a:effectLst/>
                        </a:rPr>
                        <a:t>操作步骤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预期结果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在代码提交的相关页面：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在编辑框内，显示用户代码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00" u="none" strike="noStrike" dirty="0">
                          <a:effectLst/>
                        </a:rPr>
                        <a:t>选择语言，并输入代码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测试数据：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代码语言：C++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sng" strike="noStrike" dirty="0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sz="10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>
                          <a:effectLst/>
                        </a:rPr>
                        <a:t>点击“提交“按钮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00" u="none" strike="noStrike" dirty="0">
                          <a:effectLst/>
                        </a:rPr>
                        <a:t>用户提交成功，前台跳转到代码提交记录页面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066" marR="9066" marT="9066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40715"/>
              </p:ext>
            </p:extLst>
          </p:nvPr>
        </p:nvGraphicFramePr>
        <p:xfrm>
          <a:off x="4643504" y="1593200"/>
          <a:ext cx="4448574" cy="3270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测试用例编号：004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测试项：提交代码（用户所提交代码过长）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提交代码：</a:t>
                      </a:r>
                      <a:endParaRPr lang="en-US" alt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hlinkClick r:id="rId3"/>
                      </a:endParaRPr>
                    </a:p>
                    <a:p>
                      <a:pPr algn="just" fontAlgn="ctr"/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hlinkClick r:id="rId3"/>
                        </a:rPr>
                        <a:t>https://pasteme.cn/31395(289KB)</a:t>
                      </a:r>
                      <a:endParaRPr 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系统提示：提交失败，代码过长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65648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测试用例编号：003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测试项：提交代码（用户未提交代码）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提交代码：ads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just" defTabSz="685800" rtl="0" eaLnBrk="1" fontAlgn="ctr" latinLnBrk="0" hangingPunct="1"/>
                      <a:r>
                        <a:rPr lang="zh-CN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系统提示：提交失败，代码过短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23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78594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核心功能</a:t>
              </a:r>
              <a:r>
                <a:rPr lang="en-US" altLang="zh-CN" sz="1700" b="1" dirty="0">
                  <a:solidFill>
                    <a:srgbClr val="1B4367"/>
                  </a:solidFill>
                  <a:cs typeface="+mn-ea"/>
                  <a:sym typeface="+mn-lt"/>
                </a:rPr>
                <a:t>—</a:t>
              </a:r>
              <a:r>
                <a:rPr lang="zh-CN" altLang="zh-CN" sz="1800" dirty="0">
                  <a:solidFill>
                    <a:srgbClr val="1B4367"/>
                  </a:solidFill>
                </a:rPr>
                <a:t>用户提交代码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1" name="文本框 15"/>
          <p:cNvSpPr txBox="1"/>
          <p:nvPr/>
        </p:nvSpPr>
        <p:spPr>
          <a:xfrm>
            <a:off x="1867309" y="932289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用户提交代码功能的场景设计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68505"/>
              </p:ext>
            </p:extLst>
          </p:nvPr>
        </p:nvGraphicFramePr>
        <p:xfrm>
          <a:off x="4643504" y="1593200"/>
          <a:ext cx="4448574" cy="341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1101175001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70282465"/>
                    </a:ext>
                  </a:extLst>
                </a:gridCol>
              </a:tblGrid>
              <a:tr h="3688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测试用例编号：006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4042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测试项：提交代码（用户重复提交）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0600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097872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27500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038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408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1814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100" b="0" i="0" u="sng" strike="noStrike" dirty="0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hlinkClick r:id="rId3"/>
                        </a:rPr>
                        <a:t>提交代码：https://pasteme.cn/100 (与上次已提交代码相同)</a:t>
                      </a:r>
                      <a:endParaRPr 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4946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点击“提交“按钮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系统提示：请勿重复提交代码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6428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2776"/>
              </p:ext>
            </p:extLst>
          </p:nvPr>
        </p:nvGraphicFramePr>
        <p:xfrm>
          <a:off x="109871" y="1601378"/>
          <a:ext cx="4448574" cy="3263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4287">
                  <a:extLst>
                    <a:ext uri="{9D8B030D-6E8A-4147-A177-3AD203B41FA5}">
                      <a16:colId xmlns:a16="http://schemas.microsoft.com/office/drawing/2014/main" val="3090938406"/>
                    </a:ext>
                  </a:extLst>
                </a:gridCol>
                <a:gridCol w="2224287">
                  <a:extLst>
                    <a:ext uri="{9D8B030D-6E8A-4147-A177-3AD203B41FA5}">
                      <a16:colId xmlns:a16="http://schemas.microsoft.com/office/drawing/2014/main" val="1382845721"/>
                    </a:ext>
                  </a:extLst>
                </a:gridCol>
              </a:tblGrid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测试用例编号：005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6383"/>
                  </a:ext>
                </a:extLst>
              </a:tr>
              <a:tr h="3626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测试项：提交代码（用户频繁提交）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34678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操作步骤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16005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在代码提交的相关页面：</a:t>
                      </a: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在编辑框内，显示用户代码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9837253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选择语言，并输入代码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0450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测试数据：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31026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代码语言：C++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321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altLang="zh-CN" sz="1100" u="sng" strike="noStrike" dirty="0">
                          <a:effectLst/>
                          <a:hlinkClick r:id="rId3"/>
                        </a:rPr>
                        <a:t>提交代码：https://pasteme.cn/100</a:t>
                      </a:r>
                      <a:endParaRPr lang="zh-CN" altLang="zh-CN" sz="1100" b="0" i="0" u="sng" strike="noStrike" dirty="0">
                        <a:solidFill>
                          <a:srgbClr val="0563C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8548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点击“提交“按钮(上次操作间隔时间小3 s 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系统提示：请3s后再进行提交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439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805DD81B-B68E-9C4B-B19C-8FA4CB9413F2}"/>
              </a:ext>
            </a:extLst>
          </p:cNvPr>
          <p:cNvSpPr txBox="1"/>
          <p:nvPr/>
        </p:nvSpPr>
        <p:spPr>
          <a:xfrm>
            <a:off x="2228563" y="1563892"/>
            <a:ext cx="4686874" cy="13003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测试接口：</a:t>
            </a:r>
            <a:endParaRPr lang="en-US" altLang="zh-CN" sz="1600" dirty="0">
              <a:solidFill>
                <a:srgbClr val="1B4367"/>
              </a:solidFill>
              <a:sym typeface="+mn-lt"/>
            </a:endParaRPr>
          </a:p>
          <a:p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	39.106.167.190:8081/problem/all</a:t>
            </a:r>
          </a:p>
          <a:p>
            <a:endParaRPr lang="en-US" altLang="zh-CN" sz="1600" dirty="0">
              <a:solidFill>
                <a:srgbClr val="1B4367"/>
              </a:solidFill>
              <a:sym typeface="+mn-lt"/>
            </a:endParaRPr>
          </a:p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服务器性能：</a:t>
            </a:r>
            <a:endParaRPr lang="en-US" altLang="zh-CN" sz="1600" dirty="0">
              <a:solidFill>
                <a:srgbClr val="1B4367"/>
              </a:solidFill>
              <a:sym typeface="+mn-lt"/>
            </a:endParaRPr>
          </a:p>
          <a:p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	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单核、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2G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内存、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Ubuntu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 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16.04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4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210"/>
          <p:cNvSpPr/>
          <p:nvPr/>
        </p:nvSpPr>
        <p:spPr>
          <a:xfrm>
            <a:off x="1335165" y="1247760"/>
            <a:ext cx="7030042" cy="34544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endParaRPr lang="zh-CN" altLang="en-US" sz="1800" dirty="0">
              <a:solidFill>
                <a:srgbClr val="1B4367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5243" y="281410"/>
            <a:ext cx="4686874" cy="607859"/>
            <a:chOff x="681450" y="278594"/>
            <a:chExt cx="2966083" cy="607859"/>
          </a:xfrm>
        </p:grpSpPr>
        <p:sp>
          <p:nvSpPr>
            <p:cNvPr id="31" name="文本框 15"/>
            <p:cNvSpPr txBox="1"/>
            <p:nvPr/>
          </p:nvSpPr>
          <p:spPr>
            <a:xfrm>
              <a:off x="681450" y="278594"/>
              <a:ext cx="2966083" cy="60785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700" b="1" dirty="0">
                  <a:solidFill>
                    <a:srgbClr val="1B4367"/>
                  </a:solidFill>
                  <a:cs typeface="+mn-ea"/>
                  <a:sym typeface="+mn-lt"/>
                </a:rPr>
                <a:t>压力测试</a:t>
              </a:r>
              <a:endParaRPr lang="zh-CN" altLang="en-US" sz="1800" dirty="0">
                <a:solidFill>
                  <a:srgbClr val="1B4367"/>
                </a:solidFill>
                <a:sym typeface="+mn-lt"/>
              </a:endParaRPr>
            </a:p>
            <a:p>
              <a:endParaRPr lang="zh-CN" altLang="en-US" sz="1700" b="1" dirty="0">
                <a:solidFill>
                  <a:srgbClr val="1B4367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74478" y="657417"/>
              <a:ext cx="480259" cy="0"/>
            </a:xfrm>
            <a:prstGeom prst="line">
              <a:avLst/>
            </a:prstGeom>
            <a:ln w="9525">
              <a:solidFill>
                <a:srgbClr val="1B43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21595" y="2724074"/>
            <a:ext cx="6165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sz="1800" dirty="0">
              <a:solidFill>
                <a:srgbClr val="1B4367"/>
              </a:solidFill>
            </a:endParaRPr>
          </a:p>
        </p:txBody>
      </p:sp>
      <p:sp>
        <p:nvSpPr>
          <p:cNvPr id="12" name="文本框 15">
            <a:extLst>
              <a:ext uri="{FF2B5EF4-FFF2-40B4-BE49-F238E27FC236}">
                <a16:creationId xmlns:a16="http://schemas.microsoft.com/office/drawing/2014/main" id="{A1835742-8971-0340-8C6A-C56360DEA12A}"/>
              </a:ext>
            </a:extLst>
          </p:cNvPr>
          <p:cNvSpPr txBox="1"/>
          <p:nvPr/>
        </p:nvSpPr>
        <p:spPr>
          <a:xfrm>
            <a:off x="2228563" y="427603"/>
            <a:ext cx="4686874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线程数：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200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，完成时间：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20s</a:t>
            </a:r>
            <a:r>
              <a:rPr lang="zh-CN" altLang="en-US" sz="1600" dirty="0">
                <a:solidFill>
                  <a:srgbClr val="1B4367"/>
                </a:solidFill>
                <a:sym typeface="+mn-lt"/>
              </a:rPr>
              <a:t>，循环次数：</a:t>
            </a:r>
            <a:r>
              <a:rPr lang="en-US" altLang="zh-CN" sz="1600" dirty="0">
                <a:solidFill>
                  <a:srgbClr val="1B4367"/>
                </a:solidFill>
                <a:sym typeface="+mn-lt"/>
              </a:rPr>
              <a:t>3</a:t>
            </a:r>
            <a:endParaRPr lang="zh-CN" altLang="en-US" sz="1600" dirty="0">
              <a:solidFill>
                <a:srgbClr val="1B4367"/>
              </a:solidFill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939BFC-7B30-C141-B9D6-8C69C8F7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4" y="885039"/>
            <a:ext cx="7030042" cy="395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Inverted="1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959</Words>
  <Application>Microsoft Macintosh PowerPoint</Application>
  <PresentationFormat>全屏显示(16:9)</PresentationFormat>
  <Paragraphs>162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szki</cp:lastModifiedBy>
  <cp:revision>234</cp:revision>
  <dcterms:created xsi:type="dcterms:W3CDTF">2020-02-27T15:05:00Z</dcterms:created>
  <dcterms:modified xsi:type="dcterms:W3CDTF">2020-05-21T09:23:27Z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