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366" r:id="rId3"/>
    <p:sldId id="300" r:id="rId4"/>
    <p:sldId id="287" r:id="rId5"/>
    <p:sldId id="358" r:id="rId6"/>
    <p:sldId id="285" r:id="rId7"/>
    <p:sldId id="382" r:id="rId8"/>
    <p:sldId id="383" r:id="rId9"/>
    <p:sldId id="384" r:id="rId10"/>
    <p:sldId id="385" r:id="rId11"/>
    <p:sldId id="286" r:id="rId12"/>
    <p:sldId id="381" r:id="rId13"/>
    <p:sldId id="386" r:id="rId14"/>
    <p:sldId id="387" r:id="rId15"/>
    <p:sldId id="388" r:id="rId1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47BEC2-018D-4D78-8C53-A02C11952990}">
          <p14:sldIdLst>
            <p14:sldId id="256"/>
            <p14:sldId id="366"/>
            <p14:sldId id="300"/>
            <p14:sldId id="287"/>
            <p14:sldId id="358"/>
            <p14:sldId id="285"/>
            <p14:sldId id="382"/>
            <p14:sldId id="383"/>
            <p14:sldId id="384"/>
            <p14:sldId id="385"/>
            <p14:sldId id="286"/>
            <p14:sldId id="381"/>
            <p14:sldId id="386"/>
            <p14:sldId id="387"/>
            <p14:sldId id="388"/>
          </p14:sldIdLst>
        </p14:section>
      </p14:sectionLst>
    </p:ext>
    <p:ext uri="{EFAFB233-063F-42B5-8137-9DF3F51BA10A}">
      <p15:sldGuideLst xmlns:p15="http://schemas.microsoft.com/office/powerpoint/2012/main">
        <p15:guide id="1" orient="horz" pos="1692">
          <p15:clr>
            <a:srgbClr val="A4A3A4"/>
          </p15:clr>
        </p15:guide>
        <p15:guide id="2" pos="28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5" autoAdjust="0"/>
    <p:restoredTop sz="94660"/>
  </p:normalViewPr>
  <p:slideViewPr>
    <p:cSldViewPr snapToGrid="0">
      <p:cViewPr varScale="1">
        <p:scale>
          <a:sx n="152" d="100"/>
          <a:sy n="152" d="100"/>
        </p:scale>
        <p:origin x="366" y="126"/>
      </p:cViewPr>
      <p:guideLst>
        <p:guide orient="horz" pos="1692"/>
        <p:guide pos="28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2020/3/13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6264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758553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60877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89306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6622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03506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33710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D1E814-FE30-446C-9D52-91C2A97CF3DB}"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4D31-8066-4534-9D98-379D13052A6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2020/3/13</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1852597" y="1089691"/>
            <a:ext cx="6253965" cy="714375"/>
          </a:xfrm>
          <a:prstGeom prst="rect">
            <a:avLst/>
          </a:prstGeom>
          <a:noFill/>
        </p:spPr>
        <p:txBody>
          <a:bodyPr wrap="square" lIns="68580" tIns="34290" rIns="68580" bIns="34290" rtlCol="0">
            <a:spAutoFit/>
          </a:bodyPr>
          <a:lstStyle/>
          <a:p>
            <a:pPr algn="ctr"/>
            <a:r>
              <a:rPr lang="en-US" altLang="zh-CN" sz="4200" b="1" dirty="0" smtClean="0">
                <a:solidFill>
                  <a:srgbClr val="1B4367"/>
                </a:solidFill>
                <a:cs typeface="+mn-ea"/>
                <a:sym typeface="+mn-lt"/>
              </a:rPr>
              <a:t>Daemon</a:t>
            </a:r>
            <a:endParaRPr lang="zh-CN" altLang="en-US" sz="4200" b="1" dirty="0" smtClean="0">
              <a:solidFill>
                <a:srgbClr val="1B4367"/>
              </a:solidFill>
              <a:cs typeface="+mn-ea"/>
              <a:sym typeface="+mn-lt"/>
            </a:endParaRPr>
          </a:p>
        </p:txBody>
      </p:sp>
      <p:sp>
        <p:nvSpPr>
          <p:cNvPr id="3075" name="文本框 3074"/>
          <p:cNvSpPr txBox="1"/>
          <p:nvPr/>
        </p:nvSpPr>
        <p:spPr>
          <a:xfrm>
            <a:off x="3763965" y="3075789"/>
            <a:ext cx="3461808" cy="991870"/>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smtClean="0">
                <a:solidFill>
                  <a:schemeClr val="tx1">
                    <a:lumMod val="75000"/>
                    <a:lumOff val="25000"/>
                  </a:schemeClr>
                </a:solidFill>
                <a:cs typeface="+mn-ea"/>
                <a:sym typeface="+mn-lt"/>
              </a:rPr>
              <a:t>成员：张愉飞、徐维彦、孙增奎</a:t>
            </a:r>
            <a:endParaRPr lang="en-US" altLang="zh-CN" sz="1200" dirty="0" smtClean="0">
              <a:solidFill>
                <a:schemeClr val="tx1">
                  <a:lumMod val="75000"/>
                  <a:lumOff val="25000"/>
                </a:schemeClr>
              </a:solidFill>
              <a:cs typeface="+mn-ea"/>
              <a:sym typeface="+mn-lt"/>
            </a:endParaRPr>
          </a:p>
          <a:p>
            <a:pPr lvl="0" eaLnBrk="0" hangingPunct="0"/>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主讲人：徐维彦</a:t>
            </a:r>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汇报</a:t>
            </a:r>
            <a:r>
              <a:rPr lang="zh-CN" altLang="en-US" sz="1200" dirty="0">
                <a:solidFill>
                  <a:schemeClr val="tx1">
                    <a:lumMod val="75000"/>
                    <a:lumOff val="25000"/>
                  </a:schemeClr>
                </a:solidFill>
                <a:cs typeface="+mn-ea"/>
                <a:sym typeface="+mn-lt"/>
              </a:rPr>
              <a:t>时间：</a:t>
            </a:r>
            <a:r>
              <a:rPr lang="en-US" altLang="zh-CN" sz="1200" dirty="0">
                <a:solidFill>
                  <a:schemeClr val="tx1">
                    <a:lumMod val="75000"/>
                    <a:lumOff val="25000"/>
                  </a:schemeClr>
                </a:solidFill>
                <a:cs typeface="+mn-ea"/>
                <a:sym typeface="+mn-lt"/>
              </a:rPr>
              <a:t>2020</a:t>
            </a:r>
            <a:r>
              <a:rPr lang="zh-CN" altLang="en-US" sz="1200" dirty="0" smtClean="0">
                <a:solidFill>
                  <a:schemeClr val="tx1">
                    <a:lumMod val="75000"/>
                    <a:lumOff val="25000"/>
                  </a:schemeClr>
                </a:solidFill>
                <a:cs typeface="+mn-ea"/>
                <a:sym typeface="+mn-lt"/>
              </a:rPr>
              <a:t>年</a:t>
            </a:r>
            <a:r>
              <a:rPr lang="en-US" altLang="zh-CN" sz="1200" dirty="0" smtClean="0">
                <a:solidFill>
                  <a:schemeClr val="tx1">
                    <a:lumMod val="75000"/>
                    <a:lumOff val="25000"/>
                  </a:schemeClr>
                </a:solidFill>
                <a:cs typeface="+mn-ea"/>
                <a:sym typeface="+mn-lt"/>
              </a:rPr>
              <a:t>03</a:t>
            </a:r>
            <a:r>
              <a:rPr lang="zh-CN" altLang="en-US" sz="1200" dirty="0" smtClean="0">
                <a:solidFill>
                  <a:schemeClr val="tx1">
                    <a:lumMod val="75000"/>
                    <a:lumOff val="25000"/>
                  </a:schemeClr>
                </a:solidFill>
                <a:cs typeface="+mn-ea"/>
                <a:sym typeface="+mn-lt"/>
              </a:rPr>
              <a:t>月</a:t>
            </a:r>
            <a:r>
              <a:rPr lang="en-US" altLang="zh-CN" sz="1200" dirty="0" smtClean="0">
                <a:solidFill>
                  <a:schemeClr val="tx1">
                    <a:lumMod val="75000"/>
                    <a:lumOff val="25000"/>
                  </a:schemeClr>
                </a:solidFill>
                <a:cs typeface="+mn-ea"/>
                <a:sym typeface="+mn-lt"/>
              </a:rPr>
              <a:t>13</a:t>
            </a:r>
            <a:r>
              <a:rPr lang="zh-CN" altLang="en-US" sz="1200" dirty="0" smtClean="0">
                <a:solidFill>
                  <a:schemeClr val="tx1">
                    <a:lumMod val="75000"/>
                    <a:lumOff val="25000"/>
                  </a:schemeClr>
                </a:solidFill>
                <a:cs typeface="+mn-ea"/>
                <a:sym typeface="+mn-lt"/>
              </a:rPr>
              <a:t>日</a:t>
            </a:r>
          </a:p>
        </p:txBody>
      </p:sp>
      <p:sp>
        <p:nvSpPr>
          <p:cNvPr id="9" name="文本框 8"/>
          <p:cNvSpPr txBox="1"/>
          <p:nvPr/>
        </p:nvSpPr>
        <p:spPr>
          <a:xfrm>
            <a:off x="3182633" y="2294195"/>
            <a:ext cx="5358765" cy="291465"/>
          </a:xfrm>
          <a:prstGeom prst="rect">
            <a:avLst/>
          </a:prstGeom>
          <a:noFill/>
        </p:spPr>
        <p:txBody>
          <a:bodyPr wrap="square" lIns="68580" tIns="34290" rIns="68580" bIns="34290" rtlCol="0">
            <a:spAutoFit/>
          </a:bodyPr>
          <a:lstStyle/>
          <a:p>
            <a:pPr lvl="0" eaLnBrk="0" hangingPunct="0"/>
            <a:r>
              <a:rPr lang="en-US" altLang="zh-CN" sz="1450" dirty="0" smtClean="0">
                <a:solidFill>
                  <a:srgbClr val="1B4367"/>
                </a:solidFill>
                <a:cs typeface="+mn-ea"/>
                <a:sym typeface="+mn-lt"/>
              </a:rPr>
              <a:t>			</a:t>
            </a:r>
            <a:r>
              <a:rPr lang="zh-CN" altLang="en-US" sz="1450" dirty="0" smtClean="0">
                <a:solidFill>
                  <a:srgbClr val="1B4367"/>
                </a:solidFill>
                <a:cs typeface="+mn-ea"/>
                <a:sym typeface="+mn-lt"/>
              </a:rPr>
              <a:t> </a:t>
            </a:r>
            <a:endParaRPr lang="en-US" altLang="zh-CN" sz="1450" dirty="0">
              <a:solidFill>
                <a:srgbClr val="1B4367"/>
              </a:solidFill>
              <a:cs typeface="+mn-ea"/>
              <a:sym typeface="+mn-lt"/>
            </a:endParaRPr>
          </a:p>
        </p:txBody>
      </p:sp>
      <p:sp>
        <p:nvSpPr>
          <p:cNvPr id="121" name="TextBox 120"/>
          <p:cNvSpPr txBox="1"/>
          <p:nvPr/>
        </p:nvSpPr>
        <p:spPr>
          <a:xfrm>
            <a:off x="4769978" y="2134417"/>
            <a:ext cx="3336584" cy="305510"/>
          </a:xfrm>
          <a:prstGeom prst="roundRect">
            <a:avLst/>
          </a:prstGeom>
          <a:solidFill>
            <a:srgbClr val="1B4367"/>
          </a:solidFill>
        </p:spPr>
        <p:txBody>
          <a:bodyPr wrap="square" rtlCol="0">
            <a:spAutoFit/>
          </a:bodyPr>
          <a:lstStyle/>
          <a:p>
            <a:pPr algn="ctr"/>
            <a:r>
              <a:rPr lang="en-US" altLang="zh-CN" sz="1200" dirty="0" smtClean="0">
                <a:solidFill>
                  <a:schemeClr val="bg1"/>
                </a:solidFill>
                <a:cs typeface="+mn-ea"/>
                <a:sym typeface="+mn-lt"/>
              </a:rPr>
              <a:t>——Watermelon Online Judge</a:t>
            </a:r>
            <a:r>
              <a:rPr lang="zh-CN" altLang="en-US" sz="1200" dirty="0" smtClean="0">
                <a:solidFill>
                  <a:schemeClr val="bg1"/>
                </a:solidFill>
                <a:cs typeface="+mn-ea"/>
                <a:sym typeface="+mn-lt"/>
              </a:rPr>
              <a:t>开发规划</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1399"/>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1899"/>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用户卡片</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1731" y="1692064"/>
            <a:ext cx="2807537" cy="1729031"/>
            <a:chOff x="3918" y="2467"/>
            <a:chExt cx="10212" cy="3772"/>
          </a:xfrm>
        </p:grpSpPr>
        <p:grpSp>
          <p:nvGrpSpPr>
            <p:cNvPr id="35" name="组合 34"/>
            <p:cNvGrpSpPr/>
            <p:nvPr/>
          </p:nvGrpSpPr>
          <p:grpSpPr>
            <a:xfrm>
              <a:off x="3918" y="2467"/>
              <a:ext cx="10212" cy="3772"/>
              <a:chOff x="3918" y="2467"/>
              <a:chExt cx="10212" cy="3772"/>
            </a:xfrm>
          </p:grpSpPr>
          <p:sp>
            <p:nvSpPr>
              <p:cNvPr id="37" name="圆角矩形 36"/>
              <p:cNvSpPr/>
              <p:nvPr/>
            </p:nvSpPr>
            <p:spPr>
              <a:xfrm>
                <a:off x="3918" y="2467"/>
                <a:ext cx="10212" cy="37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993" y="3029"/>
                <a:ext cx="8061" cy="671"/>
              </a:xfrm>
              <a:prstGeom prst="rect">
                <a:avLst/>
              </a:prstGeom>
              <a:noFill/>
            </p:spPr>
            <p:txBody>
              <a:bodyPr wrap="square" rtlCol="0">
                <a:spAutoFit/>
              </a:bodyPr>
              <a:lstStyle/>
              <a:p>
                <a:pPr algn="ctr"/>
                <a:r>
                  <a:rPr lang="zh-CN" altLang="en-US" dirty="0" smtClean="0">
                    <a:solidFill>
                      <a:srgbClr val="1B4367"/>
                    </a:solidFill>
                  </a:rPr>
                  <a:t>管理员</a:t>
                </a:r>
                <a:endParaRPr lang="zh-CN" altLang="en-US" dirty="0">
                  <a:solidFill>
                    <a:srgbClr val="1B4367"/>
                  </a:solidFill>
                </a:endParaRPr>
              </a:p>
            </p:txBody>
          </p:sp>
        </p:grpSp>
        <p:sp>
          <p:nvSpPr>
            <p:cNvPr id="36" name="文本框 35"/>
            <p:cNvSpPr txBox="1"/>
            <p:nvPr/>
          </p:nvSpPr>
          <p:spPr>
            <a:xfrm>
              <a:off x="4760" y="3684"/>
              <a:ext cx="8654" cy="2081"/>
            </a:xfrm>
            <a:prstGeom prst="rect">
              <a:avLst/>
            </a:prstGeom>
            <a:noFill/>
          </p:spPr>
          <p:txBody>
            <a:bodyPr wrap="square" rtlCol="0">
              <a:spAutoFit/>
            </a:bodyPr>
            <a:lstStyle/>
            <a:p>
              <a:r>
                <a:rPr lang="zh-CN" altLang="en-US" dirty="0" smtClean="0">
                  <a:solidFill>
                    <a:srgbClr val="1B4367"/>
                  </a:solidFill>
                </a:rPr>
                <a:t>具有一定的系统维护技能，了解刷题者的需求，定时添加题目、举办比赛以保证平台的丰富性。</a:t>
              </a:r>
              <a:endParaRPr lang="zh-CN" altLang="en-US" dirty="0">
                <a:solidFill>
                  <a:srgbClr val="1B4367"/>
                </a:solidFill>
              </a:endParaRPr>
            </a:p>
          </p:txBody>
        </p:sp>
      </p:grpSp>
      <p:sp>
        <p:nvSpPr>
          <p:cNvPr id="39" name="Rectangle 1"/>
          <p:cNvSpPr>
            <a:spLocks noChangeArrowheads="1"/>
          </p:cNvSpPr>
          <p:nvPr/>
        </p:nvSpPr>
        <p:spPr bwMode="auto">
          <a:xfrm>
            <a:off x="3654813" y="2372172"/>
            <a:ext cx="59048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1200" dirty="0">
                <a:solidFill>
                  <a:srgbClr val="333333"/>
                </a:solidFill>
                <a:latin typeface="Arial" panose="020B0604020202020204" pitchFamily="34" charset="0"/>
                <a:ea typeface="Open Sans"/>
              </a:rPr>
              <a:t>作为管理员，我希望可以</a:t>
            </a:r>
            <a:r>
              <a:rPr lang="zh-CN" altLang="zh-CN" sz="1200" dirty="0" smtClean="0">
                <a:solidFill>
                  <a:srgbClr val="333333"/>
                </a:solidFill>
                <a:latin typeface="Arial" panose="020B0604020202020204" pitchFamily="34" charset="0"/>
                <a:ea typeface="Open Sans"/>
              </a:rPr>
              <a:t>对</a:t>
            </a:r>
            <a:r>
              <a:rPr lang="zh-CN" altLang="en-US" sz="1200" dirty="0" smtClean="0">
                <a:solidFill>
                  <a:srgbClr val="333333"/>
                </a:solidFill>
                <a:latin typeface="Arial" panose="020B0604020202020204" pitchFamily="34" charset="0"/>
                <a:ea typeface="Open Sans"/>
              </a:rPr>
              <a:t>比赛</a:t>
            </a:r>
            <a:r>
              <a:rPr lang="zh-CN" altLang="zh-CN" sz="1200" dirty="0" smtClean="0">
                <a:solidFill>
                  <a:srgbClr val="333333"/>
                </a:solidFill>
                <a:latin typeface="Arial" panose="020B0604020202020204" pitchFamily="34" charset="0"/>
                <a:ea typeface="Open Sans"/>
              </a:rPr>
              <a:t>进行</a:t>
            </a:r>
            <a:r>
              <a:rPr lang="zh-CN" altLang="zh-CN" sz="1200" dirty="0">
                <a:solidFill>
                  <a:srgbClr val="333333"/>
                </a:solidFill>
                <a:latin typeface="Arial" panose="020B0604020202020204" pitchFamily="34" charset="0"/>
                <a:ea typeface="Open Sans"/>
              </a:rPr>
              <a:t>管理，以可以</a:t>
            </a:r>
            <a:r>
              <a:rPr lang="zh-CN" altLang="zh-CN" sz="1200" dirty="0" smtClean="0">
                <a:solidFill>
                  <a:srgbClr val="333333"/>
                </a:solidFill>
                <a:latin typeface="Arial" panose="020B0604020202020204" pitchFamily="34" charset="0"/>
                <a:ea typeface="Open Sans"/>
              </a:rPr>
              <a:t>对</a:t>
            </a:r>
            <a:r>
              <a:rPr lang="zh-CN" altLang="en-US" sz="1200" dirty="0" smtClean="0">
                <a:solidFill>
                  <a:srgbClr val="333333"/>
                </a:solidFill>
                <a:latin typeface="Arial" panose="020B0604020202020204" pitchFamily="34" charset="0"/>
                <a:ea typeface="Open Sans"/>
              </a:rPr>
              <a:t>比赛</a:t>
            </a:r>
            <a:r>
              <a:rPr lang="zh-CN" altLang="zh-CN" sz="1200" dirty="0" smtClean="0">
                <a:solidFill>
                  <a:srgbClr val="333333"/>
                </a:solidFill>
                <a:latin typeface="Arial" panose="020B0604020202020204" pitchFamily="34" charset="0"/>
                <a:ea typeface="Open Sans"/>
              </a:rPr>
              <a:t>进行</a:t>
            </a:r>
            <a:r>
              <a:rPr lang="zh-CN" altLang="zh-CN" sz="1200" dirty="0">
                <a:solidFill>
                  <a:srgbClr val="333333"/>
                </a:solidFill>
                <a:latin typeface="Arial" panose="020B0604020202020204" pitchFamily="34" charset="0"/>
                <a:ea typeface="Open Sans"/>
              </a:rPr>
              <a:t>添加、修改、删除</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654814" y="1748461"/>
            <a:ext cx="65458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作为管理员，我希望可以对题目进行管理，以可以对题库进行添加、修改、删除。</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654813" y="2999879"/>
            <a:ext cx="57613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333333"/>
                </a:solidFill>
                <a:effectLst/>
                <a:latin typeface="Arial" panose="020B0604020202020204" pitchFamily="34" charset="0"/>
                <a:ea typeface="Open Sans"/>
              </a:rPr>
              <a:t>作为管理员，我希望可以更新判题测试数据，以便可以保证判题正确性。</a:t>
            </a:r>
            <a:r>
              <a:rPr kumimoji="0" lang="zh-CN" altLang="zh-CN" sz="6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9952857"/>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754935" y="2709756"/>
            <a:ext cx="4171762" cy="623248"/>
          </a:xfrm>
          <a:prstGeom prst="rect">
            <a:avLst/>
          </a:prstGeom>
          <a:noFill/>
        </p:spPr>
        <p:txBody>
          <a:bodyPr wrap="square" lIns="68580" tIns="34290" rIns="68580" bIns="34290" rtlCol="0">
            <a:spAutoFit/>
          </a:bodyPr>
          <a:lstStyle/>
          <a:p>
            <a:r>
              <a:rPr lang="zh-CN" altLang="en-US" sz="3600" b="1" dirty="0">
                <a:solidFill>
                  <a:srgbClr val="1B4367"/>
                </a:solidFill>
                <a:cs typeface="+mn-ea"/>
                <a:sym typeface="+mn-lt"/>
              </a:rPr>
              <a:t>核心用户故事分析</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核心用户故事分析</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935288" y="1219493"/>
            <a:ext cx="8419970" cy="3647152"/>
          </a:xfrm>
          <a:prstGeom prst="rect">
            <a:avLst/>
          </a:prstGeom>
          <a:noFill/>
        </p:spPr>
        <p:txBody>
          <a:bodyPr wrap="square" rtlCol="0">
            <a:spAutoFit/>
          </a:bodyPr>
          <a:lstStyle/>
          <a:p>
            <a:pPr lvl="0" fontAlgn="base">
              <a:spcBef>
                <a:spcPct val="0"/>
              </a:spcBef>
              <a:spcAft>
                <a:spcPct val="0"/>
              </a:spcAft>
            </a:pPr>
            <a:r>
              <a:rPr lang="zh-CN" altLang="zh-CN" dirty="0">
                <a:solidFill>
                  <a:srgbClr val="1B4367"/>
                </a:solidFill>
              </a:rPr>
              <a:t>作为</a:t>
            </a:r>
            <a:r>
              <a:rPr lang="zh-CN" altLang="en-US" dirty="0">
                <a:solidFill>
                  <a:srgbClr val="1B4367"/>
                </a:solidFill>
              </a:rPr>
              <a:t>刷题者</a:t>
            </a:r>
            <a:r>
              <a:rPr lang="zh-CN" altLang="zh-CN" dirty="0">
                <a:solidFill>
                  <a:srgbClr val="1B4367"/>
                </a:solidFill>
              </a:rPr>
              <a:t>，我希望可以</a:t>
            </a:r>
            <a:r>
              <a:rPr lang="zh-CN" altLang="en-US" dirty="0">
                <a:solidFill>
                  <a:srgbClr val="1B4367"/>
                </a:solidFill>
              </a:rPr>
              <a:t>提交代码</a:t>
            </a:r>
            <a:r>
              <a:rPr lang="zh-CN" altLang="zh-CN" dirty="0">
                <a:solidFill>
                  <a:srgbClr val="1B4367"/>
                </a:solidFill>
              </a:rPr>
              <a:t>，以便可以</a:t>
            </a:r>
            <a:r>
              <a:rPr lang="zh-CN" altLang="en-US" dirty="0">
                <a:solidFill>
                  <a:srgbClr val="1B4367"/>
                </a:solidFill>
              </a:rPr>
              <a:t>验证自己的思路和代码正确性</a:t>
            </a:r>
            <a:r>
              <a:rPr lang="zh-CN" altLang="zh-CN" dirty="0">
                <a:solidFill>
                  <a:srgbClr val="1B4367"/>
                </a:solidFill>
              </a:rPr>
              <a:t>。</a:t>
            </a:r>
            <a:endParaRPr lang="en-US" altLang="zh-CN" dirty="0">
              <a:solidFill>
                <a:srgbClr val="1B4367"/>
              </a:solidFill>
            </a:endParaRPr>
          </a:p>
          <a:p>
            <a:pPr lvl="0" fontAlgn="base">
              <a:spcBef>
                <a:spcPct val="0"/>
              </a:spcBef>
              <a:spcAft>
                <a:spcPct val="0"/>
              </a:spcAft>
            </a:pPr>
            <a:endParaRPr lang="en-US" altLang="zh-CN" dirty="0" smtClean="0">
              <a:solidFill>
                <a:srgbClr val="1B4367"/>
              </a:solidFill>
            </a:endParaRPr>
          </a:p>
          <a:p>
            <a:pPr lvl="0" fontAlgn="base">
              <a:spcBef>
                <a:spcPct val="0"/>
              </a:spcBef>
              <a:spcAft>
                <a:spcPct val="0"/>
              </a:spcAft>
            </a:pPr>
            <a:r>
              <a:rPr lang="en-US" altLang="zh-CN" dirty="0" smtClean="0">
                <a:solidFill>
                  <a:srgbClr val="1B4367"/>
                </a:solidFill>
              </a:rPr>
              <a:t>1</a:t>
            </a:r>
            <a:r>
              <a:rPr lang="zh-CN" altLang="en-US" dirty="0">
                <a:solidFill>
                  <a:srgbClr val="1B4367"/>
                </a:solidFill>
              </a:rPr>
              <a:t>、独立性：所有题目的提交界面相同，与题目和判题模块无关，只需将提交代码传递至服务器即可。</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2</a:t>
            </a:r>
            <a:r>
              <a:rPr lang="zh-CN" altLang="en-US" dirty="0">
                <a:solidFill>
                  <a:srgbClr val="1B4367"/>
                </a:solidFill>
              </a:rPr>
              <a:t>、可协商性：可以与用户协商，可以</a:t>
            </a:r>
            <a:r>
              <a:rPr lang="zh-CN" altLang="en-US" dirty="0" smtClean="0">
                <a:solidFill>
                  <a:srgbClr val="1B4367"/>
                </a:solidFill>
              </a:rPr>
              <a:t>改变提交</a:t>
            </a:r>
            <a:r>
              <a:rPr lang="zh-CN" altLang="en-US" dirty="0">
                <a:solidFill>
                  <a:srgbClr val="1B4367"/>
                </a:solidFill>
              </a:rPr>
              <a:t>代码形式。</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3</a:t>
            </a:r>
            <a:r>
              <a:rPr lang="zh-CN" altLang="en-US" dirty="0">
                <a:solidFill>
                  <a:srgbClr val="1B4367"/>
                </a:solidFill>
              </a:rPr>
              <a:t>、有价值性</a:t>
            </a:r>
            <a:r>
              <a:rPr lang="zh-CN" altLang="en-US" dirty="0" smtClean="0">
                <a:solidFill>
                  <a:srgbClr val="1B4367"/>
                </a:solidFill>
              </a:rPr>
              <a:t>：此模块可以</a:t>
            </a:r>
            <a:r>
              <a:rPr lang="zh-CN" altLang="en-US" dirty="0">
                <a:solidFill>
                  <a:srgbClr val="1B4367"/>
                </a:solidFill>
              </a:rPr>
              <a:t>将用户代码传至后台，</a:t>
            </a:r>
            <a:r>
              <a:rPr lang="zh-CN" altLang="en-US" dirty="0" smtClean="0">
                <a:solidFill>
                  <a:srgbClr val="1B4367"/>
                </a:solidFill>
              </a:rPr>
              <a:t>以进行下一步状态变换。</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4</a:t>
            </a:r>
            <a:r>
              <a:rPr lang="zh-CN" altLang="en-US" dirty="0">
                <a:solidFill>
                  <a:srgbClr val="1B4367"/>
                </a:solidFill>
              </a:rPr>
              <a:t>、可估计性：能在一个迭代周期内完成。</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5</a:t>
            </a:r>
            <a:r>
              <a:rPr lang="zh-CN" altLang="en-US" dirty="0">
                <a:solidFill>
                  <a:srgbClr val="1B4367"/>
                </a:solidFill>
              </a:rPr>
              <a:t>、小的：复杂度低，只需将代码数据封装发送给后台即可，设计、编码、测试方便。</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6</a:t>
            </a:r>
            <a:r>
              <a:rPr lang="zh-CN" altLang="en-US" dirty="0">
                <a:solidFill>
                  <a:srgbClr val="1B4367"/>
                </a:solidFill>
              </a:rPr>
              <a:t>、可测试性：模块独立，测试只需提交代码，判断代码是否传至后台即可。</a:t>
            </a:r>
            <a:endParaRPr lang="en-US" altLang="zh-CN" dirty="0">
              <a:solidFill>
                <a:srgbClr val="1B4367"/>
              </a:solidFill>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r>
              <a:rPr lang="zh-CN" altLang="zh-CN" sz="700" dirty="0" smtClean="0">
                <a:latin typeface="Arial" panose="020B0604020202020204" pitchFamily="34" charset="0"/>
              </a:rPr>
              <a:t> </a:t>
            </a:r>
            <a:endParaRPr lang="zh-CN" altLang="zh-CN" sz="2000" dirty="0">
              <a:latin typeface="Arial" panose="020B0604020202020204" pitchFamily="34" charset="0"/>
            </a:endParaRPr>
          </a:p>
        </p:txBody>
      </p:sp>
      <p:sp>
        <p:nvSpPr>
          <p:cNvPr id="9" name="文本框 15"/>
          <p:cNvSpPr txBox="1"/>
          <p:nvPr/>
        </p:nvSpPr>
        <p:spPr>
          <a:xfrm>
            <a:off x="709386" y="787075"/>
            <a:ext cx="3573856" cy="284693"/>
          </a:xfrm>
          <a:prstGeom prst="rect">
            <a:avLst/>
          </a:prstGeom>
          <a:noFill/>
        </p:spPr>
        <p:txBody>
          <a:bodyPr wrap="square" lIns="68580" tIns="34290" rIns="68580" bIns="34290" rtlCol="0">
            <a:spAutoFit/>
          </a:bodyPr>
          <a:lstStyle/>
          <a:p>
            <a:r>
              <a:rPr lang="en-US" altLang="zh-CN" b="1" dirty="0">
                <a:solidFill>
                  <a:srgbClr val="1B4367"/>
                </a:solidFill>
                <a:cs typeface="+mn-ea"/>
                <a:sym typeface="+mn-lt"/>
              </a:rPr>
              <a:t> </a:t>
            </a:r>
            <a:r>
              <a:rPr lang="zh-CN" altLang="en-US" b="1" dirty="0" smtClean="0">
                <a:solidFill>
                  <a:srgbClr val="1B4367"/>
                </a:solidFill>
                <a:cs typeface="+mn-ea"/>
                <a:sym typeface="+mn-lt"/>
              </a:rPr>
              <a:t>故事一：</a:t>
            </a:r>
          </a:p>
        </p:txBody>
      </p:sp>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核心用户故事分析</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935288" y="1219493"/>
            <a:ext cx="8419970" cy="3647152"/>
          </a:xfrm>
          <a:prstGeom prst="rect">
            <a:avLst/>
          </a:prstGeom>
          <a:noFill/>
        </p:spPr>
        <p:txBody>
          <a:bodyPr wrap="square" rtlCol="0">
            <a:spAutoFit/>
          </a:bodyPr>
          <a:lstStyle/>
          <a:p>
            <a:pPr lvl="0" fontAlgn="base">
              <a:spcBef>
                <a:spcPct val="0"/>
              </a:spcBef>
              <a:spcAft>
                <a:spcPct val="0"/>
              </a:spcAft>
            </a:pPr>
            <a:r>
              <a:rPr lang="zh-CN" altLang="zh-CN" dirty="0">
                <a:solidFill>
                  <a:srgbClr val="1B4367"/>
                </a:solidFill>
              </a:rPr>
              <a:t>作为</a:t>
            </a:r>
            <a:r>
              <a:rPr lang="zh-CN" altLang="en-US" dirty="0">
                <a:solidFill>
                  <a:srgbClr val="1B4367"/>
                </a:solidFill>
              </a:rPr>
              <a:t>刷题者</a:t>
            </a:r>
            <a:r>
              <a:rPr lang="zh-CN" altLang="zh-CN" dirty="0">
                <a:solidFill>
                  <a:srgbClr val="1B4367"/>
                </a:solidFill>
              </a:rPr>
              <a:t>，我希望可以查看提交记录，以便可以查看代码状态。</a:t>
            </a:r>
            <a:endParaRPr lang="en-US" altLang="zh-CN" dirty="0">
              <a:solidFill>
                <a:srgbClr val="1B4367"/>
              </a:solidFill>
            </a:endParaRPr>
          </a:p>
          <a:p>
            <a:pPr lvl="0" fontAlgn="base">
              <a:spcBef>
                <a:spcPct val="0"/>
              </a:spcBef>
              <a:spcAft>
                <a:spcPct val="0"/>
              </a:spcAft>
            </a:pPr>
            <a:endParaRPr lang="en-US" altLang="zh-CN" dirty="0" smtClean="0">
              <a:solidFill>
                <a:srgbClr val="1B4367"/>
              </a:solidFill>
            </a:endParaRPr>
          </a:p>
          <a:p>
            <a:pPr lvl="0" fontAlgn="base">
              <a:spcBef>
                <a:spcPct val="0"/>
              </a:spcBef>
              <a:spcAft>
                <a:spcPct val="0"/>
              </a:spcAft>
            </a:pPr>
            <a:r>
              <a:rPr lang="en-US" altLang="zh-CN" dirty="0" smtClean="0">
                <a:solidFill>
                  <a:srgbClr val="1B4367"/>
                </a:solidFill>
              </a:rPr>
              <a:t>1</a:t>
            </a:r>
            <a:r>
              <a:rPr lang="zh-CN" altLang="en-US" dirty="0">
                <a:solidFill>
                  <a:srgbClr val="1B4367"/>
                </a:solidFill>
              </a:rPr>
              <a:t>、</a:t>
            </a:r>
            <a:r>
              <a:rPr lang="zh-CN" altLang="en-US" dirty="0" smtClean="0">
                <a:solidFill>
                  <a:srgbClr val="1B4367"/>
                </a:solidFill>
              </a:rPr>
              <a:t>独立性：可独立开发，与判题过程为先后顺序关系，只需获取已提交代码状态</a:t>
            </a:r>
            <a:r>
              <a:rPr lang="zh-CN" altLang="en-US" dirty="0">
                <a:solidFill>
                  <a:srgbClr val="1B4367"/>
                </a:solidFill>
              </a:rPr>
              <a:t>及内容</a:t>
            </a:r>
            <a:r>
              <a:rPr lang="zh-CN" altLang="en-US" dirty="0" smtClean="0">
                <a:solidFill>
                  <a:srgbClr val="1B4367"/>
                </a:solidFill>
              </a:rPr>
              <a:t>即</a:t>
            </a:r>
            <a:r>
              <a:rPr lang="zh-CN" altLang="en-US" dirty="0">
                <a:solidFill>
                  <a:srgbClr val="1B4367"/>
                </a:solidFill>
              </a:rPr>
              <a:t>可。</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2</a:t>
            </a:r>
            <a:r>
              <a:rPr lang="zh-CN" altLang="en-US" dirty="0">
                <a:solidFill>
                  <a:srgbClr val="1B4367"/>
                </a:solidFill>
              </a:rPr>
              <a:t>、可协商性：可以与用户协商，可以</a:t>
            </a:r>
            <a:r>
              <a:rPr lang="zh-CN" altLang="en-US" dirty="0" smtClean="0">
                <a:solidFill>
                  <a:srgbClr val="1B4367"/>
                </a:solidFill>
              </a:rPr>
              <a:t>改变提交记录形式</a:t>
            </a:r>
            <a:r>
              <a:rPr lang="zh-CN" altLang="en-US" dirty="0">
                <a:solidFill>
                  <a:srgbClr val="1B4367"/>
                </a:solidFill>
              </a:rPr>
              <a:t>。</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3</a:t>
            </a:r>
            <a:r>
              <a:rPr lang="zh-CN" altLang="en-US" dirty="0">
                <a:solidFill>
                  <a:srgbClr val="1B4367"/>
                </a:solidFill>
              </a:rPr>
              <a:t>、有价值性</a:t>
            </a:r>
            <a:r>
              <a:rPr lang="zh-CN" altLang="en-US" dirty="0" smtClean="0">
                <a:solidFill>
                  <a:srgbClr val="1B4367"/>
                </a:solidFill>
              </a:rPr>
              <a:t>：提供用户已提交代码运行状态及代码内容。</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4</a:t>
            </a:r>
            <a:r>
              <a:rPr lang="zh-CN" altLang="en-US" dirty="0">
                <a:solidFill>
                  <a:srgbClr val="1B4367"/>
                </a:solidFill>
              </a:rPr>
              <a:t>、可估计性：能在一个迭代周期内完成。</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5</a:t>
            </a:r>
            <a:r>
              <a:rPr lang="zh-CN" altLang="en-US" dirty="0">
                <a:solidFill>
                  <a:srgbClr val="1B4367"/>
                </a:solidFill>
              </a:rPr>
              <a:t>、小的：复杂度低，只需</a:t>
            </a:r>
            <a:r>
              <a:rPr lang="zh-CN" altLang="en-US" dirty="0" smtClean="0">
                <a:solidFill>
                  <a:srgbClr val="1B4367"/>
                </a:solidFill>
              </a:rPr>
              <a:t>将获取已提交代码状态及内容即</a:t>
            </a:r>
            <a:r>
              <a:rPr lang="zh-CN" altLang="en-US" dirty="0">
                <a:solidFill>
                  <a:srgbClr val="1B4367"/>
                </a:solidFill>
              </a:rPr>
              <a:t>可，设计、编码、测试方便。</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6</a:t>
            </a:r>
            <a:r>
              <a:rPr lang="zh-CN" altLang="en-US" dirty="0">
                <a:solidFill>
                  <a:srgbClr val="1B4367"/>
                </a:solidFill>
              </a:rPr>
              <a:t>、可测试性：模块独立，测试</a:t>
            </a:r>
            <a:r>
              <a:rPr lang="zh-CN" altLang="en-US" dirty="0" smtClean="0">
                <a:solidFill>
                  <a:srgbClr val="1B4367"/>
                </a:solidFill>
              </a:rPr>
              <a:t>只需从后台获取数据即可。</a:t>
            </a:r>
            <a:endParaRPr lang="en-US" altLang="zh-CN" dirty="0">
              <a:solidFill>
                <a:srgbClr val="1B4367"/>
              </a:solidFill>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r>
              <a:rPr lang="zh-CN" altLang="zh-CN" sz="700" dirty="0" smtClean="0">
                <a:latin typeface="Arial" panose="020B0604020202020204" pitchFamily="34" charset="0"/>
              </a:rPr>
              <a:t> </a:t>
            </a:r>
            <a:endParaRPr lang="zh-CN" altLang="zh-CN" sz="2000" dirty="0">
              <a:latin typeface="Arial" panose="020B0604020202020204" pitchFamily="34" charset="0"/>
            </a:endParaRPr>
          </a:p>
        </p:txBody>
      </p:sp>
      <p:sp>
        <p:nvSpPr>
          <p:cNvPr id="9" name="文本框 15"/>
          <p:cNvSpPr txBox="1"/>
          <p:nvPr/>
        </p:nvSpPr>
        <p:spPr>
          <a:xfrm>
            <a:off x="709386" y="787075"/>
            <a:ext cx="3573856" cy="284693"/>
          </a:xfrm>
          <a:prstGeom prst="rect">
            <a:avLst/>
          </a:prstGeom>
          <a:noFill/>
        </p:spPr>
        <p:txBody>
          <a:bodyPr wrap="square" lIns="68580" tIns="34290" rIns="68580" bIns="34290" rtlCol="0">
            <a:spAutoFit/>
          </a:bodyPr>
          <a:lstStyle/>
          <a:p>
            <a:r>
              <a:rPr lang="en-US" altLang="zh-CN" b="1" dirty="0">
                <a:solidFill>
                  <a:srgbClr val="1B4367"/>
                </a:solidFill>
                <a:cs typeface="+mn-ea"/>
                <a:sym typeface="+mn-lt"/>
              </a:rPr>
              <a:t> </a:t>
            </a:r>
            <a:r>
              <a:rPr lang="zh-CN" altLang="en-US" b="1" dirty="0" smtClean="0">
                <a:solidFill>
                  <a:srgbClr val="1B4367"/>
                </a:solidFill>
                <a:cs typeface="+mn-ea"/>
                <a:sym typeface="+mn-lt"/>
              </a:rPr>
              <a:t>故事二：</a:t>
            </a:r>
          </a:p>
        </p:txBody>
      </p:sp>
    </p:spTree>
    <p:extLst>
      <p:ext uri="{BB962C8B-B14F-4D97-AF65-F5344CB8AC3E}">
        <p14:creationId xmlns:p14="http://schemas.microsoft.com/office/powerpoint/2010/main" val="2979048846"/>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核心用户故事分析</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935288" y="1219493"/>
            <a:ext cx="8419970" cy="3647152"/>
          </a:xfrm>
          <a:prstGeom prst="rect">
            <a:avLst/>
          </a:prstGeom>
          <a:noFill/>
        </p:spPr>
        <p:txBody>
          <a:bodyPr wrap="square" rtlCol="0">
            <a:spAutoFit/>
          </a:bodyPr>
          <a:lstStyle/>
          <a:p>
            <a:pPr lvl="0" fontAlgn="base">
              <a:spcBef>
                <a:spcPct val="0"/>
              </a:spcBef>
              <a:spcAft>
                <a:spcPct val="0"/>
              </a:spcAft>
            </a:pPr>
            <a:r>
              <a:rPr lang="zh-CN" altLang="zh-CN" dirty="0">
                <a:solidFill>
                  <a:srgbClr val="1B4367"/>
                </a:solidFill>
              </a:rPr>
              <a:t>作为</a:t>
            </a:r>
            <a:r>
              <a:rPr lang="zh-CN" altLang="en-US" dirty="0">
                <a:solidFill>
                  <a:srgbClr val="1B4367"/>
                </a:solidFill>
              </a:rPr>
              <a:t>参赛者</a:t>
            </a:r>
            <a:r>
              <a:rPr lang="zh-CN" altLang="zh-CN" dirty="0">
                <a:solidFill>
                  <a:srgbClr val="1B4367"/>
                </a:solidFill>
              </a:rPr>
              <a:t>，我希望可以</a:t>
            </a:r>
            <a:r>
              <a:rPr lang="zh-CN" altLang="en-US" dirty="0">
                <a:solidFill>
                  <a:srgbClr val="1B4367"/>
                </a:solidFill>
              </a:rPr>
              <a:t>查看比赛榜单，以了解比赛实时状态</a:t>
            </a:r>
            <a:r>
              <a:rPr lang="zh-CN" altLang="zh-CN" dirty="0" smtClean="0">
                <a:solidFill>
                  <a:srgbClr val="1B4367"/>
                </a:solidFill>
              </a:rPr>
              <a:t>。</a:t>
            </a:r>
            <a:endParaRPr lang="en-US" altLang="zh-CN" dirty="0">
              <a:solidFill>
                <a:srgbClr val="1B4367"/>
              </a:solidFill>
            </a:endParaRPr>
          </a:p>
          <a:p>
            <a:pPr lvl="0" fontAlgn="base">
              <a:spcBef>
                <a:spcPct val="0"/>
              </a:spcBef>
              <a:spcAft>
                <a:spcPct val="0"/>
              </a:spcAft>
            </a:pPr>
            <a:endParaRPr lang="en-US" altLang="zh-CN" dirty="0" smtClean="0">
              <a:solidFill>
                <a:srgbClr val="1B4367"/>
              </a:solidFill>
            </a:endParaRPr>
          </a:p>
          <a:p>
            <a:pPr lvl="0" fontAlgn="base">
              <a:spcBef>
                <a:spcPct val="0"/>
              </a:spcBef>
              <a:spcAft>
                <a:spcPct val="0"/>
              </a:spcAft>
            </a:pPr>
            <a:r>
              <a:rPr lang="en-US" altLang="zh-CN" dirty="0" smtClean="0">
                <a:solidFill>
                  <a:srgbClr val="1B4367"/>
                </a:solidFill>
              </a:rPr>
              <a:t>1</a:t>
            </a:r>
            <a:r>
              <a:rPr lang="zh-CN" altLang="en-US" dirty="0">
                <a:solidFill>
                  <a:srgbClr val="1B4367"/>
                </a:solidFill>
              </a:rPr>
              <a:t>、</a:t>
            </a:r>
            <a:r>
              <a:rPr lang="zh-CN" altLang="en-US" dirty="0" smtClean="0">
                <a:solidFill>
                  <a:srgbClr val="1B4367"/>
                </a:solidFill>
              </a:rPr>
              <a:t>独立性：可独立开发，只反映比赛实时排名，与其他模块无关。</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2</a:t>
            </a:r>
            <a:r>
              <a:rPr lang="zh-CN" altLang="en-US" dirty="0">
                <a:solidFill>
                  <a:srgbClr val="1B4367"/>
                </a:solidFill>
              </a:rPr>
              <a:t>、可协商性：可以与用户协商，可以</a:t>
            </a:r>
            <a:r>
              <a:rPr lang="zh-CN" altLang="en-US" dirty="0" smtClean="0">
                <a:solidFill>
                  <a:srgbClr val="1B4367"/>
                </a:solidFill>
              </a:rPr>
              <a:t>改变比赛榜单形式</a:t>
            </a:r>
            <a:r>
              <a:rPr lang="zh-CN" altLang="en-US" dirty="0">
                <a:solidFill>
                  <a:srgbClr val="1B4367"/>
                </a:solidFill>
              </a:rPr>
              <a:t>。</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3</a:t>
            </a:r>
            <a:r>
              <a:rPr lang="zh-CN" altLang="en-US" dirty="0">
                <a:solidFill>
                  <a:srgbClr val="1B4367"/>
                </a:solidFill>
              </a:rPr>
              <a:t>、有价值性</a:t>
            </a:r>
            <a:r>
              <a:rPr lang="zh-CN" altLang="en-US" dirty="0" smtClean="0">
                <a:solidFill>
                  <a:srgbClr val="1B4367"/>
                </a:solidFill>
              </a:rPr>
              <a:t>：为用户提供比赛实时信息。</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4</a:t>
            </a:r>
            <a:r>
              <a:rPr lang="zh-CN" altLang="en-US" dirty="0">
                <a:solidFill>
                  <a:srgbClr val="1B4367"/>
                </a:solidFill>
              </a:rPr>
              <a:t>、可估计性：能在一个迭代周期内完成。</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5</a:t>
            </a:r>
            <a:r>
              <a:rPr lang="zh-CN" altLang="en-US" dirty="0">
                <a:solidFill>
                  <a:srgbClr val="1B4367"/>
                </a:solidFill>
              </a:rPr>
              <a:t>、小的：复杂度低，</a:t>
            </a:r>
            <a:r>
              <a:rPr lang="zh-CN" altLang="en-US" dirty="0" smtClean="0">
                <a:solidFill>
                  <a:srgbClr val="1B4367"/>
                </a:solidFill>
              </a:rPr>
              <a:t>只需</a:t>
            </a:r>
            <a:r>
              <a:rPr lang="zh-CN" altLang="en-US" dirty="0">
                <a:solidFill>
                  <a:srgbClr val="1B4367"/>
                </a:solidFill>
              </a:rPr>
              <a:t>反映比赛实时排名</a:t>
            </a:r>
            <a:r>
              <a:rPr lang="zh-CN" altLang="en-US" dirty="0" smtClean="0">
                <a:solidFill>
                  <a:srgbClr val="1B4367"/>
                </a:solidFill>
              </a:rPr>
              <a:t>即</a:t>
            </a:r>
            <a:r>
              <a:rPr lang="zh-CN" altLang="en-US" dirty="0">
                <a:solidFill>
                  <a:srgbClr val="1B4367"/>
                </a:solidFill>
              </a:rPr>
              <a:t>可，设计、编码、测试方便。</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6</a:t>
            </a:r>
            <a:r>
              <a:rPr lang="zh-CN" altLang="en-US" dirty="0">
                <a:solidFill>
                  <a:srgbClr val="1B4367"/>
                </a:solidFill>
              </a:rPr>
              <a:t>、可测试性：模块独立，测试</a:t>
            </a:r>
            <a:r>
              <a:rPr lang="zh-CN" altLang="en-US" dirty="0" smtClean="0">
                <a:solidFill>
                  <a:srgbClr val="1B4367"/>
                </a:solidFill>
              </a:rPr>
              <a:t>只需从实时后台获取数据即可。</a:t>
            </a:r>
            <a:endParaRPr lang="en-US" altLang="zh-CN" dirty="0">
              <a:solidFill>
                <a:srgbClr val="1B4367"/>
              </a:solidFill>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r>
              <a:rPr lang="zh-CN" altLang="zh-CN" sz="700" dirty="0" smtClean="0">
                <a:latin typeface="Arial" panose="020B0604020202020204" pitchFamily="34" charset="0"/>
              </a:rPr>
              <a:t> </a:t>
            </a:r>
            <a:endParaRPr lang="zh-CN" altLang="zh-CN" sz="2000" dirty="0">
              <a:latin typeface="Arial" panose="020B0604020202020204" pitchFamily="34" charset="0"/>
            </a:endParaRPr>
          </a:p>
        </p:txBody>
      </p:sp>
      <p:sp>
        <p:nvSpPr>
          <p:cNvPr id="9" name="文本框 15"/>
          <p:cNvSpPr txBox="1"/>
          <p:nvPr/>
        </p:nvSpPr>
        <p:spPr>
          <a:xfrm>
            <a:off x="709386" y="787075"/>
            <a:ext cx="3573856" cy="284693"/>
          </a:xfrm>
          <a:prstGeom prst="rect">
            <a:avLst/>
          </a:prstGeom>
          <a:noFill/>
        </p:spPr>
        <p:txBody>
          <a:bodyPr wrap="square" lIns="68580" tIns="34290" rIns="68580" bIns="34290" rtlCol="0">
            <a:spAutoFit/>
          </a:bodyPr>
          <a:lstStyle/>
          <a:p>
            <a:r>
              <a:rPr lang="en-US" altLang="zh-CN" b="1" dirty="0">
                <a:solidFill>
                  <a:srgbClr val="1B4367"/>
                </a:solidFill>
                <a:cs typeface="+mn-ea"/>
                <a:sym typeface="+mn-lt"/>
              </a:rPr>
              <a:t> </a:t>
            </a:r>
            <a:r>
              <a:rPr lang="zh-CN" altLang="en-US" b="1" dirty="0" smtClean="0">
                <a:solidFill>
                  <a:srgbClr val="1B4367"/>
                </a:solidFill>
                <a:cs typeface="+mn-ea"/>
                <a:sym typeface="+mn-lt"/>
              </a:rPr>
              <a:t>故事三：</a:t>
            </a:r>
          </a:p>
        </p:txBody>
      </p:sp>
    </p:spTree>
    <p:extLst>
      <p:ext uri="{BB962C8B-B14F-4D97-AF65-F5344CB8AC3E}">
        <p14:creationId xmlns:p14="http://schemas.microsoft.com/office/powerpoint/2010/main" val="3167848677"/>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665243" y="278594"/>
            <a:ext cx="3573856" cy="378823"/>
            <a:chOff x="681450" y="278594"/>
            <a:chExt cx="2261711" cy="378823"/>
          </a:xfrm>
        </p:grpSpPr>
        <p:sp>
          <p:nvSpPr>
            <p:cNvPr id="31" name="文本框 15"/>
            <p:cNvSpPr txBox="1"/>
            <p:nvPr/>
          </p:nvSpPr>
          <p:spPr>
            <a:xfrm>
              <a:off x="681450" y="278594"/>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核心用户故事分析</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935288" y="1219493"/>
            <a:ext cx="8419970" cy="3862596"/>
          </a:xfrm>
          <a:prstGeom prst="rect">
            <a:avLst/>
          </a:prstGeom>
          <a:noFill/>
        </p:spPr>
        <p:txBody>
          <a:bodyPr wrap="square" rtlCol="0">
            <a:spAutoFit/>
          </a:bodyPr>
          <a:lstStyle/>
          <a:p>
            <a:pPr lvl="0" fontAlgn="base">
              <a:spcBef>
                <a:spcPct val="0"/>
              </a:spcBef>
              <a:spcAft>
                <a:spcPct val="0"/>
              </a:spcAft>
            </a:pPr>
            <a:r>
              <a:rPr lang="zh-CN" altLang="zh-CN" dirty="0">
                <a:solidFill>
                  <a:srgbClr val="1B4367"/>
                </a:solidFill>
              </a:rPr>
              <a:t>作为</a:t>
            </a:r>
            <a:r>
              <a:rPr lang="zh-CN" altLang="en-US" dirty="0">
                <a:solidFill>
                  <a:srgbClr val="1B4367"/>
                </a:solidFill>
              </a:rPr>
              <a:t>题目研究者</a:t>
            </a:r>
            <a:r>
              <a:rPr lang="zh-CN" altLang="zh-CN" dirty="0">
                <a:solidFill>
                  <a:srgbClr val="1B4367"/>
                </a:solidFill>
              </a:rPr>
              <a:t>，我希望可以</a:t>
            </a:r>
            <a:r>
              <a:rPr lang="zh-CN" altLang="en-US" dirty="0">
                <a:solidFill>
                  <a:srgbClr val="1B4367"/>
                </a:solidFill>
              </a:rPr>
              <a:t>提交</a:t>
            </a:r>
            <a:r>
              <a:rPr lang="en-US" altLang="zh-CN" dirty="0">
                <a:solidFill>
                  <a:srgbClr val="1B4367"/>
                </a:solidFill>
              </a:rPr>
              <a:t>Hack</a:t>
            </a:r>
            <a:r>
              <a:rPr lang="zh-CN" altLang="en-US" dirty="0">
                <a:solidFill>
                  <a:srgbClr val="1B4367"/>
                </a:solidFill>
              </a:rPr>
              <a:t>数据</a:t>
            </a:r>
            <a:r>
              <a:rPr lang="zh-CN" altLang="zh-CN" dirty="0">
                <a:solidFill>
                  <a:srgbClr val="1B4367"/>
                </a:solidFill>
              </a:rPr>
              <a:t>，以</a:t>
            </a:r>
            <a:r>
              <a:rPr lang="zh-CN" altLang="en-US" dirty="0">
                <a:solidFill>
                  <a:srgbClr val="1B4367"/>
                </a:solidFill>
              </a:rPr>
              <a:t>保证题目数据完整性</a:t>
            </a:r>
            <a:r>
              <a:rPr lang="zh-CN" altLang="zh-CN" dirty="0">
                <a:solidFill>
                  <a:srgbClr val="1B4367"/>
                </a:solidFill>
              </a:rPr>
              <a:t>。</a:t>
            </a:r>
            <a:endParaRPr lang="en-US" altLang="zh-CN" dirty="0">
              <a:solidFill>
                <a:srgbClr val="1B4367"/>
              </a:solidFill>
            </a:endParaRPr>
          </a:p>
          <a:p>
            <a:pPr lvl="0" fontAlgn="base">
              <a:spcBef>
                <a:spcPct val="0"/>
              </a:spcBef>
              <a:spcAft>
                <a:spcPct val="0"/>
              </a:spcAft>
            </a:pPr>
            <a:endParaRPr lang="en-US" altLang="zh-CN" dirty="0" smtClean="0">
              <a:solidFill>
                <a:srgbClr val="1B4367"/>
              </a:solidFill>
            </a:endParaRPr>
          </a:p>
          <a:p>
            <a:pPr lvl="0" fontAlgn="base">
              <a:spcBef>
                <a:spcPct val="0"/>
              </a:spcBef>
              <a:spcAft>
                <a:spcPct val="0"/>
              </a:spcAft>
            </a:pPr>
            <a:r>
              <a:rPr lang="en-US" altLang="zh-CN" dirty="0" smtClean="0">
                <a:solidFill>
                  <a:srgbClr val="1B4367"/>
                </a:solidFill>
              </a:rPr>
              <a:t>1</a:t>
            </a:r>
            <a:r>
              <a:rPr lang="zh-CN" altLang="en-US" dirty="0">
                <a:solidFill>
                  <a:srgbClr val="1B4367"/>
                </a:solidFill>
              </a:rPr>
              <a:t>、</a:t>
            </a:r>
            <a:r>
              <a:rPr lang="zh-CN" altLang="en-US" dirty="0" smtClean="0">
                <a:solidFill>
                  <a:srgbClr val="1B4367"/>
                </a:solidFill>
              </a:rPr>
              <a:t>独立性：可独立开发，只与单个题目数据和该题目已提交代码重判有关，与其他模块无关。</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2</a:t>
            </a:r>
            <a:r>
              <a:rPr lang="zh-CN" altLang="en-US" dirty="0">
                <a:solidFill>
                  <a:srgbClr val="1B4367"/>
                </a:solidFill>
              </a:rPr>
              <a:t>、可协商性：可以与用户协商，</a:t>
            </a:r>
            <a:r>
              <a:rPr lang="zh-CN" altLang="en-US" dirty="0" smtClean="0">
                <a:solidFill>
                  <a:srgbClr val="1B4367"/>
                </a:solidFill>
              </a:rPr>
              <a:t>可以</a:t>
            </a:r>
            <a:r>
              <a:rPr lang="zh-CN" altLang="en-US" dirty="0">
                <a:solidFill>
                  <a:srgbClr val="1B4367"/>
                </a:solidFill>
              </a:rPr>
              <a:t>调整</a:t>
            </a:r>
            <a:r>
              <a:rPr lang="en-US" altLang="zh-CN" dirty="0" smtClean="0">
                <a:solidFill>
                  <a:srgbClr val="1B4367"/>
                </a:solidFill>
              </a:rPr>
              <a:t>Hack</a:t>
            </a:r>
            <a:r>
              <a:rPr lang="zh-CN" altLang="en-US" dirty="0" smtClean="0">
                <a:solidFill>
                  <a:srgbClr val="1B4367"/>
                </a:solidFill>
              </a:rPr>
              <a:t>方式</a:t>
            </a:r>
            <a:r>
              <a:rPr lang="zh-CN" altLang="en-US" dirty="0">
                <a:solidFill>
                  <a:srgbClr val="1B4367"/>
                </a:solidFill>
              </a:rPr>
              <a:t>。</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3</a:t>
            </a:r>
            <a:r>
              <a:rPr lang="zh-CN" altLang="en-US" dirty="0">
                <a:solidFill>
                  <a:srgbClr val="1B4367"/>
                </a:solidFill>
              </a:rPr>
              <a:t>、有价值性</a:t>
            </a:r>
            <a:r>
              <a:rPr lang="zh-CN" altLang="en-US" dirty="0" smtClean="0">
                <a:solidFill>
                  <a:srgbClr val="1B4367"/>
                </a:solidFill>
              </a:rPr>
              <a:t>：可以向用户保证题目数据的完整性与严谨性。</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4</a:t>
            </a:r>
            <a:r>
              <a:rPr lang="zh-CN" altLang="en-US" dirty="0">
                <a:solidFill>
                  <a:srgbClr val="1B4367"/>
                </a:solidFill>
              </a:rPr>
              <a:t>、可估计性：能在一个迭代周期内完成。</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5</a:t>
            </a:r>
            <a:r>
              <a:rPr lang="zh-CN" altLang="en-US" dirty="0">
                <a:solidFill>
                  <a:srgbClr val="1B4367"/>
                </a:solidFill>
              </a:rPr>
              <a:t>、小的：复杂度低，</a:t>
            </a:r>
            <a:r>
              <a:rPr lang="zh-CN" altLang="en-US" dirty="0" smtClean="0">
                <a:solidFill>
                  <a:srgbClr val="1B4367"/>
                </a:solidFill>
              </a:rPr>
              <a:t>只需将数据添加至相应题目的评测数据，并启动该题代码重判即</a:t>
            </a:r>
            <a:r>
              <a:rPr lang="zh-CN" altLang="en-US" dirty="0">
                <a:solidFill>
                  <a:srgbClr val="1B4367"/>
                </a:solidFill>
              </a:rPr>
              <a:t>可，设计、编码、测试方便。</a:t>
            </a:r>
            <a:endParaRPr lang="en-US" altLang="zh-CN" dirty="0">
              <a:solidFill>
                <a:srgbClr val="1B4367"/>
              </a:solidFill>
            </a:endParaRPr>
          </a:p>
          <a:p>
            <a:pPr lvl="0" fontAlgn="base">
              <a:spcBef>
                <a:spcPct val="0"/>
              </a:spcBef>
              <a:spcAft>
                <a:spcPct val="0"/>
              </a:spcAft>
            </a:pPr>
            <a:endParaRPr lang="en-US" altLang="zh-CN" dirty="0">
              <a:solidFill>
                <a:srgbClr val="1B4367"/>
              </a:solidFill>
            </a:endParaRPr>
          </a:p>
          <a:p>
            <a:pPr lvl="0" fontAlgn="base">
              <a:spcBef>
                <a:spcPct val="0"/>
              </a:spcBef>
              <a:spcAft>
                <a:spcPct val="0"/>
              </a:spcAft>
            </a:pPr>
            <a:r>
              <a:rPr lang="en-US" altLang="zh-CN" dirty="0">
                <a:solidFill>
                  <a:srgbClr val="1B4367"/>
                </a:solidFill>
              </a:rPr>
              <a:t>6</a:t>
            </a:r>
            <a:r>
              <a:rPr lang="zh-CN" altLang="en-US" dirty="0">
                <a:solidFill>
                  <a:srgbClr val="1B4367"/>
                </a:solidFill>
              </a:rPr>
              <a:t>、可测试性</a:t>
            </a:r>
            <a:r>
              <a:rPr lang="zh-CN" altLang="en-US" dirty="0" smtClean="0">
                <a:solidFill>
                  <a:srgbClr val="1B4367"/>
                </a:solidFill>
              </a:rPr>
              <a:t>：只需测试是否能更新题目数据，并进行代码重判即可。</a:t>
            </a:r>
            <a:endParaRPr lang="en-US" altLang="zh-CN" dirty="0">
              <a:solidFill>
                <a:srgbClr val="1B4367"/>
              </a:solidFill>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a:solidFill>
                <a:srgbClr val="333333"/>
              </a:solidFill>
              <a:latin typeface="Arial" panose="020B0604020202020204" pitchFamily="34" charset="0"/>
            </a:endParaRPr>
          </a:p>
          <a:p>
            <a:pPr lvl="0" defTabSz="914400" eaLnBrk="0" fontAlgn="base" hangingPunct="0">
              <a:spcBef>
                <a:spcPct val="0"/>
              </a:spcBef>
              <a:spcAft>
                <a:spcPct val="0"/>
              </a:spcAft>
            </a:pPr>
            <a:endParaRPr lang="en-US" altLang="zh-CN" sz="700" dirty="0" smtClean="0">
              <a:solidFill>
                <a:srgbClr val="333333"/>
              </a:solidFill>
              <a:latin typeface="Arial" panose="020B0604020202020204" pitchFamily="34" charset="0"/>
            </a:endParaRPr>
          </a:p>
          <a:p>
            <a:pPr lvl="0" defTabSz="914400" eaLnBrk="0" fontAlgn="base" hangingPunct="0">
              <a:spcBef>
                <a:spcPct val="0"/>
              </a:spcBef>
              <a:spcAft>
                <a:spcPct val="0"/>
              </a:spcAft>
            </a:pPr>
            <a:r>
              <a:rPr lang="zh-CN" altLang="zh-CN" sz="700" dirty="0" smtClean="0">
                <a:latin typeface="Arial" panose="020B0604020202020204" pitchFamily="34" charset="0"/>
              </a:rPr>
              <a:t> </a:t>
            </a:r>
            <a:endParaRPr lang="zh-CN" altLang="zh-CN" sz="2000" dirty="0">
              <a:latin typeface="Arial" panose="020B0604020202020204" pitchFamily="34" charset="0"/>
            </a:endParaRPr>
          </a:p>
        </p:txBody>
      </p:sp>
      <p:sp>
        <p:nvSpPr>
          <p:cNvPr id="9" name="文本框 15"/>
          <p:cNvSpPr txBox="1"/>
          <p:nvPr/>
        </p:nvSpPr>
        <p:spPr>
          <a:xfrm>
            <a:off x="709386" y="787075"/>
            <a:ext cx="3573856" cy="284693"/>
          </a:xfrm>
          <a:prstGeom prst="rect">
            <a:avLst/>
          </a:prstGeom>
          <a:noFill/>
        </p:spPr>
        <p:txBody>
          <a:bodyPr wrap="square" lIns="68580" tIns="34290" rIns="68580" bIns="34290" rtlCol="0">
            <a:spAutoFit/>
          </a:bodyPr>
          <a:lstStyle/>
          <a:p>
            <a:r>
              <a:rPr lang="en-US" altLang="zh-CN" b="1" dirty="0">
                <a:solidFill>
                  <a:srgbClr val="1B4367"/>
                </a:solidFill>
                <a:cs typeface="+mn-ea"/>
                <a:sym typeface="+mn-lt"/>
              </a:rPr>
              <a:t> </a:t>
            </a:r>
            <a:r>
              <a:rPr lang="zh-CN" altLang="en-US" b="1" dirty="0" smtClean="0">
                <a:solidFill>
                  <a:srgbClr val="1B4367"/>
                </a:solidFill>
                <a:cs typeface="+mn-ea"/>
                <a:sym typeface="+mn-lt"/>
              </a:rPr>
              <a:t>故事四：</a:t>
            </a:r>
          </a:p>
        </p:txBody>
      </p:sp>
    </p:spTree>
    <p:extLst>
      <p:ext uri="{BB962C8B-B14F-4D97-AF65-F5344CB8AC3E}">
        <p14:creationId xmlns:p14="http://schemas.microsoft.com/office/powerpoint/2010/main" val="4006259008"/>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94042" y="2763446"/>
            <a:ext cx="4171762" cy="560705"/>
          </a:xfrm>
          <a:prstGeom prst="rect">
            <a:avLst/>
          </a:prstGeom>
          <a:noFill/>
        </p:spPr>
        <p:txBody>
          <a:bodyPr wrap="square" lIns="68580" tIns="34290" rIns="68580" bIns="34290" rtlCol="0">
            <a:spAutoFit/>
          </a:bodyPr>
          <a:lstStyle/>
          <a:p>
            <a:pPr algn="ctr"/>
            <a:r>
              <a:rPr lang="zh-CN" altLang="en-US" sz="3200" b="1" dirty="0" smtClean="0">
                <a:solidFill>
                  <a:srgbClr val="1B4367"/>
                </a:solidFill>
                <a:cs typeface="+mn-ea"/>
                <a:sym typeface="+mn-lt"/>
              </a:rPr>
              <a:t>项目背景及定位</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3020785" cy="329565"/>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项目背景及定位</a:t>
            </a:r>
          </a:p>
        </p:txBody>
      </p:sp>
      <p:sp>
        <p:nvSpPr>
          <p:cNvPr id="26" name="文本框 26"/>
          <p:cNvSpPr txBox="1"/>
          <p:nvPr/>
        </p:nvSpPr>
        <p:spPr>
          <a:xfrm>
            <a:off x="4010660" y="758190"/>
            <a:ext cx="4962525" cy="3760566"/>
          </a:xfrm>
          <a:prstGeom prst="roundRect">
            <a:avLst/>
          </a:prstGeom>
          <a:solidFill>
            <a:srgbClr val="1B4367"/>
          </a:solidFill>
          <a:ln w="9525">
            <a:noFill/>
          </a:ln>
        </p:spPr>
        <p:txBody>
          <a:bodyPr wrap="square" lIns="68580" tIns="34290" rIns="68580" bIns="34290" rtlCol="0">
            <a:spAutoFit/>
          </a:bodyPr>
          <a:lstStyle/>
          <a:p>
            <a:r>
              <a:rPr sz="1800" dirty="0">
                <a:solidFill>
                  <a:schemeClr val="bg1"/>
                </a:solidFill>
              </a:rPr>
              <a:t>在如今的面试中，算法题占有的很高的比重，一些知名公司对此要求很高，美国FLAG 四大公司在面试中的算法题比较难；国内的一线互联网公司，像腾讯、阿里，头条、独角兽公司等都对算法有不低的要求。。越来越多的公司在面试中加入了算法题的考核，譬如美国的FLAG公司、国内的BAT、TMD、华为、各大独角兽公司等企业，因此算法编程能力就是面试时不可忽视的一道难关。但绝大多数人对算法的学习不够深入，又缺乏比较系统的学习过程，急切需要一个具有针对性的算法学习平台。</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4" name="Rectangle 44"/>
          <p:cNvSpPr/>
          <p:nvPr/>
        </p:nvSpPr>
        <p:spPr>
          <a:xfrm>
            <a:off x="561384" y="1522396"/>
            <a:ext cx="3052601" cy="2535183"/>
          </a:xfrm>
          <a:prstGeom prst="rect">
            <a:avLst/>
          </a:prstGeom>
          <a:blipFill>
            <a:blip r:embed="rId3" cstate="screen">
              <a:extLst>
                <a:ext uri="{BEBA8EAE-BF5A-486C-A8C5-ECC9F3942E4B}">
                  <a14:imgProps xmlns:a14="http://schemas.microsoft.com/office/drawing/2010/main">
                    <a14:imgLayer r:embed="rId4">
                      <a14:imgEffect>
                        <a14:brightnessContrast bright="20000"/>
                      </a14:imgEffect>
                    </a14:imgLayer>
                  </a14:imgProps>
                </a:ext>
              </a:extLst>
            </a:blip>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1300"/>
                            </p:stCondLst>
                            <p:childTnLst>
                              <p:par>
                                <p:cTn id="17" presetID="14"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bldLvl="0" animBg="1"/>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项目目标简述</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项目目标简述</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TextBox 1210"/>
          <p:cNvSpPr/>
          <p:nvPr/>
        </p:nvSpPr>
        <p:spPr>
          <a:xfrm>
            <a:off x="812242" y="1731413"/>
            <a:ext cx="7588202" cy="16840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fontAlgn="base">
              <a:lnSpc>
                <a:spcPct val="150000"/>
              </a:lnSpc>
              <a:spcBef>
                <a:spcPct val="0"/>
              </a:spcBef>
              <a:spcAft>
                <a:spcPct val="0"/>
              </a:spcAft>
            </a:pPr>
            <a:r>
              <a:rPr lang="zh-CN" altLang="en-US" dirty="0">
                <a:solidFill>
                  <a:srgbClr val="1B4367"/>
                </a:solidFill>
              </a:rPr>
              <a:t>“Watermelon”作为一个教育学习性平台，主要面向学生、求职者、算法爱好者等人群，为其提供所需要的算法或程序语言类题目的练习、同行者之间切磋的算法比赛以及对于自己的问题或看法进行发表的讨论区，不同许多其他的同类产品，本平台采用分布式开发将后端与判题机分离，提高判题效率；引入判重技术和hack功能，提高比赛的公平性和题目的正确性。打造一个为学习算法的人提锻炼提高自己算法能力的功能丰富的一站式平台。</a:t>
            </a:r>
          </a:p>
        </p:txBody>
      </p:sp>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899717"/>
            <a:ext cx="4171762" cy="591185"/>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用户卡片及故事</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用户卡片及用户故事</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64343" y="1610083"/>
            <a:ext cx="2807537" cy="1729031"/>
            <a:chOff x="3918" y="2467"/>
            <a:chExt cx="10212" cy="3772"/>
          </a:xfrm>
        </p:grpSpPr>
        <p:grpSp>
          <p:nvGrpSpPr>
            <p:cNvPr id="12" name="组合 11"/>
            <p:cNvGrpSpPr/>
            <p:nvPr/>
          </p:nvGrpSpPr>
          <p:grpSpPr>
            <a:xfrm>
              <a:off x="3918" y="2467"/>
              <a:ext cx="10212" cy="3772"/>
              <a:chOff x="3918" y="2467"/>
              <a:chExt cx="10212" cy="3772"/>
            </a:xfrm>
          </p:grpSpPr>
          <p:sp>
            <p:nvSpPr>
              <p:cNvPr id="14" name="圆角矩形 13"/>
              <p:cNvSpPr/>
              <p:nvPr/>
            </p:nvSpPr>
            <p:spPr>
              <a:xfrm>
                <a:off x="3918" y="2467"/>
                <a:ext cx="10212" cy="37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993" y="3029"/>
                <a:ext cx="8061" cy="655"/>
              </a:xfrm>
              <a:prstGeom prst="rect">
                <a:avLst/>
              </a:prstGeom>
              <a:noFill/>
            </p:spPr>
            <p:txBody>
              <a:bodyPr wrap="square" rtlCol="0">
                <a:spAutoFit/>
              </a:bodyPr>
              <a:lstStyle/>
              <a:p>
                <a:pPr algn="ctr"/>
                <a:r>
                  <a:rPr lang="zh-CN" altLang="en-US" dirty="0">
                    <a:solidFill>
                      <a:srgbClr val="1B4367"/>
                    </a:solidFill>
                  </a:rPr>
                  <a:t>刷题</a:t>
                </a:r>
                <a:r>
                  <a:rPr lang="zh-CN" altLang="en-US" dirty="0" smtClean="0">
                    <a:solidFill>
                      <a:srgbClr val="1B4367"/>
                    </a:solidFill>
                  </a:rPr>
                  <a:t>者</a:t>
                </a:r>
                <a:endParaRPr lang="zh-CN" altLang="en-US" dirty="0">
                  <a:solidFill>
                    <a:srgbClr val="1B4367"/>
                  </a:solidFill>
                </a:endParaRPr>
              </a:p>
            </p:txBody>
          </p:sp>
        </p:grpSp>
        <p:sp>
          <p:nvSpPr>
            <p:cNvPr id="13" name="文本框 12"/>
            <p:cNvSpPr txBox="1"/>
            <p:nvPr/>
          </p:nvSpPr>
          <p:spPr>
            <a:xfrm>
              <a:off x="4760" y="3684"/>
              <a:ext cx="8654" cy="1571"/>
            </a:xfrm>
            <a:prstGeom prst="rect">
              <a:avLst/>
            </a:prstGeom>
            <a:noFill/>
          </p:spPr>
          <p:txBody>
            <a:bodyPr wrap="square" rtlCol="0">
              <a:spAutoFit/>
            </a:bodyPr>
            <a:lstStyle/>
            <a:p>
              <a:r>
                <a:rPr lang="zh-CN" altLang="en-US" dirty="0" smtClean="0">
                  <a:solidFill>
                    <a:srgbClr val="1B4367"/>
                  </a:solidFill>
                </a:rPr>
                <a:t>具有一定的算法知识，通过大量刷题，来提高自己对相关专题的思维水平与算法实现能力。</a:t>
              </a:r>
              <a:endParaRPr lang="zh-CN" altLang="en-US" dirty="0">
                <a:solidFill>
                  <a:srgbClr val="1B4367"/>
                </a:solidFill>
              </a:endParaRPr>
            </a:p>
          </p:txBody>
        </p:sp>
      </p:grpSp>
      <p:sp>
        <p:nvSpPr>
          <p:cNvPr id="32" name="Rectangle 4"/>
          <p:cNvSpPr>
            <a:spLocks noChangeArrowheads="1"/>
          </p:cNvSpPr>
          <p:nvPr/>
        </p:nvSpPr>
        <p:spPr bwMode="auto">
          <a:xfrm>
            <a:off x="3723185" y="1333084"/>
            <a:ext cx="46571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1200" dirty="0" smtClean="0">
                <a:solidFill>
                  <a:srgbClr val="333333"/>
                </a:solidFill>
                <a:latin typeface="Arial" panose="020B0604020202020204" pitchFamily="34" charset="0"/>
                <a:ea typeface="Open Sans"/>
              </a:rPr>
              <a:t>作为</a:t>
            </a:r>
            <a:r>
              <a:rPr lang="zh-CN" altLang="en-US" sz="1200" dirty="0">
                <a:solidFill>
                  <a:srgbClr val="333333"/>
                </a:solidFill>
                <a:latin typeface="Arial" panose="020B0604020202020204" pitchFamily="34" charset="0"/>
                <a:ea typeface="Open Sans"/>
              </a:rPr>
              <a:t>刷题</a:t>
            </a:r>
            <a:r>
              <a:rPr lang="zh-CN" altLang="en-US" sz="1200" dirty="0" smtClean="0">
                <a:solidFill>
                  <a:srgbClr val="333333"/>
                </a:solidFill>
                <a:latin typeface="Arial" panose="020B0604020202020204" pitchFamily="34" charset="0"/>
                <a:ea typeface="Open Sans"/>
              </a:rPr>
              <a:t>者</a:t>
            </a:r>
            <a:r>
              <a:rPr lang="zh-CN" altLang="zh-CN" sz="1200" dirty="0" smtClean="0">
                <a:solidFill>
                  <a:srgbClr val="333333"/>
                </a:solidFill>
                <a:latin typeface="Arial" panose="020B0604020202020204" pitchFamily="34" charset="0"/>
                <a:ea typeface="Open Sans"/>
              </a:rPr>
              <a:t>，</a:t>
            </a:r>
            <a:r>
              <a:rPr lang="zh-CN" altLang="zh-CN" sz="1200" dirty="0">
                <a:solidFill>
                  <a:srgbClr val="333333"/>
                </a:solidFill>
                <a:latin typeface="Arial" panose="020B0604020202020204" pitchFamily="34" charset="0"/>
                <a:ea typeface="Open Sans"/>
              </a:rPr>
              <a:t>我希望可以搜索</a:t>
            </a:r>
            <a:r>
              <a:rPr lang="zh-CN" altLang="zh-CN" sz="1200" dirty="0" smtClean="0">
                <a:solidFill>
                  <a:srgbClr val="333333"/>
                </a:solidFill>
                <a:latin typeface="Arial" panose="020B0604020202020204" pitchFamily="34" charset="0"/>
                <a:ea typeface="Open Sans"/>
              </a:rPr>
              <a:t>题目</a:t>
            </a:r>
            <a:r>
              <a:rPr lang="zh-CN" altLang="en-US" sz="1200" dirty="0" smtClean="0">
                <a:solidFill>
                  <a:srgbClr val="333333"/>
                </a:solidFill>
                <a:latin typeface="Arial" panose="020B0604020202020204" pitchFamily="34" charset="0"/>
                <a:ea typeface="Open Sans"/>
              </a:rPr>
              <a:t>，以查看题目内容</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4"/>
          <p:cNvSpPr>
            <a:spLocks noChangeArrowheads="1"/>
          </p:cNvSpPr>
          <p:nvPr/>
        </p:nvSpPr>
        <p:spPr bwMode="auto">
          <a:xfrm>
            <a:off x="3723185" y="1984748"/>
            <a:ext cx="57301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1200" dirty="0" smtClean="0">
                <a:solidFill>
                  <a:srgbClr val="333333"/>
                </a:solidFill>
                <a:latin typeface="Arial" panose="020B0604020202020204" pitchFamily="34" charset="0"/>
                <a:ea typeface="Open Sans"/>
              </a:rPr>
              <a:t>作为</a:t>
            </a:r>
            <a:r>
              <a:rPr lang="zh-CN" altLang="en-US" sz="1200" dirty="0">
                <a:solidFill>
                  <a:srgbClr val="333333"/>
                </a:solidFill>
                <a:latin typeface="Arial" panose="020B0604020202020204" pitchFamily="34" charset="0"/>
                <a:ea typeface="Open Sans"/>
              </a:rPr>
              <a:t>刷题</a:t>
            </a:r>
            <a:r>
              <a:rPr lang="zh-CN" altLang="en-US" sz="1200" dirty="0" smtClean="0">
                <a:solidFill>
                  <a:srgbClr val="333333"/>
                </a:solidFill>
                <a:latin typeface="Arial" panose="020B0604020202020204" pitchFamily="34" charset="0"/>
                <a:ea typeface="Open Sans"/>
              </a:rPr>
              <a:t>者</a:t>
            </a:r>
            <a:r>
              <a:rPr lang="zh-CN" altLang="zh-CN" sz="1200" dirty="0" smtClean="0">
                <a:solidFill>
                  <a:srgbClr val="333333"/>
                </a:solidFill>
                <a:latin typeface="Arial" panose="020B0604020202020204" pitchFamily="34" charset="0"/>
                <a:ea typeface="Open Sans"/>
              </a:rPr>
              <a:t>，</a:t>
            </a:r>
            <a:r>
              <a:rPr lang="zh-CN" altLang="zh-CN" sz="1200" dirty="0">
                <a:solidFill>
                  <a:srgbClr val="333333"/>
                </a:solidFill>
                <a:latin typeface="Arial" panose="020B0604020202020204" pitchFamily="34" charset="0"/>
                <a:ea typeface="Open Sans"/>
              </a:rPr>
              <a:t>我希望</a:t>
            </a:r>
            <a:r>
              <a:rPr lang="zh-CN" altLang="zh-CN" sz="1200" dirty="0" smtClean="0">
                <a:solidFill>
                  <a:srgbClr val="333333"/>
                </a:solidFill>
                <a:latin typeface="Arial" panose="020B0604020202020204" pitchFamily="34" charset="0"/>
                <a:ea typeface="Open Sans"/>
              </a:rPr>
              <a:t>可以</a:t>
            </a:r>
            <a:r>
              <a:rPr lang="zh-CN" altLang="en-US" sz="1200" dirty="0" smtClean="0">
                <a:solidFill>
                  <a:srgbClr val="333333"/>
                </a:solidFill>
                <a:latin typeface="Arial" panose="020B0604020202020204" pitchFamily="34" charset="0"/>
                <a:ea typeface="Open Sans"/>
              </a:rPr>
              <a:t>提交代码</a:t>
            </a:r>
            <a:r>
              <a:rPr lang="zh-CN" altLang="zh-CN" sz="1200" dirty="0" smtClean="0">
                <a:solidFill>
                  <a:srgbClr val="333333"/>
                </a:solidFill>
                <a:latin typeface="Arial" panose="020B0604020202020204" pitchFamily="34" charset="0"/>
                <a:ea typeface="Open Sans"/>
              </a:rPr>
              <a:t>，</a:t>
            </a:r>
            <a:r>
              <a:rPr lang="zh-CN" altLang="zh-CN" sz="1200" dirty="0">
                <a:solidFill>
                  <a:srgbClr val="333333"/>
                </a:solidFill>
                <a:latin typeface="Arial" panose="020B0604020202020204" pitchFamily="34" charset="0"/>
                <a:ea typeface="Open Sans"/>
              </a:rPr>
              <a:t>以便</a:t>
            </a:r>
            <a:r>
              <a:rPr lang="zh-CN" altLang="zh-CN" sz="1200" dirty="0" smtClean="0">
                <a:solidFill>
                  <a:srgbClr val="333333"/>
                </a:solidFill>
                <a:latin typeface="Arial" panose="020B0604020202020204" pitchFamily="34" charset="0"/>
                <a:ea typeface="Open Sans"/>
              </a:rPr>
              <a:t>可以</a:t>
            </a:r>
            <a:r>
              <a:rPr lang="zh-CN" altLang="en-US" sz="1200" dirty="0" smtClean="0">
                <a:solidFill>
                  <a:srgbClr val="333333"/>
                </a:solidFill>
                <a:latin typeface="Arial" panose="020B0604020202020204" pitchFamily="34" charset="0"/>
                <a:ea typeface="Open Sans"/>
              </a:rPr>
              <a:t>验证自己的思路和代码正确性</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5"/>
          <p:cNvSpPr>
            <a:spLocks noChangeArrowheads="1"/>
          </p:cNvSpPr>
          <p:nvPr/>
        </p:nvSpPr>
        <p:spPr bwMode="auto">
          <a:xfrm>
            <a:off x="3723185" y="2636413"/>
            <a:ext cx="46293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lang="zh-CN" altLang="en-US" sz="1200" dirty="0">
                <a:solidFill>
                  <a:srgbClr val="333333"/>
                </a:solidFill>
                <a:latin typeface="Arial" panose="020B0604020202020204" pitchFamily="34" charset="0"/>
                <a:ea typeface="Open Sans"/>
              </a:rPr>
              <a:t>刷题</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，我希望可以查看个人信息，以</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了解自己的</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做题情况。</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1"/>
          <p:cNvSpPr>
            <a:spLocks noChangeArrowheads="1"/>
          </p:cNvSpPr>
          <p:nvPr/>
        </p:nvSpPr>
        <p:spPr bwMode="auto">
          <a:xfrm>
            <a:off x="3751029" y="3239348"/>
            <a:ext cx="58371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lang="zh-CN" altLang="en-US" sz="1200" dirty="0">
                <a:solidFill>
                  <a:srgbClr val="333333"/>
                </a:solidFill>
                <a:latin typeface="Arial" panose="020B0604020202020204" pitchFamily="34" charset="0"/>
                <a:ea typeface="Open Sans"/>
              </a:rPr>
              <a:t>刷题</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，我希望可以查看提交记录，以便可以查看代码状态。</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296451"/>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用户卡片</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393968" y="1685758"/>
            <a:ext cx="2778053" cy="1729031"/>
            <a:chOff x="3895" y="2467"/>
            <a:chExt cx="10212" cy="3772"/>
          </a:xfrm>
        </p:grpSpPr>
        <p:grpSp>
          <p:nvGrpSpPr>
            <p:cNvPr id="29" name="组合 28"/>
            <p:cNvGrpSpPr/>
            <p:nvPr/>
          </p:nvGrpSpPr>
          <p:grpSpPr>
            <a:xfrm>
              <a:off x="3895" y="2467"/>
              <a:ext cx="10212" cy="3772"/>
              <a:chOff x="3895" y="2467"/>
              <a:chExt cx="10212" cy="3772"/>
            </a:xfrm>
          </p:grpSpPr>
          <p:sp>
            <p:nvSpPr>
              <p:cNvPr id="32" name="圆角矩形 31"/>
              <p:cNvSpPr/>
              <p:nvPr/>
            </p:nvSpPr>
            <p:spPr>
              <a:xfrm>
                <a:off x="3895" y="2467"/>
                <a:ext cx="10212" cy="37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4970" y="3029"/>
                <a:ext cx="8061" cy="671"/>
              </a:xfrm>
              <a:prstGeom prst="rect">
                <a:avLst/>
              </a:prstGeom>
              <a:noFill/>
            </p:spPr>
            <p:txBody>
              <a:bodyPr wrap="square" rtlCol="0">
                <a:spAutoFit/>
              </a:bodyPr>
              <a:lstStyle/>
              <a:p>
                <a:pPr algn="ctr"/>
                <a:r>
                  <a:rPr lang="zh-CN" altLang="en-US" dirty="0">
                    <a:solidFill>
                      <a:srgbClr val="1B4367"/>
                    </a:solidFill>
                  </a:rPr>
                  <a:t>参赛</a:t>
                </a:r>
                <a:r>
                  <a:rPr lang="zh-CN" altLang="en-US" dirty="0" smtClean="0">
                    <a:solidFill>
                      <a:srgbClr val="1B4367"/>
                    </a:solidFill>
                  </a:rPr>
                  <a:t>者</a:t>
                </a:r>
                <a:endParaRPr lang="zh-CN" altLang="en-US" dirty="0">
                  <a:solidFill>
                    <a:srgbClr val="1B4367"/>
                  </a:solidFill>
                </a:endParaRPr>
              </a:p>
            </p:txBody>
          </p:sp>
        </p:grpSp>
        <p:sp>
          <p:nvSpPr>
            <p:cNvPr id="30" name="文本框 29"/>
            <p:cNvSpPr txBox="1"/>
            <p:nvPr/>
          </p:nvSpPr>
          <p:spPr>
            <a:xfrm>
              <a:off x="4714" y="3684"/>
              <a:ext cx="8654" cy="2081"/>
            </a:xfrm>
            <a:prstGeom prst="rect">
              <a:avLst/>
            </a:prstGeom>
            <a:noFill/>
          </p:spPr>
          <p:txBody>
            <a:bodyPr wrap="square" rtlCol="0">
              <a:spAutoFit/>
            </a:bodyPr>
            <a:lstStyle/>
            <a:p>
              <a:r>
                <a:rPr lang="zh-CN" altLang="en-US" dirty="0" smtClean="0">
                  <a:solidFill>
                    <a:srgbClr val="1B4367"/>
                  </a:solidFill>
                </a:rPr>
                <a:t>对算法水平有一定深度的理解，希望通过参赛来模拟正式比赛或面试的场景，锻炼自己的及时写题能力。</a:t>
              </a:r>
              <a:endParaRPr lang="zh-CN" altLang="en-US" dirty="0">
                <a:solidFill>
                  <a:srgbClr val="1B4367"/>
                </a:solidFill>
              </a:endParaRPr>
            </a:p>
          </p:txBody>
        </p:sp>
      </p:grpSp>
      <p:sp>
        <p:nvSpPr>
          <p:cNvPr id="2" name="Rectangle 1"/>
          <p:cNvSpPr>
            <a:spLocks noChangeArrowheads="1"/>
          </p:cNvSpPr>
          <p:nvPr/>
        </p:nvSpPr>
        <p:spPr bwMode="auto">
          <a:xfrm>
            <a:off x="3740051" y="1475921"/>
            <a:ext cx="43179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参赛者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，我希望可以搜索比赛</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，以查看相关的比赛信息。</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3740051" y="2106350"/>
            <a:ext cx="548831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参赛者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a:t>
            </a:r>
            <a:r>
              <a:rPr lang="zh-CN" altLang="en-US" sz="1200" dirty="0">
                <a:solidFill>
                  <a:srgbClr val="333333"/>
                </a:solidFill>
                <a:latin typeface="Arial" panose="020B0604020202020204" pitchFamily="34" charset="0"/>
                <a:ea typeface="Open Sans"/>
              </a:rPr>
              <a:t>参加</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比赛，以查看比赛题目</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1"/>
          <p:cNvSpPr>
            <a:spLocks noChangeArrowheads="1"/>
          </p:cNvSpPr>
          <p:nvPr/>
        </p:nvSpPr>
        <p:spPr bwMode="auto">
          <a:xfrm>
            <a:off x="3740052" y="2707654"/>
            <a:ext cx="548831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参赛者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a:t>
            </a:r>
            <a:r>
              <a:rPr lang="zh-CN" altLang="en-US" sz="1200" dirty="0">
                <a:solidFill>
                  <a:srgbClr val="333333"/>
                </a:solidFill>
                <a:latin typeface="Arial" panose="020B0604020202020204" pitchFamily="34" charset="0"/>
                <a:ea typeface="Open Sans"/>
              </a:rPr>
              <a:t>查看比赛榜</a:t>
            </a:r>
            <a:r>
              <a:rPr lang="zh-CN" altLang="en-US" sz="1200" dirty="0" smtClean="0">
                <a:solidFill>
                  <a:srgbClr val="333333"/>
                </a:solidFill>
                <a:latin typeface="Arial" panose="020B0604020202020204" pitchFamily="34" charset="0"/>
                <a:ea typeface="Open Sans"/>
              </a:rPr>
              <a:t>单，以了解比赛实时状态</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1"/>
          <p:cNvSpPr>
            <a:spLocks noChangeArrowheads="1"/>
          </p:cNvSpPr>
          <p:nvPr/>
        </p:nvSpPr>
        <p:spPr bwMode="auto">
          <a:xfrm>
            <a:off x="3722016" y="3303869"/>
            <a:ext cx="548831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参赛者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a:t>
            </a:r>
            <a:r>
              <a:rPr lang="zh-CN" altLang="en-US" sz="1200" dirty="0" smtClean="0">
                <a:solidFill>
                  <a:srgbClr val="333333"/>
                </a:solidFill>
                <a:latin typeface="Arial" panose="020B0604020202020204" pitchFamily="34" charset="0"/>
                <a:ea typeface="Open Sans"/>
              </a:rPr>
              <a:t>查看提交状态，以了解题目通过率等信息</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1332604"/>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用户卡片</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1731" y="1692064"/>
            <a:ext cx="2807537" cy="1729031"/>
            <a:chOff x="3918" y="2467"/>
            <a:chExt cx="10212" cy="3772"/>
          </a:xfrm>
        </p:grpSpPr>
        <p:grpSp>
          <p:nvGrpSpPr>
            <p:cNvPr id="35" name="组合 34"/>
            <p:cNvGrpSpPr/>
            <p:nvPr/>
          </p:nvGrpSpPr>
          <p:grpSpPr>
            <a:xfrm>
              <a:off x="3918" y="2467"/>
              <a:ext cx="10212" cy="3772"/>
              <a:chOff x="3918" y="2467"/>
              <a:chExt cx="10212" cy="3772"/>
            </a:xfrm>
          </p:grpSpPr>
          <p:sp>
            <p:nvSpPr>
              <p:cNvPr id="37" name="圆角矩形 36"/>
              <p:cNvSpPr/>
              <p:nvPr/>
            </p:nvSpPr>
            <p:spPr>
              <a:xfrm>
                <a:off x="3918" y="2467"/>
                <a:ext cx="10212" cy="37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993" y="3029"/>
                <a:ext cx="8061" cy="671"/>
              </a:xfrm>
              <a:prstGeom prst="rect">
                <a:avLst/>
              </a:prstGeom>
              <a:noFill/>
            </p:spPr>
            <p:txBody>
              <a:bodyPr wrap="square" rtlCol="0">
                <a:spAutoFit/>
              </a:bodyPr>
              <a:lstStyle/>
              <a:p>
                <a:pPr algn="ctr"/>
                <a:r>
                  <a:rPr lang="zh-CN" altLang="en-US" dirty="0" smtClean="0">
                    <a:solidFill>
                      <a:srgbClr val="1B4367"/>
                    </a:solidFill>
                  </a:rPr>
                  <a:t>题目研究者</a:t>
                </a:r>
                <a:endParaRPr lang="zh-CN" altLang="en-US" dirty="0">
                  <a:solidFill>
                    <a:srgbClr val="1B4367"/>
                  </a:solidFill>
                </a:endParaRPr>
              </a:p>
            </p:txBody>
          </p:sp>
        </p:grpSp>
        <p:sp>
          <p:nvSpPr>
            <p:cNvPr id="36" name="文本框 35"/>
            <p:cNvSpPr txBox="1"/>
            <p:nvPr/>
          </p:nvSpPr>
          <p:spPr>
            <a:xfrm>
              <a:off x="4760" y="3684"/>
              <a:ext cx="8654" cy="2081"/>
            </a:xfrm>
            <a:prstGeom prst="rect">
              <a:avLst/>
            </a:prstGeom>
            <a:noFill/>
          </p:spPr>
          <p:txBody>
            <a:bodyPr wrap="square" rtlCol="0">
              <a:spAutoFit/>
            </a:bodyPr>
            <a:lstStyle/>
            <a:p>
              <a:r>
                <a:rPr lang="zh-CN" altLang="en-US" dirty="0" smtClean="0">
                  <a:solidFill>
                    <a:srgbClr val="1B4367"/>
                  </a:solidFill>
                </a:rPr>
                <a:t>由一定算法基础，在刷题过程中遇到了一定的问题，需要通过讨论研究他人的想法来学习理解某道题目。</a:t>
              </a:r>
              <a:endParaRPr lang="zh-CN" altLang="en-US" dirty="0">
                <a:solidFill>
                  <a:srgbClr val="1B4367"/>
                </a:solidFill>
              </a:endParaRPr>
            </a:p>
          </p:txBody>
        </p:sp>
      </p:grpSp>
      <p:sp>
        <p:nvSpPr>
          <p:cNvPr id="2" name="Rectangle 1"/>
          <p:cNvSpPr>
            <a:spLocks noChangeArrowheads="1"/>
          </p:cNvSpPr>
          <p:nvPr/>
        </p:nvSpPr>
        <p:spPr bwMode="auto">
          <a:xfrm>
            <a:off x="3752195" y="1811177"/>
            <a:ext cx="5133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题目研究者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，我希望可以发表帖子，以可以讨论题目的相关问题。</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1"/>
          <p:cNvSpPr>
            <a:spLocks noChangeArrowheads="1"/>
          </p:cNvSpPr>
          <p:nvPr/>
        </p:nvSpPr>
        <p:spPr bwMode="auto">
          <a:xfrm>
            <a:off x="3752195" y="2379461"/>
            <a:ext cx="5133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题目研究者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提交</a:t>
            </a:r>
            <a:r>
              <a:rPr kumimoji="0" lang="en-US" altLang="zh-CN" sz="1200" b="0" i="0" u="none" strike="noStrike" cap="none" normalizeH="0" baseline="0" dirty="0" smtClean="0">
                <a:ln>
                  <a:noFill/>
                </a:ln>
                <a:solidFill>
                  <a:srgbClr val="333333"/>
                </a:solidFill>
                <a:effectLst/>
                <a:latin typeface="Arial" panose="020B0604020202020204" pitchFamily="34" charset="0"/>
                <a:ea typeface="Open Sans"/>
              </a:rPr>
              <a:t>Hack</a:t>
            </a:r>
            <a:r>
              <a:rPr lang="zh-CN" altLang="en-US" sz="1200" dirty="0">
                <a:solidFill>
                  <a:srgbClr val="333333"/>
                </a:solidFill>
                <a:latin typeface="Arial" panose="020B0604020202020204" pitchFamily="34" charset="0"/>
                <a:ea typeface="Open Sans"/>
              </a:rPr>
              <a:t>数据</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，以</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保证题目数据完整性</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0" name="Rectangle 1"/>
          <p:cNvSpPr>
            <a:spLocks noChangeArrowheads="1"/>
          </p:cNvSpPr>
          <p:nvPr/>
        </p:nvSpPr>
        <p:spPr bwMode="auto">
          <a:xfrm>
            <a:off x="3752195" y="2926820"/>
            <a:ext cx="5133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作为</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题目研究者</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，我希望可以</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查看过题代码</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，以</a:t>
            </a:r>
            <a:r>
              <a:rPr kumimoji="0" lang="zh-CN" altLang="en-US" sz="1200" b="0" i="0" u="none" strike="noStrike" cap="none" normalizeH="0" baseline="0" dirty="0" smtClean="0">
                <a:ln>
                  <a:noFill/>
                </a:ln>
                <a:solidFill>
                  <a:srgbClr val="333333"/>
                </a:solidFill>
                <a:effectLst/>
                <a:latin typeface="Arial" panose="020B0604020202020204" pitchFamily="34" charset="0"/>
                <a:ea typeface="Open Sans"/>
              </a:rPr>
              <a:t>学习他人的解题思路</a:t>
            </a: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r>
              <a:rPr kumimoji="0" lang="zh-CN" altLang="zh-CN" sz="6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2651166"/>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1216</Words>
  <Application>Microsoft Office PowerPoint</Application>
  <PresentationFormat>全屏显示(16:9)</PresentationFormat>
  <Paragraphs>153</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Open Sans</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lastModifiedBy>孙 增奎</cp:lastModifiedBy>
  <cp:revision>223</cp:revision>
  <dcterms:created xsi:type="dcterms:W3CDTF">2020-02-27T15:05:00Z</dcterms:created>
  <dcterms:modified xsi:type="dcterms:W3CDTF">2020-03-13T07:21:53Z</dcterms:modified>
  <cp:category>qzuser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