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58" r:id="rId3"/>
    <p:sldId id="388" r:id="rId4"/>
    <p:sldId id="389" r:id="rId5"/>
    <p:sldId id="390" r:id="rId6"/>
    <p:sldId id="391" r:id="rId7"/>
    <p:sldId id="392" r:id="rId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447BEC2-018D-4D78-8C53-A02C11952990}">
          <p14:sldIdLst>
            <p14:sldId id="256"/>
            <p14:sldId id="358"/>
            <p14:sldId id="388"/>
            <p14:sldId id="389"/>
            <p14:sldId id="390"/>
            <p14:sldId id="391"/>
            <p14:sldId id="3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92">
          <p15:clr>
            <a:srgbClr val="A4A3A4"/>
          </p15:clr>
        </p15:guide>
        <p15:guide id="2" pos="28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20" y="162"/>
      </p:cViewPr>
      <p:guideLst>
        <p:guide orient="horz" pos="1692"/>
        <p:guide pos="28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064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220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665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565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31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E814-FE30-446C-9D52-91C2A97CF3DB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4D31-8066-4534-9D98-379D13052A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steme.cn/10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steme.cn/3139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asteme.cn/10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52597" y="1089691"/>
            <a:ext cx="6253965" cy="7143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4200" b="1" dirty="0" smtClean="0">
                <a:solidFill>
                  <a:srgbClr val="1B4367"/>
                </a:solidFill>
                <a:cs typeface="+mn-ea"/>
                <a:sym typeface="+mn-lt"/>
              </a:rPr>
              <a:t>Daemon</a:t>
            </a:r>
            <a:endParaRPr lang="zh-CN" altLang="en-US" sz="4200" b="1" dirty="0" smtClean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75" name="文本框 3074"/>
          <p:cNvSpPr txBox="1"/>
          <p:nvPr/>
        </p:nvSpPr>
        <p:spPr>
          <a:xfrm>
            <a:off x="3763965" y="3075789"/>
            <a:ext cx="3461808" cy="99257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成员：张愉飞、徐维彦、孙增奎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主讲人：徐维彦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时间：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2020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27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日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82633" y="2294195"/>
            <a:ext cx="5358765" cy="2914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eaLnBrk="0" hangingPunct="0"/>
            <a:r>
              <a:rPr lang="en-US" altLang="zh-CN" sz="1450" dirty="0" smtClean="0">
                <a:solidFill>
                  <a:srgbClr val="1B4367"/>
                </a:solidFill>
                <a:cs typeface="+mn-ea"/>
                <a:sym typeface="+mn-lt"/>
              </a:rPr>
              <a:t>			</a:t>
            </a:r>
            <a:r>
              <a:rPr lang="zh-CN" altLang="en-US" sz="1450" dirty="0" smtClean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endParaRPr lang="en-US" altLang="zh-CN" sz="145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769978" y="2134417"/>
            <a:ext cx="3336584" cy="305510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cs typeface="+mn-ea"/>
                <a:sym typeface="+mn-lt"/>
              </a:rPr>
              <a:t>——Watermelon Online </a:t>
            </a:r>
            <a:r>
              <a:rPr lang="en-US" altLang="zh-CN" sz="1200" dirty="0" smtClean="0">
                <a:solidFill>
                  <a:schemeClr val="bg1"/>
                </a:solidFill>
                <a:cs typeface="+mn-ea"/>
                <a:sym typeface="+mn-lt"/>
              </a:rPr>
              <a:t>Judge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测试规划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99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99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75" grpId="0" bldLvl="0" animBg="1"/>
      <p:bldP spid="9" grpId="0"/>
      <p:bldP spid="12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09386" y="309785"/>
            <a:ext cx="3573856" cy="347632"/>
            <a:chOff x="709386" y="309785"/>
            <a:chExt cx="2261711" cy="347632"/>
          </a:xfrm>
        </p:grpSpPr>
        <p:sp>
          <p:nvSpPr>
            <p:cNvPr id="31" name="文本框 15"/>
            <p:cNvSpPr txBox="1"/>
            <p:nvPr/>
          </p:nvSpPr>
          <p:spPr>
            <a:xfrm>
              <a:off x="709386" y="309785"/>
              <a:ext cx="2261711" cy="32956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r>
                <a:rPr lang="zh-CN" altLang="en-US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测试要点分析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210"/>
          <p:cNvSpPr/>
          <p:nvPr/>
        </p:nvSpPr>
        <p:spPr>
          <a:xfrm>
            <a:off x="1555798" y="942381"/>
            <a:ext cx="7588202" cy="3624069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1B4367"/>
                </a:solidFill>
              </a:rPr>
              <a:t>用户需求</a:t>
            </a:r>
            <a:r>
              <a:rPr lang="zh-CN" altLang="en-US" dirty="0" smtClean="0">
                <a:solidFill>
                  <a:srgbClr val="1B4367"/>
                </a:solidFill>
              </a:rPr>
              <a:t>：用户对某题提交代码</a:t>
            </a:r>
            <a:endParaRPr lang="en-US" altLang="zh-CN" dirty="0" smtClean="0">
              <a:solidFill>
                <a:srgbClr val="1B4367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1B4367"/>
                </a:solidFill>
              </a:rPr>
              <a:t>	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1B4367"/>
                </a:solidFill>
              </a:rPr>
              <a:t>测试要点：</a:t>
            </a:r>
            <a:endParaRPr lang="en-US" altLang="zh-CN" dirty="0" smtClean="0">
              <a:solidFill>
                <a:srgbClr val="1B4367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1B4367"/>
                </a:solidFill>
              </a:rPr>
              <a:t>	</a:t>
            </a:r>
            <a:r>
              <a:rPr lang="en-US" altLang="zh-CN" dirty="0" smtClean="0">
                <a:solidFill>
                  <a:srgbClr val="1B4367"/>
                </a:solidFill>
              </a:rPr>
              <a:t>	1</a:t>
            </a:r>
            <a:r>
              <a:rPr lang="zh-CN" altLang="en-US" dirty="0" smtClean="0">
                <a:solidFill>
                  <a:srgbClr val="1B4367"/>
                </a:solidFill>
              </a:rPr>
              <a:t>、代码编写语言</a:t>
            </a:r>
            <a:endParaRPr lang="en-US" altLang="zh-CN" dirty="0" smtClean="0">
              <a:solidFill>
                <a:srgbClr val="1B4367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1B4367"/>
                </a:solidFill>
              </a:rPr>
              <a:t>	</a:t>
            </a:r>
            <a:r>
              <a:rPr lang="en-US" altLang="zh-CN" dirty="0" smtClean="0">
                <a:solidFill>
                  <a:srgbClr val="1B4367"/>
                </a:solidFill>
              </a:rPr>
              <a:t>	2</a:t>
            </a:r>
            <a:r>
              <a:rPr lang="zh-CN" altLang="en-US" dirty="0" smtClean="0">
                <a:solidFill>
                  <a:srgbClr val="1B4367"/>
                </a:solidFill>
              </a:rPr>
              <a:t>、代码编写长度</a:t>
            </a:r>
            <a:endParaRPr lang="en-US" altLang="zh-CN" dirty="0" smtClean="0">
              <a:solidFill>
                <a:srgbClr val="1B4367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1B4367"/>
                </a:solidFill>
              </a:rPr>
              <a:t>	</a:t>
            </a:r>
            <a:r>
              <a:rPr lang="en-US" altLang="zh-CN" dirty="0" smtClean="0">
                <a:solidFill>
                  <a:srgbClr val="1B4367"/>
                </a:solidFill>
              </a:rPr>
              <a:t>	3</a:t>
            </a:r>
            <a:r>
              <a:rPr lang="zh-CN" altLang="en-US" dirty="0" smtClean="0">
                <a:solidFill>
                  <a:srgbClr val="1B4367"/>
                </a:solidFill>
              </a:rPr>
              <a:t>、代码重复提交</a:t>
            </a:r>
            <a:endParaRPr lang="en-US" altLang="zh-CN" dirty="0" smtClean="0">
              <a:solidFill>
                <a:srgbClr val="1B4367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1B4367"/>
                </a:solidFill>
              </a:rPr>
              <a:t>		4</a:t>
            </a:r>
            <a:r>
              <a:rPr lang="zh-CN" altLang="en-US" dirty="0" smtClean="0">
                <a:solidFill>
                  <a:srgbClr val="1B4367"/>
                </a:solidFill>
              </a:rPr>
              <a:t>、恶意代码提交</a:t>
            </a:r>
            <a:endParaRPr lang="en-US" altLang="zh-CN" dirty="0" smtClean="0">
              <a:solidFill>
                <a:srgbClr val="1B4367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1B4367"/>
                </a:solidFill>
              </a:rPr>
              <a:t>		5</a:t>
            </a:r>
            <a:r>
              <a:rPr lang="zh-CN" altLang="en-US" dirty="0" smtClean="0">
                <a:solidFill>
                  <a:srgbClr val="1B4367"/>
                </a:solidFill>
              </a:rPr>
              <a:t>、代码运行权限限制</a:t>
            </a:r>
            <a:endParaRPr lang="en-US" altLang="zh-CN" dirty="0" smtClean="0">
              <a:solidFill>
                <a:srgbClr val="1B4367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1B4367"/>
                </a:solidFill>
              </a:rPr>
              <a:t>	</a:t>
            </a:r>
            <a:r>
              <a:rPr lang="en-US" altLang="zh-CN" dirty="0" smtClean="0">
                <a:solidFill>
                  <a:srgbClr val="1B4367"/>
                </a:solidFill>
              </a:rPr>
              <a:t>	6</a:t>
            </a:r>
            <a:r>
              <a:rPr lang="zh-CN" altLang="en-US" dirty="0" smtClean="0">
                <a:solidFill>
                  <a:srgbClr val="1B4367"/>
                </a:solidFill>
              </a:rPr>
              <a:t>、代码运行时间限制</a:t>
            </a:r>
            <a:endParaRPr lang="en-US" altLang="zh-CN" dirty="0" smtClean="0">
              <a:solidFill>
                <a:srgbClr val="1B4367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1B4367"/>
                </a:solidFill>
              </a:rPr>
              <a:t>		7</a:t>
            </a:r>
            <a:r>
              <a:rPr lang="zh-CN" altLang="en-US" dirty="0" smtClean="0">
                <a:solidFill>
                  <a:srgbClr val="1B4367"/>
                </a:solidFill>
              </a:rPr>
              <a:t>、代码运行空间限制</a:t>
            </a:r>
            <a:endParaRPr lang="en-US" altLang="zh-CN" dirty="0" smtClean="0">
              <a:solidFill>
                <a:srgbClr val="1B4367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1B4367"/>
                </a:solidFill>
              </a:rPr>
              <a:t>		8</a:t>
            </a:r>
            <a:r>
              <a:rPr lang="zh-CN" altLang="en-US" dirty="0" smtClean="0">
                <a:solidFill>
                  <a:srgbClr val="1B4367"/>
                </a:solidFill>
              </a:rPr>
              <a:t>、代码提交结果</a:t>
            </a:r>
            <a:r>
              <a:rPr lang="zh-CN" altLang="en-US" dirty="0">
                <a:solidFill>
                  <a:srgbClr val="1B4367"/>
                </a:solidFill>
              </a:rPr>
              <a:t>反馈</a:t>
            </a:r>
            <a:endParaRPr lang="en-US" altLang="zh-CN" dirty="0" smtClean="0">
              <a:solidFill>
                <a:srgbClr val="1B4367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10"/>
          <p:cNvSpPr/>
          <p:nvPr/>
        </p:nvSpPr>
        <p:spPr>
          <a:xfrm>
            <a:off x="1335165" y="1247760"/>
            <a:ext cx="7030042" cy="34544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endParaRPr lang="zh-CN" altLang="en-US" sz="1800" dirty="0" smtClean="0">
              <a:solidFill>
                <a:srgbClr val="1B436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5243" y="278594"/>
            <a:ext cx="4686874" cy="607859"/>
            <a:chOff x="681450" y="278594"/>
            <a:chExt cx="2966083" cy="607859"/>
          </a:xfrm>
        </p:grpSpPr>
        <p:sp>
          <p:nvSpPr>
            <p:cNvPr id="31" name="文本框 15"/>
            <p:cNvSpPr txBox="1"/>
            <p:nvPr/>
          </p:nvSpPr>
          <p:spPr>
            <a:xfrm>
              <a:off x="681450" y="278594"/>
              <a:ext cx="2966083" cy="60785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用例模型分析</a:t>
              </a:r>
              <a:r>
                <a:rPr lang="en-US" altLang="zh-CN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——</a:t>
              </a:r>
              <a:r>
                <a:rPr lang="zh-CN" altLang="zh-CN" sz="1800" dirty="0" smtClean="0">
                  <a:solidFill>
                    <a:srgbClr val="1B4367"/>
                  </a:solidFill>
                </a:rPr>
                <a:t>用户</a:t>
              </a:r>
              <a:r>
                <a:rPr lang="zh-CN" altLang="zh-CN" sz="1800" dirty="0">
                  <a:solidFill>
                    <a:srgbClr val="1B4367"/>
                  </a:solidFill>
                </a:rPr>
                <a:t>提交代码</a:t>
              </a:r>
              <a:endParaRPr lang="zh-CN" altLang="en-US" sz="1800" dirty="0">
                <a:solidFill>
                  <a:srgbClr val="1B4367"/>
                </a:solidFill>
                <a:sym typeface="+mn-lt"/>
              </a:endParaRPr>
            </a:p>
            <a:p>
              <a:endPara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21595" y="2724074"/>
            <a:ext cx="61651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1800" dirty="0">
              <a:solidFill>
                <a:srgbClr val="1B4367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479048"/>
              </p:ext>
            </p:extLst>
          </p:nvPr>
        </p:nvGraphicFramePr>
        <p:xfrm>
          <a:off x="1139962" y="877689"/>
          <a:ext cx="6746738" cy="4180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9188">
                  <a:extLst>
                    <a:ext uri="{9D8B030D-6E8A-4147-A177-3AD203B41FA5}">
                      <a16:colId xmlns:a16="http://schemas.microsoft.com/office/drawing/2014/main" val="4050766501"/>
                    </a:ext>
                  </a:extLst>
                </a:gridCol>
                <a:gridCol w="5797550">
                  <a:extLst>
                    <a:ext uri="{9D8B030D-6E8A-4147-A177-3AD203B41FA5}">
                      <a16:colId xmlns:a16="http://schemas.microsoft.com/office/drawing/2014/main" val="3722079744"/>
                    </a:ext>
                  </a:extLst>
                </a:gridCol>
              </a:tblGrid>
              <a:tr h="298654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 dirty="0">
                          <a:effectLst/>
                        </a:rPr>
                        <a:t>基本流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 dirty="0">
                          <a:effectLst/>
                        </a:rPr>
                        <a:t>步骤一：用户选择某道题目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extLst>
                  <a:ext uri="{0D108BD9-81ED-4DB2-BD59-A6C34878D82A}">
                    <a16:rowId xmlns:a16="http://schemas.microsoft.com/office/drawing/2014/main" val="2487362164"/>
                  </a:ext>
                </a:extLst>
              </a:tr>
              <a:tr h="2986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 dirty="0">
                          <a:effectLst/>
                        </a:rPr>
                        <a:t>步骤二：用户选择代码语言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extLst>
                  <a:ext uri="{0D108BD9-81ED-4DB2-BD59-A6C34878D82A}">
                    <a16:rowId xmlns:a16="http://schemas.microsoft.com/office/drawing/2014/main" val="87936623"/>
                  </a:ext>
                </a:extLst>
              </a:tr>
              <a:tr h="2986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>
                          <a:effectLst/>
                        </a:rPr>
                        <a:t>步骤三：用户将代码置于编辑框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extLst>
                  <a:ext uri="{0D108BD9-81ED-4DB2-BD59-A6C34878D82A}">
                    <a16:rowId xmlns:a16="http://schemas.microsoft.com/office/drawing/2014/main" val="3588614595"/>
                  </a:ext>
                </a:extLst>
              </a:tr>
              <a:tr h="2986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 dirty="0">
                          <a:effectLst/>
                        </a:rPr>
                        <a:t>步骤四：用户点击提交按钮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extLst>
                  <a:ext uri="{0D108BD9-81ED-4DB2-BD59-A6C34878D82A}">
                    <a16:rowId xmlns:a16="http://schemas.microsoft.com/office/drawing/2014/main" val="3368219946"/>
                  </a:ext>
                </a:extLst>
              </a:tr>
              <a:tr h="2986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 dirty="0">
                          <a:effectLst/>
                        </a:rPr>
                        <a:t>步骤五：系统保存用户代码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extLst>
                  <a:ext uri="{0D108BD9-81ED-4DB2-BD59-A6C34878D82A}">
                    <a16:rowId xmlns:a16="http://schemas.microsoft.com/office/drawing/2014/main" val="1718427025"/>
                  </a:ext>
                </a:extLst>
              </a:tr>
              <a:tr h="2986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 dirty="0">
                          <a:effectLst/>
                        </a:rPr>
                        <a:t>步骤六：系统对代码进行初步分析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extLst>
                  <a:ext uri="{0D108BD9-81ED-4DB2-BD59-A6C34878D82A}">
                    <a16:rowId xmlns:a16="http://schemas.microsoft.com/office/drawing/2014/main" val="632765599"/>
                  </a:ext>
                </a:extLst>
              </a:tr>
              <a:tr h="2986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>
                          <a:effectLst/>
                        </a:rPr>
                        <a:t>步骤七：系统将代码传至服务器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extLst>
                  <a:ext uri="{0D108BD9-81ED-4DB2-BD59-A6C34878D82A}">
                    <a16:rowId xmlns:a16="http://schemas.microsoft.com/office/drawing/2014/main" val="359698768"/>
                  </a:ext>
                </a:extLst>
              </a:tr>
              <a:tr h="2986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 dirty="0">
                          <a:effectLst/>
                        </a:rPr>
                        <a:t>步骤八：用户提交成功，前台跳转到代码提交记录页面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extLst>
                  <a:ext uri="{0D108BD9-81ED-4DB2-BD59-A6C34878D82A}">
                    <a16:rowId xmlns:a16="http://schemas.microsoft.com/office/drawing/2014/main" val="577434022"/>
                  </a:ext>
                </a:extLst>
              </a:tr>
              <a:tr h="298654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>
                          <a:effectLst/>
                        </a:rPr>
                        <a:t>备选流1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>
                          <a:effectLst/>
                        </a:rPr>
                        <a:t>用户未进行步骤二，则步骤六默认用户使用C语言提交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extLst>
                  <a:ext uri="{0D108BD9-81ED-4DB2-BD59-A6C34878D82A}">
                    <a16:rowId xmlns:a16="http://schemas.microsoft.com/office/drawing/2014/main" val="679261204"/>
                  </a:ext>
                </a:extLst>
              </a:tr>
              <a:tr h="341654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>
                          <a:effectLst/>
                        </a:rPr>
                        <a:t>备选流2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>
                          <a:effectLst/>
                        </a:rPr>
                        <a:t>同基本流的步骤六，判断用户未提交代码，则给出提示：提交失败，代码过短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extLst>
                  <a:ext uri="{0D108BD9-81ED-4DB2-BD59-A6C34878D82A}">
                    <a16:rowId xmlns:a16="http://schemas.microsoft.com/office/drawing/2014/main" val="3439417974"/>
                  </a:ext>
                </a:extLst>
              </a:tr>
              <a:tr h="383770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>
                          <a:effectLst/>
                        </a:rPr>
                        <a:t>备选流3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 dirty="0">
                          <a:effectLst/>
                        </a:rPr>
                        <a:t>同基本流的步骤六，判断用户提交代码超出长度限制，则给出提示：提交失败，代码过长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extLst>
                  <a:ext uri="{0D108BD9-81ED-4DB2-BD59-A6C34878D82A}">
                    <a16:rowId xmlns:a16="http://schemas.microsoft.com/office/drawing/2014/main" val="204258634"/>
                  </a:ext>
                </a:extLst>
              </a:tr>
              <a:tr h="383770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>
                          <a:effectLst/>
                        </a:rPr>
                        <a:t>备选流4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 dirty="0">
                          <a:effectLst/>
                        </a:rPr>
                        <a:t>同基本流的步骤四，用户两次点击提交按钮时间间隔小于3s，则给出提示：请3s后再进行提交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extLst>
                  <a:ext uri="{0D108BD9-81ED-4DB2-BD59-A6C34878D82A}">
                    <a16:rowId xmlns:a16="http://schemas.microsoft.com/office/drawing/2014/main" val="2191818163"/>
                  </a:ext>
                </a:extLst>
              </a:tr>
              <a:tr h="383770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 dirty="0">
                          <a:effectLst/>
                        </a:rPr>
                        <a:t>备选流5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 dirty="0">
                          <a:effectLst/>
                        </a:rPr>
                        <a:t>同基本流的步骤六，判断用户本次提交代码与上一次提交代码相同，则给出提示：请勿重复提交代码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extLst>
                  <a:ext uri="{0D108BD9-81ED-4DB2-BD59-A6C34878D82A}">
                    <a16:rowId xmlns:a16="http://schemas.microsoft.com/office/drawing/2014/main" val="251047389"/>
                  </a:ext>
                </a:extLst>
              </a:tr>
            </a:tbl>
          </a:graphicData>
        </a:graphic>
      </p:graphicFrame>
      <p:sp>
        <p:nvSpPr>
          <p:cNvPr id="11" name="文本框 15"/>
          <p:cNvSpPr txBox="1"/>
          <p:nvPr/>
        </p:nvSpPr>
        <p:spPr>
          <a:xfrm>
            <a:off x="2506749" y="652672"/>
            <a:ext cx="4686874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1B4367"/>
                </a:solidFill>
                <a:sym typeface="+mn-lt"/>
              </a:rPr>
              <a:t>用户提交代码功能的基本事件流与备选事件流</a:t>
            </a:r>
            <a:endParaRPr lang="zh-CN" altLang="en-US" sz="1200" dirty="0">
              <a:solidFill>
                <a:srgbClr val="1B4367"/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625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10"/>
          <p:cNvSpPr/>
          <p:nvPr/>
        </p:nvSpPr>
        <p:spPr>
          <a:xfrm>
            <a:off x="1335165" y="1247760"/>
            <a:ext cx="7030042" cy="34544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endParaRPr lang="zh-CN" altLang="en-US" sz="1800" dirty="0" smtClean="0">
              <a:solidFill>
                <a:srgbClr val="1B436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5243" y="278594"/>
            <a:ext cx="4686874" cy="607859"/>
            <a:chOff x="681450" y="278594"/>
            <a:chExt cx="2966083" cy="607859"/>
          </a:xfrm>
        </p:grpSpPr>
        <p:sp>
          <p:nvSpPr>
            <p:cNvPr id="31" name="文本框 15"/>
            <p:cNvSpPr txBox="1"/>
            <p:nvPr/>
          </p:nvSpPr>
          <p:spPr>
            <a:xfrm>
              <a:off x="681450" y="278594"/>
              <a:ext cx="2966083" cy="60785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用例模型分析</a:t>
              </a:r>
              <a:r>
                <a:rPr lang="en-US" altLang="zh-CN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——</a:t>
              </a:r>
              <a:r>
                <a:rPr lang="zh-CN" altLang="zh-CN" sz="1800" dirty="0" smtClean="0">
                  <a:solidFill>
                    <a:srgbClr val="1B4367"/>
                  </a:solidFill>
                </a:rPr>
                <a:t>用户</a:t>
              </a:r>
              <a:r>
                <a:rPr lang="zh-CN" altLang="zh-CN" sz="1800" dirty="0">
                  <a:solidFill>
                    <a:srgbClr val="1B4367"/>
                  </a:solidFill>
                </a:rPr>
                <a:t>提交代码</a:t>
              </a:r>
              <a:endParaRPr lang="zh-CN" altLang="en-US" sz="1800" dirty="0">
                <a:solidFill>
                  <a:srgbClr val="1B4367"/>
                </a:solidFill>
                <a:sym typeface="+mn-lt"/>
              </a:endParaRPr>
            </a:p>
            <a:p>
              <a:endPara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21595" y="2724074"/>
            <a:ext cx="61651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1800" dirty="0">
              <a:solidFill>
                <a:srgbClr val="1B4367"/>
              </a:solidFill>
            </a:endParaRPr>
          </a:p>
        </p:txBody>
      </p:sp>
      <p:sp>
        <p:nvSpPr>
          <p:cNvPr id="11" name="文本框 15"/>
          <p:cNvSpPr txBox="1"/>
          <p:nvPr/>
        </p:nvSpPr>
        <p:spPr>
          <a:xfrm>
            <a:off x="1867309" y="932289"/>
            <a:ext cx="4686874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1B4367"/>
                </a:solidFill>
                <a:sym typeface="+mn-lt"/>
              </a:rPr>
              <a:t>用户提交代码功能的场景设计</a:t>
            </a:r>
            <a:endParaRPr lang="zh-CN" altLang="en-US" sz="1600" dirty="0">
              <a:solidFill>
                <a:srgbClr val="1B4367"/>
              </a:solidFill>
              <a:sym typeface="+mn-lt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523284"/>
              </p:ext>
            </p:extLst>
          </p:nvPr>
        </p:nvGraphicFramePr>
        <p:xfrm>
          <a:off x="1721595" y="1495847"/>
          <a:ext cx="5702300" cy="2667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4728">
                  <a:extLst>
                    <a:ext uri="{9D8B030D-6E8A-4147-A177-3AD203B41FA5}">
                      <a16:colId xmlns:a16="http://schemas.microsoft.com/office/drawing/2014/main" val="2423265563"/>
                    </a:ext>
                  </a:extLst>
                </a:gridCol>
                <a:gridCol w="3417572">
                  <a:extLst>
                    <a:ext uri="{9D8B030D-6E8A-4147-A177-3AD203B41FA5}">
                      <a16:colId xmlns:a16="http://schemas.microsoft.com/office/drawing/2014/main" val="192405812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u="none" strike="noStrike" dirty="0">
                          <a:effectLst/>
                        </a:rPr>
                        <a:t>场景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u="none" strike="noStrike">
                          <a:effectLst/>
                        </a:rPr>
                        <a:t>流的执行系列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103471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zh-CN" sz="1050" u="none" strike="noStrike">
                          <a:effectLst/>
                        </a:rPr>
                        <a:t>场景1：代码提交成功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u="none" strike="noStrike">
                          <a:effectLst/>
                        </a:rPr>
                        <a:t>基本流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694513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zh-CN" sz="1050" u="none" strike="noStrike" dirty="0">
                          <a:effectLst/>
                        </a:rPr>
                        <a:t>场景2：用户未选择代码语言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u="none" strike="noStrike">
                          <a:effectLst/>
                        </a:rPr>
                        <a:t>基本流、备选流1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58754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zh-CN" sz="1050" u="none" strike="noStrike">
                          <a:effectLst/>
                        </a:rPr>
                        <a:t>场景3：用户未提交代码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u="none" strike="noStrike">
                          <a:effectLst/>
                        </a:rPr>
                        <a:t>基本流、备选流2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234702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zh-CN" sz="1050" u="none" strike="noStrike">
                          <a:effectLst/>
                        </a:rPr>
                        <a:t>场景4：用户所提交代码过长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u="none" strike="noStrike">
                          <a:effectLst/>
                        </a:rPr>
                        <a:t>基本流、备选流3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49048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zh-CN" sz="1050" u="none" strike="noStrike" dirty="0">
                          <a:effectLst/>
                        </a:rPr>
                        <a:t>场景5：用户频繁提交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u="none" strike="noStrike">
                          <a:effectLst/>
                        </a:rPr>
                        <a:t>基本流、备选流4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208779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zh-CN" sz="1050" u="none" strike="noStrike" dirty="0">
                          <a:effectLst/>
                        </a:rPr>
                        <a:t>场景6：用户重复提交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u="none" strike="noStrike" dirty="0">
                          <a:effectLst/>
                        </a:rPr>
                        <a:t>基本流、备选流5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0260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49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10"/>
          <p:cNvSpPr/>
          <p:nvPr/>
        </p:nvSpPr>
        <p:spPr>
          <a:xfrm>
            <a:off x="1335165" y="1247760"/>
            <a:ext cx="7030042" cy="34544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endParaRPr lang="zh-CN" altLang="en-US" sz="1800" dirty="0" smtClean="0">
              <a:solidFill>
                <a:srgbClr val="1B436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5243" y="278594"/>
            <a:ext cx="4686874" cy="607859"/>
            <a:chOff x="681450" y="278594"/>
            <a:chExt cx="2966083" cy="607859"/>
          </a:xfrm>
        </p:grpSpPr>
        <p:sp>
          <p:nvSpPr>
            <p:cNvPr id="31" name="文本框 15"/>
            <p:cNvSpPr txBox="1"/>
            <p:nvPr/>
          </p:nvSpPr>
          <p:spPr>
            <a:xfrm>
              <a:off x="681450" y="278594"/>
              <a:ext cx="2966083" cy="60785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用例模型分析</a:t>
              </a:r>
              <a:r>
                <a:rPr lang="en-US" altLang="zh-CN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——</a:t>
              </a:r>
              <a:r>
                <a:rPr lang="zh-CN" altLang="zh-CN" sz="1800" dirty="0" smtClean="0">
                  <a:solidFill>
                    <a:srgbClr val="1B4367"/>
                  </a:solidFill>
                </a:rPr>
                <a:t>用户</a:t>
              </a:r>
              <a:r>
                <a:rPr lang="zh-CN" altLang="zh-CN" sz="1800" dirty="0">
                  <a:solidFill>
                    <a:srgbClr val="1B4367"/>
                  </a:solidFill>
                </a:rPr>
                <a:t>提交代码</a:t>
              </a:r>
              <a:endParaRPr lang="zh-CN" altLang="en-US" sz="1800" dirty="0">
                <a:solidFill>
                  <a:srgbClr val="1B4367"/>
                </a:solidFill>
                <a:sym typeface="+mn-lt"/>
              </a:endParaRPr>
            </a:p>
            <a:p>
              <a:endPara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21595" y="2724074"/>
            <a:ext cx="61651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1800" dirty="0">
              <a:solidFill>
                <a:srgbClr val="1B4367"/>
              </a:solidFill>
            </a:endParaRPr>
          </a:p>
        </p:txBody>
      </p:sp>
      <p:sp>
        <p:nvSpPr>
          <p:cNvPr id="11" name="文本框 15"/>
          <p:cNvSpPr txBox="1"/>
          <p:nvPr/>
        </p:nvSpPr>
        <p:spPr>
          <a:xfrm>
            <a:off x="1867309" y="932289"/>
            <a:ext cx="4686874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1B4367"/>
                </a:solidFill>
                <a:sym typeface="+mn-lt"/>
              </a:rPr>
              <a:t>用户提交代码功能的场景设计</a:t>
            </a:r>
            <a:endParaRPr lang="zh-CN" altLang="en-US" sz="1600" dirty="0">
              <a:solidFill>
                <a:srgbClr val="1B4367"/>
              </a:solidFill>
              <a:sym typeface="+mn-lt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045658"/>
              </p:ext>
            </p:extLst>
          </p:nvPr>
        </p:nvGraphicFramePr>
        <p:xfrm>
          <a:off x="4643504" y="1593200"/>
          <a:ext cx="4448574" cy="32701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4287">
                  <a:extLst>
                    <a:ext uri="{9D8B030D-6E8A-4147-A177-3AD203B41FA5}">
                      <a16:colId xmlns:a16="http://schemas.microsoft.com/office/drawing/2014/main" val="1101175001"/>
                    </a:ext>
                  </a:extLst>
                </a:gridCol>
                <a:gridCol w="2224287">
                  <a:extLst>
                    <a:ext uri="{9D8B030D-6E8A-4147-A177-3AD203B41FA5}">
                      <a16:colId xmlns:a16="http://schemas.microsoft.com/office/drawing/2014/main" val="70282465"/>
                    </a:ext>
                  </a:extLst>
                </a:gridCol>
              </a:tblGrid>
              <a:tr h="36887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>
                          <a:effectLst/>
                        </a:rPr>
                        <a:t>测试用例编号：002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414042"/>
                  </a:ext>
                </a:extLst>
              </a:tr>
              <a:tr h="3626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 dirty="0">
                          <a:effectLst/>
                        </a:rPr>
                        <a:t>测试项：提交代码（用户未选择代码语言）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406008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 dirty="0">
                          <a:effectLst/>
                        </a:rPr>
                        <a:t>操作步骤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 dirty="0">
                          <a:effectLst/>
                        </a:rPr>
                        <a:t>预期结果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extLst>
                  <a:ext uri="{0D108BD9-81ED-4DB2-BD59-A6C34878D82A}">
                    <a16:rowId xmlns:a16="http://schemas.microsoft.com/office/drawing/2014/main" val="490978724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 dirty="0">
                          <a:effectLst/>
                        </a:rPr>
                        <a:t>在代码提交的相关页面：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 dirty="0">
                          <a:effectLst/>
                        </a:rPr>
                        <a:t>在编辑框内，显示用户代码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extLst>
                  <a:ext uri="{0D108BD9-81ED-4DB2-BD59-A6C34878D82A}">
                    <a16:rowId xmlns:a16="http://schemas.microsoft.com/office/drawing/2014/main" val="2809275007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 dirty="0">
                          <a:effectLst/>
                        </a:rPr>
                        <a:t>选择语言，并输入代码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0383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>
                          <a:effectLst/>
                        </a:rPr>
                        <a:t>测试数据：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4087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 dirty="0">
                          <a:effectLst/>
                        </a:rPr>
                        <a:t>代码语言：（未选择）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718148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sng" strike="noStrike">
                          <a:effectLst/>
                          <a:hlinkClick r:id="rId3"/>
                        </a:rPr>
                        <a:t>提交代码：https://pasteme.cn/100</a:t>
                      </a:r>
                      <a:endParaRPr lang="zh-CN" sz="1000" b="0" i="0" u="sng" strike="noStrike">
                        <a:solidFill>
                          <a:srgbClr val="0563C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049469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>
                          <a:effectLst/>
                        </a:rPr>
                        <a:t>点击“提交“按钮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 dirty="0">
                          <a:effectLst/>
                        </a:rPr>
                        <a:t>用户提交成功，前台跳转到代码提交记录页面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extLst>
                  <a:ext uri="{0D108BD9-81ED-4DB2-BD59-A6C34878D82A}">
                    <a16:rowId xmlns:a16="http://schemas.microsoft.com/office/drawing/2014/main" val="25686428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231969"/>
              </p:ext>
            </p:extLst>
          </p:nvPr>
        </p:nvGraphicFramePr>
        <p:xfrm>
          <a:off x="109871" y="1601378"/>
          <a:ext cx="4448574" cy="3263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2034">
                  <a:extLst>
                    <a:ext uri="{9D8B030D-6E8A-4147-A177-3AD203B41FA5}">
                      <a16:colId xmlns:a16="http://schemas.microsoft.com/office/drawing/2014/main" val="3090938406"/>
                    </a:ext>
                  </a:extLst>
                </a:gridCol>
                <a:gridCol w="1706540">
                  <a:extLst>
                    <a:ext uri="{9D8B030D-6E8A-4147-A177-3AD203B41FA5}">
                      <a16:colId xmlns:a16="http://schemas.microsoft.com/office/drawing/2014/main" val="1382845721"/>
                    </a:ext>
                  </a:extLst>
                </a:gridCol>
              </a:tblGrid>
              <a:tr h="3626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 dirty="0">
                          <a:effectLst/>
                        </a:rPr>
                        <a:t>测试用例编号：001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986383"/>
                  </a:ext>
                </a:extLst>
              </a:tr>
              <a:tr h="3626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 dirty="0">
                          <a:effectLst/>
                        </a:rPr>
                        <a:t>测试项：提交代码（代码提交成功）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034678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>
                          <a:effectLst/>
                        </a:rPr>
                        <a:t>操作步骤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 dirty="0">
                          <a:effectLst/>
                        </a:rPr>
                        <a:t>预期结果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extLst>
                  <a:ext uri="{0D108BD9-81ED-4DB2-BD59-A6C34878D82A}">
                    <a16:rowId xmlns:a16="http://schemas.microsoft.com/office/drawing/2014/main" val="314160052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>
                          <a:effectLst/>
                        </a:rPr>
                        <a:t>在代码提交的相关页面：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 dirty="0">
                          <a:effectLst/>
                        </a:rPr>
                        <a:t>在编辑框内，显示用户代码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extLst>
                  <a:ext uri="{0D108BD9-81ED-4DB2-BD59-A6C34878D82A}">
                    <a16:rowId xmlns:a16="http://schemas.microsoft.com/office/drawing/2014/main" val="4049837253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 dirty="0">
                          <a:effectLst/>
                        </a:rPr>
                        <a:t>选择语言，并输入代码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60450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>
                          <a:effectLst/>
                        </a:rPr>
                        <a:t>测试数据：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531026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>
                          <a:effectLst/>
                        </a:rPr>
                        <a:t>代码语言：C++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563212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sng" strike="noStrike" dirty="0">
                          <a:effectLst/>
                          <a:hlinkClick r:id="rId3"/>
                        </a:rPr>
                        <a:t>提交代码：https://pasteme.cn/100</a:t>
                      </a:r>
                      <a:endParaRPr lang="zh-CN" sz="1000" b="0" i="0" u="sng" strike="noStrike" dirty="0">
                        <a:solidFill>
                          <a:srgbClr val="0563C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85489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>
                          <a:effectLst/>
                        </a:rPr>
                        <a:t>点击“提交“按钮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 dirty="0">
                          <a:effectLst/>
                        </a:rPr>
                        <a:t>用户提交成功，前台跳转到代码提交记录页面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extLst>
                  <a:ext uri="{0D108BD9-81ED-4DB2-BD59-A6C34878D82A}">
                    <a16:rowId xmlns:a16="http://schemas.microsoft.com/office/drawing/2014/main" val="4024396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00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10"/>
          <p:cNvSpPr/>
          <p:nvPr/>
        </p:nvSpPr>
        <p:spPr>
          <a:xfrm>
            <a:off x="1335165" y="1247760"/>
            <a:ext cx="7030042" cy="34544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endParaRPr lang="zh-CN" altLang="en-US" sz="1800" dirty="0" smtClean="0">
              <a:solidFill>
                <a:srgbClr val="1B436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5243" y="278594"/>
            <a:ext cx="4686874" cy="607859"/>
            <a:chOff x="681450" y="278594"/>
            <a:chExt cx="2966083" cy="607859"/>
          </a:xfrm>
        </p:grpSpPr>
        <p:sp>
          <p:nvSpPr>
            <p:cNvPr id="31" name="文本框 15"/>
            <p:cNvSpPr txBox="1"/>
            <p:nvPr/>
          </p:nvSpPr>
          <p:spPr>
            <a:xfrm>
              <a:off x="681450" y="278594"/>
              <a:ext cx="2966083" cy="60785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用例模型分析</a:t>
              </a:r>
              <a:r>
                <a:rPr lang="en-US" altLang="zh-CN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——</a:t>
              </a:r>
              <a:r>
                <a:rPr lang="zh-CN" altLang="zh-CN" sz="1800" dirty="0" smtClean="0">
                  <a:solidFill>
                    <a:srgbClr val="1B4367"/>
                  </a:solidFill>
                </a:rPr>
                <a:t>用户</a:t>
              </a:r>
              <a:r>
                <a:rPr lang="zh-CN" altLang="zh-CN" sz="1800" dirty="0">
                  <a:solidFill>
                    <a:srgbClr val="1B4367"/>
                  </a:solidFill>
                </a:rPr>
                <a:t>提交代码</a:t>
              </a:r>
              <a:endParaRPr lang="zh-CN" altLang="en-US" sz="1800" dirty="0">
                <a:solidFill>
                  <a:srgbClr val="1B4367"/>
                </a:solidFill>
                <a:sym typeface="+mn-lt"/>
              </a:endParaRPr>
            </a:p>
            <a:p>
              <a:endPara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21595" y="2724074"/>
            <a:ext cx="61651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1800" dirty="0">
              <a:solidFill>
                <a:srgbClr val="1B4367"/>
              </a:solidFill>
            </a:endParaRPr>
          </a:p>
        </p:txBody>
      </p:sp>
      <p:sp>
        <p:nvSpPr>
          <p:cNvPr id="11" name="文本框 15"/>
          <p:cNvSpPr txBox="1"/>
          <p:nvPr/>
        </p:nvSpPr>
        <p:spPr>
          <a:xfrm>
            <a:off x="1867309" y="932289"/>
            <a:ext cx="4686874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1B4367"/>
                </a:solidFill>
                <a:sym typeface="+mn-lt"/>
              </a:rPr>
              <a:t>用户提交代码功能的场景设计</a:t>
            </a:r>
            <a:endParaRPr lang="zh-CN" altLang="en-US" sz="1600" dirty="0">
              <a:solidFill>
                <a:srgbClr val="1B4367"/>
              </a:solidFill>
              <a:sym typeface="+mn-lt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340715"/>
              </p:ext>
            </p:extLst>
          </p:nvPr>
        </p:nvGraphicFramePr>
        <p:xfrm>
          <a:off x="4643504" y="1593200"/>
          <a:ext cx="4448574" cy="32701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4287">
                  <a:extLst>
                    <a:ext uri="{9D8B030D-6E8A-4147-A177-3AD203B41FA5}">
                      <a16:colId xmlns:a16="http://schemas.microsoft.com/office/drawing/2014/main" val="1101175001"/>
                    </a:ext>
                  </a:extLst>
                </a:gridCol>
                <a:gridCol w="2224287">
                  <a:extLst>
                    <a:ext uri="{9D8B030D-6E8A-4147-A177-3AD203B41FA5}">
                      <a16:colId xmlns:a16="http://schemas.microsoft.com/office/drawing/2014/main" val="70282465"/>
                    </a:ext>
                  </a:extLst>
                </a:gridCol>
              </a:tblGrid>
              <a:tr h="36887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测试用例编号：004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414042"/>
                  </a:ext>
                </a:extLst>
              </a:tr>
              <a:tr h="3626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测试项：提交代码（用户所提交代码过长）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406008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操作步骤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预期结果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0978724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在代码提交的相关页面：</a:t>
                      </a:r>
                    </a:p>
                  </a:txBody>
                  <a:tcPr marL="9525" marR="9525" marT="9525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在编辑框内，显示用户代码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9275007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选择语言，并输入代码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0383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测试数据：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4087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代码语言：C++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718148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3"/>
                        </a:rPr>
                        <a:t>提交代码</a:t>
                      </a:r>
                      <a:r>
                        <a:rPr lang="zh-CN" sz="1100" b="0" i="0" u="sng" strike="noStrike" dirty="0" smtClean="0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3"/>
                        </a:rPr>
                        <a:t>：</a:t>
                      </a:r>
                      <a:endParaRPr lang="en-US" altLang="zh-CN" sz="1100" b="0" i="0" u="sng" strike="noStrike" dirty="0" smtClean="0">
                        <a:solidFill>
                          <a:srgbClr val="0563C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hlinkClick r:id="rId3"/>
                      </a:endParaRPr>
                    </a:p>
                    <a:p>
                      <a:pPr algn="just" fontAlgn="ctr"/>
                      <a:r>
                        <a:rPr lang="zh-CN" sz="1100" b="0" i="0" u="sng" strike="noStrike" dirty="0" smtClean="0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3"/>
                        </a:rPr>
                        <a:t>https</a:t>
                      </a:r>
                      <a:r>
                        <a:rPr lang="zh-CN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3"/>
                        </a:rPr>
                        <a:t>://pasteme.cn/31395(289KB)</a:t>
                      </a:r>
                      <a:endParaRPr lang="zh-CN" sz="1100" b="0" i="0" u="sng" strike="noStrike" dirty="0">
                        <a:solidFill>
                          <a:srgbClr val="0563C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049469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点击“提交“按钮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系统提示：提交失败，代码过长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6428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265648"/>
              </p:ext>
            </p:extLst>
          </p:nvPr>
        </p:nvGraphicFramePr>
        <p:xfrm>
          <a:off x="109871" y="1601378"/>
          <a:ext cx="4448574" cy="3263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4287">
                  <a:extLst>
                    <a:ext uri="{9D8B030D-6E8A-4147-A177-3AD203B41FA5}">
                      <a16:colId xmlns:a16="http://schemas.microsoft.com/office/drawing/2014/main" val="3090938406"/>
                    </a:ext>
                  </a:extLst>
                </a:gridCol>
                <a:gridCol w="2224287">
                  <a:extLst>
                    <a:ext uri="{9D8B030D-6E8A-4147-A177-3AD203B41FA5}">
                      <a16:colId xmlns:a16="http://schemas.microsoft.com/office/drawing/2014/main" val="1382845721"/>
                    </a:ext>
                  </a:extLst>
                </a:gridCol>
              </a:tblGrid>
              <a:tr h="362656">
                <a:tc gridSpan="2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测试用例编号：003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986383"/>
                  </a:ext>
                </a:extLst>
              </a:tr>
              <a:tr h="362656">
                <a:tc gridSpan="2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测试项：提交代码（用户未提交代码）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034678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操作步骤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预期结果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160052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marL="0" algn="just" defTabSz="685800" rtl="0" eaLnBrk="1" fontAlgn="ctr" latinLnBrk="0" hangingPunct="1"/>
                      <a:r>
                        <a:rPr lang="zh-CN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在代码提交的相关页面：</a:t>
                      </a:r>
                    </a:p>
                  </a:txBody>
                  <a:tcPr marL="9525" marR="9525" marT="9525" marB="0" anchor="ctr"/>
                </a:tc>
                <a:tc rowSpan="5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在编辑框内，显示用户代码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9837253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选择语言，并输入代码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60450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marL="0" algn="just" defTabSz="685800" rtl="0" eaLnBrk="1" fontAlgn="ctr" latinLnBrk="0" hangingPunct="1"/>
                      <a:r>
                        <a:rPr lang="zh-C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测试数据：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531026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代码语言：C++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563212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marL="0" algn="just" defTabSz="685800" rtl="0" eaLnBrk="1" fontAlgn="ctr" latinLnBrk="0" hangingPunct="1"/>
                      <a:r>
                        <a:rPr lang="zh-CN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提交代码：ads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85489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marL="0" algn="just" defTabSz="685800" rtl="0" eaLnBrk="1" fontAlgn="ctr" latinLnBrk="0" hangingPunct="1"/>
                      <a:r>
                        <a:rPr lang="zh-C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点击“提交“按钮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just" defTabSz="685800" rtl="0" eaLnBrk="1" fontAlgn="ctr" latinLnBrk="0" hangingPunct="1"/>
                      <a:r>
                        <a:rPr lang="zh-C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系统提示：提交失败，代码过短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4396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23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10"/>
          <p:cNvSpPr/>
          <p:nvPr/>
        </p:nvSpPr>
        <p:spPr>
          <a:xfrm>
            <a:off x="1335165" y="1247760"/>
            <a:ext cx="7030042" cy="34544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endParaRPr lang="zh-CN" altLang="en-US" sz="1800" dirty="0" smtClean="0">
              <a:solidFill>
                <a:srgbClr val="1B436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5243" y="278594"/>
            <a:ext cx="4686874" cy="607859"/>
            <a:chOff x="681450" y="278594"/>
            <a:chExt cx="2966083" cy="607859"/>
          </a:xfrm>
        </p:grpSpPr>
        <p:sp>
          <p:nvSpPr>
            <p:cNvPr id="31" name="文本框 15"/>
            <p:cNvSpPr txBox="1"/>
            <p:nvPr/>
          </p:nvSpPr>
          <p:spPr>
            <a:xfrm>
              <a:off x="681450" y="278594"/>
              <a:ext cx="2966083" cy="60785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用例模型分析</a:t>
              </a:r>
              <a:r>
                <a:rPr lang="en-US" altLang="zh-CN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——</a:t>
              </a:r>
              <a:r>
                <a:rPr lang="zh-CN" altLang="zh-CN" sz="1800" dirty="0" smtClean="0">
                  <a:solidFill>
                    <a:srgbClr val="1B4367"/>
                  </a:solidFill>
                </a:rPr>
                <a:t>用户</a:t>
              </a:r>
              <a:r>
                <a:rPr lang="zh-CN" altLang="zh-CN" sz="1800" dirty="0">
                  <a:solidFill>
                    <a:srgbClr val="1B4367"/>
                  </a:solidFill>
                </a:rPr>
                <a:t>提交代码</a:t>
              </a:r>
              <a:endParaRPr lang="zh-CN" altLang="en-US" sz="1800" dirty="0">
                <a:solidFill>
                  <a:srgbClr val="1B4367"/>
                </a:solidFill>
                <a:sym typeface="+mn-lt"/>
              </a:endParaRPr>
            </a:p>
            <a:p>
              <a:endPara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21595" y="2724074"/>
            <a:ext cx="61651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1800" dirty="0">
              <a:solidFill>
                <a:srgbClr val="1B4367"/>
              </a:solidFill>
            </a:endParaRPr>
          </a:p>
        </p:txBody>
      </p:sp>
      <p:sp>
        <p:nvSpPr>
          <p:cNvPr id="11" name="文本框 15"/>
          <p:cNvSpPr txBox="1"/>
          <p:nvPr/>
        </p:nvSpPr>
        <p:spPr>
          <a:xfrm>
            <a:off x="1867309" y="932289"/>
            <a:ext cx="4686874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1B4367"/>
                </a:solidFill>
                <a:sym typeface="+mn-lt"/>
              </a:rPr>
              <a:t>用户提交代码功能的场景设计</a:t>
            </a:r>
            <a:endParaRPr lang="zh-CN" altLang="en-US" sz="1600" dirty="0">
              <a:solidFill>
                <a:srgbClr val="1B4367"/>
              </a:solidFill>
              <a:sym typeface="+mn-lt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668505"/>
              </p:ext>
            </p:extLst>
          </p:nvPr>
        </p:nvGraphicFramePr>
        <p:xfrm>
          <a:off x="4643504" y="1593200"/>
          <a:ext cx="4448574" cy="3419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4287">
                  <a:extLst>
                    <a:ext uri="{9D8B030D-6E8A-4147-A177-3AD203B41FA5}">
                      <a16:colId xmlns:a16="http://schemas.microsoft.com/office/drawing/2014/main" val="1101175001"/>
                    </a:ext>
                  </a:extLst>
                </a:gridCol>
                <a:gridCol w="2224287">
                  <a:extLst>
                    <a:ext uri="{9D8B030D-6E8A-4147-A177-3AD203B41FA5}">
                      <a16:colId xmlns:a16="http://schemas.microsoft.com/office/drawing/2014/main" val="70282465"/>
                    </a:ext>
                  </a:extLst>
                </a:gridCol>
              </a:tblGrid>
              <a:tr h="36887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测试用例编号：006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414042"/>
                  </a:ext>
                </a:extLst>
              </a:tr>
              <a:tr h="3626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测试项：提交代码（用户重复提交）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406008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操作步骤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预期结果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0978724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在代码提交的相关页面：</a:t>
                      </a:r>
                    </a:p>
                  </a:txBody>
                  <a:tcPr marL="9525" marR="9525" marT="9525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在编辑框内，显示用户代码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9275007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选择语言，并输入代码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0383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测试数据：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4087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代码语言：C++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718148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3"/>
                        </a:rPr>
                        <a:t>提交代码：https://pasteme.cn/100 (与上次已提交代码相同)</a:t>
                      </a:r>
                      <a:endParaRPr lang="zh-CN" sz="1100" b="0" i="0" u="sng" strike="noStrike" dirty="0">
                        <a:solidFill>
                          <a:srgbClr val="0563C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049469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点击“提交“按钮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系统提示：请勿重复提交代码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6428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102776"/>
              </p:ext>
            </p:extLst>
          </p:nvPr>
        </p:nvGraphicFramePr>
        <p:xfrm>
          <a:off x="109871" y="1601378"/>
          <a:ext cx="4448574" cy="3263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4287">
                  <a:extLst>
                    <a:ext uri="{9D8B030D-6E8A-4147-A177-3AD203B41FA5}">
                      <a16:colId xmlns:a16="http://schemas.microsoft.com/office/drawing/2014/main" val="3090938406"/>
                    </a:ext>
                  </a:extLst>
                </a:gridCol>
                <a:gridCol w="2224287">
                  <a:extLst>
                    <a:ext uri="{9D8B030D-6E8A-4147-A177-3AD203B41FA5}">
                      <a16:colId xmlns:a16="http://schemas.microsoft.com/office/drawing/2014/main" val="1382845721"/>
                    </a:ext>
                  </a:extLst>
                </a:gridCol>
              </a:tblGrid>
              <a:tr h="3626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测试用例编号：005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986383"/>
                  </a:ext>
                </a:extLst>
              </a:tr>
              <a:tr h="3626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测试项：提交代码（用户频繁提交）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034678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操作步骤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预期结果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160052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在代码提交的相关页面：</a:t>
                      </a:r>
                    </a:p>
                  </a:txBody>
                  <a:tcPr marL="9525" marR="9525" marT="9525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在编辑框内，显示用户代码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9837253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选择语言，并输入代码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60450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测试数据：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531026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代码语言：C++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563212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zh-CN" sz="1100" u="sng" strike="noStrike" dirty="0" smtClean="0">
                          <a:effectLst/>
                          <a:hlinkClick r:id="rId3"/>
                        </a:rPr>
                        <a:t>提交代码：https://pasteme.cn/100</a:t>
                      </a:r>
                      <a:endParaRPr lang="zh-CN" altLang="zh-CN" sz="1100" b="0" i="0" u="sng" strike="noStrike" dirty="0">
                        <a:solidFill>
                          <a:srgbClr val="0563C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85489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点击“提交“按钮(上次操作间隔时间小3 s 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系统提示：请3s后再进行提交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4396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04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856</Words>
  <Application>Microsoft Office PowerPoint</Application>
  <PresentationFormat>全屏显示(16:9)</PresentationFormat>
  <Paragraphs>143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简约线条创意毕业论文答辩开题报告动态PPT模板</dc:title>
  <dc:creator>qzuser</dc:creator>
  <cp:keywords>qzuser</cp:keywords>
  <cp:lastModifiedBy>孙 增奎</cp:lastModifiedBy>
  <cp:revision>232</cp:revision>
  <dcterms:created xsi:type="dcterms:W3CDTF">2020-02-27T15:05:00Z</dcterms:created>
  <dcterms:modified xsi:type="dcterms:W3CDTF">2020-03-27T07:30:26Z</dcterms:modified>
  <cp:category>qzuser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