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2" r:id="rId3"/>
    <p:sldId id="383" r:id="rId4"/>
    <p:sldId id="384" r:id="rId5"/>
    <p:sldId id="406" r:id="rId6"/>
    <p:sldId id="407" r:id="rId7"/>
    <p:sldId id="408" r:id="rId8"/>
    <p:sldId id="385" r:id="rId9"/>
    <p:sldId id="401" r:id="rId10"/>
    <p:sldId id="402" r:id="rId11"/>
    <p:sldId id="391" r:id="rId12"/>
    <p:sldId id="409" r:id="rId13"/>
    <p:sldId id="410" r:id="rId14"/>
    <p:sldId id="395" r:id="rId15"/>
    <p:sldId id="396" r:id="rId16"/>
    <p:sldId id="398" r:id="rId17"/>
    <p:sldId id="400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82"/>
            <p14:sldId id="383"/>
            <p14:sldId id="384"/>
            <p14:sldId id="406"/>
            <p14:sldId id="407"/>
            <p14:sldId id="408"/>
            <p14:sldId id="385"/>
            <p14:sldId id="401"/>
            <p14:sldId id="402"/>
            <p14:sldId id="391"/>
            <p14:sldId id="409"/>
            <p14:sldId id="410"/>
            <p14:sldId id="395"/>
            <p14:sldId id="396"/>
            <p14:sldId id="39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40" y="126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6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6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2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9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1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2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0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0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8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18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开发规划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质量计划及措施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09386" y="81449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二</a:t>
            </a:r>
            <a:r>
              <a:rPr lang="zh-CN" altLang="en-US" dirty="0" smtClean="0">
                <a:solidFill>
                  <a:srgbClr val="1B4367"/>
                </a:solidFill>
              </a:rPr>
              <a:t>、</a:t>
            </a:r>
            <a:r>
              <a:rPr lang="zh-CN" altLang="zh-CN" dirty="0" smtClean="0">
                <a:solidFill>
                  <a:srgbClr val="1B4367"/>
                </a:solidFill>
              </a:rPr>
              <a:t>软件质量</a:t>
            </a:r>
            <a:r>
              <a:rPr lang="zh-CN" altLang="en-US" dirty="0">
                <a:solidFill>
                  <a:srgbClr val="1B4367"/>
                </a:solidFill>
              </a:rPr>
              <a:t>计划</a:t>
            </a:r>
            <a:endParaRPr lang="zh-CN" altLang="zh-CN" dirty="0">
              <a:solidFill>
                <a:srgbClr val="1B4367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82662"/>
              </p:ext>
            </p:extLst>
          </p:nvPr>
        </p:nvGraphicFramePr>
        <p:xfrm>
          <a:off x="709386" y="1412874"/>
          <a:ext cx="7974262" cy="2755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924">
                  <a:extLst>
                    <a:ext uri="{9D8B030D-6E8A-4147-A177-3AD203B41FA5}">
                      <a16:colId xmlns:a16="http://schemas.microsoft.com/office/drawing/2014/main" val="867376541"/>
                    </a:ext>
                  </a:extLst>
                </a:gridCol>
                <a:gridCol w="1529716">
                  <a:extLst>
                    <a:ext uri="{9D8B030D-6E8A-4147-A177-3AD203B41FA5}">
                      <a16:colId xmlns:a16="http://schemas.microsoft.com/office/drawing/2014/main" val="4017488096"/>
                    </a:ext>
                  </a:extLst>
                </a:gridCol>
                <a:gridCol w="4924698">
                  <a:extLst>
                    <a:ext uri="{9D8B030D-6E8A-4147-A177-3AD203B41FA5}">
                      <a16:colId xmlns:a16="http://schemas.microsoft.com/office/drawing/2014/main" val="3962322198"/>
                    </a:ext>
                  </a:extLst>
                </a:gridCol>
                <a:gridCol w="759924">
                  <a:extLst>
                    <a:ext uri="{9D8B030D-6E8A-4147-A177-3AD203B41FA5}">
                      <a16:colId xmlns:a16="http://schemas.microsoft.com/office/drawing/2014/main" val="837093659"/>
                    </a:ext>
                  </a:extLst>
                </a:gridCol>
              </a:tblGrid>
              <a:tr h="2075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主要活动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措施及结果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完成情况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26880"/>
                  </a:ext>
                </a:extLst>
              </a:tr>
              <a:tr h="343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开发环境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确定系统的开发环境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拟采用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Ubuntu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云服务器作为服务器，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采用 </a:t>
                      </a:r>
                      <a:r>
                        <a:rPr lang="en-US" altLang="zh-CN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Github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版本管理，采用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自动部署工具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704477"/>
                  </a:ext>
                </a:extLst>
              </a:tr>
              <a:tr h="343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代码编写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对模块进行开发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部分功能采用前后端分离开发，部分功能采用全栈开发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601868"/>
                  </a:ext>
                </a:extLst>
              </a:tr>
              <a:tr h="343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代码审查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代码编写规范、接口规范检查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每次向代码仓库合并前，需至少一名小组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成员对代码进行审查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703070"/>
                  </a:ext>
                </a:extLst>
              </a:tr>
              <a:tr h="4038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运行检测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在新旧代码集成前检测运行情况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通过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Continuous integration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进行检测，检测通过后通过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进行自动部署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195011"/>
                  </a:ext>
                </a:extLst>
              </a:tr>
              <a:tr h="343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模块测试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对模块功能进行测试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采用单元测试、集成测试、回归测试、系统测试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599266"/>
                  </a:ext>
                </a:extLst>
              </a:tr>
              <a:tr h="368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开发会议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对开发过程中的事项进行讨论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在每个阶段开始与结束时总结会议；并通过例会及时调整进度及开发方案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600603"/>
                  </a:ext>
                </a:extLst>
              </a:tr>
              <a:tr h="4038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文档编写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对所进行环节记录文档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在开发环节中用文档记录开发细节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进行中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迭代计划中的人员日程安排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58758"/>
              </p:ext>
            </p:extLst>
          </p:nvPr>
        </p:nvGraphicFramePr>
        <p:xfrm>
          <a:off x="1365477" y="965823"/>
          <a:ext cx="6126296" cy="3817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74">
                  <a:extLst>
                    <a:ext uri="{9D8B030D-6E8A-4147-A177-3AD203B41FA5}">
                      <a16:colId xmlns:a16="http://schemas.microsoft.com/office/drawing/2014/main" val="1720090580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2277783054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1588579967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690154343"/>
                    </a:ext>
                  </a:extLst>
                </a:gridCol>
              </a:tblGrid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功能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完成阶段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负责人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所需时间（小时</a:t>
                      </a:r>
                      <a:r>
                        <a:rPr lang="en-US" sz="900" u="none" strike="noStrike" dirty="0">
                          <a:effectLst/>
                        </a:rPr>
                        <a:t>）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373866377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题库界面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第一次迭代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张愉飞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170784274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开发环境搭建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孙增奎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333193772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题库搭建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徐维彦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1768052966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搜索题目后端实现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张愉飞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445914981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题目界面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徐维彦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384267195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查看题目后端实现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张愉飞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918606839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查看提交记录界面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孙增奎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3756051485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查看提交记录后端实现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孙增奎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3317865079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代码提交界面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徐维彦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1939820667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代码提交后端实现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孙增奎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543712393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判题结果界面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徐维彦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3979610624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判题系统后端实现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孙增奎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9850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迭代计划中的人员日程安排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96274"/>
              </p:ext>
            </p:extLst>
          </p:nvPr>
        </p:nvGraphicFramePr>
        <p:xfrm>
          <a:off x="1296109" y="1224377"/>
          <a:ext cx="6126296" cy="293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74">
                  <a:extLst>
                    <a:ext uri="{9D8B030D-6E8A-4147-A177-3AD203B41FA5}">
                      <a16:colId xmlns:a16="http://schemas.microsoft.com/office/drawing/2014/main" val="1720090580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2277783054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1588579967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690154343"/>
                    </a:ext>
                  </a:extLst>
                </a:gridCol>
              </a:tblGrid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功能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完成阶段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负责人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所需时间（小时）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373866377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比赛榜单界面</a:t>
                      </a:r>
                    </a:p>
                  </a:txBody>
                  <a:tcPr marL="9525" marR="9525" marT="9525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第二次迭代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张愉飞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84274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比赛榜单后台实现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张愉飞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93772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个人信息界面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徐维彦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052966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个人信息后端实现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张愉飞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914981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比赛界面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孙增奎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267195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比赛后端实现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孙增奎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606839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题目重判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孙增奎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6051485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讨论区界面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徐维彦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865079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讨论区后端实现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徐维彦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982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9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迭代计划中的人员日程安排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69754"/>
              </p:ext>
            </p:extLst>
          </p:nvPr>
        </p:nvGraphicFramePr>
        <p:xfrm>
          <a:off x="1440811" y="1766711"/>
          <a:ext cx="6126296" cy="2055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74">
                  <a:extLst>
                    <a:ext uri="{9D8B030D-6E8A-4147-A177-3AD203B41FA5}">
                      <a16:colId xmlns:a16="http://schemas.microsoft.com/office/drawing/2014/main" val="1720090580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2277783054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1588579967"/>
                    </a:ext>
                  </a:extLst>
                </a:gridCol>
                <a:gridCol w="1531574">
                  <a:extLst>
                    <a:ext uri="{9D8B030D-6E8A-4147-A177-3AD203B41FA5}">
                      <a16:colId xmlns:a16="http://schemas.microsoft.com/office/drawing/2014/main" val="690154343"/>
                    </a:ext>
                  </a:extLst>
                </a:gridCol>
              </a:tblGrid>
              <a:tr h="29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功能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完成阶段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负责人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所需时间（小时）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</a:endParaRPr>
                    </a:p>
                  </a:txBody>
                  <a:tcPr marL="6277" marR="6277" marT="6277" marB="0" anchor="ctr"/>
                </a:tc>
                <a:extLst>
                  <a:ext uri="{0D108BD9-81ED-4DB2-BD59-A6C34878D82A}">
                    <a16:rowId xmlns:a16="http://schemas.microsoft.com/office/drawing/2014/main" val="2373866377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题目推荐</a:t>
                      </a: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第三次迭代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张愉飞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84274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评测队列优化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孙增奎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93772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后端缓存优化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张愉飞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052966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引入分布式文件存储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徐维彦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914981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知识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图谱引用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孙增奎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2671958"/>
                  </a:ext>
                </a:extLst>
              </a:tr>
              <a:tr h="29365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能力分析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徐维彦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60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风险计划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05830" y="119231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一、</a:t>
            </a:r>
            <a:r>
              <a:rPr lang="zh-CN" altLang="zh-CN" dirty="0">
                <a:solidFill>
                  <a:srgbClr val="1B4367"/>
                </a:solidFill>
              </a:rPr>
              <a:t>风险评估分值表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5023"/>
              </p:ext>
            </p:extLst>
          </p:nvPr>
        </p:nvGraphicFramePr>
        <p:xfrm>
          <a:off x="1298742" y="1865192"/>
          <a:ext cx="5969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7833100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0802381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7834636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47013433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645046350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评估值=损失</a:t>
                      </a:r>
                      <a:r>
                        <a:rPr lang="zh-CN" sz="900" u="none" strike="noStrike" dirty="0" smtClean="0">
                          <a:effectLst/>
                        </a:rPr>
                        <a:t>程度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 </a:t>
                      </a:r>
                      <a:r>
                        <a:rPr lang="zh-CN" sz="900" u="none" strike="noStrike" dirty="0" smtClean="0">
                          <a:effectLst/>
                        </a:rPr>
                        <a:t>*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 </a:t>
                      </a:r>
                      <a:r>
                        <a:rPr lang="zh-CN" sz="900" u="none" strike="noStrike" dirty="0" smtClean="0">
                          <a:effectLst/>
                        </a:rPr>
                        <a:t>可能性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损失程度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6107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严重（3）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中度（2）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轻微（1）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884411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发生可能性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高（3）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3302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中（2）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11033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低（1）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61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风险计划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60742" y="93988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二</a:t>
            </a:r>
            <a:r>
              <a:rPr lang="zh-CN" altLang="en-US" dirty="0" smtClean="0">
                <a:solidFill>
                  <a:srgbClr val="1B4367"/>
                </a:solidFill>
              </a:rPr>
              <a:t>、</a:t>
            </a:r>
            <a:r>
              <a:rPr lang="zh-CN" altLang="zh-CN" dirty="0" smtClean="0">
                <a:solidFill>
                  <a:srgbClr val="1B4367"/>
                </a:solidFill>
              </a:rPr>
              <a:t>风险</a:t>
            </a:r>
            <a:r>
              <a:rPr lang="zh-CN" altLang="en-US" dirty="0">
                <a:solidFill>
                  <a:srgbClr val="1B4367"/>
                </a:solidFill>
              </a:rPr>
              <a:t>列表</a:t>
            </a:r>
            <a:endParaRPr lang="zh-CN" altLang="zh-CN" dirty="0">
              <a:solidFill>
                <a:srgbClr val="1B4367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95864"/>
              </p:ext>
            </p:extLst>
          </p:nvPr>
        </p:nvGraphicFramePr>
        <p:xfrm>
          <a:off x="1191684" y="1548205"/>
          <a:ext cx="650189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378">
                  <a:extLst>
                    <a:ext uri="{9D8B030D-6E8A-4147-A177-3AD203B41FA5}">
                      <a16:colId xmlns:a16="http://schemas.microsoft.com/office/drawing/2014/main" val="1033435299"/>
                    </a:ext>
                  </a:extLst>
                </a:gridCol>
                <a:gridCol w="1300378">
                  <a:extLst>
                    <a:ext uri="{9D8B030D-6E8A-4147-A177-3AD203B41FA5}">
                      <a16:colId xmlns:a16="http://schemas.microsoft.com/office/drawing/2014/main" val="3047533481"/>
                    </a:ext>
                  </a:extLst>
                </a:gridCol>
                <a:gridCol w="1300378">
                  <a:extLst>
                    <a:ext uri="{9D8B030D-6E8A-4147-A177-3AD203B41FA5}">
                      <a16:colId xmlns:a16="http://schemas.microsoft.com/office/drawing/2014/main" val="2859811309"/>
                    </a:ext>
                  </a:extLst>
                </a:gridCol>
                <a:gridCol w="1300378">
                  <a:extLst>
                    <a:ext uri="{9D8B030D-6E8A-4147-A177-3AD203B41FA5}">
                      <a16:colId xmlns:a16="http://schemas.microsoft.com/office/drawing/2014/main" val="3551724822"/>
                    </a:ext>
                  </a:extLst>
                </a:gridCol>
                <a:gridCol w="1300378">
                  <a:extLst>
                    <a:ext uri="{9D8B030D-6E8A-4147-A177-3AD203B41FA5}">
                      <a16:colId xmlns:a16="http://schemas.microsoft.com/office/drawing/2014/main" val="409253234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编号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项目风险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发生可能性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损失程度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风险评估分值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97842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需求变更风险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高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严重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57728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进度风险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中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中度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3741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质量风险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低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严重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8957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技术风险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中度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2424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工具风险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低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中度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82171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团队成员协作风险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严重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7157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系统性能风险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高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中度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83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风险计划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32743" y="80178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三</a:t>
            </a:r>
            <a:r>
              <a:rPr lang="zh-CN" altLang="en-US" dirty="0" smtClean="0">
                <a:solidFill>
                  <a:srgbClr val="1B4367"/>
                </a:solidFill>
              </a:rPr>
              <a:t>、</a:t>
            </a:r>
            <a:r>
              <a:rPr lang="zh-CN" altLang="zh-CN" dirty="0" smtClean="0">
                <a:solidFill>
                  <a:srgbClr val="1B4367"/>
                </a:solidFill>
              </a:rPr>
              <a:t>风险</a:t>
            </a:r>
            <a:r>
              <a:rPr lang="zh-CN" altLang="en-US" dirty="0" smtClean="0">
                <a:solidFill>
                  <a:srgbClr val="1B4367"/>
                </a:solidFill>
              </a:rPr>
              <a:t>应对措施</a:t>
            </a:r>
            <a:endParaRPr lang="zh-CN" altLang="zh-CN" dirty="0">
              <a:solidFill>
                <a:srgbClr val="1B436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242" y="1253927"/>
            <a:ext cx="75120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需求变更风险</a:t>
            </a:r>
            <a:r>
              <a:rPr lang="zh-CN" altLang="zh-CN" dirty="0" smtClean="0">
                <a:solidFill>
                  <a:srgbClr val="1B4367"/>
                </a:solidFill>
              </a:rPr>
              <a:t>：书面</a:t>
            </a:r>
            <a:r>
              <a:rPr lang="zh-CN" altLang="zh-CN" dirty="0">
                <a:solidFill>
                  <a:srgbClr val="1B4367"/>
                </a:solidFill>
              </a:rPr>
              <a:t>约定好需求变更控制流程、记录并</a:t>
            </a:r>
            <a:r>
              <a:rPr lang="zh-CN" altLang="zh-CN" dirty="0" smtClean="0">
                <a:solidFill>
                  <a:srgbClr val="1B4367"/>
                </a:solidFill>
              </a:rPr>
              <a:t>归档需求</a:t>
            </a:r>
            <a:r>
              <a:rPr lang="zh-CN" altLang="zh-CN" dirty="0">
                <a:solidFill>
                  <a:srgbClr val="1B4367"/>
                </a:solidFill>
              </a:rPr>
              <a:t>变更申请</a:t>
            </a:r>
            <a:r>
              <a:rPr lang="zh-CN" altLang="zh-CN" dirty="0" smtClean="0">
                <a:solidFill>
                  <a:srgbClr val="1B4367"/>
                </a:solidFill>
              </a:rPr>
              <a:t>。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进度风险：每次迭代结束后交付产品，加强对项目的管理和跟踪，保证文档与代码的质量，避免重写。</a:t>
            </a: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质量风险</a:t>
            </a:r>
            <a:r>
              <a:rPr lang="zh-CN" altLang="zh-CN" dirty="0" smtClean="0">
                <a:solidFill>
                  <a:srgbClr val="1B4367"/>
                </a:solidFill>
              </a:rPr>
              <a:t>：采用</a:t>
            </a:r>
            <a:r>
              <a:rPr lang="zh-CN" altLang="zh-CN" dirty="0">
                <a:solidFill>
                  <a:srgbClr val="1B4367"/>
                </a:solidFill>
              </a:rPr>
              <a:t>符合要求的开发流程、认真组织对产出物的检查和评审、计划和组织严格的独立测试。</a:t>
            </a: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技术风险：在项目的技术应用之前，</a:t>
            </a:r>
            <a:r>
              <a:rPr lang="zh-CN" altLang="zh-CN" dirty="0" smtClean="0">
                <a:solidFill>
                  <a:srgbClr val="1B4367"/>
                </a:solidFill>
              </a:rPr>
              <a:t>保证</a:t>
            </a:r>
            <a:r>
              <a:rPr lang="zh-CN" altLang="en-US" dirty="0">
                <a:solidFill>
                  <a:srgbClr val="1B4367"/>
                </a:solidFill>
              </a:rPr>
              <a:t>开发</a:t>
            </a:r>
            <a:r>
              <a:rPr lang="zh-CN" altLang="zh-CN" dirty="0" smtClean="0">
                <a:solidFill>
                  <a:srgbClr val="1B4367"/>
                </a:solidFill>
              </a:rPr>
              <a:t>人员</a:t>
            </a:r>
            <a:r>
              <a:rPr lang="zh-CN" altLang="zh-CN" dirty="0">
                <a:solidFill>
                  <a:srgbClr val="1B4367"/>
                </a:solidFill>
              </a:rPr>
              <a:t>已经完成该技术的学习与应用。</a:t>
            </a: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工具风险：在项目的启动阶段就落实好各项工具的来源或可能的替代工具。</a:t>
            </a: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团队成员协作风险：统一团队成员的软件开发工具，规定统一的文档叙述以及代码编写标准。</a:t>
            </a:r>
          </a:p>
          <a:p>
            <a:pPr marL="342900" indent="-342900" algn="just">
              <a:buFont typeface="+mj-lt"/>
              <a:buAutoNum type="arabicPeriod"/>
            </a:pPr>
            <a:endParaRPr lang="zh-CN" altLang="zh-CN" dirty="0">
              <a:solidFill>
                <a:srgbClr val="1B4367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dirty="0">
                <a:solidFill>
                  <a:srgbClr val="1B4367"/>
                </a:solidFill>
              </a:rPr>
              <a:t>系统性能风险：采用分布式架构以及高并发作业处理并进行性能测试，确保架构符合性能指标后再进行后续工作。</a:t>
            </a:r>
          </a:p>
        </p:txBody>
      </p:sp>
    </p:spTree>
    <p:extLst>
      <p:ext uri="{BB962C8B-B14F-4D97-AF65-F5344CB8AC3E}">
        <p14:creationId xmlns:p14="http://schemas.microsoft.com/office/powerpoint/2010/main" val="34538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项目跟踪计划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5840" y="1073473"/>
            <a:ext cx="8227528" cy="277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保持</a:t>
            </a:r>
            <a:r>
              <a:rPr lang="zh-CN" altLang="zh-CN" dirty="0">
                <a:solidFill>
                  <a:srgbClr val="1B4367"/>
                </a:solidFill>
              </a:rPr>
              <a:t>对所确定工作任务的追踪，及时更新项目跟踪相关报表并定期报告项目进展情况</a:t>
            </a:r>
            <a:endParaRPr lang="en-US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zh-CN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定期</a:t>
            </a:r>
            <a:r>
              <a:rPr lang="zh-CN" altLang="zh-CN" dirty="0">
                <a:solidFill>
                  <a:srgbClr val="1B4367"/>
                </a:solidFill>
              </a:rPr>
              <a:t>召开例会，团队成员汇报自己的工作记录及进度</a:t>
            </a:r>
            <a:endParaRPr lang="en-US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zh-CN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按照</a:t>
            </a:r>
            <a:r>
              <a:rPr lang="zh-CN" altLang="zh-CN" dirty="0">
                <a:solidFill>
                  <a:srgbClr val="1B4367"/>
                </a:solidFill>
              </a:rPr>
              <a:t>个人特长分配任务</a:t>
            </a:r>
            <a:endParaRPr lang="en-US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zh-CN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及时</a:t>
            </a:r>
            <a:r>
              <a:rPr lang="zh-CN" altLang="zh-CN" dirty="0">
                <a:solidFill>
                  <a:srgbClr val="1B4367"/>
                </a:solidFill>
              </a:rPr>
              <a:t>对模块进行测试，并提交测试文档</a:t>
            </a:r>
            <a:endParaRPr lang="en-US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zh-CN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提前</a:t>
            </a:r>
            <a:r>
              <a:rPr lang="zh-CN" altLang="zh-CN" dirty="0">
                <a:solidFill>
                  <a:srgbClr val="1B4367"/>
                </a:solidFill>
              </a:rPr>
              <a:t>配置好系统运行与测试环境，并提交配置文档</a:t>
            </a:r>
            <a:endParaRPr lang="en-US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zh-CN" altLang="zh-CN" dirty="0">
              <a:solidFill>
                <a:srgbClr val="1B4367"/>
              </a:solidFill>
            </a:endParaRPr>
          </a:p>
          <a:p>
            <a:pPr marL="171450" marR="0" indent="-34290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lang="zh-CN" altLang="zh-CN" dirty="0" smtClean="0">
                <a:solidFill>
                  <a:srgbClr val="1B4367"/>
                </a:solidFill>
              </a:rPr>
              <a:t>理</a:t>
            </a:r>
            <a:r>
              <a:rPr lang="zh-CN" altLang="zh-CN" dirty="0">
                <a:solidFill>
                  <a:srgbClr val="1B4367"/>
                </a:solidFill>
              </a:rPr>
              <a:t>规划项目</a:t>
            </a:r>
            <a:r>
              <a:rPr lang="zh-CN" altLang="zh-CN" dirty="0" smtClean="0">
                <a:solidFill>
                  <a:srgbClr val="1B4367"/>
                </a:solidFill>
              </a:rPr>
              <a:t>工作量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软件生命周期模型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2" y="1404518"/>
            <a:ext cx="7439177" cy="23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WBS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结构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7" y="309785"/>
            <a:ext cx="8035816" cy="47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项目日程计划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50389"/>
              </p:ext>
            </p:extLst>
          </p:nvPr>
        </p:nvGraphicFramePr>
        <p:xfrm>
          <a:off x="1122154" y="1606637"/>
          <a:ext cx="6993933" cy="223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048">
                  <a:extLst>
                    <a:ext uri="{9D8B030D-6E8A-4147-A177-3AD203B41FA5}">
                      <a16:colId xmlns:a16="http://schemas.microsoft.com/office/drawing/2014/main" val="286908885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4081120504"/>
                    </a:ext>
                  </a:extLst>
                </a:gridCol>
                <a:gridCol w="1068517">
                  <a:extLst>
                    <a:ext uri="{9D8B030D-6E8A-4147-A177-3AD203B41FA5}">
                      <a16:colId xmlns:a16="http://schemas.microsoft.com/office/drawing/2014/main" val="2129229445"/>
                    </a:ext>
                  </a:extLst>
                </a:gridCol>
                <a:gridCol w="1080660">
                  <a:extLst>
                    <a:ext uri="{9D8B030D-6E8A-4147-A177-3AD203B41FA5}">
                      <a16:colId xmlns:a16="http://schemas.microsoft.com/office/drawing/2014/main" val="2107721762"/>
                    </a:ext>
                  </a:extLst>
                </a:gridCol>
                <a:gridCol w="1080660">
                  <a:extLst>
                    <a:ext uri="{9D8B030D-6E8A-4147-A177-3AD203B41FA5}">
                      <a16:colId xmlns:a16="http://schemas.microsoft.com/office/drawing/2014/main" val="172028603"/>
                    </a:ext>
                  </a:extLst>
                </a:gridCol>
              </a:tblGrid>
              <a:tr h="446768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项目计划内容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完成度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计划完成时间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实际完成时间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0079159"/>
                  </a:ext>
                </a:extLst>
              </a:tr>
              <a:tr h="4467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项目启动阶段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项目团队组建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2020.2.16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2020.2.14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804328"/>
                  </a:ext>
                </a:extLst>
              </a:tr>
              <a:tr h="4467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项目愿景构建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100%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2020.2.23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2020.2.23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1287068"/>
                  </a:ext>
                </a:extLst>
              </a:tr>
              <a:tr h="4467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需求分析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100%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2020.3.1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2020.3.1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111809"/>
                  </a:ext>
                </a:extLst>
              </a:tr>
              <a:tr h="4467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系统架构设计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2020.3.8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2020.3.8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26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项目日程计划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65601"/>
              </p:ext>
            </p:extLst>
          </p:nvPr>
        </p:nvGraphicFramePr>
        <p:xfrm>
          <a:off x="1191683" y="1125767"/>
          <a:ext cx="6464051" cy="3528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458">
                  <a:extLst>
                    <a:ext uri="{9D8B030D-6E8A-4147-A177-3AD203B41FA5}">
                      <a16:colId xmlns:a16="http://schemas.microsoft.com/office/drawing/2014/main" val="1215899535"/>
                    </a:ext>
                  </a:extLst>
                </a:gridCol>
                <a:gridCol w="1739458">
                  <a:extLst>
                    <a:ext uri="{9D8B030D-6E8A-4147-A177-3AD203B41FA5}">
                      <a16:colId xmlns:a16="http://schemas.microsoft.com/office/drawing/2014/main" val="2710262579"/>
                    </a:ext>
                  </a:extLst>
                </a:gridCol>
                <a:gridCol w="987563">
                  <a:extLst>
                    <a:ext uri="{9D8B030D-6E8A-4147-A177-3AD203B41FA5}">
                      <a16:colId xmlns:a16="http://schemas.microsoft.com/office/drawing/2014/main" val="2206757157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2348508826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3270918173"/>
                    </a:ext>
                  </a:extLst>
                </a:gridCol>
              </a:tblGrid>
              <a:tr h="25861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项目计划内容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完成度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计划完成时间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实际完成时间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2519891254"/>
                  </a:ext>
                </a:extLst>
              </a:tr>
              <a:tr h="250216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第一次迭代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第一次迭代计划制定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2020.3.19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2020.3.18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676793283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数据库设计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2020.3.19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2020.3.16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540773392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开发环境搭建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50%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2020.3.21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792668996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 smtClean="0">
                          <a:effectLst/>
                        </a:rPr>
                        <a:t>题库搭建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2020.3.2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786888190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搜索题目功能实现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974964728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查看题目功能实现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2145021797"/>
                  </a:ext>
                </a:extLst>
              </a:tr>
              <a:tr h="258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查看提交记录功能实现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870605865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提交代码功能实现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293705747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判题机编写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483748981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判题系统搭建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514541995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单元测试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1552850921"/>
                  </a:ext>
                </a:extLst>
              </a:tr>
              <a:tr h="25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第一次集成测试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2020.4.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9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3449833410"/>
                  </a:ext>
                </a:extLst>
              </a:tr>
              <a:tr h="258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第一次迭代的验收及总结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2020.4.11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65782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项目日程计划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82781"/>
              </p:ext>
            </p:extLst>
          </p:nvPr>
        </p:nvGraphicFramePr>
        <p:xfrm>
          <a:off x="1185378" y="1166627"/>
          <a:ext cx="6464051" cy="258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458">
                  <a:extLst>
                    <a:ext uri="{9D8B030D-6E8A-4147-A177-3AD203B41FA5}">
                      <a16:colId xmlns:a16="http://schemas.microsoft.com/office/drawing/2014/main" val="124694353"/>
                    </a:ext>
                  </a:extLst>
                </a:gridCol>
                <a:gridCol w="1739458">
                  <a:extLst>
                    <a:ext uri="{9D8B030D-6E8A-4147-A177-3AD203B41FA5}">
                      <a16:colId xmlns:a16="http://schemas.microsoft.com/office/drawing/2014/main" val="3538157177"/>
                    </a:ext>
                  </a:extLst>
                </a:gridCol>
                <a:gridCol w="987563">
                  <a:extLst>
                    <a:ext uri="{9D8B030D-6E8A-4147-A177-3AD203B41FA5}">
                      <a16:colId xmlns:a16="http://schemas.microsoft.com/office/drawing/2014/main" val="2626523112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998893212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2196456646"/>
                    </a:ext>
                  </a:extLst>
                </a:gridCol>
              </a:tblGrid>
              <a:tr h="25861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项目计划内容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完成度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计划完成时间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实际完成时间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12702130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7327"/>
              </p:ext>
            </p:extLst>
          </p:nvPr>
        </p:nvGraphicFramePr>
        <p:xfrm>
          <a:off x="1185378" y="1431546"/>
          <a:ext cx="6464051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458">
                  <a:extLst>
                    <a:ext uri="{9D8B030D-6E8A-4147-A177-3AD203B41FA5}">
                      <a16:colId xmlns:a16="http://schemas.microsoft.com/office/drawing/2014/main" val="3734607113"/>
                    </a:ext>
                  </a:extLst>
                </a:gridCol>
                <a:gridCol w="1739458">
                  <a:extLst>
                    <a:ext uri="{9D8B030D-6E8A-4147-A177-3AD203B41FA5}">
                      <a16:colId xmlns:a16="http://schemas.microsoft.com/office/drawing/2014/main" val="3611283780"/>
                    </a:ext>
                  </a:extLst>
                </a:gridCol>
                <a:gridCol w="987563">
                  <a:extLst>
                    <a:ext uri="{9D8B030D-6E8A-4147-A177-3AD203B41FA5}">
                      <a16:colId xmlns:a16="http://schemas.microsoft.com/office/drawing/2014/main" val="4131131294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3657517163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2690215329"/>
                    </a:ext>
                  </a:extLst>
                </a:gridCol>
              </a:tblGrid>
              <a:tr h="3626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第二次迭代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第二次迭代计划制定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171429638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比赛系统实现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875042308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比赛榜单实现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709725741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查看个人信息功能实现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022856057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题目重判机制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083497413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讨论区模块设计与实现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948187190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单元测试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1777915195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第二次集成测试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681332334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第二次迭代的验收及总结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43821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项目日程计划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7829"/>
              </p:ext>
            </p:extLst>
          </p:nvPr>
        </p:nvGraphicFramePr>
        <p:xfrm>
          <a:off x="1185378" y="1191851"/>
          <a:ext cx="6464051" cy="258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458">
                  <a:extLst>
                    <a:ext uri="{9D8B030D-6E8A-4147-A177-3AD203B41FA5}">
                      <a16:colId xmlns:a16="http://schemas.microsoft.com/office/drawing/2014/main" val="124694353"/>
                    </a:ext>
                  </a:extLst>
                </a:gridCol>
                <a:gridCol w="1739458">
                  <a:extLst>
                    <a:ext uri="{9D8B030D-6E8A-4147-A177-3AD203B41FA5}">
                      <a16:colId xmlns:a16="http://schemas.microsoft.com/office/drawing/2014/main" val="3538157177"/>
                    </a:ext>
                  </a:extLst>
                </a:gridCol>
                <a:gridCol w="987563">
                  <a:extLst>
                    <a:ext uri="{9D8B030D-6E8A-4147-A177-3AD203B41FA5}">
                      <a16:colId xmlns:a16="http://schemas.microsoft.com/office/drawing/2014/main" val="2626523112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998893212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2196456646"/>
                    </a:ext>
                  </a:extLst>
                </a:gridCol>
              </a:tblGrid>
              <a:tr h="25861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阶段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项目计划内容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完成度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计划完成时间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实际完成时间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33" marR="4533" marT="4533" marB="0" anchor="ctr"/>
                </a:tc>
                <a:extLst>
                  <a:ext uri="{0D108BD9-81ED-4DB2-BD59-A6C34878D82A}">
                    <a16:rowId xmlns:a16="http://schemas.microsoft.com/office/drawing/2014/main" val="12702130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75756"/>
              </p:ext>
            </p:extLst>
          </p:nvPr>
        </p:nvGraphicFramePr>
        <p:xfrm>
          <a:off x="1185378" y="1456770"/>
          <a:ext cx="6464051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458">
                  <a:extLst>
                    <a:ext uri="{9D8B030D-6E8A-4147-A177-3AD203B41FA5}">
                      <a16:colId xmlns:a16="http://schemas.microsoft.com/office/drawing/2014/main" val="3734607113"/>
                    </a:ext>
                  </a:extLst>
                </a:gridCol>
                <a:gridCol w="1739458">
                  <a:extLst>
                    <a:ext uri="{9D8B030D-6E8A-4147-A177-3AD203B41FA5}">
                      <a16:colId xmlns:a16="http://schemas.microsoft.com/office/drawing/2014/main" val="3611283780"/>
                    </a:ext>
                  </a:extLst>
                </a:gridCol>
                <a:gridCol w="987563">
                  <a:extLst>
                    <a:ext uri="{9D8B030D-6E8A-4147-A177-3AD203B41FA5}">
                      <a16:colId xmlns:a16="http://schemas.microsoft.com/office/drawing/2014/main" val="4131131294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3657517163"/>
                    </a:ext>
                  </a:extLst>
                </a:gridCol>
                <a:gridCol w="998786">
                  <a:extLst>
                    <a:ext uri="{9D8B030D-6E8A-4147-A177-3AD203B41FA5}">
                      <a16:colId xmlns:a16="http://schemas.microsoft.com/office/drawing/2014/main" val="2690215329"/>
                    </a:ext>
                  </a:extLst>
                </a:gridCol>
              </a:tblGrid>
              <a:tr h="3626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第三次迭代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第三次迭代计划制定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29638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题目推荐功能实现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042308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能力分析功能实现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725741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评测队列优化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856057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后端缓存优化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497413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引入分布式文件存储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187190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知识图谱实现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915195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性能（压力）测试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332334"/>
                  </a:ext>
                </a:extLst>
              </a:tr>
              <a:tr h="362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21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质量计划及措施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02974" y="130026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一、</a:t>
            </a:r>
            <a:r>
              <a:rPr lang="zh-CN" altLang="zh-CN" dirty="0">
                <a:solidFill>
                  <a:srgbClr val="1B4367"/>
                </a:solidFill>
              </a:rPr>
              <a:t>软件质量目标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38385"/>
              </p:ext>
            </p:extLst>
          </p:nvPr>
        </p:nvGraphicFramePr>
        <p:xfrm>
          <a:off x="995122" y="1862334"/>
          <a:ext cx="7569200" cy="2276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414">
                  <a:extLst>
                    <a:ext uri="{9D8B030D-6E8A-4147-A177-3AD203B41FA5}">
                      <a16:colId xmlns:a16="http://schemas.microsoft.com/office/drawing/2014/main" val="1253992226"/>
                    </a:ext>
                  </a:extLst>
                </a:gridCol>
                <a:gridCol w="1209168">
                  <a:extLst>
                    <a:ext uri="{9D8B030D-6E8A-4147-A177-3AD203B41FA5}">
                      <a16:colId xmlns:a16="http://schemas.microsoft.com/office/drawing/2014/main" val="2497472792"/>
                    </a:ext>
                  </a:extLst>
                </a:gridCol>
                <a:gridCol w="4963618">
                  <a:extLst>
                    <a:ext uri="{9D8B030D-6E8A-4147-A177-3AD203B41FA5}">
                      <a16:colId xmlns:a16="http://schemas.microsoft.com/office/drawing/2014/main" val="216935769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度量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目标值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目标值设定原因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28604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测试覆盖率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尽可能多的识别软件的缺陷，以保证软件质量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6242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软件开发进度估计准确性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90%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较准确的估计开发进度以确保项目能在按时完成或提前完成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524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测试有效性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95%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确保测试用例的有效性以减少无效测试的资源浪费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9632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代码缺陷密度（个/KLOC）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3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保证代码质量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17540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>
                          <a:effectLst/>
                        </a:rPr>
                        <a:t>软件完成率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95%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u="none" strike="noStrike" dirty="0">
                          <a:effectLst/>
                        </a:rPr>
                        <a:t>应完成软件的基本功能以及绝大多数用户常用功能，其他功能需根据项目进度而定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质量计划及措施</a:t>
              </a:r>
            </a:p>
          </p:txBody>
        </p:sp>
        <p:cxnSp>
          <p:nvCxnSpPr>
            <p:cNvPr id="20" name="直接连接符 19"/>
            <p:cNvCxnSpPr>
              <a:endCxn id="31" idx="2"/>
            </p:cNvCxnSpPr>
            <p:nvPr/>
          </p:nvCxnSpPr>
          <p:spPr>
            <a:xfrm flipV="1">
              <a:off x="774478" y="639350"/>
              <a:ext cx="1065763" cy="18067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09386" y="81449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二</a:t>
            </a:r>
            <a:r>
              <a:rPr lang="zh-CN" altLang="en-US" dirty="0" smtClean="0">
                <a:solidFill>
                  <a:srgbClr val="1B4367"/>
                </a:solidFill>
              </a:rPr>
              <a:t>、</a:t>
            </a:r>
            <a:r>
              <a:rPr lang="zh-CN" altLang="zh-CN" dirty="0" smtClean="0">
                <a:solidFill>
                  <a:srgbClr val="1B4367"/>
                </a:solidFill>
              </a:rPr>
              <a:t>软件质量</a:t>
            </a:r>
            <a:r>
              <a:rPr lang="zh-CN" altLang="en-US" dirty="0">
                <a:solidFill>
                  <a:srgbClr val="1B4367"/>
                </a:solidFill>
              </a:rPr>
              <a:t>计划</a:t>
            </a:r>
            <a:endParaRPr lang="zh-CN" altLang="zh-CN" dirty="0">
              <a:solidFill>
                <a:srgbClr val="1B4367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33038"/>
              </p:ext>
            </p:extLst>
          </p:nvPr>
        </p:nvGraphicFramePr>
        <p:xfrm>
          <a:off x="709386" y="1412875"/>
          <a:ext cx="7926615" cy="29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383">
                  <a:extLst>
                    <a:ext uri="{9D8B030D-6E8A-4147-A177-3AD203B41FA5}">
                      <a16:colId xmlns:a16="http://schemas.microsoft.com/office/drawing/2014/main" val="867376541"/>
                    </a:ext>
                  </a:extLst>
                </a:gridCol>
                <a:gridCol w="1520576">
                  <a:extLst>
                    <a:ext uri="{9D8B030D-6E8A-4147-A177-3AD203B41FA5}">
                      <a16:colId xmlns:a16="http://schemas.microsoft.com/office/drawing/2014/main" val="4017488096"/>
                    </a:ext>
                  </a:extLst>
                </a:gridCol>
                <a:gridCol w="4895273">
                  <a:extLst>
                    <a:ext uri="{9D8B030D-6E8A-4147-A177-3AD203B41FA5}">
                      <a16:colId xmlns:a16="http://schemas.microsoft.com/office/drawing/2014/main" val="3962322198"/>
                    </a:ext>
                  </a:extLst>
                </a:gridCol>
                <a:gridCol w="755383">
                  <a:extLst>
                    <a:ext uri="{9D8B030D-6E8A-4147-A177-3AD203B41FA5}">
                      <a16:colId xmlns:a16="http://schemas.microsoft.com/office/drawing/2014/main" val="837093659"/>
                    </a:ext>
                  </a:extLst>
                </a:gridCol>
              </a:tblGrid>
              <a:tr h="202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主要活动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措施及结果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完成情况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26880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项目筹备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构思项目、组建团队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确定小组成员，开发项目、并分工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704477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项目愿景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构思与分析项目情况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小组讨论并完成项目愿景文档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601868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系统架构设计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小组讨论并完成项目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+ 1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703070"/>
                  </a:ext>
                </a:extLst>
              </a:tr>
              <a:tr h="3934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开发规范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指定代码规范、接口规范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讨论后拟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采用 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Alibaba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规范、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RESTful API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接口规范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195011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分析项目所需功能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经讨论后，拟定开发题库、比赛、讨论区三大功能及附属特色功能等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599266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分析系统框架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拟采用分层结构，拟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采用 </a:t>
                      </a:r>
                      <a:r>
                        <a:rPr lang="en-US" altLang="zh-CN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mvc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框架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600603"/>
                  </a:ext>
                </a:extLst>
              </a:tr>
              <a:tr h="3934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技术分析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讨论系统各技术所采用技术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对不同的模块进行技术、框架、算法等分析评估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906338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迭代计划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讨论制定项目迭代计划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小组成员分析讨论，拟分三次迭代，对功能开发进行划分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良好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86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0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1283</Words>
  <Application>Microsoft Office PowerPoint</Application>
  <PresentationFormat>全屏显示(16:9)</PresentationFormat>
  <Paragraphs>401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Cambria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242</cp:revision>
  <dcterms:created xsi:type="dcterms:W3CDTF">2020-02-27T15:05:00Z</dcterms:created>
  <dcterms:modified xsi:type="dcterms:W3CDTF">2020-03-20T08:39:25Z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