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0" r:id="rId3"/>
    <p:sldId id="299" r:id="rId4"/>
    <p:sldId id="301" r:id="rId5"/>
    <p:sldId id="302" r:id="rId6"/>
    <p:sldId id="303" r:id="rId7"/>
    <p:sldId id="304" r:id="rId8"/>
    <p:sldId id="305" r:id="rId9"/>
    <p:sldId id="28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00"/>
            <p14:sldId id="299"/>
            <p14:sldId id="301"/>
            <p14:sldId id="302"/>
            <p14:sldId id="303"/>
            <p14:sldId id="304"/>
            <p14:sldId id="30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92" y="138"/>
      </p:cViewPr>
      <p:guideLst>
        <p:guide orient="horz" pos="171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4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1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3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3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7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2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开发规划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3020785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rPr>
              <a:t>项目背景及定位</a:t>
            </a:r>
          </a:p>
        </p:txBody>
      </p:sp>
      <p:sp>
        <p:nvSpPr>
          <p:cNvPr id="26" name="文本框 26"/>
          <p:cNvSpPr txBox="1"/>
          <p:nvPr/>
        </p:nvSpPr>
        <p:spPr>
          <a:xfrm>
            <a:off x="4010472" y="758122"/>
            <a:ext cx="4925695" cy="4060686"/>
          </a:xfrm>
          <a:prstGeom prst="roundRect">
            <a:avLst/>
          </a:prstGeom>
          <a:solidFill>
            <a:srgbClr val="1B4367"/>
          </a:solidFill>
          <a:ln w="9525"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</a:rPr>
              <a:t>在如今的面试中，算法题占有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</a:rPr>
              <a:t>很高</a:t>
            </a:r>
            <a:r>
              <a:rPr lang="zh-CN" altLang="en-US" sz="1800" dirty="0" smtClean="0">
                <a:solidFill>
                  <a:schemeClr val="bg1"/>
                </a:solidFill>
              </a:rPr>
              <a:t>的比重，一些知名公司对此要求很高，美国</a:t>
            </a:r>
            <a:r>
              <a:rPr lang="en-US" altLang="zh-CN" sz="1800" dirty="0" smtClean="0">
                <a:solidFill>
                  <a:schemeClr val="bg1"/>
                </a:solidFill>
              </a:rPr>
              <a:t>FLAG</a:t>
            </a:r>
            <a:r>
              <a:rPr lang="zh-CN" altLang="en-US" sz="1800" dirty="0" smtClean="0">
                <a:solidFill>
                  <a:schemeClr val="bg1"/>
                </a:solidFill>
              </a:rPr>
              <a:t> 四大公司在面试中的</a:t>
            </a:r>
            <a:r>
              <a:rPr lang="zh-CN" altLang="en-US" sz="1800" dirty="0">
                <a:solidFill>
                  <a:schemeClr val="bg1"/>
                </a:solidFill>
              </a:rPr>
              <a:t>算法</a:t>
            </a:r>
            <a:r>
              <a:rPr lang="zh-CN" altLang="en-US" sz="1800" dirty="0" smtClean="0">
                <a:solidFill>
                  <a:schemeClr val="bg1"/>
                </a:solidFill>
              </a:rPr>
              <a:t>题是</a:t>
            </a:r>
            <a:r>
              <a:rPr lang="zh-CN" altLang="en-US" sz="1800" dirty="0">
                <a:solidFill>
                  <a:schemeClr val="bg1"/>
                </a:solidFill>
              </a:rPr>
              <a:t>出了名的</a:t>
            </a:r>
            <a:r>
              <a:rPr lang="zh-CN" altLang="en-US" sz="1800" dirty="0" smtClean="0">
                <a:solidFill>
                  <a:schemeClr val="bg1"/>
                </a:solidFill>
              </a:rPr>
              <a:t>难；国内</a:t>
            </a:r>
            <a:r>
              <a:rPr lang="zh-CN" altLang="en-US" sz="1800" dirty="0">
                <a:solidFill>
                  <a:schemeClr val="bg1"/>
                </a:solidFill>
              </a:rPr>
              <a:t>的一线互联网公司</a:t>
            </a:r>
            <a:r>
              <a:rPr lang="zh-CN" altLang="en-US" sz="1800" dirty="0" smtClean="0">
                <a:solidFill>
                  <a:schemeClr val="bg1"/>
                </a:solidFill>
              </a:rPr>
              <a:t>，像腾讯、阿里</a:t>
            </a:r>
            <a:r>
              <a:rPr lang="zh-CN" altLang="en-US" sz="1800" dirty="0">
                <a:solidFill>
                  <a:schemeClr val="bg1"/>
                </a:solidFill>
              </a:rPr>
              <a:t>，</a:t>
            </a:r>
            <a:r>
              <a:rPr lang="zh-CN" altLang="en-US" sz="1800" dirty="0" smtClean="0">
                <a:solidFill>
                  <a:schemeClr val="bg1"/>
                </a:solidFill>
              </a:rPr>
              <a:t>头条、独角兽公司等等</a:t>
            </a:r>
            <a:r>
              <a:rPr lang="zh-CN" altLang="en-US" sz="1800" dirty="0">
                <a:solidFill>
                  <a:schemeClr val="bg1"/>
                </a:solidFill>
              </a:rPr>
              <a:t>，也对算法</a:t>
            </a:r>
            <a:r>
              <a:rPr lang="zh-CN" altLang="en-US" sz="1800" dirty="0" smtClean="0">
                <a:solidFill>
                  <a:schemeClr val="bg1"/>
                </a:solidFill>
              </a:rPr>
              <a:t>有</a:t>
            </a:r>
            <a:r>
              <a:rPr lang="zh-CN" altLang="en-US" sz="1800" dirty="0">
                <a:solidFill>
                  <a:schemeClr val="bg1"/>
                </a:solidFill>
              </a:rPr>
              <a:t>不</a:t>
            </a:r>
            <a:r>
              <a:rPr lang="zh-CN" altLang="en-US" sz="1800" dirty="0" smtClean="0">
                <a:solidFill>
                  <a:schemeClr val="bg1"/>
                </a:solidFill>
              </a:rPr>
              <a:t>低的要求</a:t>
            </a:r>
            <a:r>
              <a:rPr lang="zh-CN" altLang="en-US" sz="1800" dirty="0">
                <a:solidFill>
                  <a:schemeClr val="bg1"/>
                </a:solidFill>
              </a:rPr>
              <a:t>。很多大公司在面试时都尤为</a:t>
            </a:r>
            <a:r>
              <a:rPr lang="zh-CN" altLang="en-US" sz="1800" dirty="0" smtClean="0">
                <a:solidFill>
                  <a:schemeClr val="bg1"/>
                </a:solidFill>
              </a:rPr>
              <a:t>看中</a:t>
            </a:r>
            <a:r>
              <a:rPr lang="zh-CN" altLang="en-US" sz="1800" dirty="0">
                <a:solidFill>
                  <a:schemeClr val="bg1"/>
                </a:solidFill>
              </a:rPr>
              <a:t>面试者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</a:rPr>
              <a:t>算法能力</a:t>
            </a:r>
            <a:r>
              <a:rPr lang="zh-CN" altLang="en-US" sz="1800" dirty="0" smtClean="0">
                <a:solidFill>
                  <a:schemeClr val="bg1"/>
                </a:solidFill>
              </a:rPr>
              <a:t>，大部分情况下会对面试者算法的在线考核。</a:t>
            </a:r>
            <a:endParaRPr lang="zh-CN" altLang="en-US" sz="1800" dirty="0">
              <a:solidFill>
                <a:schemeClr val="bg1"/>
              </a:solidFill>
            </a:endParaRPr>
          </a:p>
          <a:p>
            <a:endParaRPr lang="zh-CN" altLang="en-US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因此我们想要制作一个名为</a:t>
            </a:r>
            <a:r>
              <a:rPr lang="en-US" altLang="zh-CN" sz="1800" dirty="0">
                <a:solidFill>
                  <a:schemeClr val="bg1"/>
                </a:solidFill>
              </a:rPr>
              <a:t>“Watermelon”</a:t>
            </a:r>
            <a:r>
              <a:rPr lang="zh-CN" altLang="en-US" sz="1800" dirty="0">
                <a:solidFill>
                  <a:schemeClr val="bg1"/>
                </a:solidFill>
              </a:rPr>
              <a:t>的平台，面向学生、求职者、算法爱好者等人群，为其提供一个可以锻炼提高自己算法能力的平台。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4"/>
          <p:cNvSpPr/>
          <p:nvPr/>
        </p:nvSpPr>
        <p:spPr>
          <a:xfrm>
            <a:off x="561384" y="1522396"/>
            <a:ext cx="3052601" cy="2535183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项目前景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9868" y="992301"/>
            <a:ext cx="647683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1B4367"/>
                </a:solidFill>
              </a:rPr>
              <a:t> </a:t>
            </a:r>
            <a:r>
              <a:rPr lang="en-US" altLang="zh-CN" dirty="0" smtClean="0">
                <a:solidFill>
                  <a:srgbClr val="1B4367"/>
                </a:solidFill>
              </a:rPr>
              <a:t>       </a:t>
            </a:r>
            <a:r>
              <a:rPr lang="zh-CN" altLang="zh-CN" dirty="0" smtClean="0">
                <a:solidFill>
                  <a:srgbClr val="1B4367"/>
                </a:solidFill>
              </a:rPr>
              <a:t>正如</a:t>
            </a:r>
            <a:r>
              <a:rPr lang="zh-CN" altLang="zh-CN" dirty="0">
                <a:solidFill>
                  <a:srgbClr val="1B4367"/>
                </a:solidFill>
              </a:rPr>
              <a:t>背景所描述，越来越多的公司在面试中加入了算法题的考核，譬如美国的FLAG公司、国内的</a:t>
            </a:r>
            <a:r>
              <a:rPr lang="zh-CN" altLang="zh-CN" dirty="0" smtClean="0">
                <a:solidFill>
                  <a:srgbClr val="1B4367"/>
                </a:solidFill>
              </a:rPr>
              <a:t>BAT</a:t>
            </a:r>
            <a:r>
              <a:rPr lang="zh-CN" altLang="en-US" dirty="0" smtClean="0">
                <a:solidFill>
                  <a:srgbClr val="1B4367"/>
                </a:solidFill>
              </a:rPr>
              <a:t>、</a:t>
            </a:r>
            <a:r>
              <a:rPr lang="en-US" altLang="zh-CN" dirty="0" smtClean="0">
                <a:solidFill>
                  <a:srgbClr val="1B4367"/>
                </a:solidFill>
              </a:rPr>
              <a:t>BMD</a:t>
            </a:r>
            <a:r>
              <a:rPr lang="zh-CN" altLang="zh-CN" dirty="0" smtClean="0">
                <a:solidFill>
                  <a:srgbClr val="1B4367"/>
                </a:solidFill>
              </a:rPr>
              <a:t>、</a:t>
            </a:r>
            <a:r>
              <a:rPr lang="zh-CN" altLang="zh-CN" dirty="0">
                <a:solidFill>
                  <a:srgbClr val="1B4367"/>
                </a:solidFill>
              </a:rPr>
              <a:t>各大</a:t>
            </a:r>
            <a:r>
              <a:rPr lang="zh-CN" altLang="zh-CN" dirty="0" smtClean="0">
                <a:solidFill>
                  <a:srgbClr val="1B4367"/>
                </a:solidFill>
              </a:rPr>
              <a:t>独角兽等</a:t>
            </a:r>
            <a:r>
              <a:rPr lang="zh-CN" altLang="zh-CN" dirty="0">
                <a:solidFill>
                  <a:srgbClr val="1B4367"/>
                </a:solidFill>
              </a:rPr>
              <a:t>企业，因此算法编程能力就是面试时不可忽视的一道难关。但绝大多数人对算法的学习不够深入，又缺乏比较系统的</a:t>
            </a:r>
            <a:r>
              <a:rPr lang="zh-CN" altLang="zh-CN" dirty="0" smtClean="0">
                <a:solidFill>
                  <a:srgbClr val="1B4367"/>
                </a:solidFill>
              </a:rPr>
              <a:t>学习过程</a:t>
            </a:r>
            <a:r>
              <a:rPr lang="zh-CN" altLang="en-US" dirty="0" smtClean="0">
                <a:solidFill>
                  <a:srgbClr val="1B4367"/>
                </a:solidFill>
              </a:rPr>
              <a:t>。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1B4367"/>
                </a:solidFill>
              </a:rPr>
              <a:t> </a:t>
            </a:r>
            <a:r>
              <a:rPr lang="en-US" altLang="zh-CN" dirty="0" smtClean="0">
                <a:solidFill>
                  <a:srgbClr val="1B4367"/>
                </a:solidFill>
              </a:rPr>
              <a:t>      </a:t>
            </a:r>
            <a:r>
              <a:rPr lang="zh-CN" altLang="zh-CN" dirty="0" smtClean="0">
                <a:solidFill>
                  <a:srgbClr val="1B4367"/>
                </a:solidFill>
              </a:rPr>
              <a:t>我们</a:t>
            </a:r>
            <a:r>
              <a:rPr lang="zh-CN" altLang="en-US" dirty="0" smtClean="0">
                <a:solidFill>
                  <a:srgbClr val="1B4367"/>
                </a:solidFill>
              </a:rPr>
              <a:t>可以通过本</a:t>
            </a:r>
            <a:r>
              <a:rPr lang="zh-CN" altLang="zh-CN" dirty="0" smtClean="0">
                <a:solidFill>
                  <a:srgbClr val="1B4367"/>
                </a:solidFill>
              </a:rPr>
              <a:t>平台，</a:t>
            </a:r>
            <a:r>
              <a:rPr lang="zh-CN" altLang="en-US" dirty="0" smtClean="0">
                <a:solidFill>
                  <a:srgbClr val="1B4367"/>
                </a:solidFill>
              </a:rPr>
              <a:t>提供相对系统的算法学习指导</a:t>
            </a:r>
            <a:r>
              <a:rPr lang="zh-CN" altLang="zh-CN" dirty="0" smtClean="0">
                <a:solidFill>
                  <a:srgbClr val="1B4367"/>
                </a:solidFill>
              </a:rPr>
              <a:t>，</a:t>
            </a:r>
            <a:r>
              <a:rPr lang="zh-CN" altLang="en-US" dirty="0" smtClean="0">
                <a:solidFill>
                  <a:srgbClr val="1B4367"/>
                </a:solidFill>
              </a:rPr>
              <a:t>提供不同难度的算法题，</a:t>
            </a:r>
            <a:r>
              <a:rPr lang="zh-CN" altLang="zh-CN" dirty="0" smtClean="0">
                <a:solidFill>
                  <a:srgbClr val="1B4367"/>
                </a:solidFill>
              </a:rPr>
              <a:t>为</a:t>
            </a:r>
            <a:r>
              <a:rPr lang="zh-CN" altLang="en-US" dirty="0" smtClean="0">
                <a:solidFill>
                  <a:srgbClr val="1B4367"/>
                </a:solidFill>
              </a:rPr>
              <a:t>用户</a:t>
            </a:r>
            <a:r>
              <a:rPr lang="zh-CN" altLang="zh-CN" dirty="0" smtClean="0">
                <a:solidFill>
                  <a:srgbClr val="1B4367"/>
                </a:solidFill>
              </a:rPr>
              <a:t>提供</a:t>
            </a:r>
            <a:r>
              <a:rPr lang="zh-CN" altLang="zh-CN" dirty="0">
                <a:solidFill>
                  <a:srgbClr val="1B4367"/>
                </a:solidFill>
              </a:rPr>
              <a:t>一个可以锻炼提高自己算法能力的平台。当我们具有一定规模时，我们还可以和公司合作，和</a:t>
            </a:r>
            <a:r>
              <a:rPr lang="zh-CN" altLang="zh-CN" dirty="0" smtClean="0">
                <a:solidFill>
                  <a:srgbClr val="1B4367"/>
                </a:solidFill>
              </a:rPr>
              <a:t>培训</a:t>
            </a:r>
            <a:r>
              <a:rPr lang="zh-CN" altLang="en-US" dirty="0">
                <a:solidFill>
                  <a:srgbClr val="1B4367"/>
                </a:solidFill>
              </a:rPr>
              <a:t>机构</a:t>
            </a:r>
            <a:r>
              <a:rPr lang="zh-CN" altLang="zh-CN" dirty="0" smtClean="0">
                <a:solidFill>
                  <a:srgbClr val="1B4367"/>
                </a:solidFill>
              </a:rPr>
              <a:t>合作</a:t>
            </a:r>
            <a:r>
              <a:rPr lang="zh-CN" altLang="zh-CN" dirty="0">
                <a:solidFill>
                  <a:srgbClr val="1B4367"/>
                </a:solidFill>
              </a:rPr>
              <a:t>等</a:t>
            </a:r>
            <a:r>
              <a:rPr lang="zh-CN" altLang="zh-CN" dirty="0" smtClean="0">
                <a:solidFill>
                  <a:srgbClr val="1B4367"/>
                </a:solidFill>
              </a:rPr>
              <a:t>。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1B4367"/>
                </a:solidFill>
              </a:rPr>
              <a:t>      </a:t>
            </a:r>
            <a:r>
              <a:rPr lang="zh-CN" altLang="en-US" dirty="0" smtClean="0">
                <a:solidFill>
                  <a:srgbClr val="1B4367"/>
                </a:solidFill>
              </a:rPr>
              <a:t>同时，本平台还具有 </a:t>
            </a:r>
            <a:r>
              <a:rPr lang="en-US" altLang="zh-CN" dirty="0" smtClean="0">
                <a:solidFill>
                  <a:srgbClr val="1B4367"/>
                </a:solidFill>
              </a:rPr>
              <a:t>Hack </a:t>
            </a:r>
            <a:r>
              <a:rPr lang="zh-CN" altLang="en-US" dirty="0" smtClean="0">
                <a:solidFill>
                  <a:srgbClr val="1B4367"/>
                </a:solidFill>
              </a:rPr>
              <a:t>功能、个人能力画像、题目个性化推荐、防作弊、跨平台提交等功能。</a:t>
            </a:r>
            <a:endParaRPr lang="zh-CN" altLang="zh-CN" dirty="0">
              <a:solidFill>
                <a:srgbClr val="1B4367"/>
              </a:solidFill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1B4367"/>
                </a:solidFill>
              </a:rPr>
              <a:t/>
            </a:r>
            <a:br>
              <a:rPr lang="zh-CN" altLang="zh-CN" dirty="0">
                <a:solidFill>
                  <a:srgbClr val="1B4367"/>
                </a:solidFill>
              </a:rPr>
            </a:br>
            <a:endParaRPr lang="zh-CN" altLang="zh-CN" dirty="0">
              <a:solidFill>
                <a:srgbClr val="1B436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逻辑视图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9868" y="992301"/>
            <a:ext cx="647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1B4367"/>
                </a:solidFill>
              </a:rPr>
              <a:t/>
            </a:r>
            <a:br>
              <a:rPr lang="zh-CN" altLang="zh-CN" dirty="0">
                <a:solidFill>
                  <a:srgbClr val="1B4367"/>
                </a:solidFill>
              </a:rPr>
            </a:br>
            <a:endParaRPr lang="zh-CN" altLang="zh-CN" dirty="0">
              <a:solidFill>
                <a:srgbClr val="1B436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266" y="657417"/>
            <a:ext cx="5274036" cy="39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开发视图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34" y="911692"/>
            <a:ext cx="6049825" cy="37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进程视图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73472"/>
              </p:ext>
            </p:extLst>
          </p:nvPr>
        </p:nvGraphicFramePr>
        <p:xfrm>
          <a:off x="2183130" y="920401"/>
          <a:ext cx="4818864" cy="360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4" imgW="3512257" imgH="2710012" progId="Visio.Drawing.6">
                  <p:embed/>
                </p:oleObj>
              </mc:Choice>
              <mc:Fallback>
                <p:oleObj r:id="rId4" imgW="3512257" imgH="2710012" progId="Visio.Drawing.6">
                  <p:embed/>
                  <p:pic>
                    <p:nvPicPr>
                      <p:cNvPr id="717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130" y="920401"/>
                        <a:ext cx="4818864" cy="36073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4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物理视图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07" y="1020493"/>
            <a:ext cx="5705958" cy="31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场景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6" y="792713"/>
            <a:ext cx="7765466" cy="40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341</Words>
  <Application>Microsoft Office PowerPoint</Application>
  <PresentationFormat>全屏显示(16:9)</PresentationFormat>
  <Paragraphs>33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200</cp:revision>
  <dcterms:created xsi:type="dcterms:W3CDTF">2016-05-20T12:59:00Z</dcterms:created>
  <dcterms:modified xsi:type="dcterms:W3CDTF">2020-03-06T08:09:35Z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