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59" r:id="rId5"/>
    <p:sldId id="366" r:id="rId6"/>
    <p:sldId id="300" r:id="rId7"/>
    <p:sldId id="287" r:id="rId8"/>
    <p:sldId id="358" r:id="rId9"/>
    <p:sldId id="285" r:id="rId10"/>
    <p:sldId id="377" r:id="rId11"/>
    <p:sldId id="378" r:id="rId12"/>
    <p:sldId id="286" r:id="rId13"/>
    <p:sldId id="381" r:id="rId14"/>
    <p:sldId id="380" r:id="rId15"/>
    <p:sldId id="379" r:id="rId16"/>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447BEC2-018D-4D78-8C53-A02C11952990}">
          <p14:sldIdLst>
            <p14:sldId id="256"/>
            <p14:sldId id="259"/>
            <p14:sldId id="366"/>
            <p14:sldId id="300"/>
            <p14:sldId id="287"/>
            <p14:sldId id="358"/>
            <p14:sldId id="285"/>
            <p14:sldId id="377"/>
            <p14:sldId id="378"/>
            <p14:sldId id="286"/>
            <p14:sldId id="381"/>
            <p14:sldId id="380"/>
            <p14:sldId id="3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5" autoAdjust="0"/>
    <p:restoredTop sz="94660"/>
  </p:normalViewPr>
  <p:slideViewPr>
    <p:cSldViewPr snapToGrid="0">
      <p:cViewPr varScale="1">
        <p:scale>
          <a:sx n="128" d="100"/>
          <a:sy n="128" d="100"/>
        </p:scale>
        <p:origin x="72" y="91"/>
      </p:cViewPr>
      <p:guideLst>
        <p:guide orient="horz" pos="1692"/>
        <p:guide pos="28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DD1E814-FE30-446C-9D52-91C2A97CF3D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3F4D31-8066-4534-9D98-379D13052A6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microsoft.com/office/2007/relationships/hdphoto" Target="../media/image4.wdp"/><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1852597" y="1089691"/>
            <a:ext cx="6253965" cy="714375"/>
          </a:xfrm>
          <a:prstGeom prst="rect">
            <a:avLst/>
          </a:prstGeom>
          <a:noFill/>
        </p:spPr>
        <p:txBody>
          <a:bodyPr wrap="square" lIns="68580" tIns="34290" rIns="68580" bIns="34290" rtlCol="0">
            <a:spAutoFit/>
          </a:bodyPr>
          <a:lstStyle/>
          <a:p>
            <a:pPr algn="ctr"/>
            <a:r>
              <a:rPr lang="en-US" altLang="zh-CN" sz="4200" b="1" dirty="0" smtClean="0">
                <a:solidFill>
                  <a:srgbClr val="1B4367"/>
                </a:solidFill>
                <a:cs typeface="+mn-ea"/>
                <a:sym typeface="+mn-lt"/>
              </a:rPr>
              <a:t>Daemon</a:t>
            </a:r>
            <a:endParaRPr lang="zh-CN" altLang="en-US" sz="4200" b="1" dirty="0" smtClean="0">
              <a:solidFill>
                <a:srgbClr val="1B4367"/>
              </a:solidFill>
              <a:cs typeface="+mn-ea"/>
              <a:sym typeface="+mn-lt"/>
            </a:endParaRPr>
          </a:p>
        </p:txBody>
      </p:sp>
      <p:sp>
        <p:nvSpPr>
          <p:cNvPr id="3075" name="文本框 3074"/>
          <p:cNvSpPr txBox="1"/>
          <p:nvPr/>
        </p:nvSpPr>
        <p:spPr>
          <a:xfrm>
            <a:off x="3763965" y="3075789"/>
            <a:ext cx="3461808" cy="991870"/>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smtClean="0">
                <a:solidFill>
                  <a:schemeClr val="tx1">
                    <a:lumMod val="75000"/>
                    <a:lumOff val="25000"/>
                  </a:schemeClr>
                </a:solidFill>
                <a:cs typeface="+mn-ea"/>
                <a:sym typeface="+mn-lt"/>
              </a:rPr>
              <a:t>成员：张愉飞、徐维彦、孙增奎</a:t>
            </a:r>
            <a:endParaRPr lang="en-US" altLang="zh-CN" sz="1200" dirty="0" smtClean="0">
              <a:solidFill>
                <a:schemeClr val="tx1">
                  <a:lumMod val="75000"/>
                  <a:lumOff val="25000"/>
                </a:schemeClr>
              </a:solidFill>
              <a:cs typeface="+mn-ea"/>
              <a:sym typeface="+mn-lt"/>
            </a:endParaRPr>
          </a:p>
          <a:p>
            <a:pPr lvl="0" eaLnBrk="0" hangingPunct="0"/>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主讲人：徐维彦</a:t>
            </a:r>
            <a:endParaRPr lang="en-US" altLang="zh-CN" sz="1200" dirty="0" smtClean="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a:p>
            <a:pPr lvl="0" eaLnBrk="0" hangingPunct="0"/>
            <a:r>
              <a:rPr lang="zh-CN" altLang="en-US" sz="1200" dirty="0" smtClean="0">
                <a:solidFill>
                  <a:schemeClr val="tx1">
                    <a:lumMod val="75000"/>
                    <a:lumOff val="25000"/>
                  </a:schemeClr>
                </a:solidFill>
                <a:cs typeface="+mn-ea"/>
                <a:sym typeface="+mn-lt"/>
              </a:rPr>
              <a:t>汇报</a:t>
            </a:r>
            <a:r>
              <a:rPr lang="zh-CN" altLang="en-US" sz="1200" dirty="0">
                <a:solidFill>
                  <a:schemeClr val="tx1">
                    <a:lumMod val="75000"/>
                    <a:lumOff val="25000"/>
                  </a:schemeClr>
                </a:solidFill>
                <a:cs typeface="+mn-ea"/>
                <a:sym typeface="+mn-lt"/>
              </a:rPr>
              <a:t>时间：</a:t>
            </a:r>
            <a:r>
              <a:rPr lang="en-US" altLang="zh-CN" sz="1200" dirty="0">
                <a:solidFill>
                  <a:schemeClr val="tx1">
                    <a:lumMod val="75000"/>
                    <a:lumOff val="25000"/>
                  </a:schemeClr>
                </a:solidFill>
                <a:cs typeface="+mn-ea"/>
                <a:sym typeface="+mn-lt"/>
              </a:rPr>
              <a:t>2020</a:t>
            </a:r>
            <a:r>
              <a:rPr lang="zh-CN" altLang="en-US" sz="1200" dirty="0" smtClean="0">
                <a:solidFill>
                  <a:schemeClr val="tx1">
                    <a:lumMod val="75000"/>
                    <a:lumOff val="25000"/>
                  </a:schemeClr>
                </a:solidFill>
                <a:cs typeface="+mn-ea"/>
                <a:sym typeface="+mn-lt"/>
              </a:rPr>
              <a:t>年</a:t>
            </a:r>
            <a:r>
              <a:rPr lang="en-US" altLang="zh-CN" sz="1200" dirty="0" smtClean="0">
                <a:solidFill>
                  <a:schemeClr val="tx1">
                    <a:lumMod val="75000"/>
                    <a:lumOff val="25000"/>
                  </a:schemeClr>
                </a:solidFill>
                <a:cs typeface="+mn-ea"/>
                <a:sym typeface="+mn-lt"/>
              </a:rPr>
              <a:t>02</a:t>
            </a:r>
            <a:r>
              <a:rPr lang="zh-CN" altLang="en-US" sz="1200" dirty="0" smtClean="0">
                <a:solidFill>
                  <a:schemeClr val="tx1">
                    <a:lumMod val="75000"/>
                    <a:lumOff val="25000"/>
                  </a:schemeClr>
                </a:solidFill>
                <a:cs typeface="+mn-ea"/>
                <a:sym typeface="+mn-lt"/>
              </a:rPr>
              <a:t>月</a:t>
            </a:r>
            <a:r>
              <a:rPr lang="en-US" altLang="zh-CN" sz="1200" dirty="0" smtClean="0">
                <a:solidFill>
                  <a:schemeClr val="tx1">
                    <a:lumMod val="75000"/>
                    <a:lumOff val="25000"/>
                  </a:schemeClr>
                </a:solidFill>
                <a:cs typeface="+mn-ea"/>
                <a:sym typeface="+mn-lt"/>
              </a:rPr>
              <a:t>21</a:t>
            </a:r>
            <a:r>
              <a:rPr lang="zh-CN" altLang="en-US" sz="1200" dirty="0" smtClean="0">
                <a:solidFill>
                  <a:schemeClr val="tx1">
                    <a:lumMod val="75000"/>
                    <a:lumOff val="25000"/>
                  </a:schemeClr>
                </a:solidFill>
                <a:cs typeface="+mn-ea"/>
                <a:sym typeface="+mn-lt"/>
              </a:rPr>
              <a:t>日</a:t>
            </a:r>
            <a:endParaRPr lang="zh-CN" altLang="en-US" sz="1200" dirty="0" smtClean="0">
              <a:solidFill>
                <a:schemeClr val="tx1">
                  <a:lumMod val="75000"/>
                  <a:lumOff val="25000"/>
                </a:schemeClr>
              </a:solidFill>
              <a:cs typeface="+mn-ea"/>
              <a:sym typeface="+mn-lt"/>
            </a:endParaRPr>
          </a:p>
        </p:txBody>
      </p:sp>
      <p:sp>
        <p:nvSpPr>
          <p:cNvPr id="9" name="文本框 8"/>
          <p:cNvSpPr txBox="1"/>
          <p:nvPr/>
        </p:nvSpPr>
        <p:spPr>
          <a:xfrm>
            <a:off x="3182633" y="2294195"/>
            <a:ext cx="5358765" cy="291465"/>
          </a:xfrm>
          <a:prstGeom prst="rect">
            <a:avLst/>
          </a:prstGeom>
          <a:noFill/>
        </p:spPr>
        <p:txBody>
          <a:bodyPr wrap="square" lIns="68580" tIns="34290" rIns="68580" bIns="34290" rtlCol="0">
            <a:spAutoFit/>
          </a:bodyPr>
          <a:lstStyle/>
          <a:p>
            <a:pPr lvl="0" eaLnBrk="0" hangingPunct="0"/>
            <a:r>
              <a:rPr lang="en-US" altLang="zh-CN" sz="1450" dirty="0" smtClean="0">
                <a:solidFill>
                  <a:srgbClr val="1B4367"/>
                </a:solidFill>
                <a:cs typeface="+mn-ea"/>
                <a:sym typeface="+mn-lt"/>
              </a:rPr>
              <a:t>			</a:t>
            </a:r>
            <a:r>
              <a:rPr lang="zh-CN" altLang="en-US" sz="1450" dirty="0" smtClean="0">
                <a:solidFill>
                  <a:srgbClr val="1B4367"/>
                </a:solidFill>
                <a:cs typeface="+mn-ea"/>
                <a:sym typeface="+mn-lt"/>
              </a:rPr>
              <a:t> </a:t>
            </a:r>
            <a:endParaRPr lang="en-US" altLang="zh-CN" sz="1450" dirty="0">
              <a:solidFill>
                <a:srgbClr val="1B4367"/>
              </a:solidFill>
              <a:cs typeface="+mn-ea"/>
              <a:sym typeface="+mn-lt"/>
            </a:endParaRPr>
          </a:p>
        </p:txBody>
      </p:sp>
      <p:sp>
        <p:nvSpPr>
          <p:cNvPr id="121" name="TextBox 120"/>
          <p:cNvSpPr txBox="1"/>
          <p:nvPr/>
        </p:nvSpPr>
        <p:spPr>
          <a:xfrm>
            <a:off x="4769978" y="2134417"/>
            <a:ext cx="3336584" cy="305510"/>
          </a:xfrm>
          <a:prstGeom prst="roundRect">
            <a:avLst/>
          </a:prstGeom>
          <a:solidFill>
            <a:srgbClr val="1B4367"/>
          </a:solidFill>
        </p:spPr>
        <p:txBody>
          <a:bodyPr wrap="square" rtlCol="0">
            <a:spAutoFit/>
          </a:bodyPr>
          <a:lstStyle/>
          <a:p>
            <a:pPr algn="ctr"/>
            <a:r>
              <a:rPr lang="en-US" altLang="zh-CN" sz="1200" dirty="0" smtClean="0">
                <a:solidFill>
                  <a:schemeClr val="bg1"/>
                </a:solidFill>
                <a:cs typeface="+mn-ea"/>
                <a:sym typeface="+mn-lt"/>
              </a:rPr>
              <a:t>——Watermelon Online Judge</a:t>
            </a:r>
            <a:r>
              <a:rPr lang="zh-CN" altLang="en-US" sz="1200" dirty="0" smtClean="0">
                <a:solidFill>
                  <a:schemeClr val="bg1"/>
                </a:solidFill>
                <a:cs typeface="+mn-ea"/>
                <a:sym typeface="+mn-lt"/>
              </a:rPr>
              <a:t>开发规划</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p14:prism isContent="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7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1399"/>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1899"/>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项目特性</a:t>
            </a:r>
            <a:endParaRPr lang="zh-CN" altLang="en-US" sz="3400" b="1" dirty="0" smtClean="0">
              <a:solidFill>
                <a:srgbClr val="1B4367"/>
              </a:solidFill>
              <a:cs typeface="+mn-ea"/>
              <a:sym typeface="+mn-lt"/>
            </a:endParaRP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项目特性</a:t>
              </a:r>
              <a:endParaRPr lang="zh-CN" altLang="en-US"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1159914" y="974170"/>
            <a:ext cx="8419970" cy="3647152"/>
          </a:xfrm>
          <a:prstGeom prst="rect">
            <a:avLst/>
          </a:prstGeom>
          <a:noFill/>
        </p:spPr>
        <p:txBody>
          <a:bodyPr wrap="square" rtlCol="0">
            <a:spAutoFit/>
          </a:bodyPr>
          <a:lstStyle/>
          <a:p>
            <a:pPr>
              <a:lnSpc>
                <a:spcPct val="150000"/>
              </a:lnSpc>
            </a:pPr>
            <a:r>
              <a:rPr lang="en-US" altLang="zh-CN" dirty="0" smtClean="0">
                <a:solidFill>
                  <a:srgbClr val="1B4367"/>
                </a:solidFill>
              </a:rPr>
              <a:t>1</a:t>
            </a:r>
            <a:r>
              <a:rPr lang="zh-CN" altLang="en-US" dirty="0" smtClean="0">
                <a:solidFill>
                  <a:srgbClr val="1B4367"/>
                </a:solidFill>
              </a:rPr>
              <a:t>、</a:t>
            </a:r>
            <a:r>
              <a:rPr lang="zh-CN" altLang="zh-CN" dirty="0" smtClean="0">
                <a:solidFill>
                  <a:srgbClr val="1B4367"/>
                </a:solidFill>
              </a:rPr>
              <a:t>评测</a:t>
            </a:r>
            <a:r>
              <a:rPr lang="zh-CN" altLang="zh-CN" dirty="0">
                <a:solidFill>
                  <a:srgbClr val="1B4367"/>
                </a:solidFill>
              </a:rPr>
              <a:t>迅速</a:t>
            </a:r>
            <a:endParaRPr lang="zh-CN" altLang="zh-CN" dirty="0">
              <a:solidFill>
                <a:srgbClr val="1B4367"/>
              </a:solidFill>
            </a:endParaRPr>
          </a:p>
          <a:p>
            <a:pPr>
              <a:lnSpc>
                <a:spcPct val="150000"/>
              </a:lnSpc>
            </a:pPr>
            <a:r>
              <a:rPr lang="zh-CN" altLang="zh-CN" dirty="0">
                <a:solidFill>
                  <a:srgbClr val="1B4367"/>
                </a:solidFill>
              </a:rPr>
              <a:t>系统能够快速进行评判，迅速给出相应结果。</a:t>
            </a:r>
            <a:endParaRPr lang="zh-CN" altLang="zh-CN" dirty="0">
              <a:solidFill>
                <a:srgbClr val="1B4367"/>
              </a:solidFill>
            </a:endParaRPr>
          </a:p>
          <a:p>
            <a:pPr>
              <a:lnSpc>
                <a:spcPct val="150000"/>
              </a:lnSpc>
            </a:pPr>
            <a:r>
              <a:rPr lang="zh-CN" altLang="zh-CN" dirty="0">
                <a:solidFill>
                  <a:srgbClr val="1B4367"/>
                </a:solidFill>
              </a:rPr>
              <a:t>拟采用后端与评测机分离部署，优化评测复杂度，多台评测机，优化评测策略，以优化评测性能</a:t>
            </a:r>
            <a:r>
              <a:rPr lang="zh-CN" altLang="zh-CN" dirty="0" smtClean="0">
                <a:solidFill>
                  <a:srgbClr val="1B4367"/>
                </a:solidFill>
              </a:rPr>
              <a:t>。</a:t>
            </a:r>
            <a:endParaRPr lang="en-US" altLang="zh-CN" dirty="0" smtClean="0">
              <a:solidFill>
                <a:srgbClr val="1B4367"/>
              </a:solidFill>
            </a:endParaRPr>
          </a:p>
          <a:p>
            <a:pPr>
              <a:lnSpc>
                <a:spcPct val="150000"/>
              </a:lnSpc>
            </a:pPr>
            <a:endParaRPr lang="zh-CN" altLang="zh-CN" dirty="0">
              <a:solidFill>
                <a:srgbClr val="1B4367"/>
              </a:solidFill>
            </a:endParaRPr>
          </a:p>
          <a:p>
            <a:pPr>
              <a:lnSpc>
                <a:spcPct val="150000"/>
              </a:lnSpc>
            </a:pPr>
            <a:r>
              <a:rPr lang="en-US" altLang="zh-CN" dirty="0" smtClean="0">
                <a:solidFill>
                  <a:srgbClr val="1B4367"/>
                </a:solidFill>
              </a:rPr>
              <a:t>2</a:t>
            </a:r>
            <a:r>
              <a:rPr lang="zh-CN" altLang="en-US" dirty="0" smtClean="0">
                <a:solidFill>
                  <a:srgbClr val="1B4367"/>
                </a:solidFill>
              </a:rPr>
              <a:t>、</a:t>
            </a:r>
            <a:r>
              <a:rPr lang="zh-CN" altLang="zh-CN" dirty="0" smtClean="0">
                <a:solidFill>
                  <a:srgbClr val="1B4367"/>
                </a:solidFill>
              </a:rPr>
              <a:t>比赛</a:t>
            </a:r>
            <a:r>
              <a:rPr lang="zh-CN" altLang="zh-CN" dirty="0">
                <a:solidFill>
                  <a:srgbClr val="1B4367"/>
                </a:solidFill>
              </a:rPr>
              <a:t>公平性</a:t>
            </a:r>
            <a:endParaRPr lang="zh-CN" altLang="zh-CN" dirty="0">
              <a:solidFill>
                <a:srgbClr val="1B4367"/>
              </a:solidFill>
            </a:endParaRPr>
          </a:p>
          <a:p>
            <a:pPr>
              <a:lnSpc>
                <a:spcPct val="150000"/>
              </a:lnSpc>
            </a:pPr>
            <a:r>
              <a:rPr lang="zh-CN" altLang="zh-CN" dirty="0">
                <a:solidFill>
                  <a:srgbClr val="1B4367"/>
                </a:solidFill>
              </a:rPr>
              <a:t>既可以提供参赛者数据</a:t>
            </a:r>
            <a:r>
              <a:rPr lang="en-US" altLang="zh-CN" dirty="0">
                <a:solidFill>
                  <a:srgbClr val="1B4367"/>
                </a:solidFill>
              </a:rPr>
              <a:t>hack</a:t>
            </a:r>
            <a:r>
              <a:rPr lang="zh-CN" altLang="zh-CN" dirty="0">
                <a:solidFill>
                  <a:srgbClr val="1B4367"/>
                </a:solidFill>
              </a:rPr>
              <a:t>功能，又有代码查重机制</a:t>
            </a:r>
            <a:r>
              <a:rPr lang="zh-CN" altLang="zh-CN" dirty="0" smtClean="0">
                <a:solidFill>
                  <a:srgbClr val="1B4367"/>
                </a:solidFill>
              </a:rPr>
              <a:t>。</a:t>
            </a:r>
            <a:endParaRPr lang="zh-CN" altLang="zh-CN" dirty="0" smtClean="0">
              <a:solidFill>
                <a:srgbClr val="1B4367"/>
              </a:solidFill>
            </a:endParaRPr>
          </a:p>
          <a:p>
            <a:pPr>
              <a:lnSpc>
                <a:spcPct val="150000"/>
              </a:lnSpc>
            </a:pPr>
            <a:r>
              <a:rPr lang="zh-CN" altLang="zh-CN" dirty="0" smtClean="0">
                <a:solidFill>
                  <a:srgbClr val="1B4367"/>
                </a:solidFill>
              </a:rPr>
              <a:t>拟采用</a:t>
            </a:r>
            <a:r>
              <a:rPr lang="en-US" altLang="zh-CN" dirty="0" smtClean="0">
                <a:solidFill>
                  <a:srgbClr val="1B4367"/>
                </a:solidFill>
              </a:rPr>
              <a:t>SIM</a:t>
            </a:r>
            <a:r>
              <a:rPr lang="zh-CN" altLang="zh-CN" dirty="0" smtClean="0">
                <a:solidFill>
                  <a:srgbClr val="1B4367"/>
                </a:solidFill>
              </a:rPr>
              <a:t>技术，通过对文本结构及词法分析，进行判重。</a:t>
            </a:r>
            <a:endParaRPr lang="en-US" altLang="zh-CN" dirty="0" smtClean="0">
              <a:solidFill>
                <a:srgbClr val="1B4367"/>
              </a:solidFill>
            </a:endParaRPr>
          </a:p>
          <a:p>
            <a:pPr>
              <a:lnSpc>
                <a:spcPct val="150000"/>
              </a:lnSpc>
            </a:pPr>
            <a:endParaRPr lang="zh-CN" altLang="zh-CN" dirty="0" smtClean="0">
              <a:solidFill>
                <a:srgbClr val="1B4367"/>
              </a:solidFill>
            </a:endParaRPr>
          </a:p>
          <a:p>
            <a:pPr>
              <a:lnSpc>
                <a:spcPct val="150000"/>
              </a:lnSpc>
            </a:pPr>
            <a:r>
              <a:rPr lang="en-US" altLang="zh-CN" dirty="0" smtClean="0">
                <a:solidFill>
                  <a:srgbClr val="1B4367"/>
                </a:solidFill>
              </a:rPr>
              <a:t>3</a:t>
            </a:r>
            <a:r>
              <a:rPr lang="zh-CN" altLang="en-US" dirty="0" smtClean="0">
                <a:solidFill>
                  <a:srgbClr val="1B4367"/>
                </a:solidFill>
              </a:rPr>
              <a:t>、</a:t>
            </a:r>
            <a:r>
              <a:rPr lang="zh-CN" altLang="zh-CN" dirty="0" smtClean="0">
                <a:solidFill>
                  <a:srgbClr val="1B4367"/>
                </a:solidFill>
              </a:rPr>
              <a:t>稳定性</a:t>
            </a:r>
            <a:endParaRPr lang="zh-CN" altLang="zh-CN" dirty="0">
              <a:solidFill>
                <a:srgbClr val="1B4367"/>
              </a:solidFill>
            </a:endParaRPr>
          </a:p>
          <a:p>
            <a:pPr>
              <a:lnSpc>
                <a:spcPct val="150000"/>
              </a:lnSpc>
            </a:pPr>
            <a:r>
              <a:rPr lang="zh-CN" altLang="zh-CN" dirty="0">
                <a:solidFill>
                  <a:srgbClr val="1B4367"/>
                </a:solidFill>
              </a:rPr>
              <a:t>支持高并发，提高网站访问性能</a:t>
            </a:r>
            <a:r>
              <a:rPr lang="zh-CN" altLang="zh-CN" dirty="0" smtClean="0">
                <a:solidFill>
                  <a:srgbClr val="1B4367"/>
                </a:solidFill>
              </a:rPr>
              <a:t>。</a:t>
            </a:r>
            <a:endParaRPr lang="zh-CN" altLang="zh-CN" dirty="0" smtClean="0">
              <a:solidFill>
                <a:srgbClr val="1B4367"/>
              </a:solidFill>
            </a:endParaRPr>
          </a:p>
          <a:p>
            <a:pPr>
              <a:lnSpc>
                <a:spcPct val="150000"/>
              </a:lnSpc>
            </a:pPr>
            <a:r>
              <a:rPr lang="zh-CN" altLang="zh-CN" dirty="0" smtClean="0">
                <a:solidFill>
                  <a:srgbClr val="1B4367"/>
                </a:solidFill>
              </a:rPr>
              <a:t>拟采用分布式架构部署项目，采用</a:t>
            </a:r>
            <a:r>
              <a:rPr lang="en-US" altLang="zh-CN" dirty="0" smtClean="0">
                <a:solidFill>
                  <a:srgbClr val="1B4367"/>
                </a:solidFill>
              </a:rPr>
              <a:t>Nginx</a:t>
            </a:r>
            <a:r>
              <a:rPr lang="zh-CN" altLang="zh-CN" dirty="0" smtClean="0">
                <a:solidFill>
                  <a:srgbClr val="1B4367"/>
                </a:solidFill>
              </a:rPr>
              <a:t>反向代理服务等技术，提高网站访问性能。</a:t>
            </a:r>
            <a:endParaRPr lang="zh-CN" altLang="zh-CN" dirty="0">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项目疑点及难点</a:t>
            </a:r>
            <a:endParaRPr lang="zh-CN" altLang="en-US" sz="3400" b="1" dirty="0" smtClean="0">
              <a:solidFill>
                <a:srgbClr val="1B4367"/>
              </a:solidFill>
              <a:cs typeface="+mn-ea"/>
              <a:sym typeface="+mn-lt"/>
            </a:endParaRPr>
          </a:p>
        </p:txBody>
      </p:sp>
      <p:sp>
        <p:nvSpPr>
          <p:cNvPr id="103"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05</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prism/>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zh-CN" sz="1700" b="1" dirty="0">
                  <a:solidFill>
                    <a:srgbClr val="1B4367"/>
                  </a:solidFill>
                  <a:sym typeface="+mn-ea"/>
                </a:rPr>
                <a:t>项目的疑点及难点</a:t>
              </a:r>
              <a:endParaRPr lang="zh-CN" altLang="en-US"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2415372" y="816827"/>
            <a:ext cx="3650746" cy="3647152"/>
          </a:xfrm>
          <a:prstGeom prst="rect">
            <a:avLst/>
          </a:prstGeom>
          <a:noFill/>
        </p:spPr>
        <p:txBody>
          <a:bodyPr wrap="square" rtlCol="0">
            <a:spAutoFit/>
          </a:bodyPr>
          <a:lstStyle/>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smtClean="0">
                <a:solidFill>
                  <a:srgbClr val="1B4367"/>
                </a:solidFill>
              </a:rPr>
              <a:t>分布式</a:t>
            </a:r>
            <a:r>
              <a:rPr lang="zh-CN" altLang="zh-CN" dirty="0">
                <a:solidFill>
                  <a:srgbClr val="1B4367"/>
                </a:solidFill>
              </a:rPr>
              <a:t>环境与持续集成环境的搭建</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数据存储</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评测机编写</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数据实时更新</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高并发的代码提交处理</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45032" y="1622257"/>
            <a:ext cx="2214693" cy="390555"/>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项目题目及背景</a:t>
            </a:r>
            <a:endParaRPr lang="zh-CN" altLang="en-US" sz="1700" dirty="0" smtClean="0">
              <a:solidFill>
                <a:schemeClr val="bg1"/>
              </a:solidFill>
              <a:cs typeface="+mn-ea"/>
              <a:sym typeface="+mn-lt"/>
            </a:endParaRPr>
          </a:p>
        </p:txBody>
      </p:sp>
      <p:grpSp>
        <p:nvGrpSpPr>
          <p:cNvPr id="80" name="组合 79"/>
          <p:cNvGrpSpPr/>
          <p:nvPr/>
        </p:nvGrpSpPr>
        <p:grpSpPr>
          <a:xfrm>
            <a:off x="5135755" y="160244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83" name="文本框 10"/>
          <p:cNvSpPr txBox="1"/>
          <p:nvPr/>
        </p:nvSpPr>
        <p:spPr>
          <a:xfrm>
            <a:off x="5645031" y="2334274"/>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项目目标简述</a:t>
            </a:r>
            <a:endParaRPr lang="zh-CN" altLang="en-US" sz="1700" dirty="0">
              <a:solidFill>
                <a:schemeClr val="bg1"/>
              </a:solidFill>
              <a:cs typeface="+mn-ea"/>
              <a:sym typeface="+mn-lt"/>
            </a:endParaRPr>
          </a:p>
        </p:txBody>
      </p:sp>
      <p:grpSp>
        <p:nvGrpSpPr>
          <p:cNvPr id="84" name="组合 83"/>
          <p:cNvGrpSpPr/>
          <p:nvPr/>
        </p:nvGrpSpPr>
        <p:grpSpPr>
          <a:xfrm>
            <a:off x="5135755" y="229331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endParaRPr lang="en-US" altLang="zh-CN" sz="1800" dirty="0">
                <a:solidFill>
                  <a:schemeClr val="bg1"/>
                </a:solidFill>
                <a:cs typeface="+mn-ea"/>
                <a:sym typeface="+mn-lt"/>
              </a:endParaRPr>
            </a:p>
          </p:txBody>
        </p:sp>
      </p:grpSp>
      <p:sp>
        <p:nvSpPr>
          <p:cNvPr id="87" name="文本框 10"/>
          <p:cNvSpPr txBox="1"/>
          <p:nvPr/>
        </p:nvSpPr>
        <p:spPr>
          <a:xfrm>
            <a:off x="5645032" y="3030675"/>
            <a:ext cx="2214693" cy="418859"/>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项目主要业务场景</a:t>
            </a:r>
            <a:endParaRPr lang="zh-CN" altLang="en-US" sz="1700" dirty="0" smtClean="0">
              <a:solidFill>
                <a:schemeClr val="bg1"/>
              </a:solidFill>
              <a:cs typeface="+mn-ea"/>
              <a:sym typeface="+mn-lt"/>
            </a:endParaRPr>
          </a:p>
        </p:txBody>
      </p:sp>
      <p:grpSp>
        <p:nvGrpSpPr>
          <p:cNvPr id="88" name="组合 87"/>
          <p:cNvGrpSpPr/>
          <p:nvPr/>
        </p:nvGrpSpPr>
        <p:grpSpPr>
          <a:xfrm>
            <a:off x="5135755" y="3010861"/>
            <a:ext cx="478533" cy="393570"/>
            <a:chOff x="5640108" y="966369"/>
            <a:chExt cx="476097" cy="391567"/>
          </a:xfrm>
        </p:grpSpPr>
        <p:sp>
          <p:nvSpPr>
            <p:cNvPr id="89" name="椭圆 88"/>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90"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10"/>
          <p:cNvSpPr txBox="1"/>
          <p:nvPr/>
        </p:nvSpPr>
        <p:spPr>
          <a:xfrm>
            <a:off x="5645032" y="3727905"/>
            <a:ext cx="2214693" cy="390555"/>
          </a:xfrm>
          <a:prstGeom prst="roundRect">
            <a:avLst/>
          </a:prstGeom>
          <a:solidFill>
            <a:srgbClr val="1B4367"/>
          </a:solidFill>
        </p:spPr>
        <p:txBody>
          <a:bodyPr wrap="square" rtlCol="0">
            <a:spAutoFit/>
          </a:bodyPr>
          <a:lstStyle/>
          <a:p>
            <a:r>
              <a:rPr lang="zh-CN" altLang="en-US" sz="1700" dirty="0" smtClean="0">
                <a:solidFill>
                  <a:schemeClr val="bg1"/>
                </a:solidFill>
                <a:cs typeface="+mn-ea"/>
                <a:sym typeface="+mn-lt"/>
              </a:rPr>
              <a:t>项目特性</a:t>
            </a:r>
            <a:endParaRPr lang="zh-CN" altLang="en-US" sz="1700" dirty="0" smtClean="0">
              <a:solidFill>
                <a:schemeClr val="bg1"/>
              </a:solidFill>
              <a:cs typeface="+mn-ea"/>
              <a:sym typeface="+mn-lt"/>
            </a:endParaRPr>
          </a:p>
        </p:txBody>
      </p:sp>
      <p:grpSp>
        <p:nvGrpSpPr>
          <p:cNvPr id="6" name="组合 5"/>
          <p:cNvGrpSpPr/>
          <p:nvPr/>
        </p:nvGrpSpPr>
        <p:grpSpPr>
          <a:xfrm>
            <a:off x="5135755" y="3718886"/>
            <a:ext cx="478533" cy="393570"/>
            <a:chOff x="5640108" y="966369"/>
            <a:chExt cx="476097" cy="391567"/>
          </a:xfrm>
        </p:grpSpPr>
        <p:sp>
          <p:nvSpPr>
            <p:cNvPr id="7" name="椭圆 6"/>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 name="文本框 17"/>
            <p:cNvSpPr txBox="1"/>
            <p:nvPr/>
          </p:nvSpPr>
          <p:spPr>
            <a:xfrm>
              <a:off x="5640108" y="975817"/>
              <a:ext cx="476097" cy="366426"/>
            </a:xfrm>
            <a:prstGeom prst="rect">
              <a:avLst/>
            </a:prstGeom>
            <a:noFill/>
          </p:spPr>
          <p:txBody>
            <a:bodyPr wrap="square" rtlCol="0">
              <a:spAutoFit/>
            </a:bodyPr>
            <a:lstStyle/>
            <a:p>
              <a:pPr algn="ctr">
                <a:defRPr/>
              </a:pPr>
              <a:r>
                <a:rPr lang="en-US" altLang="zh-CN" sz="1800" dirty="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anim calcmode="lin" valueType="num">
                                      <p:cBhvr>
                                        <p:cTn id="25" dur="500" fill="hold"/>
                                        <p:tgtEl>
                                          <p:spTgt spid="80"/>
                                        </p:tgtEl>
                                        <p:attrNameLst>
                                          <p:attrName>ppt_x</p:attrName>
                                        </p:attrNameLst>
                                      </p:cBhvr>
                                      <p:tavLst>
                                        <p:tav tm="0">
                                          <p:val>
                                            <p:fltVal val="0.5"/>
                                          </p:val>
                                        </p:tav>
                                        <p:tav tm="100000">
                                          <p:val>
                                            <p:strVal val="#ppt_x"/>
                                          </p:val>
                                        </p:tav>
                                      </p:tavLst>
                                    </p:anim>
                                    <p:anim calcmode="lin" valueType="num">
                                      <p:cBhvr>
                                        <p:cTn id="26" dur="500" fill="hold"/>
                                        <p:tgtEl>
                                          <p:spTgt spid="80"/>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79"/>
                                        </p:tgtEl>
                                        <p:attrNameLst>
                                          <p:attrName>style.visibility</p:attrName>
                                        </p:attrNameLst>
                                      </p:cBhvr>
                                      <p:to>
                                        <p:strVal val="visible"/>
                                      </p:to>
                                    </p:set>
                                    <p:anim calcmode="lin" valueType="num">
                                      <p:cBhvr additive="base">
                                        <p:cTn id="30" dur="500" fill="hold"/>
                                        <p:tgtEl>
                                          <p:spTgt spid="79"/>
                                        </p:tgtEl>
                                        <p:attrNameLst>
                                          <p:attrName>ppt_x</p:attrName>
                                        </p:attrNameLst>
                                      </p:cBhvr>
                                      <p:tavLst>
                                        <p:tav tm="0">
                                          <p:val>
                                            <p:strVal val="1+#ppt_w/2"/>
                                          </p:val>
                                        </p:tav>
                                        <p:tav tm="100000">
                                          <p:val>
                                            <p:strVal val="#ppt_x"/>
                                          </p:val>
                                        </p:tav>
                                      </p:tavLst>
                                    </p:anim>
                                    <p:anim calcmode="lin" valueType="num">
                                      <p:cBhvr additive="base">
                                        <p:cTn id="31" dur="500" fill="hold"/>
                                        <p:tgtEl>
                                          <p:spTgt spid="79"/>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p:cTn id="35" dur="500" fill="hold"/>
                                        <p:tgtEl>
                                          <p:spTgt spid="84"/>
                                        </p:tgtEl>
                                        <p:attrNameLst>
                                          <p:attrName>ppt_w</p:attrName>
                                        </p:attrNameLst>
                                      </p:cBhvr>
                                      <p:tavLst>
                                        <p:tav tm="0">
                                          <p:val>
                                            <p:fltVal val="0"/>
                                          </p:val>
                                        </p:tav>
                                        <p:tav tm="100000">
                                          <p:val>
                                            <p:strVal val="#ppt_w"/>
                                          </p:val>
                                        </p:tav>
                                      </p:tavLst>
                                    </p:anim>
                                    <p:anim calcmode="lin" valueType="num">
                                      <p:cBhvr>
                                        <p:cTn id="36" dur="500" fill="hold"/>
                                        <p:tgtEl>
                                          <p:spTgt spid="84"/>
                                        </p:tgtEl>
                                        <p:attrNameLst>
                                          <p:attrName>ppt_h</p:attrName>
                                        </p:attrNameLst>
                                      </p:cBhvr>
                                      <p:tavLst>
                                        <p:tav tm="0">
                                          <p:val>
                                            <p:fltVal val="0"/>
                                          </p:val>
                                        </p:tav>
                                        <p:tav tm="100000">
                                          <p:val>
                                            <p:strVal val="#ppt_h"/>
                                          </p:val>
                                        </p:tav>
                                      </p:tavLst>
                                    </p:anim>
                                    <p:animEffect transition="in" filter="fade">
                                      <p:cBhvr>
                                        <p:cTn id="37" dur="500"/>
                                        <p:tgtEl>
                                          <p:spTgt spid="84"/>
                                        </p:tgtEl>
                                      </p:cBhvr>
                                    </p:animEffect>
                                    <p:anim calcmode="lin" valueType="num">
                                      <p:cBhvr>
                                        <p:cTn id="38" dur="500" fill="hold"/>
                                        <p:tgtEl>
                                          <p:spTgt spid="84"/>
                                        </p:tgtEl>
                                        <p:attrNameLst>
                                          <p:attrName>ppt_x</p:attrName>
                                        </p:attrNameLst>
                                      </p:cBhvr>
                                      <p:tavLst>
                                        <p:tav tm="0">
                                          <p:val>
                                            <p:fltVal val="0.5"/>
                                          </p:val>
                                        </p:tav>
                                        <p:tav tm="100000">
                                          <p:val>
                                            <p:strVal val="#ppt_x"/>
                                          </p:val>
                                        </p:tav>
                                      </p:tavLst>
                                    </p:anim>
                                    <p:anim calcmode="lin" valueType="num">
                                      <p:cBhvr>
                                        <p:cTn id="39" dur="500" fill="hold"/>
                                        <p:tgtEl>
                                          <p:spTgt spid="84"/>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additive="base">
                                        <p:cTn id="43" dur="500" fill="hold"/>
                                        <p:tgtEl>
                                          <p:spTgt spid="83"/>
                                        </p:tgtEl>
                                        <p:attrNameLst>
                                          <p:attrName>ppt_x</p:attrName>
                                        </p:attrNameLst>
                                      </p:cBhvr>
                                      <p:tavLst>
                                        <p:tav tm="0">
                                          <p:val>
                                            <p:strVal val="1+#ppt_w/2"/>
                                          </p:val>
                                        </p:tav>
                                        <p:tav tm="100000">
                                          <p:val>
                                            <p:strVal val="#ppt_x"/>
                                          </p:val>
                                        </p:tav>
                                      </p:tavLst>
                                    </p:anim>
                                    <p:anim calcmode="lin" valueType="num">
                                      <p:cBhvr additive="base">
                                        <p:cTn id="44" dur="500" fill="hold"/>
                                        <p:tgtEl>
                                          <p:spTgt spid="83"/>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8"/>
                                        </p:tgtEl>
                                        <p:attrNameLst>
                                          <p:attrName>style.visibility</p:attrName>
                                        </p:attrNameLst>
                                      </p:cBhvr>
                                      <p:to>
                                        <p:strVal val="visible"/>
                                      </p:to>
                                    </p:set>
                                    <p:anim calcmode="lin" valueType="num">
                                      <p:cBhvr>
                                        <p:cTn id="48" dur="500" fill="hold"/>
                                        <p:tgtEl>
                                          <p:spTgt spid="88"/>
                                        </p:tgtEl>
                                        <p:attrNameLst>
                                          <p:attrName>ppt_w</p:attrName>
                                        </p:attrNameLst>
                                      </p:cBhvr>
                                      <p:tavLst>
                                        <p:tav tm="0">
                                          <p:val>
                                            <p:fltVal val="0"/>
                                          </p:val>
                                        </p:tav>
                                        <p:tav tm="100000">
                                          <p:val>
                                            <p:strVal val="#ppt_w"/>
                                          </p:val>
                                        </p:tav>
                                      </p:tavLst>
                                    </p:anim>
                                    <p:anim calcmode="lin" valueType="num">
                                      <p:cBhvr>
                                        <p:cTn id="49" dur="500" fill="hold"/>
                                        <p:tgtEl>
                                          <p:spTgt spid="88"/>
                                        </p:tgtEl>
                                        <p:attrNameLst>
                                          <p:attrName>ppt_h</p:attrName>
                                        </p:attrNameLst>
                                      </p:cBhvr>
                                      <p:tavLst>
                                        <p:tav tm="0">
                                          <p:val>
                                            <p:fltVal val="0"/>
                                          </p:val>
                                        </p:tav>
                                        <p:tav tm="100000">
                                          <p:val>
                                            <p:strVal val="#ppt_h"/>
                                          </p:val>
                                        </p:tav>
                                      </p:tavLst>
                                    </p:anim>
                                    <p:animEffect transition="in" filter="fade">
                                      <p:cBhvr>
                                        <p:cTn id="50" dur="500"/>
                                        <p:tgtEl>
                                          <p:spTgt spid="88"/>
                                        </p:tgtEl>
                                      </p:cBhvr>
                                    </p:animEffect>
                                    <p:anim calcmode="lin" valueType="num">
                                      <p:cBhvr>
                                        <p:cTn id="51" dur="500" fill="hold"/>
                                        <p:tgtEl>
                                          <p:spTgt spid="88"/>
                                        </p:tgtEl>
                                        <p:attrNameLst>
                                          <p:attrName>ppt_x</p:attrName>
                                        </p:attrNameLst>
                                      </p:cBhvr>
                                      <p:tavLst>
                                        <p:tav tm="0">
                                          <p:val>
                                            <p:fltVal val="0.5"/>
                                          </p:val>
                                        </p:tav>
                                        <p:tav tm="100000">
                                          <p:val>
                                            <p:strVal val="#ppt_x"/>
                                          </p:val>
                                        </p:tav>
                                      </p:tavLst>
                                    </p:anim>
                                    <p:anim calcmode="lin" valueType="num">
                                      <p:cBhvr>
                                        <p:cTn id="52" dur="500" fill="hold"/>
                                        <p:tgtEl>
                                          <p:spTgt spid="88"/>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 calcmode="lin" valueType="num">
                                      <p:cBhvr additive="base">
                                        <p:cTn id="56" dur="500" fill="hold"/>
                                        <p:tgtEl>
                                          <p:spTgt spid="87"/>
                                        </p:tgtEl>
                                        <p:attrNameLst>
                                          <p:attrName>ppt_x</p:attrName>
                                        </p:attrNameLst>
                                      </p:cBhvr>
                                      <p:tavLst>
                                        <p:tav tm="0">
                                          <p:val>
                                            <p:strVal val="1+#ppt_w/2"/>
                                          </p:val>
                                        </p:tav>
                                        <p:tav tm="100000">
                                          <p:val>
                                            <p:strVal val="#ppt_x"/>
                                          </p:val>
                                        </p:tav>
                                      </p:tavLst>
                                    </p:anim>
                                    <p:anim calcmode="lin" valueType="num">
                                      <p:cBhvr additive="base">
                                        <p:cTn id="57" dur="500" fill="hold"/>
                                        <p:tgtEl>
                                          <p:spTgt spid="87"/>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53" presetClass="entr" presetSubtype="528"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Effect transition="in" filter="fade">
                                      <p:cBhvr>
                                        <p:cTn id="63" dur="500"/>
                                        <p:tgtEl>
                                          <p:spTgt spid="6"/>
                                        </p:tgtEl>
                                      </p:cBhvr>
                                    </p:animEffect>
                                    <p:anim calcmode="lin" valueType="num">
                                      <p:cBhvr>
                                        <p:cTn id="64" dur="500" fill="hold"/>
                                        <p:tgtEl>
                                          <p:spTgt spid="6"/>
                                        </p:tgtEl>
                                        <p:attrNameLst>
                                          <p:attrName>ppt_x</p:attrName>
                                        </p:attrNameLst>
                                      </p:cBhvr>
                                      <p:tavLst>
                                        <p:tav tm="0">
                                          <p:val>
                                            <p:fltVal val="0.5"/>
                                          </p:val>
                                        </p:tav>
                                        <p:tav tm="100000">
                                          <p:val>
                                            <p:strVal val="#ppt_x"/>
                                          </p:val>
                                        </p:tav>
                                      </p:tavLst>
                                    </p:anim>
                                    <p:anim calcmode="lin" valueType="num">
                                      <p:cBhvr>
                                        <p:cTn id="65" dur="500" fill="hold"/>
                                        <p:tgtEl>
                                          <p:spTgt spid="6"/>
                                        </p:tgtEl>
                                        <p:attrNameLst>
                                          <p:attrName>ppt_y</p:attrName>
                                        </p:attrNameLst>
                                      </p:cBhvr>
                                      <p:tavLst>
                                        <p:tav tm="0">
                                          <p:val>
                                            <p:fltVal val="0.5"/>
                                          </p:val>
                                        </p:tav>
                                        <p:tav tm="100000">
                                          <p:val>
                                            <p:strVal val="#ppt_y"/>
                                          </p:val>
                                        </p:tav>
                                      </p:tavLst>
                                    </p:anim>
                                  </p:childTnLst>
                                </p:cTn>
                              </p:par>
                            </p:childTnLst>
                          </p:cTn>
                        </p:par>
                        <p:par>
                          <p:cTn id="66" fill="hold">
                            <p:stCondLst>
                              <p:cond delay="5000"/>
                            </p:stCondLst>
                            <p:childTnLst>
                              <p:par>
                                <p:cTn id="67" presetID="2" presetClass="entr" presetSubtype="2"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1+#ppt_w/2"/>
                                          </p:val>
                                        </p:tav>
                                        <p:tav tm="100000">
                                          <p:val>
                                            <p:strVal val="#ppt_x"/>
                                          </p:val>
                                        </p:tav>
                                      </p:tavLst>
                                    </p:anim>
                                    <p:anim calcmode="lin" valueType="num">
                                      <p:cBhvr additive="base">
                                        <p:cTn id="7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 grpId="0"/>
      <p:bldP spid="79" grpId="0" bldLvl="0" animBg="1"/>
      <p:bldP spid="83" grpId="0" bldLvl="0" animBg="1"/>
      <p:bldP spid="87" grpId="0" bldLvl="0" animBg="1"/>
      <p:bldP spid="4" grpId="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94042" y="2763446"/>
            <a:ext cx="4171762" cy="560705"/>
          </a:xfrm>
          <a:prstGeom prst="rect">
            <a:avLst/>
          </a:prstGeom>
          <a:noFill/>
        </p:spPr>
        <p:txBody>
          <a:bodyPr wrap="square" lIns="68580" tIns="34290" rIns="68580" bIns="34290" rtlCol="0">
            <a:spAutoFit/>
          </a:bodyPr>
          <a:lstStyle/>
          <a:p>
            <a:pPr algn="ctr"/>
            <a:r>
              <a:rPr lang="zh-CN" altLang="en-US" sz="3200" b="1" dirty="0" smtClean="0">
                <a:solidFill>
                  <a:srgbClr val="1B4367"/>
                </a:solidFill>
                <a:cs typeface="+mn-ea"/>
                <a:sym typeface="+mn-lt"/>
              </a:rPr>
              <a:t>项目背景及定位</a:t>
            </a:r>
            <a:endParaRPr lang="zh-CN" altLang="en-US" sz="3200" b="1" dirty="0" smtClean="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3020785" cy="329565"/>
          </a:xfrm>
          <a:prstGeom prst="rect">
            <a:avLst/>
          </a:prstGeom>
          <a:noFill/>
        </p:spPr>
        <p:txBody>
          <a:bodyPr wrap="square" lIns="68580" tIns="34290" rIns="68580" bIns="34290" rtlCol="0">
            <a:spAutoFit/>
          </a:bodyPr>
          <a:lstStyle/>
          <a:p>
            <a:r>
              <a:rPr lang="zh-CN" altLang="en-US" sz="1700" b="1" dirty="0" smtClean="0">
                <a:solidFill>
                  <a:srgbClr val="1B4367"/>
                </a:solidFill>
                <a:cs typeface="+mn-ea"/>
                <a:sym typeface="+mn-lt"/>
              </a:rPr>
              <a:t>项目背景及定位</a:t>
            </a:r>
            <a:endParaRPr lang="zh-CN" altLang="en-US" sz="1700" b="1" dirty="0" smtClean="0">
              <a:solidFill>
                <a:srgbClr val="1B4367"/>
              </a:solidFill>
              <a:cs typeface="+mn-ea"/>
              <a:sym typeface="+mn-lt"/>
            </a:endParaRPr>
          </a:p>
        </p:txBody>
      </p:sp>
      <p:sp>
        <p:nvSpPr>
          <p:cNvPr id="26" name="文本框 26"/>
          <p:cNvSpPr txBox="1"/>
          <p:nvPr/>
        </p:nvSpPr>
        <p:spPr>
          <a:xfrm>
            <a:off x="4010660" y="758190"/>
            <a:ext cx="4962525" cy="3760566"/>
          </a:xfrm>
          <a:prstGeom prst="roundRect">
            <a:avLst/>
          </a:prstGeom>
          <a:solidFill>
            <a:srgbClr val="1B4367"/>
          </a:solidFill>
          <a:ln w="9525">
            <a:noFill/>
          </a:ln>
        </p:spPr>
        <p:txBody>
          <a:bodyPr wrap="square" lIns="68580" tIns="34290" rIns="68580" bIns="34290" rtlCol="0">
            <a:spAutoFit/>
          </a:bodyPr>
          <a:lstStyle/>
          <a:p>
            <a:r>
              <a:rPr sz="1800" dirty="0">
                <a:solidFill>
                  <a:schemeClr val="bg1"/>
                </a:solidFill>
              </a:rPr>
              <a:t>在如今的面试中，算法题占有的很高的比重，一些知名公司对此要求很高，美国FLAG 四大公司在面试中的算法题比较难；国内的一线互联网公司，像腾讯、阿里，头条、独角兽公司等都对算法有不低的要求。。越来越多的公司在面试中加入了算法题的考核，譬如美国的FLAG公司、国内的BAT、TMD、华为、各大独角兽公司等企业，因此算法编程能力就是面试时不可忽视的一道难关。但绝大多数人对算法的学习不够深入，又缺乏比较系统的学习过程，急切需要一个具有针对性的算法学习平台。</a:t>
            </a:r>
            <a:endParaRPr sz="1800" dirty="0">
              <a:solidFill>
                <a:schemeClr val="bg1"/>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4" name="Rectangle 44"/>
          <p:cNvSpPr/>
          <p:nvPr/>
        </p:nvSpPr>
        <p:spPr>
          <a:xfrm>
            <a:off x="561384" y="1522396"/>
            <a:ext cx="3052601" cy="2535183"/>
          </a:xfrm>
          <a:prstGeom prst="rect">
            <a:avLst/>
          </a:prstGeom>
          <a:blipFill>
            <a:blip r:embed="rId1" cstate="screen">
              <a:extLst>
                <a:ext uri="{BEBA8EAE-BF5A-486C-A8C5-ECC9F3942E4B}">
                  <a14:imgProps xmlns:a14="http://schemas.microsoft.com/office/drawing/2010/main">
                    <a14:imgLayer r:embed="rId2">
                      <a14:imgEffect>
                        <a14:brightnessContrast bright="20000"/>
                      </a14:imgEffect>
                    </a14:imgLayer>
                  </a14:imgProps>
                </a:ext>
              </a:extLst>
            </a:blip>
            <a:stretch>
              <a:fillRect/>
            </a:stretch>
          </a:blip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100" advClick="0">
        <p14:switch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1300"/>
                            </p:stCondLst>
                            <p:childTnLst>
                              <p:par>
                                <p:cTn id="17" presetID="14" presetClass="entr" presetSubtype="1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6" grpId="0" bldLvl="0" animBg="1"/>
      <p:bldP spid="1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项目目标简述</a:t>
            </a:r>
            <a:endParaRPr lang="zh-CN" altLang="en-US" sz="3400" b="1" dirty="0" smtClean="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gallery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项目目标简述</a:t>
              </a:r>
              <a:endParaRPr lang="zh-CN" altLang="en-US"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2" name="TextBox 1210"/>
          <p:cNvSpPr/>
          <p:nvPr/>
        </p:nvSpPr>
        <p:spPr>
          <a:xfrm>
            <a:off x="812242" y="1731413"/>
            <a:ext cx="7588202" cy="168402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fontAlgn="base">
              <a:lnSpc>
                <a:spcPct val="150000"/>
              </a:lnSpc>
              <a:spcBef>
                <a:spcPct val="0"/>
              </a:spcBef>
              <a:spcAft>
                <a:spcPct val="0"/>
              </a:spcAft>
            </a:pPr>
            <a:r>
              <a:rPr lang="zh-CN" altLang="en-US" dirty="0">
                <a:solidFill>
                  <a:srgbClr val="1B4367"/>
                </a:solidFill>
              </a:rPr>
              <a:t>“Watermelon”作为一个教育学习性平台，主要面向学生、求职者、算法爱好者等人群，为其提供所需要的算法或程序语言类题目的练习、同行者之间切磋的算法比赛以及对于自己的问题或看法进行发表的讨论区，不同许多其他的同类产品，本平台采用分布式开发将后端与判题机分离，提高判题效率；引入判重技术和hack功能，提高比赛的公平性和题目的正确性。打造一个为学习算法的人提锻炼提高自己算法能力的功能丰富的一站式平台。</a:t>
            </a:r>
            <a:endParaRPr lang="zh-CN" altLang="en-US" dirty="0">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smtClean="0">
                <a:solidFill>
                  <a:srgbClr val="1B4367"/>
                </a:solidFill>
                <a:cs typeface="+mn-ea"/>
                <a:sym typeface="+mn-lt"/>
              </a:rPr>
              <a:t>项目主要业务场景</a:t>
            </a:r>
            <a:endParaRPr lang="zh-CN" altLang="en-US" sz="3400" b="1" dirty="0" smtClean="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项目主要业务场景</a:t>
              </a:r>
              <a:endParaRPr lang="zh-CN" altLang="en-US"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957113" y="865301"/>
            <a:ext cx="6476832" cy="4615815"/>
          </a:xfrm>
          <a:prstGeom prst="rect">
            <a:avLst/>
          </a:prstGeom>
          <a:noFill/>
        </p:spPr>
        <p:txBody>
          <a:bodyPr wrap="square" rtlCol="0">
            <a:spAutoFit/>
          </a:bodyPr>
          <a:lstStyle/>
          <a:p>
            <a:pPr marR="0" lvl="0" indent="0" fontAlgn="base">
              <a:lnSpc>
                <a:spcPct val="150000"/>
              </a:lnSpc>
              <a:spcBef>
                <a:spcPct val="0"/>
              </a:spcBef>
              <a:spcAft>
                <a:spcPct val="0"/>
              </a:spcAft>
              <a:buClrTx/>
              <a:buSzTx/>
              <a:buFontTx/>
              <a:buNone/>
            </a:pPr>
            <a:r>
              <a:rPr lang="zh-CN" altLang="zh-CN" dirty="0">
                <a:solidFill>
                  <a:srgbClr val="1B4367"/>
                </a:solidFill>
              </a:rPr>
              <a:t>题目增删改查：管理员将题目按照指定格式上传题面、数据、标程，通过后台对题目的校验后，后台对题目分配题号加入题库。</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题目提交 ：用户根据题目要求完成代码编写后，选择代码语言，点击提交按钮。</a:t>
            </a: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评测机对用户所提交代码进行评测及判重，并给出相应结果。</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提交记录增查：对用户的每次成功提交分配提交编号，并支持用户随时查询提交记录。前端实时更新展示平台的提交记录，用户可以查看自己所提交的代码。</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Hack功能：用户自行上传格式正确的数据文件，后台进行数据验证后，对通过该题代码进行重判，更新有关信息，并给出反馈内容。</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210"/>
          <p:cNvSpPr/>
          <p:nvPr/>
        </p:nvSpPr>
        <p:spPr>
          <a:xfrm>
            <a:off x="1335165" y="1247760"/>
            <a:ext cx="7030042" cy="345440"/>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endParaRPr lang="zh-CN" altLang="en-US" sz="1800" dirty="0" smtClean="0">
              <a:solidFill>
                <a:srgbClr val="1B4367"/>
              </a:solidFill>
            </a:endParaRPr>
          </a:p>
        </p:txBody>
      </p:sp>
      <p:grpSp>
        <p:nvGrpSpPr>
          <p:cNvPr id="5" name="组合 4"/>
          <p:cNvGrpSpPr/>
          <p:nvPr/>
        </p:nvGrpSpPr>
        <p:grpSpPr>
          <a:xfrm>
            <a:off x="709386" y="309785"/>
            <a:ext cx="3573856" cy="347632"/>
            <a:chOff x="709386" y="309785"/>
            <a:chExt cx="2261711" cy="347632"/>
          </a:xfrm>
        </p:grpSpPr>
        <p:sp>
          <p:nvSpPr>
            <p:cNvPr id="31"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en-US" altLang="zh-CN" sz="1700" b="1" dirty="0">
                  <a:solidFill>
                    <a:srgbClr val="1B4367"/>
                  </a:solidFill>
                  <a:cs typeface="+mn-ea"/>
                  <a:sym typeface="+mn-lt"/>
                </a:rPr>
                <a:t> </a:t>
              </a:r>
              <a:r>
                <a:rPr lang="zh-CN" altLang="en-US" sz="1700" b="1" dirty="0" smtClean="0">
                  <a:solidFill>
                    <a:srgbClr val="1B4367"/>
                  </a:solidFill>
                  <a:cs typeface="+mn-ea"/>
                  <a:sym typeface="+mn-lt"/>
                </a:rPr>
                <a:t>项目主要业务场景</a:t>
              </a:r>
              <a:endParaRPr lang="zh-CN" altLang="en-US" sz="1700" b="1" dirty="0" smtClean="0">
                <a:solidFill>
                  <a:srgbClr val="1B4367"/>
                </a:solidFill>
                <a:cs typeface="+mn-ea"/>
                <a:sym typeface="+mn-lt"/>
              </a:endParaRPr>
            </a:p>
          </p:txBody>
        </p:sp>
        <p:cxnSp>
          <p:nvCxnSpPr>
            <p:cNvPr id="20" name="直接连接符 19"/>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sp>
        <p:nvSpPr>
          <p:cNvPr id="8" name="Rectangle 6"/>
          <p:cNvSpPr>
            <a:spLocks noChangeArrowheads="1"/>
          </p:cNvSpPr>
          <p:nvPr/>
        </p:nvSpPr>
        <p:spPr bwMode="auto">
          <a:xfrm>
            <a:off x="1721595" y="2724074"/>
            <a:ext cx="61651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endParaRPr lang="zh-CN" altLang="zh-CN" sz="1800" dirty="0">
              <a:solidFill>
                <a:srgbClr val="1B4367"/>
              </a:solidFill>
            </a:endParaRPr>
          </a:p>
        </p:txBody>
      </p:sp>
      <p:sp>
        <p:nvSpPr>
          <p:cNvPr id="10" name="文本框 9"/>
          <p:cNvSpPr txBox="1"/>
          <p:nvPr/>
        </p:nvSpPr>
        <p:spPr>
          <a:xfrm>
            <a:off x="957113" y="865301"/>
            <a:ext cx="6476832" cy="3969385"/>
          </a:xfrm>
          <a:prstGeom prst="rect">
            <a:avLst/>
          </a:prstGeom>
          <a:noFill/>
        </p:spPr>
        <p:txBody>
          <a:bodyPr wrap="square" rtlCol="0">
            <a:spAutoFit/>
          </a:bodyPr>
          <a:lstStyle/>
          <a:p>
            <a:pPr marR="0" lvl="0" indent="0" fontAlgn="base">
              <a:lnSpc>
                <a:spcPct val="150000"/>
              </a:lnSpc>
              <a:spcBef>
                <a:spcPct val="0"/>
              </a:spcBef>
              <a:spcAft>
                <a:spcPct val="0"/>
              </a:spcAft>
              <a:buClrTx/>
              <a:buSzTx/>
              <a:buFontTx/>
              <a:buNone/>
            </a:pPr>
            <a:r>
              <a:rPr lang="zh-CN" altLang="zh-CN" dirty="0">
                <a:solidFill>
                  <a:srgbClr val="1B4367"/>
                </a:solidFill>
              </a:rPr>
              <a:t>题目推荐： 系统根据用户最近通过若干题目的属性标签，利用深度学习算法分析用户的做题偏好以及能力的不足，根据结果为用户推荐相应的题目。</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比赛管理：管理员进入比赛界面后，可以创建比赛或者对自己的比赛进行管理，包括修改比赛信息、删除比赛、对比赛题目进行修改。</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参加比赛：用户通过关键字搜索比赛后，可以报名参加比赛、进入比赛或者查看比赛榜单。</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a:p>
            <a:pPr marR="0" lvl="0" indent="0" fontAlgn="base">
              <a:lnSpc>
                <a:spcPct val="150000"/>
              </a:lnSpc>
              <a:spcBef>
                <a:spcPct val="0"/>
              </a:spcBef>
              <a:spcAft>
                <a:spcPct val="0"/>
              </a:spcAft>
              <a:buClrTx/>
              <a:buSzTx/>
              <a:buFontTx/>
              <a:buNone/>
            </a:pPr>
            <a:r>
              <a:rPr lang="zh-CN" altLang="zh-CN" dirty="0">
                <a:solidFill>
                  <a:srgbClr val="1B4367"/>
                </a:solidFill>
              </a:rPr>
              <a:t>评论区：用户进入讨论区主页，可以输入搜索信息检索相关议题，可以点击进入自己发帖主页发表言论或者对已发表的言论进行删除。</a:t>
            </a:r>
            <a:endParaRPr lang="zh-CN" altLang="zh-CN" dirty="0">
              <a:solidFill>
                <a:srgbClr val="1B4367"/>
              </a:solidFill>
            </a:endParaRPr>
          </a:p>
          <a:p>
            <a:pPr marR="0" lvl="0" indent="0" fontAlgn="base">
              <a:lnSpc>
                <a:spcPct val="150000"/>
              </a:lnSpc>
              <a:spcBef>
                <a:spcPct val="0"/>
              </a:spcBef>
              <a:spcAft>
                <a:spcPct val="0"/>
              </a:spcAft>
              <a:buClrTx/>
              <a:buSzTx/>
              <a:buFontTx/>
              <a:buNone/>
            </a:pPr>
            <a:endParaRPr lang="zh-CN" altLang="zh-CN" dirty="0">
              <a:solidFill>
                <a:srgbClr val="1B4367"/>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prism isInverted="1"/>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1361</Words>
  <Application>WPS 演示</Application>
  <PresentationFormat>全屏显示(16:9)</PresentationFormat>
  <Paragraphs>117</Paragraphs>
  <Slides>13</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category>qzuser</cp:category>
  <cp:lastModifiedBy>噗哧</cp:lastModifiedBy>
  <cp:revision>206</cp:revision>
  <dcterms:created xsi:type="dcterms:W3CDTF">2020-02-27T15:05:00Z</dcterms:created>
  <dcterms:modified xsi:type="dcterms:W3CDTF">2020-02-28T05:50:03Z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