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816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 showGuides="1">
      <p:cViewPr varScale="1">
        <p:scale>
          <a:sx n="142" d="100"/>
          <a:sy n="142" d="100"/>
        </p:scale>
        <p:origin x="126" y="360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F602B-0AE4-435B-8479-9B7FB981A42B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EA1C5-4D84-4BB7-AD3B-90B0263C00E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F602B-0AE4-435B-8479-9B7FB981A42B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EA1C5-4D84-4BB7-AD3B-90B0263C00E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F602B-0AE4-435B-8479-9B7FB981A42B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EA1C5-4D84-4BB7-AD3B-90B0263C00E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F602B-0AE4-435B-8479-9B7FB981A42B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EA1C5-4D84-4BB7-AD3B-90B0263C00E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F602B-0AE4-435B-8479-9B7FB981A42B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EA1C5-4D84-4BB7-AD3B-90B0263C00E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F602B-0AE4-435B-8479-9B7FB981A42B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EA1C5-4D84-4BB7-AD3B-90B0263C00E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F602B-0AE4-435B-8479-9B7FB981A42B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EA1C5-4D84-4BB7-AD3B-90B0263C00E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F602B-0AE4-435B-8479-9B7FB981A42B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EA1C5-4D84-4BB7-AD3B-90B0263C00E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F602B-0AE4-435B-8479-9B7FB981A42B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EA1C5-4D84-4BB7-AD3B-90B0263C00E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F602B-0AE4-435B-8479-9B7FB981A42B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EA1C5-4D84-4BB7-AD3B-90B0263C00E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F602B-0AE4-435B-8479-9B7FB981A42B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EA1C5-4D84-4BB7-AD3B-90B0263C00E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58F602B-0AE4-435B-8479-9B7FB981A42B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2AEA1C5-4D84-4BB7-AD3B-90B0263C00E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6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15988" y="107315"/>
            <a:ext cx="6560024" cy="521594"/>
          </a:xfrm>
        </p:spPr>
        <p:txBody>
          <a:bodyPr>
            <a:noAutofit/>
          </a:bodyPr>
          <a:lstStyle/>
          <a:p>
            <a:r>
              <a:rPr lang="en-US" sz="4000" dirty="0">
                <a:solidFill>
                  <a:schemeClr val="bg1">
                    <a:lumMod val="95000"/>
                  </a:schemeClr>
                </a:solidFill>
                <a:latin typeface="Gabriola" panose="04040605051002020D02" pitchFamily="82" charset="0"/>
                <a:ea typeface="ADLaM Display" panose="020F0502020204030204" pitchFamily="2" charset="0"/>
                <a:cs typeface="ADLaM Display" panose="020F0502020204030204" pitchFamily="2" charset="0"/>
              </a:rPr>
              <a:t>Mythical Creature Catalog</a:t>
            </a:r>
            <a:endParaRPr lang="en-US" sz="4000" dirty="0">
              <a:solidFill>
                <a:schemeClr val="bg1">
                  <a:lumMod val="95000"/>
                </a:schemeClr>
              </a:solidFill>
              <a:latin typeface="Gabriola" panose="04040605051002020D02" pitchFamily="8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44340" y="805180"/>
            <a:ext cx="3703320" cy="755650"/>
          </a:xfrm>
        </p:spPr>
        <p:txBody>
          <a:bodyPr>
            <a:normAutofit/>
          </a:bodyPr>
          <a:lstStyle/>
          <a:p>
            <a:r>
              <a:rPr lang="en-US" sz="1200" dirty="0">
                <a:solidFill>
                  <a:schemeClr val="bg1">
                    <a:lumMod val="95000"/>
                  </a:schemeClr>
                </a:solidFill>
                <a:latin typeface="Javanese Text" panose="02000000000000000000" pitchFamily="2" charset="0"/>
              </a:rPr>
              <a:t>Team Members: </a:t>
            </a:r>
            <a:endParaRPr lang="en-US" sz="1200" dirty="0">
              <a:solidFill>
                <a:schemeClr val="bg1">
                  <a:lumMod val="95000"/>
                </a:schemeClr>
              </a:solidFill>
              <a:latin typeface="Javanese Text" panose="02000000000000000000" pitchFamily="2" charset="0"/>
            </a:endParaRPr>
          </a:p>
          <a:p>
            <a:r>
              <a:rPr lang="en-US" sz="1200" dirty="0" err="1">
                <a:solidFill>
                  <a:schemeClr val="bg1">
                    <a:lumMod val="95000"/>
                  </a:schemeClr>
                </a:solidFill>
                <a:latin typeface="Javanese Text" panose="02000000000000000000" pitchFamily="2" charset="0"/>
              </a:rPr>
              <a:t>Shunyao</a:t>
            </a:r>
            <a:r>
              <a:rPr lang="en-US" sz="1200" dirty="0">
                <a:solidFill>
                  <a:schemeClr val="bg1">
                    <a:lumMod val="95000"/>
                  </a:schemeClr>
                </a:solidFill>
                <a:latin typeface="Javanese Text" panose="02000000000000000000" pitchFamily="2" charset="0"/>
              </a:rPr>
              <a:t> Jin, Leyan Pan, Zachary Rudin, Ye Zhang</a:t>
            </a:r>
            <a:endParaRPr lang="en-US" sz="1200" dirty="0">
              <a:solidFill>
                <a:schemeClr val="bg1">
                  <a:lumMod val="95000"/>
                </a:schemeClr>
              </a:solidFill>
              <a:latin typeface="Javanese Text" panose="02000000000000000000" pitchFamily="2" charset="0"/>
            </a:endParaRPr>
          </a:p>
        </p:txBody>
      </p:sp>
      <p:pic>
        <p:nvPicPr>
          <p:cNvPr id="6" name="Picture 5" descr="A dragon with wings and tail"/>
          <p:cNvPicPr>
            <a:picLocks noChangeAspect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bright="-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1089" y="1385144"/>
            <a:ext cx="3912165" cy="190269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8169" y="107136"/>
            <a:ext cx="403752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95000"/>
                  </a:schemeClr>
                </a:solidFill>
              </a:rPr>
              <a:t>Application Data: Creature</a:t>
            </a:r>
            <a:endParaRPr lang="en-US" sz="1000" dirty="0">
              <a:solidFill>
                <a:schemeClr val="bg1">
                  <a:lumMod val="9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>
                    <a:lumMod val="95000"/>
                  </a:schemeClr>
                </a:solidFill>
              </a:rPr>
              <a:t>Creature ID (String) – Primary Key, abbreviated name – abbreviated creature type, e.g. FNKS-BD</a:t>
            </a:r>
            <a:endParaRPr lang="en-US" sz="1000" dirty="0">
              <a:solidFill>
                <a:schemeClr val="bg1">
                  <a:lumMod val="9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>
                    <a:lumMod val="95000"/>
                  </a:schemeClr>
                </a:solidFill>
              </a:rPr>
              <a:t>Name (String) – Full name of creature</a:t>
            </a:r>
            <a:endParaRPr lang="en-US" sz="1000" dirty="0">
              <a:solidFill>
                <a:schemeClr val="bg1">
                  <a:lumMod val="9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>
                    <a:lumMod val="95000"/>
                  </a:schemeClr>
                </a:solidFill>
              </a:rPr>
              <a:t>Category (String) – Type of creature, e.g. Bird</a:t>
            </a:r>
            <a:endParaRPr lang="en-US" sz="1000" dirty="0">
              <a:solidFill>
                <a:schemeClr val="bg1">
                  <a:lumMod val="9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>
                    <a:lumMod val="95000"/>
                  </a:schemeClr>
                </a:solidFill>
              </a:rPr>
              <a:t>History (String) – Famous Legend/Myth</a:t>
            </a:r>
            <a:endParaRPr lang="en-US" sz="1000" dirty="0">
              <a:solidFill>
                <a:schemeClr val="bg1">
                  <a:lumMod val="9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>
                    <a:lumMod val="95000"/>
                  </a:schemeClr>
                </a:solidFill>
              </a:rPr>
              <a:t>Habitat (String) – where the creature lives</a:t>
            </a:r>
            <a:endParaRPr lang="en-US" sz="1000" dirty="0">
              <a:solidFill>
                <a:schemeClr val="bg1">
                  <a:lumMod val="9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>
                    <a:lumMod val="95000"/>
                  </a:schemeClr>
                </a:solidFill>
              </a:rPr>
              <a:t>Description (String) – standout characteristics</a:t>
            </a:r>
            <a:endParaRPr lang="en-US" sz="1000" dirty="0">
              <a:solidFill>
                <a:schemeClr val="bg1">
                  <a:lumMod val="9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>
                    <a:lumMod val="95000"/>
                  </a:schemeClr>
                </a:solidFill>
              </a:rPr>
              <a:t>Relevant Year (Integer) – year of first  mention/came to relevancy</a:t>
            </a:r>
            <a:endParaRPr lang="en-US" sz="1000" dirty="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67945" y="1697355"/>
            <a:ext cx="2967990" cy="1372235"/>
            <a:chOff x="385" y="3123"/>
            <a:chExt cx="4674" cy="2161"/>
          </a:xfrm>
        </p:grpSpPr>
        <p:sp>
          <p:nvSpPr>
            <p:cNvPr id="8" name="TextBox 7"/>
            <p:cNvSpPr txBox="1"/>
            <p:nvPr/>
          </p:nvSpPr>
          <p:spPr>
            <a:xfrm>
              <a:off x="385" y="3123"/>
              <a:ext cx="2596" cy="4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95000"/>
                    </a:schemeClr>
                  </a:solidFill>
                </a:rPr>
                <a:t>Hash function:</a:t>
              </a:r>
              <a:endParaRPr lang="en-US" sz="14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pic>
          <p:nvPicPr>
            <p:cNvPr id="10" name="Picture 9" descr="C:/Users/KingS/Desktop/hashFunction - 1.pnghashFunction - 1"/>
            <p:cNvPicPr>
              <a:picLocks noChangeAspect="1"/>
            </p:cNvPicPr>
            <p:nvPr/>
          </p:nvPicPr>
          <p:blipFill>
            <a:blip r:embed="rId3"/>
            <a:srcRect t="10" b="10"/>
            <a:stretch>
              <a:fillRect/>
            </a:stretch>
          </p:blipFill>
          <p:spPr>
            <a:xfrm>
              <a:off x="385" y="3608"/>
              <a:ext cx="4675" cy="1677"/>
            </a:xfrm>
            <a:prstGeom prst="rect">
              <a:avLst/>
            </a:prstGeom>
          </p:spPr>
        </p:pic>
      </p:grpSp>
      <p:pic>
        <p:nvPicPr>
          <p:cNvPr id="27" name="Picture 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8199" y="508259"/>
            <a:ext cx="3733801" cy="6336405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8458199" y="76131"/>
            <a:ext cx="3681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Sample Run: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67945" y="3069590"/>
            <a:ext cx="5290820" cy="3386455"/>
            <a:chOff x="107" y="5356"/>
            <a:chExt cx="8332" cy="5333"/>
          </a:xfrm>
        </p:grpSpPr>
        <p:sp>
          <p:nvSpPr>
            <p:cNvPr id="29" name="TextBox 28"/>
            <p:cNvSpPr txBox="1"/>
            <p:nvPr/>
          </p:nvSpPr>
          <p:spPr>
            <a:xfrm>
              <a:off x="107" y="5356"/>
              <a:ext cx="4049" cy="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solidFill>
                    <a:schemeClr val="bg1">
                      <a:lumMod val="95000"/>
                    </a:schemeClr>
                  </a:solidFill>
                </a:rPr>
                <a:t>Structure Chart</a:t>
              </a:r>
              <a:endParaRPr 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pic>
          <p:nvPicPr>
            <p:cNvPr id="34" name="Picture 33" descr="A black screen with white text&#10;&#10;AI-generated content may be incorrect.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" y="6009"/>
              <a:ext cx="8332" cy="4681"/>
            </a:xfrm>
            <a:prstGeom prst="rect">
              <a:avLst/>
            </a:prstGeom>
            <a:gradFill>
              <a:gsLst>
                <a:gs pos="0">
                  <a:schemeClr val="accent4">
                    <a:lumMod val="5000"/>
                    <a:lumOff val="95000"/>
                  </a:schemeClr>
                </a:gs>
                <a:gs pos="70000">
                  <a:srgbClr val="72BEEB"/>
                </a:gs>
                <a:gs pos="41000">
                  <a:schemeClr val="tx2">
                    <a:lumMod val="50000"/>
                    <a:lumOff val="50000"/>
                  </a:schemeClr>
                </a:gs>
                <a:gs pos="83000">
                  <a:schemeClr val="accent4">
                    <a:lumMod val="45000"/>
                    <a:lumOff val="55000"/>
                  </a:schemeClr>
                </a:gs>
                <a:gs pos="100000">
                  <a:schemeClr val="accent4">
                    <a:lumMod val="30000"/>
                    <a:lumOff val="70000"/>
                  </a:schemeClr>
                </a:gs>
              </a:gsLst>
              <a:path path="circle">
                <a:fillToRect l="100000" t="100000"/>
              </a:path>
            </a:gradFill>
          </p:spPr>
        </p:pic>
      </p:grpSp>
      <p:sp>
        <p:nvSpPr>
          <p:cNvPr id="5" name="文本框 4"/>
          <p:cNvSpPr txBox="1"/>
          <p:nvPr/>
        </p:nvSpPr>
        <p:spPr>
          <a:xfrm>
            <a:off x="5545455" y="480060"/>
            <a:ext cx="11017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Javanese Text" panose="02000000000000000000" pitchFamily="2" charset="0"/>
                <a:cs typeface="Javanese Text" panose="02000000000000000000" pitchFamily="2" charset="0"/>
              </a:rPr>
              <a:t>Team #7</a:t>
            </a:r>
            <a:endParaRPr lang="en-US" altLang="zh-CN">
              <a:solidFill>
                <a:schemeClr val="bg1"/>
              </a:solidFill>
              <a:latin typeface="Javanese Text" panose="02000000000000000000" pitchFamily="2" charset="0"/>
              <a:cs typeface="Javanese Text" panose="02000000000000000000" pitchFamily="2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358765" y="2479675"/>
            <a:ext cx="3176270" cy="43776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fontAlgn="auto">
              <a:lnSpc>
                <a:spcPts val="1060"/>
              </a:lnSpc>
            </a:pPr>
            <a:r>
              <a:rPr lang="en-US" altLang="zh-CN" sz="1000" b="1">
                <a:solidFill>
                  <a:schemeClr val="bg1"/>
                </a:solidFill>
              </a:rPr>
              <a:t>Zachary Rudin (Team Leader)</a:t>
            </a:r>
            <a:endParaRPr lang="en-US" altLang="zh-CN" sz="1000" b="1">
              <a:solidFill>
                <a:schemeClr val="bg1"/>
              </a:solidFill>
            </a:endParaRPr>
          </a:p>
          <a:p>
            <a:pPr marL="171450" indent="-171450" fontAlgn="auto">
              <a:lnSpc>
                <a:spcPts val="1060"/>
              </a:lnSpc>
              <a:buFont typeface="Arial" panose="020B0604020202020204" pitchFamily="34" charset="0"/>
              <a:buChar char="•"/>
            </a:pPr>
            <a:r>
              <a:rPr lang="en-US" altLang="zh-CN" sz="800">
                <a:solidFill>
                  <a:schemeClr val="bg1"/>
                </a:solidFill>
              </a:rPr>
              <a:t>Coordinated the project: defined milestones, assigned tasks, and maintained the overall schedule</a:t>
            </a:r>
            <a:endParaRPr lang="en-US" altLang="zh-CN" sz="800">
              <a:solidFill>
                <a:schemeClr val="bg1"/>
              </a:solidFill>
            </a:endParaRPr>
          </a:p>
          <a:p>
            <a:pPr marL="171450" indent="-171450" fontAlgn="auto">
              <a:lnSpc>
                <a:spcPts val="1060"/>
              </a:lnSpc>
              <a:buFont typeface="Arial" panose="020B0604020202020204" pitchFamily="34" charset="0"/>
              <a:buChar char="•"/>
            </a:pPr>
            <a:r>
              <a:rPr lang="en-US" altLang="zh-CN" sz="800">
                <a:solidFill>
                  <a:schemeClr val="bg1"/>
                </a:solidFill>
              </a:rPr>
              <a:t>Authored weekly progress reports and designed the project poster</a:t>
            </a:r>
            <a:endParaRPr lang="en-US" altLang="zh-CN" sz="800">
              <a:solidFill>
                <a:schemeClr val="bg1"/>
              </a:solidFill>
            </a:endParaRPr>
          </a:p>
          <a:p>
            <a:pPr marL="171450" indent="-171450" fontAlgn="auto">
              <a:lnSpc>
                <a:spcPts val="1060"/>
              </a:lnSpc>
              <a:buFont typeface="Arial" panose="020B0604020202020204" pitchFamily="34" charset="0"/>
              <a:buChar char="•"/>
            </a:pPr>
            <a:r>
              <a:rPr lang="en-US" altLang="zh-CN" sz="800">
                <a:solidFill>
                  <a:schemeClr val="bg1"/>
                </a:solidFill>
              </a:rPr>
              <a:t>Developed main.cpp, implementing the interactive menu and wiring up all menu-driven features</a:t>
            </a:r>
            <a:endParaRPr lang="en-US" altLang="zh-CN" sz="800">
              <a:solidFill>
                <a:schemeClr val="bg1"/>
              </a:solidFill>
            </a:endParaRPr>
          </a:p>
          <a:p>
            <a:pPr marL="171450" indent="-171450" fontAlgn="auto">
              <a:lnSpc>
                <a:spcPts val="1060"/>
              </a:lnSpc>
              <a:buFont typeface="Arial" panose="020B0604020202020204" pitchFamily="34" charset="0"/>
              <a:buChar char="•"/>
            </a:pPr>
            <a:r>
              <a:rPr lang="en-US" altLang="zh-CN" sz="800">
                <a:solidFill>
                  <a:schemeClr val="bg1"/>
                </a:solidFill>
              </a:rPr>
              <a:t>Led system testing to ensure program stability and correctness</a:t>
            </a:r>
            <a:endParaRPr lang="en-US" altLang="zh-CN" sz="800">
              <a:solidFill>
                <a:schemeClr val="bg1"/>
              </a:solidFill>
            </a:endParaRPr>
          </a:p>
          <a:p>
            <a:pPr indent="0" fontAlgn="auto">
              <a:lnSpc>
                <a:spcPts val="1060"/>
              </a:lnSpc>
              <a:buFont typeface="Wingdings" panose="05000000000000000000" charset="0"/>
              <a:buNone/>
            </a:pPr>
            <a:endParaRPr lang="en-US" altLang="zh-CN" sz="800">
              <a:solidFill>
                <a:schemeClr val="bg1"/>
              </a:solidFill>
            </a:endParaRPr>
          </a:p>
          <a:p>
            <a:pPr algn="l" fontAlgn="auto">
              <a:lnSpc>
                <a:spcPts val="1060"/>
              </a:lnSpc>
              <a:buClrTx/>
              <a:buSzTx/>
              <a:buFontTx/>
            </a:pPr>
            <a:r>
              <a:rPr lang="en-US" altLang="zh-CN" sz="1000" b="1">
                <a:solidFill>
                  <a:schemeClr val="bg1"/>
                </a:solidFill>
              </a:rPr>
              <a:t>Leyan Pan (Hash Table)</a:t>
            </a:r>
            <a:endParaRPr lang="en-US" altLang="zh-CN" sz="1000" b="1">
              <a:solidFill>
                <a:schemeClr val="bg1"/>
              </a:solidFill>
            </a:endParaRPr>
          </a:p>
          <a:p>
            <a:pPr marL="171450" indent="-171450" fontAlgn="auto">
              <a:lnSpc>
                <a:spcPts val="1060"/>
              </a:lnSpc>
              <a:buFont typeface="Arial" panose="020B0604020202020204" pitchFamily="34" charset="0"/>
              <a:buChar char="•"/>
            </a:pPr>
            <a:r>
              <a:rPr lang="en-US" altLang="zh-CN" sz="800">
                <a:solidFill>
                  <a:schemeClr val="bg1"/>
                </a:solidFill>
              </a:rPr>
              <a:t>Designed and implemented the hash table module using the classic polynomial rolling hash (djb2)</a:t>
            </a:r>
            <a:endParaRPr lang="en-US" altLang="zh-CN" sz="800">
              <a:solidFill>
                <a:schemeClr val="bg1"/>
              </a:solidFill>
            </a:endParaRPr>
          </a:p>
          <a:p>
            <a:pPr marL="171450" indent="-171450" fontAlgn="auto">
              <a:lnSpc>
                <a:spcPts val="1060"/>
              </a:lnSpc>
              <a:buFont typeface="Arial" panose="020B0604020202020204" pitchFamily="34" charset="0"/>
              <a:buChar char="•"/>
            </a:pPr>
            <a:r>
              <a:rPr lang="en-US" altLang="zh-CN" sz="800">
                <a:solidFill>
                  <a:schemeClr val="bg1"/>
                </a:solidFill>
              </a:rPr>
              <a:t>Optimized performance by using bit-shift operations (&lt;&lt;) instead of multiplication</a:t>
            </a:r>
            <a:endParaRPr lang="en-US" altLang="zh-CN" sz="800">
              <a:solidFill>
                <a:schemeClr val="bg1"/>
              </a:solidFill>
            </a:endParaRPr>
          </a:p>
          <a:p>
            <a:pPr marL="171450" indent="-171450" fontAlgn="auto">
              <a:lnSpc>
                <a:spcPts val="1060"/>
              </a:lnSpc>
              <a:buFont typeface="Arial" panose="020B0604020202020204" pitchFamily="34" charset="0"/>
              <a:buChar char="•"/>
            </a:pPr>
            <a:r>
              <a:rPr lang="en-US" altLang="zh-CN" sz="800">
                <a:solidFill>
                  <a:schemeClr val="bg1"/>
                </a:solidFill>
              </a:rPr>
              <a:t>Handled collisions via chaining; each Creature object is stored (in full) in the hash table</a:t>
            </a:r>
            <a:endParaRPr lang="en-US" altLang="zh-CN" sz="800">
              <a:solidFill>
                <a:schemeClr val="bg1"/>
              </a:solidFill>
            </a:endParaRPr>
          </a:p>
          <a:p>
            <a:pPr indent="0" fontAlgn="auto">
              <a:lnSpc>
                <a:spcPts val="1060"/>
              </a:lnSpc>
              <a:buFont typeface="Wingdings" panose="05000000000000000000" charset="0"/>
              <a:buNone/>
            </a:pPr>
            <a:endParaRPr lang="en-US" altLang="zh-CN" sz="800">
              <a:solidFill>
                <a:schemeClr val="bg1"/>
              </a:solidFill>
            </a:endParaRPr>
          </a:p>
          <a:p>
            <a:pPr indent="0" fontAlgn="auto">
              <a:lnSpc>
                <a:spcPts val="1060"/>
              </a:lnSpc>
              <a:buFont typeface="Wingdings" panose="05000000000000000000" charset="0"/>
              <a:buNone/>
            </a:pPr>
            <a:r>
              <a:rPr lang="en-US" altLang="zh-CN" sz="1000" b="1">
                <a:solidFill>
                  <a:schemeClr val="bg1"/>
                </a:solidFill>
              </a:rPr>
              <a:t>Shunyao Jin (BST &amp; File I/O)</a:t>
            </a:r>
            <a:endParaRPr lang="en-US" altLang="zh-CN" sz="1000" b="1">
              <a:solidFill>
                <a:schemeClr val="bg1"/>
              </a:solidFill>
            </a:endParaRPr>
          </a:p>
          <a:p>
            <a:pPr marL="171450" indent="-171450" fontAlgn="auto">
              <a:lnSpc>
                <a:spcPts val="1060"/>
              </a:lnSpc>
              <a:buFont typeface="Arial" panose="020B0604020202020204" pitchFamily="34" charset="0"/>
              <a:buChar char="•"/>
            </a:pPr>
            <a:r>
              <a:rPr lang="en-US" altLang="zh-CN" sz="800">
                <a:solidFill>
                  <a:schemeClr val="bg1"/>
                </a:solidFill>
              </a:rPr>
              <a:t>Implemented a binary search tree where each node holds a creature’s key and its index in the hash table</a:t>
            </a:r>
            <a:endParaRPr lang="en-US" altLang="zh-CN" sz="800">
              <a:solidFill>
                <a:schemeClr val="bg1"/>
              </a:solidFill>
            </a:endParaRPr>
          </a:p>
          <a:p>
            <a:pPr marL="171450" indent="-171450" fontAlgn="auto">
              <a:lnSpc>
                <a:spcPts val="1060"/>
              </a:lnSpc>
              <a:buFont typeface="Arial" panose="020B0604020202020204" pitchFamily="34" charset="0"/>
              <a:buChar char="•"/>
            </a:pPr>
            <a:r>
              <a:rPr lang="en-US" altLang="zh-CN" sz="800">
                <a:solidFill>
                  <a:schemeClr val="bg1"/>
                </a:solidFill>
              </a:rPr>
              <a:t>Developed the File I/O component to read from and write to the data file, maintaining both the BST and hash table structures</a:t>
            </a:r>
            <a:endParaRPr lang="en-US" altLang="zh-CN" sz="800">
              <a:solidFill>
                <a:schemeClr val="bg1"/>
              </a:solidFill>
            </a:endParaRPr>
          </a:p>
          <a:p>
            <a:pPr marL="171450" indent="-171450" fontAlgn="auto">
              <a:lnSpc>
                <a:spcPts val="1060"/>
              </a:lnSpc>
              <a:buFont typeface="Arial" panose="020B0604020202020204" pitchFamily="34" charset="0"/>
              <a:buChar char="•"/>
            </a:pPr>
            <a:r>
              <a:rPr lang="en-US" altLang="zh-CN" sz="800">
                <a:solidFill>
                  <a:schemeClr val="bg1"/>
                </a:solidFill>
              </a:rPr>
              <a:t>Added automatic rehashing logic in File I/O, ensuring that after a resize the BST node indices remain in sync</a:t>
            </a:r>
            <a:endParaRPr lang="en-US" altLang="zh-CN" sz="800">
              <a:solidFill>
                <a:schemeClr val="bg1"/>
              </a:solidFill>
            </a:endParaRPr>
          </a:p>
          <a:p>
            <a:pPr indent="0" fontAlgn="auto">
              <a:lnSpc>
                <a:spcPts val="1060"/>
              </a:lnSpc>
              <a:buFont typeface="Wingdings" panose="05000000000000000000" charset="0"/>
              <a:buNone/>
            </a:pPr>
            <a:endParaRPr lang="en-US" altLang="zh-CN" sz="800">
              <a:solidFill>
                <a:schemeClr val="bg1"/>
              </a:solidFill>
            </a:endParaRPr>
          </a:p>
          <a:p>
            <a:pPr algn="l" fontAlgn="auto">
              <a:lnSpc>
                <a:spcPts val="1060"/>
              </a:lnSpc>
              <a:buClrTx/>
              <a:buSzTx/>
              <a:buFontTx/>
            </a:pPr>
            <a:r>
              <a:rPr lang="en-US" altLang="zh-CN" sz="1000" b="1">
                <a:solidFill>
                  <a:schemeClr val="bg1"/>
                </a:solidFill>
              </a:rPr>
              <a:t>Ye Zhang (ScreenManager)</a:t>
            </a:r>
            <a:endParaRPr lang="en-US" altLang="zh-CN" sz="1000" b="1">
              <a:solidFill>
                <a:schemeClr val="bg1"/>
              </a:solidFill>
            </a:endParaRPr>
          </a:p>
          <a:p>
            <a:pPr marL="171450" indent="-171450" fontAlgn="auto">
              <a:lnSpc>
                <a:spcPts val="1060"/>
              </a:lnSpc>
              <a:buFont typeface="Arial" panose="020B0604020202020204" pitchFamily="34" charset="0"/>
              <a:buChar char="•"/>
            </a:pPr>
            <a:r>
              <a:rPr lang="en-US" altLang="zh-CN" sz="800">
                <a:solidFill>
                  <a:schemeClr val="bg1"/>
                </a:solidFill>
              </a:rPr>
              <a:t>Built ScreenManager.h, which drives all user interactions and menu features</a:t>
            </a:r>
            <a:endParaRPr lang="en-US" altLang="zh-CN" sz="800">
              <a:solidFill>
                <a:schemeClr val="bg1"/>
              </a:solidFill>
            </a:endParaRPr>
          </a:p>
          <a:p>
            <a:pPr marL="171450" indent="-171450" fontAlgn="auto">
              <a:lnSpc>
                <a:spcPts val="1060"/>
              </a:lnSpc>
              <a:buFont typeface="Arial" panose="020B0604020202020204" pitchFamily="34" charset="0"/>
              <a:buChar char="•"/>
            </a:pPr>
            <a:r>
              <a:rPr lang="en-US" altLang="zh-CN" sz="800">
                <a:solidFill>
                  <a:schemeClr val="bg1"/>
                </a:solidFill>
              </a:rPr>
              <a:t>Acts as the bridge between the user interface and the underlying database, formatting and displaying query results and prompts</a:t>
            </a:r>
            <a:endParaRPr lang="en-US" altLang="zh-CN" sz="8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6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omputer screen&#10;&#10;AI-generated content may be incorrect.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181" y="709919"/>
            <a:ext cx="9943637" cy="6047228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45000">
                <a:srgbClr val="72BEEB"/>
              </a:gs>
              <a:gs pos="25000">
                <a:schemeClr val="tx2">
                  <a:lumMod val="50000"/>
                  <a:lumOff val="50000"/>
                </a:schemeClr>
              </a:gs>
              <a:gs pos="77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</p:pic>
      <p:sp>
        <p:nvSpPr>
          <p:cNvPr id="32" name="TextBox 31"/>
          <p:cNvSpPr txBox="1"/>
          <p:nvPr/>
        </p:nvSpPr>
        <p:spPr>
          <a:xfrm>
            <a:off x="5315494" y="167364"/>
            <a:ext cx="1561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UML diagram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1761</Words>
  <Application>WPS 演示</Application>
  <PresentationFormat>Widescreen</PresentationFormat>
  <Paragraphs>44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8" baseType="lpstr">
      <vt:lpstr>Arial</vt:lpstr>
      <vt:lpstr>宋体</vt:lpstr>
      <vt:lpstr>Wingdings</vt:lpstr>
      <vt:lpstr>Gabriola</vt:lpstr>
      <vt:lpstr>ADLaM Display</vt:lpstr>
      <vt:lpstr>Calibri</vt:lpstr>
      <vt:lpstr>Javanese Text</vt:lpstr>
      <vt:lpstr>Aptos</vt:lpstr>
      <vt:lpstr>Segoe UI</vt:lpstr>
      <vt:lpstr>微软雅黑</vt:lpstr>
      <vt:lpstr>Arial Unicode MS</vt:lpstr>
      <vt:lpstr>Aptos Display</vt:lpstr>
      <vt:lpstr>Segoe UI Variable Display</vt:lpstr>
      <vt:lpstr>等线</vt:lpstr>
      <vt:lpstr>Wingdings</vt:lpstr>
      <vt:lpstr>Office Theme</vt:lpstr>
      <vt:lpstr>Mythical Creature Catalog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Zac AR</dc:creator>
  <cp:lastModifiedBy>K1ngSY</cp:lastModifiedBy>
  <cp:revision>13</cp:revision>
  <dcterms:created xsi:type="dcterms:W3CDTF">2025-06-18T06:05:00Z</dcterms:created>
  <dcterms:modified xsi:type="dcterms:W3CDTF">2025-06-20T19:33:49Z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F39F70207FE6423E8FDB3775B280E386_12</vt:lpwstr>
  </property>
  <property fmtid="{D5CDD505-2E9C-101B-9397-08002B2CF9AE}" pid="3" name="KSOProductBuildVer">
    <vt:lpwstr>2052-12.1.0.21541</vt:lpwstr>
  </property>
</Properties>
</file>