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2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5988" y="107315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briola" panose="04040605051002020D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4340" y="805180"/>
            <a:ext cx="3703320" cy="755650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Javanese Text" panose="02000000000000000000" pitchFamily="2" charset="0"/>
            </a:endParaRP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Javanese Text" panose="02000000000000000000" pitchFamily="2" charset="0"/>
            </a:endParaRPr>
          </a:p>
        </p:txBody>
      </p:sp>
      <p:pic>
        <p:nvPicPr>
          <p:cNvPr id="6" name="Picture 5" descr="A dragon with wings and tail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89" y="1385144"/>
            <a:ext cx="3912165" cy="1902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69" y="107136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945" y="1697355"/>
            <a:ext cx="2967990" cy="1372235"/>
            <a:chOff x="385" y="3123"/>
            <a:chExt cx="4674" cy="2161"/>
          </a:xfrm>
        </p:grpSpPr>
        <p:sp>
          <p:nvSpPr>
            <p:cNvPr id="8" name="TextBox 7"/>
            <p:cNvSpPr txBox="1"/>
            <p:nvPr/>
          </p:nvSpPr>
          <p:spPr>
            <a:xfrm>
              <a:off x="385" y="3123"/>
              <a:ext cx="2596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Hash function: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0" name="Picture 9" descr="C:/Users/KingS/Desktop/hashFunction - 1.pnghashFunction - 1"/>
            <p:cNvPicPr>
              <a:picLocks noChangeAspect="1"/>
            </p:cNvPicPr>
            <p:nvPr/>
          </p:nvPicPr>
          <p:blipFill>
            <a:blip r:embed="rId3"/>
            <a:srcRect t="10" b="10"/>
            <a:stretch>
              <a:fillRect/>
            </a:stretch>
          </p:blipFill>
          <p:spPr>
            <a:xfrm>
              <a:off x="385" y="3608"/>
              <a:ext cx="4675" cy="16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99" y="508259"/>
            <a:ext cx="3733801" cy="63364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58199" y="76131"/>
            <a:ext cx="3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Sample Run: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945" y="3069590"/>
            <a:ext cx="5290820" cy="3386455"/>
            <a:chOff x="107" y="5356"/>
            <a:chExt cx="8332" cy="5333"/>
          </a:xfrm>
        </p:grpSpPr>
        <p:sp>
          <p:nvSpPr>
            <p:cNvPr id="29" name="TextBox 28"/>
            <p:cNvSpPr txBox="1"/>
            <p:nvPr/>
          </p:nvSpPr>
          <p:spPr>
            <a:xfrm>
              <a:off x="107" y="5356"/>
              <a:ext cx="40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Structure Chart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4" name="Picture 33" descr="A black screen with white text&#10;&#10;AI-generated content may be incorrect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" y="6009"/>
              <a:ext cx="8332" cy="4681"/>
            </a:xfrm>
            <a:prstGeom prst="rect">
              <a:avLst/>
            </a:prstGeom>
            <a:gradFill>
              <a:gsLst>
                <a:gs pos="0">
                  <a:schemeClr val="accent4">
                    <a:lumMod val="5000"/>
                    <a:lumOff val="95000"/>
                  </a:schemeClr>
                </a:gs>
                <a:gs pos="70000">
                  <a:srgbClr val="72BEEB"/>
                </a:gs>
                <a:gs pos="41000">
                  <a:schemeClr val="tx2">
                    <a:lumMod val="50000"/>
                    <a:lumOff val="50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</p:spPr>
        </p:pic>
      </p:grpSp>
      <p:sp>
        <p:nvSpPr>
          <p:cNvPr id="5" name="文本框 4"/>
          <p:cNvSpPr txBox="1"/>
          <p:nvPr/>
        </p:nvSpPr>
        <p:spPr>
          <a:xfrm>
            <a:off x="5545455" y="48006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Javanese Text" panose="02000000000000000000" pitchFamily="2" charset="0"/>
                <a:cs typeface="Javanese Text" panose="02000000000000000000" pitchFamily="2" charset="0"/>
              </a:rPr>
              <a:t>Team #7</a:t>
            </a:r>
            <a:endParaRPr lang="en-US" altLang="zh-CN">
              <a:solidFill>
                <a:schemeClr val="bg1"/>
              </a:solidFill>
              <a:latin typeface="Javanese Text" panose="02000000000000000000" pitchFamily="2" charset="0"/>
              <a:cs typeface="Javanese Text" panose="02000000000000000000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8765" y="2479675"/>
            <a:ext cx="3176270" cy="437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1060"/>
              </a:lnSpc>
            </a:pPr>
            <a:r>
              <a:rPr lang="en-US" altLang="zh-CN" sz="1000" b="1">
                <a:solidFill>
                  <a:schemeClr val="bg1"/>
                </a:solidFill>
              </a:rPr>
              <a:t>Zachary Rudin (Team Leader)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Coordinated the project: defined milestones, assigned tasks, and maintained the overall schedule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Authored weekly progress reports and designed the project poster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Developed main.cpp, implementing the interactive menu and wiring up all menu-driven features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Led system testing to ensure program stability and correctness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l" fontAlgn="auto">
              <a:lnSpc>
                <a:spcPts val="1060"/>
              </a:lnSpc>
              <a:buClrTx/>
              <a:buSzTx/>
              <a:buFontTx/>
            </a:pPr>
            <a:r>
              <a:rPr lang="en-US" altLang="zh-CN" sz="1000" b="1">
                <a:solidFill>
                  <a:schemeClr val="bg1"/>
                </a:solidFill>
              </a:rPr>
              <a:t>Leyan Pan (Hash Table)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Designed and implemented the hash table module using the classic polynomial rolling hash (djb2)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Optimized performance by using bit-shift operations (&lt;&lt;) instead of multiplication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Handled collisions via chaining; each Creature object is stored (in full) in the hash table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Shunyao Jin (BST &amp; File I/O)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Implemented a binary search tree where each node holds a creature’s key and its index in the hash table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Developed the File I/O component to read from and write to the data file, maintaining both the BST and hash table structures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Added automatic rehashing logic in File I/O, ensuring that after a resize the BST node indices remain in sync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l" fontAlgn="auto">
              <a:lnSpc>
                <a:spcPts val="1060"/>
              </a:lnSpc>
              <a:buClrTx/>
              <a:buSzTx/>
              <a:buFontTx/>
            </a:pPr>
            <a:r>
              <a:rPr lang="en-US" altLang="zh-CN" sz="1000" b="1">
                <a:solidFill>
                  <a:schemeClr val="bg1"/>
                </a:solidFill>
              </a:rPr>
              <a:t>Ye Zhang (ScreenManager)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Built ScreenManager.h, which drives all user interactions and menu features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Acts as the bridge between the user interface and the underlying database, formatting and displaying query results and prompts</a:t>
            </a:r>
            <a:endParaRPr lang="en-US" altLang="zh-CN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1" y="709919"/>
            <a:ext cx="9943637" cy="60472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5000">
                <a:srgbClr val="72BEEB"/>
              </a:gs>
              <a:gs pos="25000">
                <a:schemeClr val="tx2">
                  <a:lumMod val="50000"/>
                  <a:lumOff val="50000"/>
                </a:schemeClr>
              </a:gs>
              <a:gs pos="7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2" name="TextBox 31"/>
          <p:cNvSpPr txBox="1"/>
          <p:nvPr/>
        </p:nvSpPr>
        <p:spPr>
          <a:xfrm>
            <a:off x="5315494" y="167364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5315494" y="167364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 descr="UML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058545"/>
            <a:ext cx="12023725" cy="4741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演示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Gabriola</vt:lpstr>
      <vt:lpstr>ADLaM Display</vt:lpstr>
      <vt:lpstr>Calibri</vt:lpstr>
      <vt:lpstr>Javanese Text</vt:lpstr>
      <vt:lpstr>Wingdings</vt:lpstr>
      <vt:lpstr>Aptos</vt:lpstr>
      <vt:lpstr>Segoe UI</vt:lpstr>
      <vt:lpstr>微软雅黑</vt:lpstr>
      <vt:lpstr>Arial Unicode MS</vt:lpstr>
      <vt:lpstr>Aptos Display</vt:lpstr>
      <vt:lpstr>Segoe UI Variable Display</vt:lpstr>
      <vt:lpstr>等线</vt:lpstr>
      <vt:lpstr>Office Theme</vt:lpstr>
      <vt:lpstr>Mythical Creature Catalog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K1ngSY</cp:lastModifiedBy>
  <cp:revision>14</cp:revision>
  <dcterms:created xsi:type="dcterms:W3CDTF">2025-06-18T06:05:00Z</dcterms:created>
  <dcterms:modified xsi:type="dcterms:W3CDTF">2025-06-20T19:58:27Z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F39F70207FE6423E8FDB3775B280E386_12</vt:lpwstr>
  </property>
  <property fmtid="{D5CDD505-2E9C-101B-9397-08002B2CF9AE}" pid="3" name="KSOProductBuildVer">
    <vt:lpwstr>2052-12.1.0.21541</vt:lpwstr>
  </property>
</Properties>
</file>