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71" r:id="rId12"/>
    <p:sldId id="264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799BF5-13A3-66DA-F7EE-41FC68E1424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755438" y="63500"/>
            <a:ext cx="40798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urity-murugi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inkedin.com/in/sammy-karapia" TargetMode="External"/><Relationship Id="rId5" Type="http://schemas.openxmlformats.org/officeDocument/2006/relationships/hyperlink" Target="https://www.linkedin.com/in/vivian-watiri" TargetMode="External"/><Relationship Id="rId4" Type="http://schemas.openxmlformats.org/officeDocument/2006/relationships/hyperlink" Target="https://www.linkedin.com/in/leah-geor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becksddf/churn-in-telecoms-datase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SYRIA TEL CUSTOMER CHURN PREDICTION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solidFill>
                  <a:srgbClr val="00B0F0"/>
                </a:solidFill>
              </a:rPr>
              <a:t> 1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1A107-FEB4-A285-A6D8-5B54E455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19708" cy="46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0B8F3-4DCC-1CC4-14B5-3E19D984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" r="-1" b="-1"/>
          <a:stretch/>
        </p:blipFill>
        <p:spPr>
          <a:xfrm>
            <a:off x="15" y="-124680"/>
            <a:ext cx="12191985" cy="299640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8B60A-E1DD-59F3-6979-57E3CBD906D6}"/>
              </a:ext>
            </a:extLst>
          </p:cNvPr>
          <p:cNvSpPr txBox="1"/>
          <p:nvPr/>
        </p:nvSpPr>
        <p:spPr>
          <a:xfrm>
            <a:off x="0" y="2996419"/>
            <a:ext cx="12192000" cy="38615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0" rIns="91440" bIns="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features from our data  influenced the  rate of churning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 cost –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It was observed that higher total costs were associated with a higher churn rate.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 International call plan 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Customers who did not have an international plan exhibited a higher churn rate.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 day charge –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A positive correlation between higher total day charges and a higher churn rate.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Customer service calls frequency 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Customers who had a higher frequency of customer service calls demonstrated a higher churn rate.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F0302020204030204"/>
                <a:ea typeface="+mn-ea"/>
                <a:cs typeface="+mn-cs"/>
              </a:rPr>
              <a:t>Total international charge – </a:t>
            </a: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Helvetica Neue"/>
                <a:ea typeface="+mn-ea"/>
                <a:cs typeface="+mn-cs"/>
              </a:rPr>
              <a:t>It was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observed that a higher total international charge was associated with a higher churn rate.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F03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F0302020204030204"/>
              <a:ea typeface="+mn-ea"/>
              <a:cs typeface="+mn-cs"/>
            </a:endParaRPr>
          </a:p>
          <a:p>
            <a:pPr marR="0" fontAlgn="auto">
              <a:spcAft>
                <a:spcPts val="60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47D94-4E4A-CC55-8831-1557D37A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93" y="3625"/>
            <a:ext cx="7428107" cy="61294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7A4A-A595-42EE-B494-36C0C56E8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355" y="225298"/>
            <a:ext cx="3879678" cy="58684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reduce the churning rate of customers from Syria Tel, the following measures need to be put in place: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of calls through Syria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lowered in order to reduce the rate of churn.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Customers who frequently call the customer service should have their issues addressed to lower chances of them churning.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More customers to be encouraged to join the international plan to reduce the churning rate.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Call cost for international calls should be lowered as a high rate leads to high rate of churning.</a:t>
            </a:r>
          </a:p>
        </p:txBody>
      </p:sp>
    </p:spTree>
    <p:extLst>
      <p:ext uri="{BB962C8B-B14F-4D97-AF65-F5344CB8AC3E}">
        <p14:creationId xmlns:p14="http://schemas.microsoft.com/office/powerpoint/2010/main" val="86078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7E44C3-A2C4-606B-C411-371013203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112A-BE67-13EE-ACAA-F0F8032F5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000" y="4686300"/>
            <a:ext cx="11083543" cy="16383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hlinkClick r:id="rId3"/>
              </a:rPr>
              <a:t>https://www.linkedin.com/in/purity-murugi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>
                <a:hlinkClick r:id="rId4"/>
              </a:rPr>
              <a:t>https://www.linkedin.com/in/leah-george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>
                <a:hlinkClick r:id="rId5"/>
              </a:rPr>
              <a:t>https://www.linkedin.com/in/vivian-watiri</a:t>
            </a:r>
            <a:r>
              <a:rPr lang="en-US" sz="15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hlinkClick r:id="rId6"/>
              </a:rPr>
              <a:t>https://www.linkedin.com/in/sammy-karapia</a:t>
            </a: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9230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109C-157C-4089-817A-6A5B491D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96" y="122417"/>
            <a:ext cx="11538113" cy="1351539"/>
          </a:xfrm>
          <a:solidFill>
            <a:schemeClr val="tx2">
              <a:lumMod val="20000"/>
              <a:lumOff val="80000"/>
            </a:schemeClr>
          </a:solidFill>
        </p:spPr>
        <p:txBody>
          <a:bodyPr anchor="b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dirty="0"/>
              <a:t> UNDERSTANDING.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E46AB-0ADC-4645-329F-24FEC1C3F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r="12612" b="2"/>
          <a:stretch/>
        </p:blipFill>
        <p:spPr>
          <a:xfrm>
            <a:off x="224396" y="1473957"/>
            <a:ext cx="5940295" cy="484371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5C9C-04FB-789F-9315-90CA63E16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691" y="1473958"/>
            <a:ext cx="5597818" cy="484371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This project aims to develop a predictive model that will help Syria Tel identify customers who are at a risk of churning away from the company and therefore come up with appropriate measures to protect the company from losses.</a:t>
            </a:r>
          </a:p>
        </p:txBody>
      </p:sp>
    </p:spTree>
    <p:extLst>
      <p:ext uri="{BB962C8B-B14F-4D97-AF65-F5344CB8AC3E}">
        <p14:creationId xmlns:p14="http://schemas.microsoft.com/office/powerpoint/2010/main" val="19783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0DA27E5-45BD-8D71-58A2-8374B10C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286605"/>
            <a:ext cx="11333432" cy="122353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Project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0039-84F9-42FC-7E83-192E88680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527" y="1510143"/>
            <a:ext cx="5860473" cy="487680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intend to achieve the following objectives: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how total call cost  affects the churn rate.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Check how frequency of customer service call affects churning rate.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how international call cost affects the customers.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Check if night and day cost affect the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 descr="A target with a dart and various objects around it&#10;&#10;Description automatically generated">
            <a:extLst>
              <a:ext uri="{FF2B5EF4-FFF2-40B4-BE49-F238E27FC236}">
                <a16:creationId xmlns:a16="http://schemas.microsoft.com/office/drawing/2014/main" id="{FF49D8EF-3B0F-6FFD-7FE6-6ABC9A2C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0144"/>
            <a:ext cx="5472959" cy="4876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57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0917-3F2E-D76A-C560-EBA00810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67765" cy="1828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AA436-D991-0D95-909D-9E4454597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32" y="1025236"/>
            <a:ext cx="4512333" cy="523701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from churn-in-telecoms. The data used in the project was obtained from Kaggle.com.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Data Reference: </a:t>
            </a:r>
            <a:r>
              <a:rPr lang="en-US" sz="20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https://www.kaggle.com/datasets/becksddf/churn-in-telecoms-dataset</a:t>
            </a:r>
            <a:r>
              <a:rPr lang="en-US" sz="2000" b="0" i="0" u="sng" dirty="0">
                <a:solidFill>
                  <a:srgbClr val="296EAA"/>
                </a:solidFill>
                <a:effectLst/>
                <a:latin typeface="Helvetica Neue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  <a:cs typeface="Times New Roman" panose="02020603050405020304" pitchFamily="18" charset="0"/>
              </a:rPr>
              <a:t>The data consist of 330 records and 21 columns.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were observed :</a:t>
            </a:r>
          </a:p>
          <a:p>
            <a:pPr marL="342900" indent="-342900">
              <a:buAutoNum type="arabicPeriod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customers who churn and those who remained.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87F4D7-9C84-5C70-5473-B932202166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53" y="240631"/>
            <a:ext cx="7357479" cy="586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3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B03F-6399-88C2-8F64-192BA168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18127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B872-E022-E36F-BE9E-11984B0B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465" y="320174"/>
            <a:ext cx="3517567" cy="4631681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Bivariate Analysis.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relationship between the customers who churn and  frequently called the customers serve.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with high frequency call rate, the higher the rate of churn.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4F54F4-88C2-5354-0A6A-10F07F64C5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06" y="176463"/>
            <a:ext cx="6995675" cy="49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8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48E7-A094-6EE8-B917-0DDAE731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84691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341-B182-979A-1FED-863BE7A0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016" y="803141"/>
            <a:ext cx="4070684" cy="47446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CHURN AND TOTAL COST.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cost of call rate is high the rate of churn is also high.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1A2EDA-5198-A530-4B98-F90BA75958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79" y="469901"/>
            <a:ext cx="6552055" cy="50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AAE8-CE37-D7C6-C990-4FE251B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73761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23AE-9016-698C-9C49-AB0D1016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601" y="786384"/>
            <a:ext cx="4059432" cy="53211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CHURN AND TOTAL INTERNATIONAL CHARGE.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increase in the total international call cost the churn rate is also high.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9FD0DC-1CD2-F966-E9A0-23A2FA71EE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68" y="545432"/>
            <a:ext cx="6379436" cy="53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2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4922-4CF9-E8AC-5B5B-4B422F630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1" y="0"/>
            <a:ext cx="828501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87E287-2526-3DD0-2AB8-B449976E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0" y="-1"/>
            <a:ext cx="8312727" cy="701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F06AE-567D-C2C8-8C54-44509575BE9F}"/>
              </a:ext>
            </a:extLst>
          </p:cNvPr>
          <p:cNvSpPr txBox="1"/>
          <p:nvPr/>
        </p:nvSpPr>
        <p:spPr>
          <a:xfrm>
            <a:off x="-13857" y="3283527"/>
            <a:ext cx="4087092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models were  constructed to try and predict the churn rate.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hey were as follows;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1.Regression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2.Decision Tree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3.Random Forest 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4.K-Nearest Neighbors.</a:t>
            </a:r>
          </a:p>
          <a:p>
            <a:pPr marL="0" indent="0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results from the four models.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33B91-B777-7821-EB21-D1C725EA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3854"/>
            <a:ext cx="4087092" cy="32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4922-4CF9-E8AC-5B5B-4B422F630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002" y="0"/>
            <a:ext cx="7315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forest, gave the best performance metric where: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has a high recall score of 0.83 which means it can capture a significant number of actual churn cases (83%) which is what we want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has an accuracy score of 0.94 meaning that our model can correctly classify the churn cases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also has a F1 score of 0.81 meaning that our model demonstrates a substantial ability to balance precision and recall resulting in accurate identification of True Positives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 AUC  score of 0.897290 indicates that your model has good discrimination power in distinguishing between positive and negative instances.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19AA0-2493-C7EA-17D4-4E016F0F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15807"/>
            <a:ext cx="4831308" cy="3042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9E4C0-5659-6C92-B510-F32106BE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831308" cy="38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847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{D83E4790-E0CF-4D42-9AAB-BEC979DF14D5}tf56160789_win32</Template>
  <TotalTime>1539</TotalTime>
  <Words>685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Helvetica Neue</vt:lpstr>
      <vt:lpstr>Times New Roman</vt:lpstr>
      <vt:lpstr>Custom</vt:lpstr>
      <vt:lpstr>SYRIA TEL CUSTOMER CHURN PREDICTION PROJECT.</vt:lpstr>
      <vt:lpstr>BUSINESS UNDERSTANDING. </vt:lpstr>
      <vt:lpstr>Project Objectives </vt:lpstr>
      <vt:lpstr>DATA UNDERSTANDING.  </vt:lpstr>
      <vt:lpstr>  </vt:lpstr>
      <vt:lpstr> 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 TEL CUSTOMER CHUN PREDICTION PROJECT.</dc:title>
  <dc:creator>samuel karapia</dc:creator>
  <cp:lastModifiedBy>Purity M. Riungu</cp:lastModifiedBy>
  <cp:revision>32</cp:revision>
  <dcterms:created xsi:type="dcterms:W3CDTF">2023-07-18T13:06:04Z</dcterms:created>
  <dcterms:modified xsi:type="dcterms:W3CDTF">2023-07-19T15:54:31Z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47488a2-3864-438c-9e89-4ec493f9b5d9_Enabled">
    <vt:lpwstr>true</vt:lpwstr>
  </property>
  <property fmtid="{D5CDD505-2E9C-101B-9397-08002B2CF9AE}" pid="4" name="MSIP_Label_447488a2-3864-438c-9e89-4ec493f9b5d9_SetDate">
    <vt:lpwstr>2023-07-18T14:45:14Z</vt:lpwstr>
  </property>
  <property fmtid="{D5CDD505-2E9C-101B-9397-08002B2CF9AE}" pid="5" name="MSIP_Label_447488a2-3864-438c-9e89-4ec493f9b5d9_Method">
    <vt:lpwstr>Privileged</vt:lpwstr>
  </property>
  <property fmtid="{D5CDD505-2E9C-101B-9397-08002B2CF9AE}" pid="6" name="MSIP_Label_447488a2-3864-438c-9e89-4ec493f9b5d9_Name">
    <vt:lpwstr>FAU-Public</vt:lpwstr>
  </property>
  <property fmtid="{D5CDD505-2E9C-101B-9397-08002B2CF9AE}" pid="7" name="MSIP_Label_447488a2-3864-438c-9e89-4ec493f9b5d9_SiteId">
    <vt:lpwstr>e8de2c72-c5a4-4d00-af8d-4559ea9a19fd</vt:lpwstr>
  </property>
  <property fmtid="{D5CDD505-2E9C-101B-9397-08002B2CF9AE}" pid="8" name="MSIP_Label_447488a2-3864-438c-9e89-4ec493f9b5d9_ActionId">
    <vt:lpwstr>49633e66-34ce-4c8c-8750-9c6152d5c532</vt:lpwstr>
  </property>
  <property fmtid="{D5CDD505-2E9C-101B-9397-08002B2CF9AE}" pid="9" name="MSIP_Label_447488a2-3864-438c-9e89-4ec493f9b5d9_ContentBits">
    <vt:lpwstr>1</vt:lpwstr>
  </property>
  <property fmtid="{D5CDD505-2E9C-101B-9397-08002B2CF9AE}" pid="10" name="ClassificationContentMarkingHeaderLocations">
    <vt:lpwstr>Custom:9</vt:lpwstr>
  </property>
  <property fmtid="{D5CDD505-2E9C-101B-9397-08002B2CF9AE}" pid="11" name="ClassificationContentMarkingHeaderText">
    <vt:lpwstr>Public</vt:lpwstr>
  </property>
</Properties>
</file>