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7" r:id="rId5"/>
    <p:sldId id="268" r:id="rId6"/>
    <p:sldId id="272" r:id="rId7"/>
    <p:sldId id="283" r:id="rId8"/>
    <p:sldId id="269" r:id="rId9"/>
    <p:sldId id="278" r:id="rId10"/>
    <p:sldId id="280" r:id="rId11"/>
    <p:sldId id="279" r:id="rId12"/>
    <p:sldId id="281" r:id="rId13"/>
    <p:sldId id="285" r:id="rId14"/>
    <p:sldId id="286" r:id="rId15"/>
    <p:sldId id="287" r:id="rId16"/>
    <p:sldId id="288" r:id="rId17"/>
    <p:sldId id="289" r:id="rId18"/>
    <p:sldId id="292" r:id="rId19"/>
    <p:sldId id="290" r:id="rId20"/>
    <p:sldId id="291" r:id="rId21"/>
    <p:sldId id="293" r:id="rId22"/>
    <p:sldId id="294" r:id="rId23"/>
    <p:sldId id="297" r:id="rId24"/>
    <p:sldId id="298" r:id="rId25"/>
    <p:sldId id="299" r:id="rId26"/>
    <p:sldId id="300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65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JTTJcZnpng" TargetMode="External"/><Relationship Id="rId2" Type="http://schemas.openxmlformats.org/officeDocument/2006/relationships/hyperlink" Target="https://github.com/chvancooten/maldev-for-dummies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0xpat.github.io/" TargetMode="External"/><Relationship Id="rId4" Type="http://schemas.openxmlformats.org/officeDocument/2006/relationships/hyperlink" Target="https://youtu.be/aNEqC-U5tH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749" y="2428874"/>
            <a:ext cx="8735325" cy="2000251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Malware(</a:t>
            </a:r>
            <a:r>
              <a:rPr lang="es-419" dirty="0">
                <a:cs typeface="Times New Roman" panose="02020603050405020304" pitchFamily="18" charset="0"/>
              </a:rPr>
              <a:t>Inyección</a:t>
            </a:r>
            <a:r>
              <a:rPr lang="en-US" dirty="0">
                <a:cs typeface="Times New Roman" panose="02020603050405020304" pitchFamily="18" charset="0"/>
              </a:rPr>
              <a:t> de </a:t>
            </a:r>
            <a:r>
              <a:rPr lang="en-US" dirty="0" err="1">
                <a:cs typeface="Times New Roman" panose="02020603050405020304" pitchFamily="18" charset="0"/>
              </a:rPr>
              <a:t>procesos</a:t>
            </a:r>
            <a:r>
              <a:rPr lang="en-US" dirty="0">
                <a:cs typeface="Times New Roman" panose="02020603050405020304" pitchFamily="18" charset="0"/>
              </a:rPr>
              <a:t> y DLL Side-Loading)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196C3-28D4-4615-8DBA-4AB119C6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2" y="529257"/>
            <a:ext cx="10285730" cy="1040882"/>
          </a:xfrm>
        </p:spPr>
        <p:txBody>
          <a:bodyPr anchor="b">
            <a:normAutofit/>
          </a:bodyPr>
          <a:lstStyle/>
          <a:p>
            <a:r>
              <a:rPr lang="es-419" dirty="0"/>
              <a:t>Reservamos el espacio de memoria para nuestro shellcode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EAEF67-BC97-FDA7-DE8D-F3B2C3E90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5712" y="2057400"/>
            <a:ext cx="5925185" cy="2743200"/>
          </a:xfrm>
        </p:spPr>
        <p:txBody>
          <a:bodyPr>
            <a:normAutofit/>
          </a:bodyPr>
          <a:lstStyle/>
          <a:p>
            <a:pPr marL="342900" indent="-342900" algn="just">
              <a:buFontTx/>
              <a:buChar char="-"/>
            </a:pPr>
            <a:r>
              <a:rPr lang="es-419" dirty="0"/>
              <a:t>Asignamos memoria dentro del proceso externo.</a:t>
            </a:r>
          </a:p>
          <a:p>
            <a:pPr marL="342900" indent="-342900" algn="just">
              <a:buFontTx/>
              <a:buChar char="-"/>
            </a:pPr>
            <a:r>
              <a:rPr lang="es-419" dirty="0"/>
              <a:t>Le pedimos que el tamaño de memoria sea del mismo tamaño que nuestro </a:t>
            </a:r>
            <a:r>
              <a:rPr lang="es-419" dirty="0" err="1"/>
              <a:t>shellcode</a:t>
            </a:r>
            <a:r>
              <a:rPr lang="es-419" dirty="0"/>
              <a:t>.</a:t>
            </a:r>
          </a:p>
          <a:p>
            <a:pPr marL="342900" indent="-342900" algn="just">
              <a:buFontTx/>
              <a:buChar char="-"/>
            </a:pPr>
            <a:r>
              <a:rPr lang="es-419" dirty="0"/>
              <a:t>Que esta región de memoria tenga permisos de ejecución.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A0A1751-B7EE-2D17-7571-3A5E0AF7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58" y="4419600"/>
            <a:ext cx="846890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522F0-A87D-2F03-C967-1A5DB0F7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81" y="1676400"/>
            <a:ext cx="4062942" cy="2438400"/>
          </a:xfrm>
        </p:spPr>
        <p:txBody>
          <a:bodyPr anchor="b">
            <a:normAutofit/>
          </a:bodyPr>
          <a:lstStyle/>
          <a:p>
            <a:r>
              <a:rPr lang="es-419" dirty="0" err="1"/>
              <a:t>Shellcode</a:t>
            </a:r>
            <a:r>
              <a:rPr lang="es-419" dirty="0"/>
              <a:t>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E9A2C01-63CC-AA61-78A6-3D71BF33E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7881" y="4210698"/>
            <a:ext cx="4062942" cy="19304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s-419" dirty="0"/>
              <a:t>Código de operación.</a:t>
            </a:r>
          </a:p>
          <a:p>
            <a:pPr marL="342900" indent="-342900" algn="just">
              <a:buFontTx/>
              <a:buChar char="-"/>
            </a:pPr>
            <a:r>
              <a:rPr lang="es-419" dirty="0"/>
              <a:t>Como es lenguaje máquina , es importante conocer la arquitectura del computador de la víctima. </a:t>
            </a:r>
          </a:p>
          <a:p>
            <a:pPr marL="342900" indent="-342900">
              <a:buFontTx/>
              <a:buChar char="-"/>
            </a:pPr>
            <a:r>
              <a:rPr lang="es-419" dirty="0"/>
              <a:t>Se representa en valores hexadecimales.</a:t>
            </a:r>
          </a:p>
          <a:p>
            <a:pPr marL="342900" indent="-342900">
              <a:buFontTx/>
              <a:buChar char="-"/>
            </a:pPr>
            <a:endParaRPr lang="es-419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413D27-384A-84DC-C374-10DA26EC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823" y="553098"/>
            <a:ext cx="3548380" cy="5588000"/>
          </a:xfrm>
          <a:prstGeom prst="rect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3E0D070-5807-1D68-2765-EA3E88722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2032648"/>
            <a:ext cx="2828925" cy="26289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5205751-1C5D-F438-B643-44C2FE7EF3E9}"/>
              </a:ext>
            </a:extLst>
          </p:cNvPr>
          <p:cNvSpPr txBox="1"/>
          <p:nvPr/>
        </p:nvSpPr>
        <p:spPr>
          <a:xfrm>
            <a:off x="9816622" y="4724400"/>
            <a:ext cx="1480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/>
              <a:t>Se traduce a esto.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4DB16A-5F8D-4717-10BF-F89E46969402}"/>
              </a:ext>
            </a:extLst>
          </p:cNvPr>
          <p:cNvSpPr txBox="1"/>
          <p:nvPr/>
        </p:nvSpPr>
        <p:spPr>
          <a:xfrm>
            <a:off x="6658509" y="6141098"/>
            <a:ext cx="76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/>
              <a:t>Esto</a:t>
            </a:r>
          </a:p>
        </p:txBody>
      </p:sp>
    </p:spTree>
    <p:extLst>
      <p:ext uri="{BB962C8B-B14F-4D97-AF65-F5344CB8AC3E}">
        <p14:creationId xmlns:p14="http://schemas.microsoft.com/office/powerpoint/2010/main" val="1798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AC38F-F454-CFEC-2AD0-A6F08DCD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Shellcode</a:t>
            </a:r>
            <a:r>
              <a:rPr lang="es-419" dirty="0"/>
              <a:t> -&gt; memoria de proceso en ejecución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92F75BA-7806-0EF6-6165-1376DC29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3019368"/>
            <a:ext cx="5410955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7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AC38F-F454-CFEC-2AD0-A6F08DCD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1600200"/>
            <a:ext cx="2741930" cy="971686"/>
          </a:xfrm>
        </p:spPr>
        <p:txBody>
          <a:bodyPr/>
          <a:lstStyle/>
          <a:p>
            <a:r>
              <a:rPr lang="es-419" dirty="0"/>
              <a:t>Ejecuta el </a:t>
            </a:r>
            <a:r>
              <a:rPr lang="es-419" dirty="0" err="1"/>
              <a:t>shellcode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F8E5AE-6179-19C0-604E-E4947E3A5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977" y="2943157"/>
            <a:ext cx="855464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C9A88-4F18-97DD-6564-4B928FD8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047" y="3149600"/>
            <a:ext cx="3046730" cy="558800"/>
          </a:xfrm>
        </p:spPr>
        <p:txBody>
          <a:bodyPr>
            <a:noAutofit/>
          </a:bodyPr>
          <a:lstStyle/>
          <a:p>
            <a:pPr algn="ctr"/>
            <a:r>
              <a:rPr lang="es-419" sz="3500" dirty="0"/>
              <a:t>x0| demo</a:t>
            </a:r>
          </a:p>
        </p:txBody>
      </p:sp>
    </p:spTree>
    <p:extLst>
      <p:ext uri="{BB962C8B-B14F-4D97-AF65-F5344CB8AC3E}">
        <p14:creationId xmlns:p14="http://schemas.microsoft.com/office/powerpoint/2010/main" val="387705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C9A88-4F18-97DD-6564-4B928FD8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229" y="3149600"/>
            <a:ext cx="5714365" cy="558800"/>
          </a:xfrm>
        </p:spPr>
        <p:txBody>
          <a:bodyPr>
            <a:noAutofit/>
          </a:bodyPr>
          <a:lstStyle/>
          <a:p>
            <a:pPr algn="ctr"/>
            <a:r>
              <a:rPr lang="es-419" sz="3500" dirty="0"/>
              <a:t>x1| </a:t>
            </a:r>
            <a:r>
              <a:rPr lang="es-419" sz="3500" dirty="0" err="1"/>
              <a:t>dll</a:t>
            </a:r>
            <a:r>
              <a:rPr lang="es-419" sz="3500" dirty="0"/>
              <a:t> </a:t>
            </a:r>
            <a:r>
              <a:rPr lang="es-419" sz="3500" dirty="0" err="1"/>
              <a:t>side-loading</a:t>
            </a:r>
            <a:endParaRPr lang="es-419" sz="3500" dirty="0"/>
          </a:p>
        </p:txBody>
      </p:sp>
    </p:spTree>
    <p:extLst>
      <p:ext uri="{BB962C8B-B14F-4D97-AF65-F5344CB8AC3E}">
        <p14:creationId xmlns:p14="http://schemas.microsoft.com/office/powerpoint/2010/main" val="146805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3264-A954-8DFE-AC50-072E5AFE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609600"/>
            <a:ext cx="3884930" cy="691965"/>
          </a:xfrm>
        </p:spPr>
        <p:txBody>
          <a:bodyPr/>
          <a:lstStyle/>
          <a:p>
            <a:r>
              <a:rPr lang="es-419" dirty="0" err="1"/>
              <a:t>Dll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422413-D2E6-A5B0-F749-28A1BD593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1498600"/>
            <a:ext cx="4723130" cy="3987800"/>
          </a:xfrm>
        </p:spPr>
        <p:txBody>
          <a:bodyPr>
            <a:normAutofit/>
          </a:bodyPr>
          <a:lstStyle/>
          <a:p>
            <a:r>
              <a:rPr lang="es-419" dirty="0"/>
              <a:t>DLL – Dynamic Load Library. </a:t>
            </a:r>
          </a:p>
          <a:p>
            <a:pPr marL="342900" indent="-342900">
              <a:buFontTx/>
              <a:buChar char="-"/>
            </a:pPr>
            <a:r>
              <a:rPr lang="es-419" dirty="0"/>
              <a:t>Se cargan en tiempo de ejecución.</a:t>
            </a:r>
          </a:p>
          <a:p>
            <a:pPr marL="342900" indent="-342900">
              <a:buFontTx/>
              <a:buChar char="-"/>
            </a:pPr>
            <a:r>
              <a:rPr lang="es-419" dirty="0"/>
              <a:t>Contienen funciones, y rutinas que son utilizadas por otros programas.</a:t>
            </a:r>
          </a:p>
          <a:p>
            <a:pPr marL="342900" indent="-342900">
              <a:buFontTx/>
              <a:buChar char="-"/>
            </a:pPr>
            <a:r>
              <a:rPr lang="es-419" dirty="0"/>
              <a:t>Fáciles de mantener.</a:t>
            </a:r>
          </a:p>
          <a:p>
            <a:pPr marL="342900" indent="-342900">
              <a:buFontTx/>
              <a:buChar char="-"/>
            </a:pPr>
            <a:r>
              <a:rPr lang="es-419" dirty="0"/>
              <a:t>Resultan en proyectos de menor tamaño.</a:t>
            </a:r>
          </a:p>
        </p:txBody>
      </p:sp>
    </p:spTree>
    <p:extLst>
      <p:ext uri="{BB962C8B-B14F-4D97-AF65-F5344CB8AC3E}">
        <p14:creationId xmlns:p14="http://schemas.microsoft.com/office/powerpoint/2010/main" val="24554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FB0D4-DF5F-46D1-CB56-28E7D1E2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584200"/>
            <a:ext cx="3961130" cy="558800"/>
          </a:xfrm>
        </p:spPr>
        <p:txBody>
          <a:bodyPr/>
          <a:lstStyle/>
          <a:p>
            <a:r>
              <a:rPr lang="es-419" dirty="0" err="1"/>
              <a:t>Dll</a:t>
            </a:r>
            <a:r>
              <a:rPr lang="es-419" dirty="0"/>
              <a:t> – </a:t>
            </a:r>
            <a:r>
              <a:rPr lang="es-419" dirty="0" err="1"/>
              <a:t>side</a:t>
            </a:r>
            <a:r>
              <a:rPr lang="es-419" dirty="0"/>
              <a:t> </a:t>
            </a:r>
            <a:r>
              <a:rPr lang="es-419" dirty="0" err="1"/>
              <a:t>loading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042937-3E16-657F-2448-B3C191B20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1412033"/>
            <a:ext cx="8837930" cy="416767"/>
          </a:xfrm>
        </p:spPr>
        <p:txBody>
          <a:bodyPr/>
          <a:lstStyle/>
          <a:p>
            <a:r>
              <a:rPr lang="es-419" dirty="0"/>
              <a:t>Replicamos un DLL legitimo con un DLL malicioso el cual funcionara como proxy.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CCCA93-E988-A764-E934-991BF4735C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06" y="1981200"/>
            <a:ext cx="3752606" cy="4495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35F20F9-2908-DD1C-EA3A-BD97671549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4" y="1984310"/>
            <a:ext cx="381461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541DED-D7FC-852C-02D1-D53039001FED}"/>
              </a:ext>
            </a:extLst>
          </p:cNvPr>
          <p:cNvSpPr txBox="1">
            <a:spLocks/>
          </p:cNvSpPr>
          <p:nvPr/>
        </p:nvSpPr>
        <p:spPr>
          <a:xfrm>
            <a:off x="1141412" y="381000"/>
            <a:ext cx="3581400" cy="1016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s-419" sz="2800" cap="all" spc="200" dirty="0">
                <a:solidFill>
                  <a:schemeClr val="accent1"/>
                </a:solidFill>
              </a:rPr>
              <a:t>Creando nuestro </a:t>
            </a:r>
            <a:r>
              <a:rPr lang="es-419" sz="2800" cap="all" spc="200" dirty="0" err="1">
                <a:solidFill>
                  <a:schemeClr val="accent1"/>
                </a:solidFill>
              </a:rPr>
              <a:t>dll</a:t>
            </a:r>
            <a:r>
              <a:rPr lang="es-419" sz="2800" cap="all" spc="20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06D05B7B-6E2C-F98D-1CBE-0C969508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43" y="584200"/>
            <a:ext cx="5462269" cy="5588000"/>
          </a:xfrm>
          <a:prstGeom prst="rect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F6487F1-B380-0EAF-407E-96F8538272B9}"/>
              </a:ext>
            </a:extLst>
          </p:cNvPr>
          <p:cNvSpPr txBox="1"/>
          <p:nvPr/>
        </p:nvSpPr>
        <p:spPr>
          <a:xfrm>
            <a:off x="1141412" y="1828800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s-419" sz="2800" dirty="0"/>
              <a:t>Contiene 3 funciones</a:t>
            </a:r>
          </a:p>
          <a:p>
            <a:pPr marL="457200" indent="-457200">
              <a:buFontTx/>
              <a:buChar char="-"/>
            </a:pPr>
            <a:r>
              <a:rPr lang="es-419" sz="2800" dirty="0"/>
              <a:t>Pueden ser invocadas por un programa o aplicación que requiera de las mismas.</a:t>
            </a:r>
          </a:p>
        </p:txBody>
      </p:sp>
    </p:spTree>
    <p:extLst>
      <p:ext uri="{BB962C8B-B14F-4D97-AF65-F5344CB8AC3E}">
        <p14:creationId xmlns:p14="http://schemas.microsoft.com/office/powerpoint/2010/main" val="340155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FB0D4-DF5F-46D1-CB56-28E7D1E2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584200"/>
            <a:ext cx="5180330" cy="558800"/>
          </a:xfrm>
        </p:spPr>
        <p:txBody>
          <a:bodyPr>
            <a:normAutofit/>
          </a:bodyPr>
          <a:lstStyle/>
          <a:p>
            <a:r>
              <a:rPr lang="es-419" dirty="0"/>
              <a:t>Creando nuestro </a:t>
            </a:r>
            <a:r>
              <a:rPr lang="es-419" dirty="0" err="1"/>
              <a:t>dll</a:t>
            </a:r>
            <a:r>
              <a:rPr lang="es-419" dirty="0"/>
              <a:t> | 02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90FC6BB-9572-E2EB-0866-AF55C0D2B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419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154E9C-4FE2-7945-E992-2BAD5F20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04" y="1219200"/>
            <a:ext cx="5055808" cy="524834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7BCD558-F288-1342-AABE-E7712E3B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072" y="2166688"/>
            <a:ext cx="5227768" cy="3353364"/>
          </a:xfrm>
          <a:prstGeom prst="rect">
            <a:avLst/>
          </a:prstGeom>
        </p:spPr>
      </p:pic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2532C6AF-2964-3072-F2B9-9F375FF174A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6094412" y="3843370"/>
            <a:ext cx="556660" cy="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47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u="sng" dirty="0" err="1">
                <a:cs typeface="Times New Roman" panose="02020603050405020304" pitchFamily="18" charset="0"/>
              </a:rPr>
              <a:t>Disclaimer</a:t>
            </a:r>
            <a:endParaRPr lang="es-419" u="sng" dirty="0"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s-419" dirty="0">
                <a:cs typeface="Times New Roman" panose="02020603050405020304" pitchFamily="18" charset="0"/>
              </a:rPr>
              <a:t>Esto es apenas una introducción al tema de desarrollo de malware, no se convertirán en expertos de noche a la mañana.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419" dirty="0">
                <a:cs typeface="Times New Roman" panose="02020603050405020304" pitchFamily="18" charset="0"/>
              </a:rPr>
              <a:t>El demo a presentarse fue realizado en ambientes de prueba y propios. No lo prueben en ambientes de producción y donde no tengan permiso.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419" dirty="0">
                <a:cs typeface="Times New Roman" panose="02020603050405020304" pitchFamily="18" charset="0"/>
              </a:rPr>
              <a:t>Esta explicación esta realizada con fines educativos. No quiero que salgan con la realidad alterada y piensen que están a nivel de un APT.</a:t>
            </a:r>
          </a:p>
          <a:p>
            <a:pPr algn="just"/>
            <a:endParaRPr lang="es-419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C9A88-4F18-97DD-6564-4B928FD8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047" y="3149600"/>
            <a:ext cx="3046730" cy="558800"/>
          </a:xfrm>
        </p:spPr>
        <p:txBody>
          <a:bodyPr>
            <a:noAutofit/>
          </a:bodyPr>
          <a:lstStyle/>
          <a:p>
            <a:pPr algn="ctr"/>
            <a:r>
              <a:rPr lang="es-419" sz="3500" dirty="0"/>
              <a:t>x1| demo</a:t>
            </a:r>
          </a:p>
        </p:txBody>
      </p:sp>
    </p:spTree>
    <p:extLst>
      <p:ext uri="{BB962C8B-B14F-4D97-AF65-F5344CB8AC3E}">
        <p14:creationId xmlns:p14="http://schemas.microsoft.com/office/powerpoint/2010/main" val="39225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C9A88-4F18-97DD-6564-4B928FD8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s-419" dirty="0"/>
              <a:t>Herramientas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5BE564-32B9-8617-28E5-E59E19EC2AF9}"/>
              </a:ext>
            </a:extLst>
          </p:cNvPr>
          <p:cNvSpPr txBox="1"/>
          <p:nvPr/>
        </p:nvSpPr>
        <p:spPr>
          <a:xfrm>
            <a:off x="1218883" y="1701800"/>
            <a:ext cx="5078677" cy="3454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419" sz="2600" dirty="0" err="1"/>
              <a:t>Process</a:t>
            </a:r>
            <a:r>
              <a:rPr lang="es-419" sz="2600" dirty="0"/>
              <a:t> Hacker.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419" sz="2600" dirty="0" err="1"/>
              <a:t>Procmon</a:t>
            </a:r>
            <a:r>
              <a:rPr lang="es-419" sz="2600" dirty="0"/>
              <a:t>.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419" sz="2600" dirty="0"/>
              <a:t>Visual Studio.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419" sz="2600" dirty="0" err="1"/>
              <a:t>Metasploit</a:t>
            </a:r>
            <a:r>
              <a:rPr lang="es-419" sz="2600" dirty="0"/>
              <a:t> Framework.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419" sz="2600" dirty="0"/>
              <a:t>Cualquier lenguaje de programación compilado. (C, C++, C#, </a:t>
            </a:r>
            <a:r>
              <a:rPr lang="es-419" sz="2600" dirty="0" err="1"/>
              <a:t>Rust</a:t>
            </a:r>
            <a:r>
              <a:rPr lang="es-419" sz="2600" dirty="0"/>
              <a:t>, </a:t>
            </a:r>
            <a:r>
              <a:rPr lang="es-419" sz="2600" dirty="0" err="1"/>
              <a:t>Go</a:t>
            </a:r>
            <a:r>
              <a:rPr lang="es-419" sz="2600" dirty="0"/>
              <a:t>)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s-419" sz="2600" dirty="0"/>
              <a:t>Ganas de aprender.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F49D47A-BE85-3D7E-EEC4-30C38E9E0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133" y="1701800"/>
            <a:ext cx="3454400" cy="345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12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CA7319C-71B2-2592-55E4-5D4E8437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84200"/>
            <a:ext cx="2589530" cy="558800"/>
          </a:xfrm>
        </p:spPr>
        <p:txBody>
          <a:bodyPr/>
          <a:lstStyle/>
          <a:p>
            <a:r>
              <a:rPr lang="en-US" dirty="0" err="1"/>
              <a:t>Recursos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0578307-8066-18E9-4B57-F78DF75F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18" y="1268274"/>
            <a:ext cx="10266394" cy="536112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https://github.com/chvancooten/maldev-for-dummies</a:t>
            </a:r>
            <a:r>
              <a:rPr lang="en-US" dirty="0"/>
              <a:t> [Buena </a:t>
            </a:r>
            <a:r>
              <a:rPr lang="en-US" dirty="0" err="1"/>
              <a:t>introduccion</a:t>
            </a:r>
            <a:r>
              <a:rPr lang="en-US" dirty="0"/>
              <a:t> a Desarrollo de malware]</a:t>
            </a:r>
          </a:p>
          <a:p>
            <a:r>
              <a:rPr lang="en-US" dirty="0">
                <a:hlinkClick r:id="rId3"/>
              </a:rPr>
              <a:t>https://www.youtube.com/watch?v=BJTTJcZnpng</a:t>
            </a:r>
            <a:r>
              <a:rPr lang="en-US" dirty="0"/>
              <a:t> [Plaintext - Process Injection]</a:t>
            </a:r>
          </a:p>
          <a:p>
            <a:r>
              <a:rPr lang="en-US" b="1" dirty="0">
                <a:hlinkClick r:id="rId4"/>
              </a:rPr>
              <a:t>https://youtu.be/aNEqC-U5tHM</a:t>
            </a:r>
            <a:r>
              <a:rPr lang="en-US" b="1" dirty="0"/>
              <a:t> </a:t>
            </a:r>
            <a:r>
              <a:rPr lang="en-US" dirty="0"/>
              <a:t>[Crow - Malware Development </a:t>
            </a:r>
            <a:r>
              <a:rPr lang="en-US" dirty="0" err="1"/>
              <a:t>serie</a:t>
            </a:r>
            <a:r>
              <a:rPr lang="en-US" dirty="0"/>
              <a:t>]</a:t>
            </a:r>
          </a:p>
          <a:p>
            <a:r>
              <a:rPr lang="en-US" b="1" dirty="0">
                <a:hlinkClick r:id="rId5"/>
              </a:rPr>
              <a:t>https://0xpat.github.io/</a:t>
            </a:r>
            <a:r>
              <a:rPr lang="en-US" b="1" dirty="0"/>
              <a:t> </a:t>
            </a:r>
            <a:r>
              <a:rPr lang="en-US" dirty="0"/>
              <a:t>[0xPat blog, </a:t>
            </a:r>
            <a:r>
              <a:rPr lang="en-US" dirty="0" err="1"/>
              <a:t>cuenta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Desarrollo de malware]</a:t>
            </a:r>
          </a:p>
        </p:txBody>
      </p:sp>
    </p:spTree>
    <p:extLst>
      <p:ext uri="{BB962C8B-B14F-4D97-AF65-F5344CB8AC3E}">
        <p14:creationId xmlns:p14="http://schemas.microsoft.com/office/powerpoint/2010/main" val="41423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C9A88-4F18-97DD-6564-4B928FD8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047" y="3149600"/>
            <a:ext cx="3046730" cy="558800"/>
          </a:xfrm>
        </p:spPr>
        <p:txBody>
          <a:bodyPr>
            <a:noAutofit/>
          </a:bodyPr>
          <a:lstStyle/>
          <a:p>
            <a:pPr algn="ctr"/>
            <a:r>
              <a:rPr lang="es-419" sz="3500" dirty="0"/>
              <a:t>x2</a:t>
            </a:r>
            <a:r>
              <a:rPr lang="es-419" sz="3500"/>
              <a:t>| QA</a:t>
            </a:r>
            <a:endParaRPr lang="es-419" sz="3500" dirty="0"/>
          </a:p>
        </p:txBody>
      </p:sp>
    </p:spTree>
    <p:extLst>
      <p:ext uri="{BB962C8B-B14F-4D97-AF65-F5344CB8AC3E}">
        <p14:creationId xmlns:p14="http://schemas.microsoft.com/office/powerpoint/2010/main" val="12932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EFB1-FCB9-1B77-868B-6CC793368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anchor="b">
            <a:normAutofit/>
          </a:bodyPr>
          <a:lstStyle/>
          <a:p>
            <a:r>
              <a:rPr lang="en-US" u="sng" dirty="0"/>
              <a:t>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D727-209E-64CD-225A-0CD06120B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es-419" sz="2000" dirty="0"/>
              <a:t>Malware = </a:t>
            </a:r>
            <a:r>
              <a:rPr lang="es-419" sz="2000" b="1" dirty="0" err="1"/>
              <a:t>Mal</a:t>
            </a:r>
            <a:r>
              <a:rPr lang="es-419" sz="2000" dirty="0" err="1"/>
              <a:t>icious</a:t>
            </a:r>
            <a:r>
              <a:rPr lang="es-419" sz="2000" dirty="0"/>
              <a:t> + Soft</a:t>
            </a:r>
            <a:r>
              <a:rPr lang="es-419" sz="2000" b="1" dirty="0"/>
              <a:t>ware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s-419" sz="2000" b="1" dirty="0"/>
          </a:p>
          <a:p>
            <a:pPr marL="0" indent="0" algn="just">
              <a:spcAft>
                <a:spcPts val="600"/>
              </a:spcAft>
              <a:buNone/>
            </a:pPr>
            <a:r>
              <a:rPr lang="es-419" sz="2000" dirty="0"/>
              <a:t>La única diferencia entre un programa o aplicación legítimo de un gusano, virus, backdoor, </a:t>
            </a:r>
            <a:r>
              <a:rPr lang="es-419" sz="2000" dirty="0" err="1"/>
              <a:t>etc</a:t>
            </a:r>
            <a:r>
              <a:rPr lang="es-419" sz="2000" dirty="0"/>
              <a:t>… Es la intención con la cual se desarrolla.</a:t>
            </a:r>
          </a:p>
        </p:txBody>
      </p:sp>
    </p:spTree>
    <p:extLst>
      <p:ext uri="{BB962C8B-B14F-4D97-AF65-F5344CB8AC3E}">
        <p14:creationId xmlns:p14="http://schemas.microsoft.com/office/powerpoint/2010/main" val="376492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BCE65-2834-E606-AC12-C4824A7F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3149600"/>
            <a:ext cx="4062942" cy="558800"/>
          </a:xfrm>
        </p:spPr>
        <p:txBody>
          <a:bodyPr anchor="b">
            <a:normAutofit/>
          </a:bodyPr>
          <a:lstStyle/>
          <a:p>
            <a:r>
              <a:rPr lang="es-419" dirty="0"/>
              <a:t>Resultado final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75F6D6-D0DD-E026-7312-E51E390C2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2273300"/>
            <a:ext cx="690245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/>
          <a:p>
            <a:r>
              <a:rPr lang="en-US" dirty="0"/>
              <a:t>Process Injection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D6F7B-4633-F73B-37C4-078379680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en-US" sz="1500" dirty="0"/>
              <a:t>Process Injection o </a:t>
            </a:r>
            <a:r>
              <a:rPr lang="es-US" sz="1500" dirty="0"/>
              <a:t>Inyección</a:t>
            </a:r>
            <a:r>
              <a:rPr lang="en-US" sz="1500" dirty="0"/>
              <a:t> </a:t>
            </a:r>
            <a:r>
              <a:rPr lang="es-419" sz="1500" dirty="0"/>
              <a:t>de proceso, es una </a:t>
            </a:r>
            <a:r>
              <a:rPr lang="es-419" sz="1500" u="sng" dirty="0"/>
              <a:t>técnica</a:t>
            </a:r>
            <a:r>
              <a:rPr lang="es-419" sz="1500" dirty="0"/>
              <a:t> utilizada por los desarrolladores de malware para hacer que un proceso no maligno, ejecute código maligno, con la intención de enmascarar el código ejecutado como legitimo.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F723A-2C54-A5CD-38BA-E9ACE1D9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s-419" dirty="0"/>
              <a:t>malware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92D7918-CDB4-85B6-F51D-67DFCC39F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/>
          <a:p>
            <a:r>
              <a:rPr lang="en-US" dirty="0"/>
              <a:t>Asi se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del malware.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FA90C2-6609-4F1A-FC82-A5305649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971" y="1024233"/>
            <a:ext cx="6094413" cy="47079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391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196C3-28D4-4615-8DBA-4AB119C6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2" y="529257"/>
            <a:ext cx="10285730" cy="1040882"/>
          </a:xfrm>
        </p:spPr>
        <p:txBody>
          <a:bodyPr anchor="b">
            <a:normAutofit/>
          </a:bodyPr>
          <a:lstStyle/>
          <a:p>
            <a:r>
              <a:rPr lang="es-419" dirty="0"/>
              <a:t>Malware(II)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47182C6-0941-9A65-6E19-54A3686E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1930" y="1676400"/>
            <a:ext cx="7200900" cy="228600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s-419" dirty="0"/>
              <a:t>Obtiene un </a:t>
            </a:r>
            <a:r>
              <a:rPr lang="es-419" dirty="0" err="1"/>
              <a:t>handle</a:t>
            </a:r>
            <a:r>
              <a:rPr lang="es-419" dirty="0"/>
              <a:t> a un proceso.</a:t>
            </a:r>
          </a:p>
          <a:p>
            <a:pPr marL="342900" indent="-342900">
              <a:buFontTx/>
              <a:buChar char="-"/>
            </a:pPr>
            <a:r>
              <a:rPr lang="es-419" dirty="0"/>
              <a:t>Reserva memoria adicional dentro del proceso.</a:t>
            </a:r>
          </a:p>
          <a:p>
            <a:pPr marL="342900" indent="-342900">
              <a:buFontTx/>
              <a:buChar char="-"/>
            </a:pPr>
            <a:r>
              <a:rPr lang="es-419" dirty="0"/>
              <a:t>Escribe los datos de esa memoria en otro proceso.</a:t>
            </a:r>
          </a:p>
          <a:p>
            <a:pPr marL="342900" indent="-342900">
              <a:buFontTx/>
              <a:buChar char="-"/>
            </a:pPr>
            <a:r>
              <a:rPr lang="es-419" dirty="0"/>
              <a:t>Creamos el hilo(</a:t>
            </a:r>
            <a:r>
              <a:rPr lang="es-419" dirty="0" err="1"/>
              <a:t>thread</a:t>
            </a:r>
            <a:r>
              <a:rPr lang="es-419" dirty="0"/>
              <a:t>) utilizando las instrucciones que hemos copiado en nuestra memoria.</a:t>
            </a:r>
          </a:p>
          <a:p>
            <a:pPr marL="342900" indent="-342900">
              <a:buFontTx/>
              <a:buChar char="-"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50974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196C3-28D4-4615-8DBA-4AB119C6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/>
          <a:p>
            <a:r>
              <a:rPr lang="es-419" dirty="0"/>
              <a:t>Parece complicado, pero por parte, </a:t>
            </a:r>
            <a:r>
              <a:rPr lang="es-419" u="sng" dirty="0"/>
              <a:t>todo es entendible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EAEF67-BC97-FDA7-DE8D-F3B2C3E90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/>
          <a:p>
            <a:r>
              <a:rPr lang="es-419" dirty="0"/>
              <a:t>Primero, entendamos que son las funciones que llamamos y por qué.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4F0AF05-A75B-9D72-BD8B-D3143765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61" y="584200"/>
            <a:ext cx="4089232" cy="5588000"/>
          </a:xfrm>
          <a:prstGeom prst="rect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69739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196C3-28D4-4615-8DBA-4AB119C6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12" y="529257"/>
            <a:ext cx="10285730" cy="1040882"/>
          </a:xfrm>
        </p:spPr>
        <p:txBody>
          <a:bodyPr anchor="b">
            <a:normAutofit/>
          </a:bodyPr>
          <a:lstStyle/>
          <a:p>
            <a:r>
              <a:rPr lang="es-419" dirty="0"/>
              <a:t>busquemos el proceso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EAEF67-BC97-FDA7-DE8D-F3B2C3E90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5712" y="2057399"/>
            <a:ext cx="5448300" cy="2743200"/>
          </a:xfrm>
        </p:spPr>
        <p:txBody>
          <a:bodyPr>
            <a:normAutofit/>
          </a:bodyPr>
          <a:lstStyle/>
          <a:p>
            <a:pPr algn="just"/>
            <a:r>
              <a:rPr lang="es-419" dirty="0"/>
              <a:t>- “Quiero todos los derechos de acceso al proceso”.</a:t>
            </a:r>
          </a:p>
          <a:p>
            <a:pPr marL="342900" indent="-342900" algn="just">
              <a:buFontTx/>
              <a:buChar char="-"/>
            </a:pPr>
            <a:r>
              <a:rPr lang="es-419" dirty="0"/>
              <a:t>“No deseo que los demás procesos hereden mis privilegios”.</a:t>
            </a:r>
          </a:p>
          <a:p>
            <a:pPr marL="342900" indent="-342900" algn="just">
              <a:buFontTx/>
              <a:buChar char="-"/>
            </a:pPr>
            <a:r>
              <a:rPr lang="es-419" dirty="0"/>
              <a:t>PID – Identificador del proceso.</a:t>
            </a:r>
          </a:p>
          <a:p>
            <a:pPr algn="just"/>
            <a:r>
              <a:rPr lang="es-419" dirty="0"/>
              <a:t>La “h” en la variable “</a:t>
            </a:r>
            <a:r>
              <a:rPr lang="es-419" dirty="0" err="1"/>
              <a:t>hProcess</a:t>
            </a:r>
            <a:r>
              <a:rPr lang="es-419" dirty="0"/>
              <a:t>” indica que recibimos un objeto de tipo </a:t>
            </a:r>
            <a:r>
              <a:rPr lang="es-419" dirty="0" err="1"/>
              <a:t>handle</a:t>
            </a:r>
            <a:r>
              <a:rPr lang="es-419" dirty="0"/>
              <a:t>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EB1B03-CD9A-013B-C16E-810C2ACF0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2771683"/>
            <a:ext cx="502990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1776</TotalTime>
  <Words>570</Words>
  <Application>Microsoft Office PowerPoint</Application>
  <PresentationFormat>Personalizado</PresentationFormat>
  <Paragraphs>66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Tech 16x9</vt:lpstr>
      <vt:lpstr>Malware(Inyección de procesos y DLL Side-Loading)</vt:lpstr>
      <vt:lpstr>Disclaimer</vt:lpstr>
      <vt:lpstr>Malware</vt:lpstr>
      <vt:lpstr>Resultado final</vt:lpstr>
      <vt:lpstr>Process Injection </vt:lpstr>
      <vt:lpstr>malware</vt:lpstr>
      <vt:lpstr>Malware(II)</vt:lpstr>
      <vt:lpstr>Parece complicado, pero por parte, todo es entendible</vt:lpstr>
      <vt:lpstr>busquemos el proceso</vt:lpstr>
      <vt:lpstr>Reservamos el espacio de memoria para nuestro shellcode</vt:lpstr>
      <vt:lpstr>Shellcode </vt:lpstr>
      <vt:lpstr>Shellcode -&gt; memoria de proceso en ejecución</vt:lpstr>
      <vt:lpstr>Ejecuta el shellcode</vt:lpstr>
      <vt:lpstr>x0| demo</vt:lpstr>
      <vt:lpstr>x1| dll side-loading</vt:lpstr>
      <vt:lpstr>Dll</vt:lpstr>
      <vt:lpstr>Dll – side loading</vt:lpstr>
      <vt:lpstr>Presentación de PowerPoint</vt:lpstr>
      <vt:lpstr>Creando nuestro dll | 02</vt:lpstr>
      <vt:lpstr>x1| demo</vt:lpstr>
      <vt:lpstr>Herramientas</vt:lpstr>
      <vt:lpstr>Recursos</vt:lpstr>
      <vt:lpstr>x2| 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Malware(PID Inyection and DLL Side Loading)</dc:title>
  <dc:creator>Nelson Rafael Colón</dc:creator>
  <cp:lastModifiedBy>Nelson Rafael Colón</cp:lastModifiedBy>
  <cp:revision>2</cp:revision>
  <dcterms:created xsi:type="dcterms:W3CDTF">2023-06-20T16:30:23Z</dcterms:created>
  <dcterms:modified xsi:type="dcterms:W3CDTF">2023-07-03T16:36:31Z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