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0" r:id="rId3"/>
    <p:sldId id="261" r:id="rId4"/>
    <p:sldId id="262" r:id="rId5"/>
    <p:sldId id="284" r:id="rId6"/>
    <p:sldId id="285" r:id="rId7"/>
    <p:sldId id="286" r:id="rId8"/>
    <p:sldId id="287" r:id="rId9"/>
    <p:sldId id="289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BC6"/>
    <a:srgbClr val="4A9CCB"/>
    <a:srgbClr val="4B73A8"/>
    <a:srgbClr val="5A538C"/>
    <a:srgbClr val="345692"/>
    <a:srgbClr val="17C0D4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4C4C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A32-46B4-BB8A-3C339BD7A817}"/>
              </c:ext>
            </c:extLst>
          </c:dPt>
          <c:dPt>
            <c:idx val="1"/>
            <c:bubble3D val="0"/>
            <c:spPr>
              <a:solidFill>
                <a:srgbClr val="4B73A8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A32-46B4-BB8A-3C339BD7A817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A32-46B4-BB8A-3C339BD7A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4C4C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A32-46B4-BB8A-3C339BD7A817}"/>
              </c:ext>
            </c:extLst>
          </c:dPt>
          <c:dPt>
            <c:idx val="1"/>
            <c:bubble3D val="0"/>
            <c:spPr>
              <a:solidFill>
                <a:srgbClr val="4B73A8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A32-46B4-BB8A-3C339BD7A817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A32-46B4-BB8A-3C339BD7A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4C4C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A32-46B4-BB8A-3C339BD7A817}"/>
              </c:ext>
            </c:extLst>
          </c:dPt>
          <c:dPt>
            <c:idx val="1"/>
            <c:bubble3D val="0"/>
            <c:spPr>
              <a:solidFill>
                <a:srgbClr val="4B73A8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A32-46B4-BB8A-3C339BD7A817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A32-46B4-BB8A-3C339BD7A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4C4C4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A32-46B4-BB8A-3C339BD7A817}"/>
              </c:ext>
            </c:extLst>
          </c:dPt>
          <c:dPt>
            <c:idx val="1"/>
            <c:bubble3D val="0"/>
            <c:spPr>
              <a:solidFill>
                <a:srgbClr val="4B73A8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A32-46B4-BB8A-3C339BD7A817}"/>
              </c:ext>
            </c:extLst>
          </c:dPt>
          <c:cat>
            <c:strRef>
              <c:f>Sheet1!$B$1:$C$1</c:f>
              <c:strCache>
                <c:ptCount val="2"/>
                <c:pt idx="0">
                  <c:v>2013</c:v>
                </c:pt>
                <c:pt idx="1">
                  <c:v>2014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A32-46B4-BB8A-3C339BD7A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AF924-5BD8-4F42-BEFE-3FD1A705B1C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111DE-C169-40AE-8D28-0CD40262C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633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37681" y="1672062"/>
            <a:ext cx="10531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Key Factors of Successful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Crowdfunding Projects</a:t>
            </a:r>
          </a:p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——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Empirical Study Based on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Platforms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幼圆" panose="020105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08035" y="3577748"/>
            <a:ext cx="15448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Zhiyuan TIAN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08035" y="4325648"/>
            <a:ext cx="11069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Lei Guan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08035" y="5073548"/>
            <a:ext cx="13015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Meilin SHI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469429" y="1715761"/>
            <a:ext cx="6931915" cy="3998012"/>
            <a:chOff x="2469429" y="1715761"/>
            <a:chExt cx="6931915" cy="3998012"/>
          </a:xfrm>
        </p:grpSpPr>
        <p:sp>
          <p:nvSpPr>
            <p:cNvPr id="13" name="直角上箭头 12"/>
            <p:cNvSpPr/>
            <p:nvPr/>
          </p:nvSpPr>
          <p:spPr>
            <a:xfrm rot="5400000">
              <a:off x="2746306" y="2874226"/>
              <a:ext cx="1045054" cy="11897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2469429" y="1715761"/>
              <a:ext cx="1759257" cy="1231423"/>
            </a:xfrm>
            <a:custGeom>
              <a:avLst/>
              <a:gdLst>
                <a:gd name="connsiteX0" fmla="*/ 0 w 1759257"/>
                <a:gd name="connsiteY0" fmla="*/ 205278 h 1231423"/>
                <a:gd name="connsiteX1" fmla="*/ 205278 w 1759257"/>
                <a:gd name="connsiteY1" fmla="*/ 0 h 1231423"/>
                <a:gd name="connsiteX2" fmla="*/ 1553979 w 1759257"/>
                <a:gd name="connsiteY2" fmla="*/ 0 h 1231423"/>
                <a:gd name="connsiteX3" fmla="*/ 1759257 w 1759257"/>
                <a:gd name="connsiteY3" fmla="*/ 205278 h 1231423"/>
                <a:gd name="connsiteX4" fmla="*/ 1759257 w 1759257"/>
                <a:gd name="connsiteY4" fmla="*/ 1026145 h 1231423"/>
                <a:gd name="connsiteX5" fmla="*/ 1553979 w 1759257"/>
                <a:gd name="connsiteY5" fmla="*/ 1231423 h 1231423"/>
                <a:gd name="connsiteX6" fmla="*/ 205278 w 1759257"/>
                <a:gd name="connsiteY6" fmla="*/ 1231423 h 1231423"/>
                <a:gd name="connsiteX7" fmla="*/ 0 w 1759257"/>
                <a:gd name="connsiteY7" fmla="*/ 1026145 h 1231423"/>
                <a:gd name="connsiteX8" fmla="*/ 0 w 1759257"/>
                <a:gd name="connsiteY8" fmla="*/ 205278 h 12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9257" h="1231423">
                  <a:moveTo>
                    <a:pt x="0" y="205278"/>
                  </a:moveTo>
                  <a:cubicBezTo>
                    <a:pt x="0" y="91906"/>
                    <a:pt x="91906" y="0"/>
                    <a:pt x="205278" y="0"/>
                  </a:cubicBezTo>
                  <a:lnTo>
                    <a:pt x="1553979" y="0"/>
                  </a:lnTo>
                  <a:cubicBezTo>
                    <a:pt x="1667351" y="0"/>
                    <a:pt x="1759257" y="91906"/>
                    <a:pt x="1759257" y="205278"/>
                  </a:cubicBezTo>
                  <a:lnTo>
                    <a:pt x="1759257" y="1026145"/>
                  </a:lnTo>
                  <a:cubicBezTo>
                    <a:pt x="1759257" y="1139517"/>
                    <a:pt x="1667351" y="1231423"/>
                    <a:pt x="1553979" y="1231423"/>
                  </a:cubicBezTo>
                  <a:lnTo>
                    <a:pt x="205278" y="1231423"/>
                  </a:lnTo>
                  <a:cubicBezTo>
                    <a:pt x="91906" y="1231423"/>
                    <a:pt x="0" y="1139517"/>
                    <a:pt x="0" y="1026145"/>
                  </a:cubicBezTo>
                  <a:lnTo>
                    <a:pt x="0" y="2052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944" tIns="143944" rIns="143944" bIns="14394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collection</a:t>
              </a:r>
              <a:endParaRPr lang="zh-CN" alt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478710" y="1763895"/>
              <a:ext cx="4552747" cy="1064602"/>
            </a:xfrm>
            <a:custGeom>
              <a:avLst/>
              <a:gdLst>
                <a:gd name="connsiteX0" fmla="*/ 0 w 3312680"/>
                <a:gd name="connsiteY0" fmla="*/ 0 h 1073181"/>
                <a:gd name="connsiteX1" fmla="*/ 3312680 w 3312680"/>
                <a:gd name="connsiteY1" fmla="*/ 0 h 1073181"/>
                <a:gd name="connsiteX2" fmla="*/ 3312680 w 3312680"/>
                <a:gd name="connsiteY2" fmla="*/ 1073181 h 1073181"/>
                <a:gd name="connsiteX3" fmla="*/ 0 w 3312680"/>
                <a:gd name="connsiteY3" fmla="*/ 1073181 h 1073181"/>
                <a:gd name="connsiteX4" fmla="*/ 0 w 3312680"/>
                <a:gd name="connsiteY4" fmla="*/ 0 h 107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680" h="1073181">
                  <a:moveTo>
                    <a:pt x="0" y="0"/>
                  </a:moveTo>
                  <a:lnTo>
                    <a:pt x="3312680" y="0"/>
                  </a:lnTo>
                  <a:lnTo>
                    <a:pt x="3312680" y="1073181"/>
                  </a:lnTo>
                  <a:lnTo>
                    <a:pt x="0" y="107318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Pre-scrape + formal scrape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直角上箭头 18"/>
            <p:cNvSpPr/>
            <p:nvPr/>
          </p:nvSpPr>
          <p:spPr>
            <a:xfrm rot="5400000">
              <a:off x="4692876" y="4257520"/>
              <a:ext cx="1045054" cy="11897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多边形 19"/>
            <p:cNvSpPr/>
            <p:nvPr/>
          </p:nvSpPr>
          <p:spPr>
            <a:xfrm>
              <a:off x="4416000" y="3099056"/>
              <a:ext cx="1759257" cy="1231423"/>
            </a:xfrm>
            <a:custGeom>
              <a:avLst/>
              <a:gdLst>
                <a:gd name="connsiteX0" fmla="*/ 0 w 1759257"/>
                <a:gd name="connsiteY0" fmla="*/ 205278 h 1231423"/>
                <a:gd name="connsiteX1" fmla="*/ 205278 w 1759257"/>
                <a:gd name="connsiteY1" fmla="*/ 0 h 1231423"/>
                <a:gd name="connsiteX2" fmla="*/ 1553979 w 1759257"/>
                <a:gd name="connsiteY2" fmla="*/ 0 h 1231423"/>
                <a:gd name="connsiteX3" fmla="*/ 1759257 w 1759257"/>
                <a:gd name="connsiteY3" fmla="*/ 205278 h 1231423"/>
                <a:gd name="connsiteX4" fmla="*/ 1759257 w 1759257"/>
                <a:gd name="connsiteY4" fmla="*/ 1026145 h 1231423"/>
                <a:gd name="connsiteX5" fmla="*/ 1553979 w 1759257"/>
                <a:gd name="connsiteY5" fmla="*/ 1231423 h 1231423"/>
                <a:gd name="connsiteX6" fmla="*/ 205278 w 1759257"/>
                <a:gd name="connsiteY6" fmla="*/ 1231423 h 1231423"/>
                <a:gd name="connsiteX7" fmla="*/ 0 w 1759257"/>
                <a:gd name="connsiteY7" fmla="*/ 1026145 h 1231423"/>
                <a:gd name="connsiteX8" fmla="*/ 0 w 1759257"/>
                <a:gd name="connsiteY8" fmla="*/ 205278 h 12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9257" h="1231423">
                  <a:moveTo>
                    <a:pt x="0" y="205278"/>
                  </a:moveTo>
                  <a:cubicBezTo>
                    <a:pt x="0" y="91906"/>
                    <a:pt x="91906" y="0"/>
                    <a:pt x="205278" y="0"/>
                  </a:cubicBezTo>
                  <a:lnTo>
                    <a:pt x="1553979" y="0"/>
                  </a:lnTo>
                  <a:cubicBezTo>
                    <a:pt x="1667351" y="0"/>
                    <a:pt x="1759257" y="91906"/>
                    <a:pt x="1759257" y="205278"/>
                  </a:cubicBezTo>
                  <a:lnTo>
                    <a:pt x="1759257" y="1026145"/>
                  </a:lnTo>
                  <a:cubicBezTo>
                    <a:pt x="1759257" y="1139517"/>
                    <a:pt x="1667351" y="1231423"/>
                    <a:pt x="1553979" y="1231423"/>
                  </a:cubicBezTo>
                  <a:lnTo>
                    <a:pt x="205278" y="1231423"/>
                  </a:lnTo>
                  <a:cubicBezTo>
                    <a:pt x="91906" y="1231423"/>
                    <a:pt x="0" y="1139517"/>
                    <a:pt x="0" y="1026145"/>
                  </a:cubicBezTo>
                  <a:lnTo>
                    <a:pt x="0" y="2052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944" tIns="143944" rIns="143944" bIns="14394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Empirical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regression </a:t>
              </a:r>
              <a:endParaRPr lang="zh-CN" alt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175258" y="3216500"/>
              <a:ext cx="1279516" cy="995290"/>
            </a:xfrm>
            <a:custGeom>
              <a:avLst/>
              <a:gdLst>
                <a:gd name="connsiteX0" fmla="*/ 0 w 1279516"/>
                <a:gd name="connsiteY0" fmla="*/ 0 h 995290"/>
                <a:gd name="connsiteX1" fmla="*/ 1279516 w 1279516"/>
                <a:gd name="connsiteY1" fmla="*/ 0 h 995290"/>
                <a:gd name="connsiteX2" fmla="*/ 1279516 w 1279516"/>
                <a:gd name="connsiteY2" fmla="*/ 995290 h 995290"/>
                <a:gd name="connsiteX3" fmla="*/ 0 w 1279516"/>
                <a:gd name="connsiteY3" fmla="*/ 995290 h 995290"/>
                <a:gd name="connsiteX4" fmla="*/ 0 w 1279516"/>
                <a:gd name="connsiteY4" fmla="*/ 0 h 99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516" h="995290">
                  <a:moveTo>
                    <a:pt x="0" y="0"/>
                  </a:moveTo>
                  <a:lnTo>
                    <a:pt x="1279516" y="0"/>
                  </a:lnTo>
                  <a:lnTo>
                    <a:pt x="1279516" y="995290"/>
                  </a:lnTo>
                  <a:lnTo>
                    <a:pt x="0" y="9952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7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62571" y="4482350"/>
              <a:ext cx="1759257" cy="1231423"/>
            </a:xfrm>
            <a:custGeom>
              <a:avLst/>
              <a:gdLst>
                <a:gd name="connsiteX0" fmla="*/ 0 w 1759257"/>
                <a:gd name="connsiteY0" fmla="*/ 205278 h 1231423"/>
                <a:gd name="connsiteX1" fmla="*/ 205278 w 1759257"/>
                <a:gd name="connsiteY1" fmla="*/ 0 h 1231423"/>
                <a:gd name="connsiteX2" fmla="*/ 1553979 w 1759257"/>
                <a:gd name="connsiteY2" fmla="*/ 0 h 1231423"/>
                <a:gd name="connsiteX3" fmla="*/ 1759257 w 1759257"/>
                <a:gd name="connsiteY3" fmla="*/ 205278 h 1231423"/>
                <a:gd name="connsiteX4" fmla="*/ 1759257 w 1759257"/>
                <a:gd name="connsiteY4" fmla="*/ 1026145 h 1231423"/>
                <a:gd name="connsiteX5" fmla="*/ 1553979 w 1759257"/>
                <a:gd name="connsiteY5" fmla="*/ 1231423 h 1231423"/>
                <a:gd name="connsiteX6" fmla="*/ 205278 w 1759257"/>
                <a:gd name="connsiteY6" fmla="*/ 1231423 h 1231423"/>
                <a:gd name="connsiteX7" fmla="*/ 0 w 1759257"/>
                <a:gd name="connsiteY7" fmla="*/ 1026145 h 1231423"/>
                <a:gd name="connsiteX8" fmla="*/ 0 w 1759257"/>
                <a:gd name="connsiteY8" fmla="*/ 205278 h 12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9257" h="1231423">
                  <a:moveTo>
                    <a:pt x="0" y="205278"/>
                  </a:moveTo>
                  <a:cubicBezTo>
                    <a:pt x="0" y="91906"/>
                    <a:pt x="91906" y="0"/>
                    <a:pt x="205278" y="0"/>
                  </a:cubicBezTo>
                  <a:lnTo>
                    <a:pt x="1553979" y="0"/>
                  </a:lnTo>
                  <a:cubicBezTo>
                    <a:pt x="1667351" y="0"/>
                    <a:pt x="1759257" y="91906"/>
                    <a:pt x="1759257" y="205278"/>
                  </a:cubicBezTo>
                  <a:lnTo>
                    <a:pt x="1759257" y="1026145"/>
                  </a:lnTo>
                  <a:cubicBezTo>
                    <a:pt x="1759257" y="1139517"/>
                    <a:pt x="1667351" y="1231423"/>
                    <a:pt x="1553979" y="1231423"/>
                  </a:cubicBezTo>
                  <a:lnTo>
                    <a:pt x="205278" y="1231423"/>
                  </a:lnTo>
                  <a:cubicBezTo>
                    <a:pt x="91906" y="1231423"/>
                    <a:pt x="0" y="1139517"/>
                    <a:pt x="0" y="1026145"/>
                  </a:cubicBezTo>
                  <a:lnTo>
                    <a:pt x="0" y="2052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944" tIns="143944" rIns="143944" bIns="14394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2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Results and discussion</a:t>
              </a:r>
              <a:endParaRPr lang="zh-CN" alt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8121828" y="4599795"/>
              <a:ext cx="1279516" cy="995290"/>
            </a:xfrm>
            <a:custGeom>
              <a:avLst/>
              <a:gdLst>
                <a:gd name="connsiteX0" fmla="*/ 0 w 1279516"/>
                <a:gd name="connsiteY0" fmla="*/ 0 h 995290"/>
                <a:gd name="connsiteX1" fmla="*/ 1279516 w 1279516"/>
                <a:gd name="connsiteY1" fmla="*/ 0 h 995290"/>
                <a:gd name="connsiteX2" fmla="*/ 1279516 w 1279516"/>
                <a:gd name="connsiteY2" fmla="*/ 995290 h 995290"/>
                <a:gd name="connsiteX3" fmla="*/ 0 w 1279516"/>
                <a:gd name="connsiteY3" fmla="*/ 995290 h 995290"/>
                <a:gd name="connsiteX4" fmla="*/ 0 w 1279516"/>
                <a:gd name="connsiteY4" fmla="*/ 0 h 99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516" h="995290">
                  <a:moveTo>
                    <a:pt x="0" y="0"/>
                  </a:moveTo>
                  <a:lnTo>
                    <a:pt x="1279516" y="0"/>
                  </a:lnTo>
                  <a:lnTo>
                    <a:pt x="1279516" y="995290"/>
                  </a:lnTo>
                  <a:lnTo>
                    <a:pt x="0" y="9952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7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6347400" y="3168244"/>
            <a:ext cx="4552747" cy="1064602"/>
          </a:xfrm>
          <a:custGeom>
            <a:avLst/>
            <a:gdLst>
              <a:gd name="connsiteX0" fmla="*/ 0 w 3312680"/>
              <a:gd name="connsiteY0" fmla="*/ 0 h 1073181"/>
              <a:gd name="connsiteX1" fmla="*/ 3312680 w 3312680"/>
              <a:gd name="connsiteY1" fmla="*/ 0 h 1073181"/>
              <a:gd name="connsiteX2" fmla="*/ 3312680 w 3312680"/>
              <a:gd name="connsiteY2" fmla="*/ 1073181 h 1073181"/>
              <a:gd name="connsiteX3" fmla="*/ 0 w 3312680"/>
              <a:gd name="connsiteY3" fmla="*/ 1073181 h 1073181"/>
              <a:gd name="connsiteX4" fmla="*/ 0 w 3312680"/>
              <a:gd name="connsiteY4" fmla="*/ 0 h 10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2680" h="1073181">
                <a:moveTo>
                  <a:pt x="0" y="0"/>
                </a:moveTo>
                <a:lnTo>
                  <a:pt x="3312680" y="0"/>
                </a:lnTo>
                <a:lnTo>
                  <a:pt x="3312680" y="1073181"/>
                </a:lnTo>
                <a:lnTo>
                  <a:pt x="0" y="10731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logistic regression model</a:t>
            </a:r>
            <a:endParaRPr lang="zh-CN" altLang="en-US" sz="24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73958" y="379644"/>
            <a:ext cx="398697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Research approach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8126" y="3806864"/>
            <a:ext cx="4395755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5A538C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Methodology</a:t>
            </a:r>
            <a:endParaRPr lang="zh-CN" altLang="en-US" sz="4800" b="1" dirty="0">
              <a:solidFill>
                <a:srgbClr val="5A538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 smtClean="0">
                  <a:solidFill>
                    <a:srgbClr val="5A538C"/>
                  </a:solidFill>
                  <a:latin typeface="Impact" panose="020B0806030902050204" pitchFamily="34" charset="0"/>
                  <a:ea typeface="微软雅黑" pitchFamily="34" charset="-122"/>
                </a:rPr>
                <a:t>03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20714" y="2109183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Pre-scrape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78914" y="2155351"/>
            <a:ext cx="2153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scrape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5669592" y="1968541"/>
            <a:ext cx="651933" cy="742951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3344" y="4137695"/>
            <a:ext cx="5212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determine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crawler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cycle (40 days)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724142" y="3018643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14" y="1053015"/>
            <a:ext cx="5483263" cy="5804985"/>
          </a:xfrm>
          <a:prstGeom prst="rect">
            <a:avLst/>
          </a:prstGeom>
        </p:spPr>
      </p:pic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073958" y="379644"/>
            <a:ext cx="309730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Data collection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74269" y="2834157"/>
            <a:ext cx="4378312" cy="1734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</a:t>
            </a:r>
          </a:p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714 projects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JD</a:t>
            </a:r>
          </a:p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360 projects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TB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58774" y="1609454"/>
            <a:ext cx="1897038" cy="1023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Fundraising progress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58774" y="4794111"/>
            <a:ext cx="1897200" cy="10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introduction</a:t>
            </a:r>
          </a:p>
        </p:txBody>
      </p:sp>
      <p:sp>
        <p:nvSpPr>
          <p:cNvPr id="16" name="椭圆 15"/>
          <p:cNvSpPr/>
          <p:nvPr/>
        </p:nvSpPr>
        <p:spPr>
          <a:xfrm>
            <a:off x="8689139" y="4794111"/>
            <a:ext cx="1897200" cy="10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Founder’s information</a:t>
            </a:r>
          </a:p>
        </p:txBody>
      </p:sp>
      <p:sp>
        <p:nvSpPr>
          <p:cNvPr id="17" name="椭圆 16"/>
          <p:cNvSpPr/>
          <p:nvPr/>
        </p:nvSpPr>
        <p:spPr>
          <a:xfrm>
            <a:off x="8689139" y="1609454"/>
            <a:ext cx="1897200" cy="10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Reward menu</a:t>
            </a:r>
          </a:p>
        </p:txBody>
      </p:sp>
      <p:sp>
        <p:nvSpPr>
          <p:cNvPr id="18" name="下箭头 17"/>
          <p:cNvSpPr/>
          <p:nvPr/>
        </p:nvSpPr>
        <p:spPr>
          <a:xfrm rot="7637745">
            <a:off x="3616276" y="2353336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 rot="2984647">
            <a:off x="3702200" y="4169172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13604374">
            <a:off x="8210265" y="2304905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 rot="18380333">
            <a:off x="8332293" y="4146437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073958" y="379644"/>
            <a:ext cx="309730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Data collection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58359" y="2834157"/>
            <a:ext cx="4378312" cy="1734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</a:t>
            </a:r>
          </a:p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714 projects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JD</a:t>
            </a:r>
          </a:p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360 projects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TB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42864" y="1609454"/>
            <a:ext cx="1897038" cy="1023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signal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42864" y="4794111"/>
            <a:ext cx="1897200" cy="10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Popularity</a:t>
            </a:r>
          </a:p>
        </p:txBody>
      </p:sp>
      <p:sp>
        <p:nvSpPr>
          <p:cNvPr id="16" name="椭圆 15"/>
          <p:cNvSpPr/>
          <p:nvPr/>
        </p:nvSpPr>
        <p:spPr>
          <a:xfrm>
            <a:off x="8573229" y="4794111"/>
            <a:ext cx="1897200" cy="10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Founder’s information</a:t>
            </a:r>
          </a:p>
        </p:txBody>
      </p:sp>
      <p:sp>
        <p:nvSpPr>
          <p:cNvPr id="17" name="椭圆 16"/>
          <p:cNvSpPr/>
          <p:nvPr/>
        </p:nvSpPr>
        <p:spPr>
          <a:xfrm>
            <a:off x="8573229" y="1609454"/>
            <a:ext cx="1897200" cy="10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Reward menu</a:t>
            </a:r>
          </a:p>
        </p:txBody>
      </p:sp>
      <p:sp>
        <p:nvSpPr>
          <p:cNvPr id="18" name="下箭头 17"/>
          <p:cNvSpPr/>
          <p:nvPr/>
        </p:nvSpPr>
        <p:spPr>
          <a:xfrm rot="7637745">
            <a:off x="3500366" y="2353336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 rot="2984647">
            <a:off x="3586290" y="4169172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13604374">
            <a:off x="8094355" y="2304905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 rot="18380333">
            <a:off x="8216383" y="4146437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3"/>
          <p:cNvSpPr>
            <a:spLocks noChangeArrowheads="1"/>
          </p:cNvSpPr>
          <p:nvPr/>
        </p:nvSpPr>
        <p:spPr bwMode="auto">
          <a:xfrm>
            <a:off x="1073958" y="379644"/>
            <a:ext cx="371266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Variable definition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/>
          <p:nvPr/>
        </p:nvGrpSpPr>
        <p:grpSpPr>
          <a:xfrm>
            <a:off x="2725594" y="2474184"/>
            <a:ext cx="1111348" cy="1069144"/>
            <a:chOff x="3573366" y="5112215"/>
            <a:chExt cx="3835403" cy="3835403"/>
          </a:xfrm>
        </p:grpSpPr>
        <p:graphicFrame>
          <p:nvGraphicFramePr>
            <p:cNvPr id="29" name="Chart 1379"/>
            <p:cNvGraphicFramePr/>
            <p:nvPr>
              <p:extLst>
                <p:ext uri="{D42A27DB-BD31-4B8C-83A1-F6EECF244321}">
                  <p14:modId xmlns:p14="http://schemas.microsoft.com/office/powerpoint/2010/main" val="121455816"/>
                </p:ext>
              </p:extLst>
            </p:nvPr>
          </p:nvGraphicFramePr>
          <p:xfrm>
            <a:off x="3573366" y="5112215"/>
            <a:ext cx="3835403" cy="3835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0" name="Shape 1380"/>
            <p:cNvSpPr/>
            <p:nvPr/>
          </p:nvSpPr>
          <p:spPr>
            <a:xfrm>
              <a:off x="3875213" y="5425611"/>
              <a:ext cx="3175001" cy="317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3F2"/>
            </a:solidFill>
            <a:ln w="25400">
              <a:solidFill>
                <a:srgbClr val="000000">
                  <a:alpha val="0"/>
                </a:srgbClr>
              </a:solidFill>
              <a:miter lim="400000"/>
            </a:ln>
          </p:spPr>
          <p:txBody>
            <a:bodyPr lIns="38277" tIns="38277" rIns="38277" bIns="38277" anchor="ctr"/>
            <a:lstStyle/>
            <a:p>
              <a:pPr lvl="0" algn="ctr">
                <a:lnSpc>
                  <a:spcPct val="120000"/>
                </a:lnSpc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14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Shape 1381"/>
            <p:cNvSpPr/>
            <p:nvPr/>
          </p:nvSpPr>
          <p:spPr>
            <a:xfrm>
              <a:off x="3924370" y="6193376"/>
              <a:ext cx="3085208" cy="1656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277" tIns="38277" rIns="38277" bIns="38277" anchor="ctr">
              <a:normAutofit fontScale="77500" lnSpcReduction="20000"/>
            </a:bodyPr>
            <a:lstStyle>
              <a:lvl1pPr defTabSz="825500">
                <a:defRPr sz="6000">
                  <a:solidFill>
                    <a:srgbClr val="9A9A9A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31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80</a:t>
              </a:r>
              <a:r>
                <a:rPr sz="31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%</a:t>
              </a:r>
              <a:endParaRPr sz="31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1"/>
          <p:cNvGrpSpPr/>
          <p:nvPr/>
        </p:nvGrpSpPr>
        <p:grpSpPr>
          <a:xfrm>
            <a:off x="8485288" y="2474184"/>
            <a:ext cx="1111348" cy="1069144"/>
            <a:chOff x="3573366" y="5112215"/>
            <a:chExt cx="3835403" cy="3835403"/>
          </a:xfrm>
        </p:grpSpPr>
        <p:graphicFrame>
          <p:nvGraphicFramePr>
            <p:cNvPr id="37" name="Chart 1379"/>
            <p:cNvGraphicFramePr/>
            <p:nvPr>
              <p:extLst>
                <p:ext uri="{D42A27DB-BD31-4B8C-83A1-F6EECF244321}">
                  <p14:modId xmlns:p14="http://schemas.microsoft.com/office/powerpoint/2010/main" val="631068408"/>
                </p:ext>
              </p:extLst>
            </p:nvPr>
          </p:nvGraphicFramePr>
          <p:xfrm>
            <a:off x="3573366" y="5112215"/>
            <a:ext cx="3835403" cy="3835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Shape 1380"/>
            <p:cNvSpPr/>
            <p:nvPr/>
          </p:nvSpPr>
          <p:spPr>
            <a:xfrm>
              <a:off x="3875213" y="5425611"/>
              <a:ext cx="3175001" cy="317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3F2"/>
            </a:solidFill>
            <a:ln w="25400">
              <a:solidFill>
                <a:srgbClr val="000000">
                  <a:alpha val="0"/>
                </a:srgbClr>
              </a:solidFill>
              <a:miter lim="400000"/>
            </a:ln>
          </p:spPr>
          <p:txBody>
            <a:bodyPr lIns="38277" tIns="38277" rIns="38277" bIns="38277" anchor="ctr"/>
            <a:lstStyle/>
            <a:p>
              <a:pPr lvl="0" algn="ctr">
                <a:lnSpc>
                  <a:spcPct val="120000"/>
                </a:lnSpc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14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Shape 1381"/>
            <p:cNvSpPr/>
            <p:nvPr/>
          </p:nvSpPr>
          <p:spPr>
            <a:xfrm>
              <a:off x="3924370" y="6193376"/>
              <a:ext cx="3085208" cy="1656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277" tIns="38277" rIns="38277" bIns="38277" anchor="ctr">
              <a:normAutofit fontScale="77500" lnSpcReduction="20000"/>
            </a:bodyPr>
            <a:lstStyle>
              <a:lvl1pPr defTabSz="825500">
                <a:defRPr sz="6000">
                  <a:solidFill>
                    <a:srgbClr val="9A9A9A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31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</a:t>
              </a:r>
              <a:r>
                <a:rPr sz="31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%</a:t>
              </a:r>
              <a:endParaRPr sz="31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92366" y="167467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44045" y="166867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15386" y="2775565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 rate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29771" y="39982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Fundraising goal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1848" y="3812345"/>
            <a:ext cx="1639098" cy="647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5000-2000000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22733" y="3812344"/>
            <a:ext cx="1620026" cy="647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5000-1000000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13502" y="5030362"/>
            <a:ext cx="96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组合 1"/>
          <p:cNvGrpSpPr/>
          <p:nvPr/>
        </p:nvGrpSpPr>
        <p:grpSpPr>
          <a:xfrm>
            <a:off x="2717378" y="4728981"/>
            <a:ext cx="1111348" cy="1069144"/>
            <a:chOff x="3573366" y="5112215"/>
            <a:chExt cx="3835403" cy="3835403"/>
          </a:xfrm>
        </p:grpSpPr>
        <p:graphicFrame>
          <p:nvGraphicFramePr>
            <p:cNvPr id="46" name="Chart 1379"/>
            <p:cNvGraphicFramePr/>
            <p:nvPr>
              <p:extLst>
                <p:ext uri="{D42A27DB-BD31-4B8C-83A1-F6EECF244321}">
                  <p14:modId xmlns:p14="http://schemas.microsoft.com/office/powerpoint/2010/main" val="3047318534"/>
                </p:ext>
              </p:extLst>
            </p:nvPr>
          </p:nvGraphicFramePr>
          <p:xfrm>
            <a:off x="3573366" y="5112215"/>
            <a:ext cx="3835403" cy="3835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7" name="Shape 1380"/>
            <p:cNvSpPr/>
            <p:nvPr/>
          </p:nvSpPr>
          <p:spPr>
            <a:xfrm>
              <a:off x="3875213" y="5425611"/>
              <a:ext cx="3175001" cy="317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3F2"/>
            </a:solidFill>
            <a:ln w="25400">
              <a:solidFill>
                <a:srgbClr val="000000">
                  <a:alpha val="0"/>
                </a:srgbClr>
              </a:solidFill>
              <a:miter lim="400000"/>
            </a:ln>
          </p:spPr>
          <p:txBody>
            <a:bodyPr lIns="38277" tIns="38277" rIns="38277" bIns="38277" anchor="ctr"/>
            <a:lstStyle/>
            <a:p>
              <a:pPr lvl="0" algn="ctr">
                <a:lnSpc>
                  <a:spcPct val="120000"/>
                </a:lnSpc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14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Shape 1381"/>
            <p:cNvSpPr/>
            <p:nvPr/>
          </p:nvSpPr>
          <p:spPr>
            <a:xfrm>
              <a:off x="3924370" y="6193376"/>
              <a:ext cx="3085208" cy="1656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277" tIns="38277" rIns="38277" bIns="38277" anchor="ctr">
              <a:normAutofit fontScale="77500" lnSpcReduction="20000"/>
            </a:bodyPr>
            <a:lstStyle>
              <a:lvl1pPr defTabSz="825500">
                <a:defRPr sz="6000">
                  <a:solidFill>
                    <a:srgbClr val="9A9A9A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31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37</a:t>
              </a:r>
              <a:r>
                <a:rPr sz="31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%</a:t>
              </a:r>
              <a:endParaRPr sz="31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1"/>
          <p:cNvGrpSpPr/>
          <p:nvPr/>
        </p:nvGrpSpPr>
        <p:grpSpPr>
          <a:xfrm>
            <a:off x="8485288" y="4724296"/>
            <a:ext cx="1111348" cy="1069144"/>
            <a:chOff x="3573366" y="5112215"/>
            <a:chExt cx="3835403" cy="3835403"/>
          </a:xfrm>
        </p:grpSpPr>
        <p:graphicFrame>
          <p:nvGraphicFramePr>
            <p:cNvPr id="50" name="Chart 1379"/>
            <p:cNvGraphicFramePr/>
            <p:nvPr>
              <p:extLst>
                <p:ext uri="{D42A27DB-BD31-4B8C-83A1-F6EECF244321}">
                  <p14:modId xmlns:p14="http://schemas.microsoft.com/office/powerpoint/2010/main" val="3047318534"/>
                </p:ext>
              </p:extLst>
            </p:nvPr>
          </p:nvGraphicFramePr>
          <p:xfrm>
            <a:off x="3573366" y="5112215"/>
            <a:ext cx="3835403" cy="3835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1" name="Shape 1380"/>
            <p:cNvSpPr/>
            <p:nvPr/>
          </p:nvSpPr>
          <p:spPr>
            <a:xfrm>
              <a:off x="3875213" y="5425611"/>
              <a:ext cx="3175001" cy="317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2F3F2"/>
            </a:solidFill>
            <a:ln w="25400">
              <a:solidFill>
                <a:srgbClr val="000000">
                  <a:alpha val="0"/>
                </a:srgbClr>
              </a:solidFill>
              <a:miter lim="400000"/>
            </a:ln>
          </p:spPr>
          <p:txBody>
            <a:bodyPr lIns="38277" tIns="38277" rIns="38277" bIns="38277" anchor="ctr"/>
            <a:lstStyle/>
            <a:p>
              <a:pPr lvl="0" algn="ctr">
                <a:lnSpc>
                  <a:spcPct val="120000"/>
                </a:lnSpc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14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Shape 1381"/>
            <p:cNvSpPr/>
            <p:nvPr/>
          </p:nvSpPr>
          <p:spPr>
            <a:xfrm>
              <a:off x="3924370" y="6193376"/>
              <a:ext cx="3085208" cy="1656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277" tIns="38277" rIns="38277" bIns="38277" anchor="ctr">
              <a:normAutofit fontScale="77500" lnSpcReduction="20000"/>
            </a:bodyPr>
            <a:lstStyle>
              <a:lvl1pPr defTabSz="825500">
                <a:defRPr sz="6000">
                  <a:solidFill>
                    <a:srgbClr val="9A9A9A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31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55</a:t>
              </a:r>
              <a:r>
                <a:rPr sz="3165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%</a:t>
              </a:r>
              <a:endParaRPr sz="31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1073958" y="379644"/>
            <a:ext cx="42819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0455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07917"/>
              </p:ext>
            </p:extLst>
          </p:nvPr>
        </p:nvGraphicFramePr>
        <p:xfrm>
          <a:off x="2133295" y="2095415"/>
          <a:ext cx="7128398" cy="52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3" imgW="2578100" imgH="190500" progId="Equation.DSMT4">
                  <p:embed/>
                </p:oleObj>
              </mc:Choice>
              <mc:Fallback>
                <p:oleObj name="Equation" r:id="rId3" imgW="25781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295" y="2095415"/>
                        <a:ext cx="7128398" cy="526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29019"/>
              </p:ext>
            </p:extLst>
          </p:nvPr>
        </p:nvGraphicFramePr>
        <p:xfrm>
          <a:off x="3481212" y="2579439"/>
          <a:ext cx="6391884" cy="52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5" imgW="2311400" imgH="190500" progId="Equation.DSMT4">
                  <p:embed/>
                </p:oleObj>
              </mc:Choice>
              <mc:Fallback>
                <p:oleObj name="Equation" r:id="rId5" imgW="23114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212" y="2579439"/>
                        <a:ext cx="6391884" cy="526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396996"/>
              </p:ext>
            </p:extLst>
          </p:nvPr>
        </p:nvGraphicFramePr>
        <p:xfrm>
          <a:off x="3481212" y="3092347"/>
          <a:ext cx="5576459" cy="52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7" imgW="2019300" imgH="190500" progId="Equation.DSMT4">
                  <p:embed/>
                </p:oleObj>
              </mc:Choice>
              <mc:Fallback>
                <p:oleObj name="Equation" r:id="rId7" imgW="20193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212" y="3092347"/>
                        <a:ext cx="5576459" cy="526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55904"/>
              </p:ext>
            </p:extLst>
          </p:nvPr>
        </p:nvGraphicFramePr>
        <p:xfrm>
          <a:off x="3481212" y="3598531"/>
          <a:ext cx="5471242" cy="52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9" imgW="1981200" imgH="190500" progId="Equation.DSMT4">
                  <p:embed/>
                </p:oleObj>
              </mc:Choice>
              <mc:Fallback>
                <p:oleObj name="Equation" r:id="rId9" imgW="1981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212" y="3598531"/>
                        <a:ext cx="5471242" cy="526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453499"/>
              </p:ext>
            </p:extLst>
          </p:nvPr>
        </p:nvGraphicFramePr>
        <p:xfrm>
          <a:off x="3481212" y="3903775"/>
          <a:ext cx="5181893" cy="1025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11" imgW="1879600" imgH="368300" progId="Equation.DSMT4">
                  <p:embed/>
                </p:oleObj>
              </mc:Choice>
              <mc:Fallback>
                <p:oleObj name="Equation" r:id="rId11" imgW="18796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212" y="3903775"/>
                        <a:ext cx="5181893" cy="1025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073958" y="379644"/>
            <a:ext cx="307486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Logistic model</a:t>
            </a:r>
          </a:p>
        </p:txBody>
      </p:sp>
    </p:spTree>
    <p:extLst>
      <p:ext uri="{BB962C8B-B14F-4D97-AF65-F5344CB8AC3E}">
        <p14:creationId xmlns:p14="http://schemas.microsoft.com/office/powerpoint/2010/main" val="23396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4808" y="3806864"/>
            <a:ext cx="2402389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5A538C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Results</a:t>
            </a:r>
            <a:endParaRPr lang="zh-CN" altLang="en-US" sz="4800" b="1" dirty="0">
              <a:solidFill>
                <a:srgbClr val="5A538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 smtClean="0">
                  <a:solidFill>
                    <a:srgbClr val="5A538C"/>
                  </a:solidFill>
                  <a:latin typeface="Impact" panose="020B0806030902050204" pitchFamily="34" charset="0"/>
                  <a:ea typeface="微软雅黑" pitchFamily="34" charset="-122"/>
                </a:rPr>
                <a:t>04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73958" y="3831622"/>
            <a:ext cx="9730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effect has diminished in JD.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 longer significant when factors related to money 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FLP,etc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.) exist.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Represent the effect of different mechanism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38795" y="1771479"/>
            <a:ext cx="8714411" cy="1042689"/>
            <a:chOff x="783659" y="1771479"/>
            <a:chExt cx="8714411" cy="1042689"/>
          </a:xfrm>
        </p:grpSpPr>
        <p:sp>
          <p:nvSpPr>
            <p:cNvPr id="15" name="椭圆 14"/>
            <p:cNvSpPr/>
            <p:nvPr/>
          </p:nvSpPr>
          <p:spPr>
            <a:xfrm>
              <a:off x="783659" y="1883391"/>
              <a:ext cx="1774209" cy="8188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oal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067893" y="1771479"/>
              <a:ext cx="2430177" cy="1042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uccess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stCxn id="15" idx="6"/>
              <a:endCxn id="16" idx="2"/>
            </p:cNvCxnSpPr>
            <p:nvPr/>
          </p:nvCxnSpPr>
          <p:spPr>
            <a:xfrm>
              <a:off x="2557868" y="2292824"/>
              <a:ext cx="4510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4897934" y="1883391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073958" y="379644"/>
            <a:ext cx="286967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Quality signal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64701" y="2292823"/>
            <a:ext cx="5662599" cy="2505324"/>
            <a:chOff x="2919571" y="2292823"/>
            <a:chExt cx="5662599" cy="2505324"/>
          </a:xfrm>
        </p:grpSpPr>
        <p:sp>
          <p:nvSpPr>
            <p:cNvPr id="22" name="文本框 21"/>
            <p:cNvSpPr txBox="1"/>
            <p:nvPr/>
          </p:nvSpPr>
          <p:spPr>
            <a:xfrm>
              <a:off x="7198458" y="2471424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backers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98458" y="4157882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founders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919571" y="2292823"/>
              <a:ext cx="1774209" cy="8188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919571" y="3979281"/>
              <a:ext cx="1774209" cy="8188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KIA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箭头连接符 27"/>
            <p:cNvCxnSpPr>
              <a:stCxn id="26" idx="6"/>
              <a:endCxn id="22" idx="1"/>
            </p:cNvCxnSpPr>
            <p:nvPr/>
          </p:nvCxnSpPr>
          <p:spPr>
            <a:xfrm>
              <a:off x="4693780" y="2702256"/>
              <a:ext cx="25046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6"/>
              <a:endCxn id="23" idx="1"/>
            </p:cNvCxnSpPr>
            <p:nvPr/>
          </p:nvCxnSpPr>
          <p:spPr>
            <a:xfrm>
              <a:off x="4693780" y="4388714"/>
              <a:ext cx="25046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073958" y="379644"/>
            <a:ext cx="264365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Mechanisms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693395" y="3186773"/>
            <a:ext cx="3903746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685800">
              <a:defRPr/>
            </a:pPr>
            <a:r>
              <a:rPr lang="en-US" altLang="ko-KR" sz="5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5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任意多边形 26"/>
          <p:cNvSpPr/>
          <p:nvPr/>
        </p:nvSpPr>
        <p:spPr>
          <a:xfrm>
            <a:off x="1873915" y="2676179"/>
            <a:ext cx="1845118" cy="534043"/>
          </a:xfrm>
          <a:custGeom>
            <a:avLst/>
            <a:gdLst>
              <a:gd name="connsiteX0" fmla="*/ 0 w 1682088"/>
              <a:gd name="connsiteY0" fmla="*/ 0 h 519125"/>
              <a:gd name="connsiteX1" fmla="*/ 1682088 w 1682088"/>
              <a:gd name="connsiteY1" fmla="*/ 0 h 519125"/>
              <a:gd name="connsiteX2" fmla="*/ 1682088 w 1682088"/>
              <a:gd name="connsiteY2" fmla="*/ 519125 h 519125"/>
              <a:gd name="connsiteX3" fmla="*/ 0 w 1682088"/>
              <a:gd name="connsiteY3" fmla="*/ 519125 h 519125"/>
              <a:gd name="connsiteX4" fmla="*/ 0 w 1682088"/>
              <a:gd name="connsiteY4" fmla="*/ 0 h 519125"/>
              <a:gd name="connsiteX0" fmla="*/ 0 w 1682088"/>
              <a:gd name="connsiteY0" fmla="*/ 519125 h 610565"/>
              <a:gd name="connsiteX1" fmla="*/ 0 w 1682088"/>
              <a:gd name="connsiteY1" fmla="*/ 0 h 610565"/>
              <a:gd name="connsiteX2" fmla="*/ 1682088 w 1682088"/>
              <a:gd name="connsiteY2" fmla="*/ 0 h 610565"/>
              <a:gd name="connsiteX3" fmla="*/ 1682088 w 1682088"/>
              <a:gd name="connsiteY3" fmla="*/ 519125 h 610565"/>
              <a:gd name="connsiteX4" fmla="*/ 91440 w 1682088"/>
              <a:gd name="connsiteY4" fmla="*/ 610565 h 610565"/>
              <a:gd name="connsiteX0" fmla="*/ 0 w 1682088"/>
              <a:gd name="connsiteY0" fmla="*/ 519125 h 519125"/>
              <a:gd name="connsiteX1" fmla="*/ 0 w 1682088"/>
              <a:gd name="connsiteY1" fmla="*/ 0 h 519125"/>
              <a:gd name="connsiteX2" fmla="*/ 1682088 w 1682088"/>
              <a:gd name="connsiteY2" fmla="*/ 0 h 519125"/>
              <a:gd name="connsiteX3" fmla="*/ 1682088 w 1682088"/>
              <a:gd name="connsiteY3" fmla="*/ 519125 h 5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088" h="519125">
                <a:moveTo>
                  <a:pt x="0" y="519125"/>
                </a:moveTo>
                <a:lnTo>
                  <a:pt x="0" y="0"/>
                </a:lnTo>
                <a:lnTo>
                  <a:pt x="1682088" y="0"/>
                </a:lnTo>
                <a:lnTo>
                  <a:pt x="1682088" y="519125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任意多边形 34"/>
          <p:cNvSpPr/>
          <p:nvPr/>
        </p:nvSpPr>
        <p:spPr>
          <a:xfrm>
            <a:off x="1183719" y="3006585"/>
            <a:ext cx="2301816" cy="1478645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63948" y="1546668"/>
            <a:ext cx="6794892" cy="3764664"/>
            <a:chOff x="5263948" y="1045109"/>
            <a:chExt cx="6794892" cy="3764664"/>
          </a:xfrm>
        </p:grpSpPr>
        <p:sp>
          <p:nvSpPr>
            <p:cNvPr id="2" name="矩形 1"/>
            <p:cNvSpPr/>
            <p:nvPr/>
          </p:nvSpPr>
          <p:spPr>
            <a:xfrm>
              <a:off x="5287336" y="1045109"/>
              <a:ext cx="6040800" cy="486000"/>
            </a:xfrm>
            <a:prstGeom prst="rect">
              <a:avLst/>
            </a:prstGeom>
            <a:solidFill>
              <a:srgbClr val="4B73A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TextBox 64"/>
            <p:cNvSpPr txBox="1"/>
            <p:nvPr/>
          </p:nvSpPr>
          <p:spPr>
            <a:xfrm>
              <a:off x="5350156" y="1070701"/>
              <a:ext cx="4177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font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    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ntroduction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87336" y="2136740"/>
              <a:ext cx="6040800" cy="487257"/>
            </a:xfrm>
            <a:prstGeom prst="rect">
              <a:avLst/>
            </a:prstGeom>
            <a:solidFill>
              <a:srgbClr val="4A9CC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64"/>
            <p:cNvSpPr txBox="1"/>
            <p:nvPr/>
          </p:nvSpPr>
          <p:spPr>
            <a:xfrm>
              <a:off x="5350157" y="2162332"/>
              <a:ext cx="3578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font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     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Methodology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87336" y="3229628"/>
              <a:ext cx="6040800" cy="487257"/>
            </a:xfrm>
            <a:prstGeom prst="rect">
              <a:avLst/>
            </a:prstGeom>
            <a:solidFill>
              <a:srgbClr val="5A538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64"/>
            <p:cNvSpPr txBox="1"/>
            <p:nvPr/>
          </p:nvSpPr>
          <p:spPr>
            <a:xfrm>
              <a:off x="5336089" y="3242425"/>
              <a:ext cx="3578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font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     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Results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63948" y="4322516"/>
              <a:ext cx="6041845" cy="487257"/>
            </a:xfrm>
            <a:prstGeom prst="rect">
              <a:avLst/>
            </a:prstGeom>
            <a:solidFill>
              <a:srgbClr val="41CB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64"/>
            <p:cNvSpPr txBox="1"/>
            <p:nvPr/>
          </p:nvSpPr>
          <p:spPr>
            <a:xfrm>
              <a:off x="5287336" y="4335311"/>
              <a:ext cx="67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font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   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Implication &amp; Future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esearch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1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3958" y="1771479"/>
            <a:ext cx="9379248" cy="3308215"/>
            <a:chOff x="918303" y="1771479"/>
            <a:chExt cx="9379248" cy="3308215"/>
          </a:xfrm>
        </p:grpSpPr>
        <p:sp>
          <p:nvSpPr>
            <p:cNvPr id="15" name="椭圆 14"/>
            <p:cNvSpPr/>
            <p:nvPr/>
          </p:nvSpPr>
          <p:spPr>
            <a:xfrm>
              <a:off x="1583140" y="1883391"/>
              <a:ext cx="1774209" cy="8188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Video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867374" y="1771479"/>
              <a:ext cx="2430177" cy="1042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uccess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stCxn id="15" idx="6"/>
              <a:endCxn id="16" idx="2"/>
            </p:cNvCxnSpPr>
            <p:nvPr/>
          </p:nvCxnSpPr>
          <p:spPr>
            <a:xfrm>
              <a:off x="3357349" y="2292824"/>
              <a:ext cx="4510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918303" y="3947846"/>
              <a:ext cx="6696128" cy="1131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effect is more significant in TB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Different 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website layout of different platforms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38178" y="461802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84871" y="188339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073958" y="379644"/>
            <a:ext cx="286967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Quality signal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992" y="929288"/>
            <a:ext cx="5342857" cy="56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670" y="1402753"/>
            <a:ext cx="6541842" cy="5034821"/>
          </a:xfrm>
          <a:prstGeom prst="rect">
            <a:avLst/>
          </a:prstGeom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073958" y="379644"/>
            <a:ext cx="306742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Website layout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4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73958" y="1823711"/>
            <a:ext cx="9536585" cy="3350518"/>
            <a:chOff x="974574" y="1823711"/>
            <a:chExt cx="9536585" cy="3350518"/>
          </a:xfrm>
        </p:grpSpPr>
        <p:sp>
          <p:nvSpPr>
            <p:cNvPr id="15" name="椭圆 14"/>
            <p:cNvSpPr/>
            <p:nvPr/>
          </p:nvSpPr>
          <p:spPr>
            <a:xfrm>
              <a:off x="1583140" y="1883390"/>
              <a:ext cx="2308518" cy="9307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Popularity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979915" y="1823711"/>
              <a:ext cx="2430177" cy="1042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uccess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stCxn id="15" idx="6"/>
              <a:endCxn id="16" idx="2"/>
            </p:cNvCxnSpPr>
            <p:nvPr/>
          </p:nvCxnSpPr>
          <p:spPr>
            <a:xfrm flipV="1">
              <a:off x="3891658" y="2345056"/>
              <a:ext cx="4088257" cy="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974574" y="3973900"/>
              <a:ext cx="953658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More attractive.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Only people who are really interested in the project will click “like”.</a:t>
              </a:r>
              <a:endParaRPr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97415" y="188339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073958" y="379644"/>
            <a:ext cx="218840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Popularity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3958" y="1771479"/>
            <a:ext cx="9379248" cy="3386120"/>
            <a:chOff x="918303" y="1771479"/>
            <a:chExt cx="9379248" cy="3386120"/>
          </a:xfrm>
        </p:grpSpPr>
        <p:sp>
          <p:nvSpPr>
            <p:cNvPr id="15" name="椭圆 14"/>
            <p:cNvSpPr/>
            <p:nvPr/>
          </p:nvSpPr>
          <p:spPr>
            <a:xfrm>
              <a:off x="1583140" y="1883391"/>
              <a:ext cx="1774209" cy="8188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Seller 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867374" y="1771479"/>
              <a:ext cx="2430177" cy="1042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uccess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stCxn id="15" idx="6"/>
              <a:endCxn id="16" idx="2"/>
            </p:cNvCxnSpPr>
            <p:nvPr/>
          </p:nvCxnSpPr>
          <p:spPr>
            <a:xfrm>
              <a:off x="3357349" y="2292824"/>
              <a:ext cx="4510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918303" y="3957270"/>
              <a:ext cx="90829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Projects that TaoBao sellers found are easier 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 get 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success compared with 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TMall 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seller.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97415" y="1883391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073958" y="379644"/>
            <a:ext cx="1822917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Founder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73958" y="1827119"/>
            <a:ext cx="9997316" cy="3288605"/>
            <a:chOff x="1358484" y="1827119"/>
            <a:chExt cx="9997316" cy="3288605"/>
          </a:xfrm>
        </p:grpSpPr>
        <p:sp>
          <p:nvSpPr>
            <p:cNvPr id="15" name="椭圆 14"/>
            <p:cNvSpPr/>
            <p:nvPr/>
          </p:nvSpPr>
          <p:spPr>
            <a:xfrm>
              <a:off x="1622391" y="1827119"/>
              <a:ext cx="2231574" cy="11270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708484" y="1827119"/>
              <a:ext cx="2430177" cy="10426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uccess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/>
            <p:cNvCxnSpPr>
              <a:stCxn id="15" idx="6"/>
              <a:endCxn id="16" idx="2"/>
            </p:cNvCxnSpPr>
            <p:nvPr/>
          </p:nvCxnSpPr>
          <p:spPr>
            <a:xfrm flipV="1">
              <a:off x="3853965" y="2348464"/>
              <a:ext cx="4854519" cy="42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358484" y="3915395"/>
              <a:ext cx="99973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More levels, more potential backers can the reward attract.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Diversified product choice is a beneficial practice. </a:t>
              </a:r>
              <a:endParaRPr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69127" y="19290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073958" y="379644"/>
            <a:ext cx="287288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Reward menu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37865" y="1827119"/>
            <a:ext cx="2231574" cy="1127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FLP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23958" y="1827119"/>
            <a:ext cx="2430177" cy="10426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uccess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>
            <a:stCxn id="15" idx="6"/>
            <a:endCxn id="16" idx="2"/>
          </p:cNvCxnSpPr>
          <p:nvPr/>
        </p:nvCxnSpPr>
        <p:spPr>
          <a:xfrm flipV="1">
            <a:off x="3569439" y="2348464"/>
            <a:ext cx="485451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884601" y="192900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3958" y="3910877"/>
            <a:ext cx="8714284" cy="1685846"/>
            <a:chOff x="2948698" y="3806656"/>
            <a:chExt cx="6096000" cy="1685846"/>
          </a:xfrm>
        </p:grpSpPr>
        <p:sp>
          <p:nvSpPr>
            <p:cNvPr id="10" name="矩形 9"/>
            <p:cNvSpPr/>
            <p:nvPr/>
          </p:nvSpPr>
          <p:spPr>
            <a:xfrm>
              <a:off x="2948698" y="3806656"/>
              <a:ext cx="6096000" cy="16858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Attract price sensitive customers.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It has quantity limitation, contribute slightly to final success. </a:t>
              </a:r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48698" y="4304382"/>
              <a:ext cx="6096000" cy="5778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073958" y="379644"/>
            <a:ext cx="287288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Reward menu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9506" y="3806864"/>
            <a:ext cx="9573005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5A538C"/>
                </a:solidFill>
                <a:latin typeface="Microsoft YaHei" charset="-122"/>
                <a:ea typeface="Microsoft YaHei" charset="-122"/>
                <a:cs typeface="Microsoft YaHei" charset="-122"/>
              </a:rPr>
              <a:t>Implication &amp; Future Research</a:t>
            </a:r>
            <a:endParaRPr lang="zh-CN" altLang="en-US" sz="4800" b="1" dirty="0">
              <a:solidFill>
                <a:srgbClr val="5A538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 smtClean="0">
                  <a:solidFill>
                    <a:srgbClr val="5A538C"/>
                  </a:solidFill>
                  <a:latin typeface="Impact" panose="020B0806030902050204" pitchFamily="34" charset="0"/>
                  <a:ea typeface="微软雅黑" pitchFamily="34" charset="-122"/>
                </a:rPr>
                <a:t>05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2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73958" y="379644"/>
            <a:ext cx="234709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Implication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958" y="1712109"/>
            <a:ext cx="56201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Founder:</a:t>
            </a:r>
          </a:p>
          <a:p>
            <a:pPr marL="684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 that fit them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</a:p>
          <a:p>
            <a:pPr marL="684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factors carefully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</a:t>
            </a:r>
          </a:p>
          <a:p>
            <a:pPr marL="684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websites appropriately</a:t>
            </a:r>
          </a:p>
          <a:p>
            <a:pPr marL="684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suitable mechanism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3958" y="1758672"/>
            <a:ext cx="6643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samples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between countries on platforms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73958" y="379644"/>
            <a:ext cx="328164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Future research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18"/>
          <p:cNvSpPr/>
          <p:nvPr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22"/>
          <p:cNvSpPr/>
          <p:nvPr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5"/>
          <p:cNvSpPr txBox="1"/>
          <p:nvPr/>
        </p:nvSpPr>
        <p:spPr>
          <a:xfrm>
            <a:off x="-377408" y="2360023"/>
            <a:ext cx="102529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5A538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000" b="1" dirty="0">
              <a:solidFill>
                <a:srgbClr val="41CBC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66760" y="5176212"/>
            <a:ext cx="26030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Reporter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Zhiyuan TIAN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64310" y="5176212"/>
            <a:ext cx="34313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Beijing Institute of Technology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3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9130" y="3806864"/>
            <a:ext cx="4073744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5A538C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Introduction</a:t>
            </a:r>
            <a:endParaRPr lang="zh-CN" altLang="en-US" sz="4800" b="1" dirty="0">
              <a:solidFill>
                <a:srgbClr val="5A538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>
                  <a:solidFill>
                    <a:srgbClr val="5A538C"/>
                  </a:solidFill>
                  <a:latin typeface="Impact" panose="020B0806030902050204" pitchFamily="34" charset="0"/>
                  <a:ea typeface="微软雅黑" pitchFamily="34" charset="-122"/>
                </a:rPr>
                <a:t>01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1073958" y="379644"/>
            <a:ext cx="7034280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Three participants in crowdfunding</a:t>
            </a:r>
          </a:p>
        </p:txBody>
      </p:sp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6"/>
          <p:cNvSpPr txBox="1"/>
          <p:nvPr/>
        </p:nvSpPr>
        <p:spPr>
          <a:xfrm>
            <a:off x="1749812" y="980635"/>
            <a:ext cx="89525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Customers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As investors, they invest sometimes as little as $1 in a product. The customers then promote the product by many means. Finally they can get profit from the product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Founder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As designers, they hope to obtain financial support with lower financing costs. A part of founders want to conduct market research through crowdfunding.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Platform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intermediate of customers and founders.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4289" y="6488668"/>
            <a:ext cx="1087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Ordanini, “Crowd funding: Customers as investors,” The Wall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Street Journal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Vol. 253, pp. 3-4, March 2009.</a:t>
            </a:r>
          </a:p>
        </p:txBody>
      </p:sp>
    </p:spTree>
    <p:extLst>
      <p:ext uri="{BB962C8B-B14F-4D97-AF65-F5344CB8AC3E}">
        <p14:creationId xmlns:p14="http://schemas.microsoft.com/office/powerpoint/2010/main" val="311294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6"/>
          <p:cNvSpPr txBox="1"/>
          <p:nvPr/>
        </p:nvSpPr>
        <p:spPr>
          <a:xfrm>
            <a:off x="1337388" y="1491602"/>
            <a:ext cx="9907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quity-based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ending-based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eward-based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Donation-based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		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Donation-based and reward-based crowdfunding generally attract less funding per project than equity-based or lending-based crowdfunding. However, the reward-based category is the largest crowdfunding category in terms of number of CFPs, and also grew at the high rate of 79% CAGR.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073958" y="379644"/>
            <a:ext cx="566852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Crowdfunding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classification</a:t>
            </a:r>
          </a:p>
        </p:txBody>
      </p:sp>
      <p:sp>
        <p:nvSpPr>
          <p:cNvPr id="7" name="矩形 6"/>
          <p:cNvSpPr/>
          <p:nvPr/>
        </p:nvSpPr>
        <p:spPr>
          <a:xfrm>
            <a:off x="522774" y="6266110"/>
            <a:ext cx="10875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Massolution,  “Crowdfunding  industry  report:  Market  trends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composition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crowdfunding platforms,” 2014, [Online]. Avaliable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http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://crowdsourcing.org/document/14277.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6"/>
          <p:cNvSpPr txBox="1"/>
          <p:nvPr/>
        </p:nvSpPr>
        <p:spPr>
          <a:xfrm>
            <a:off x="2970645" y="2019191"/>
            <a:ext cx="23892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AON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60116" y="2019191"/>
            <a:ext cx="2389256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KIA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6"/>
          <p:cNvSpPr txBox="1"/>
          <p:nvPr/>
        </p:nvSpPr>
        <p:spPr>
          <a:xfrm>
            <a:off x="2420493" y="4444686"/>
            <a:ext cx="2389256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All or nothing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08439" y="4444685"/>
            <a:ext cx="2389256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Keep it all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5400000">
            <a:off x="3016154" y="3182935"/>
            <a:ext cx="651933" cy="742951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8005625" y="3182934"/>
            <a:ext cx="651933" cy="742951"/>
          </a:xfrm>
          <a:prstGeom prst="chevron">
            <a:avLst>
              <a:gd name="adj" fmla="val 52514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733" kern="0">
              <a:solidFill>
                <a:schemeClr val="tx2"/>
              </a:solidFill>
              <a:latin typeface="Arial" pitchFamily="34" charset="0"/>
              <a:cs typeface="+mn-ea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073958" y="379644"/>
            <a:ext cx="555791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Crowdfunding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mechanisms</a:t>
            </a:r>
          </a:p>
        </p:txBody>
      </p:sp>
    </p:spTree>
    <p:extLst>
      <p:ext uri="{BB962C8B-B14F-4D97-AF65-F5344CB8AC3E}">
        <p14:creationId xmlns:p14="http://schemas.microsoft.com/office/powerpoint/2010/main" val="25640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26"/>
          <p:cNvSpPr txBox="1"/>
          <p:nvPr/>
        </p:nvSpPr>
        <p:spPr>
          <a:xfrm>
            <a:off x="5299385" y="938313"/>
            <a:ext cx="2389256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Kickstarter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0" y="1433064"/>
            <a:ext cx="11083072" cy="5216995"/>
          </a:xfrm>
          <a:prstGeom prst="rect">
            <a:avLst/>
          </a:prstGeom>
        </p:spPr>
      </p:pic>
      <p:sp>
        <p:nvSpPr>
          <p:cNvPr id="19" name="文本框 26"/>
          <p:cNvSpPr txBox="1"/>
          <p:nvPr/>
        </p:nvSpPr>
        <p:spPr>
          <a:xfrm>
            <a:off x="5463263" y="1065460"/>
            <a:ext cx="2389256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Fundrazr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8" y="1653510"/>
            <a:ext cx="10564836" cy="4973053"/>
          </a:xfrm>
          <a:prstGeom prst="rect">
            <a:avLst/>
          </a:prstGeom>
        </p:spPr>
      </p:pic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073958" y="379644"/>
            <a:ext cx="542005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Examples of crowdfunding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4"/>
          <p:cNvSpPr/>
          <p:nvPr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5"/>
          <p:cNvSpPr/>
          <p:nvPr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8" y="2498605"/>
            <a:ext cx="4240535" cy="15001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07" y="2683270"/>
            <a:ext cx="4817021" cy="118526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694162" y="298708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&amp;</a:t>
            </a:r>
            <a:endParaRPr lang="zh-CN" altLang="en-US" sz="2800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73958" y="379644"/>
            <a:ext cx="357660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Research objects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5132" y="3806864"/>
            <a:ext cx="6141746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5A538C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Research Approach</a:t>
            </a:r>
            <a:endParaRPr lang="zh-CN" altLang="en-US" sz="4800" b="1" dirty="0">
              <a:solidFill>
                <a:srgbClr val="5A538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5023040" y="1569382"/>
            <a:ext cx="2498670" cy="1862048"/>
            <a:chOff x="2757770" y="2361497"/>
            <a:chExt cx="2498670" cy="1862048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3115977" y="2361497"/>
              <a:ext cx="1782258" cy="186204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685800">
                <a:defRPr/>
              </a:pPr>
              <a:r>
                <a:rPr lang="en-US" altLang="zh-CN" sz="11500" kern="0" dirty="0" smtClean="0">
                  <a:solidFill>
                    <a:srgbClr val="5A538C"/>
                  </a:solidFill>
                  <a:latin typeface="Impact" panose="020B0806030902050204" pitchFamily="34" charset="0"/>
                  <a:ea typeface="微软雅黑" pitchFamily="34" charset="-122"/>
                </a:rPr>
                <a:t>02</a:t>
              </a:r>
              <a:endParaRPr lang="en-US" altLang="ko-KR" sz="8800" kern="0" dirty="0">
                <a:solidFill>
                  <a:srgbClr val="5A538C"/>
                </a:solidFill>
                <a:latin typeface="Impact" panose="020B0806030902050204" pitchFamily="34" charset="0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787950" y="3646240"/>
              <a:ext cx="2468490" cy="3276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57770" y="3801706"/>
              <a:ext cx="2498670" cy="38786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A538C"/>
                </a:solidFill>
              </a:endParaRPr>
            </a:p>
          </p:txBody>
        </p:sp>
      </p:grpSp>
      <p:sp>
        <p:nvSpPr>
          <p:cNvPr id="8" name="任意多边形 38"/>
          <p:cNvSpPr/>
          <p:nvPr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6" fmla="*/ 1145718 w 1845118"/>
              <a:gd name="connsiteY6" fmla="*/ 630900 h 1113172"/>
              <a:gd name="connsiteX0" fmla="*/ 1054278 w 1845118"/>
              <a:gd name="connsiteY0" fmla="*/ 539460 h 1113172"/>
              <a:gd name="connsiteX1" fmla="*/ 0 w 1845118"/>
              <a:gd name="connsiteY1" fmla="*/ 539460 h 1113172"/>
              <a:gd name="connsiteX2" fmla="*/ 0 w 1845118"/>
              <a:gd name="connsiteY2" fmla="*/ 0 h 1113172"/>
              <a:gd name="connsiteX3" fmla="*/ 1845118 w 1845118"/>
              <a:gd name="connsiteY3" fmla="*/ 0 h 1113172"/>
              <a:gd name="connsiteX4" fmla="*/ 1845118 w 1845118"/>
              <a:gd name="connsiteY4" fmla="*/ 1113172 h 1113172"/>
              <a:gd name="connsiteX5" fmla="*/ 1054278 w 1845118"/>
              <a:gd name="connsiteY5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  <a:gd name="connsiteX4" fmla="*/ 1054278 w 1845118"/>
              <a:gd name="connsiteY4" fmla="*/ 1113172 h 1113172"/>
              <a:gd name="connsiteX0" fmla="*/ 0 w 1845118"/>
              <a:gd name="connsiteY0" fmla="*/ 539460 h 1113172"/>
              <a:gd name="connsiteX1" fmla="*/ 0 w 1845118"/>
              <a:gd name="connsiteY1" fmla="*/ 0 h 1113172"/>
              <a:gd name="connsiteX2" fmla="*/ 1845118 w 1845118"/>
              <a:gd name="connsiteY2" fmla="*/ 0 h 1113172"/>
              <a:gd name="connsiteX3" fmla="*/ 1845118 w 1845118"/>
              <a:gd name="connsiteY3" fmla="*/ 1113172 h 11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任意多边形 36"/>
          <p:cNvSpPr/>
          <p:nvPr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426</Words>
  <Application>Microsoft Office PowerPoint</Application>
  <PresentationFormat>宽屏</PresentationFormat>
  <Paragraphs>140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Lato Light</vt:lpstr>
      <vt:lpstr>等线</vt:lpstr>
      <vt:lpstr>宋体</vt:lpstr>
      <vt:lpstr>Microsoft YaHei</vt:lpstr>
      <vt:lpstr>Microsoft YaHei</vt:lpstr>
      <vt:lpstr>幼圆</vt:lpstr>
      <vt:lpstr>Arial</vt:lpstr>
      <vt:lpstr>Arial Narrow</vt:lpstr>
      <vt:lpstr>Calibri</vt:lpstr>
      <vt:lpstr>Ebrima</vt:lpstr>
      <vt:lpstr>Impact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极简工作汇报</dc:title>
  <dc:creator>第一PPT模板网-WWW.1PPT.COM</dc:creator>
  <cp:keywords>第一PPT模板网-WWW.1PPT.COM</cp:keywords>
  <cp:lastModifiedBy>Tiger Watson</cp:lastModifiedBy>
  <cp:revision>136</cp:revision>
  <dcterms:created xsi:type="dcterms:W3CDTF">2017-08-18T03:02:00Z</dcterms:created>
  <dcterms:modified xsi:type="dcterms:W3CDTF">2018-07-14T13:37:53Z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