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9" r:id="rId2"/>
    <p:sldId id="260" r:id="rId3"/>
    <p:sldId id="308" r:id="rId4"/>
    <p:sldId id="262" r:id="rId5"/>
    <p:sldId id="309" r:id="rId6"/>
    <p:sldId id="284" r:id="rId7"/>
    <p:sldId id="310" r:id="rId8"/>
    <p:sldId id="261" r:id="rId9"/>
    <p:sldId id="311" r:id="rId10"/>
    <p:sldId id="312" r:id="rId11"/>
    <p:sldId id="313" r:id="rId12"/>
    <p:sldId id="314" r:id="rId13"/>
    <p:sldId id="290" r:id="rId14"/>
    <p:sldId id="291" r:id="rId15"/>
    <p:sldId id="316" r:id="rId16"/>
    <p:sldId id="315" r:id="rId17"/>
    <p:sldId id="293" r:id="rId18"/>
    <p:sldId id="317" r:id="rId19"/>
    <p:sldId id="319" r:id="rId20"/>
    <p:sldId id="320" r:id="rId21"/>
    <p:sldId id="322" r:id="rId22"/>
    <p:sldId id="295" r:id="rId23"/>
    <p:sldId id="296" r:id="rId24"/>
    <p:sldId id="297" r:id="rId25"/>
    <p:sldId id="323" r:id="rId26"/>
    <p:sldId id="299" r:id="rId27"/>
    <p:sldId id="300" r:id="rId28"/>
    <p:sldId id="301" r:id="rId29"/>
    <p:sldId id="302" r:id="rId30"/>
    <p:sldId id="303" r:id="rId31"/>
    <p:sldId id="304" r:id="rId32"/>
    <p:sldId id="305" r:id="rId33"/>
    <p:sldId id="306" r:id="rId34"/>
    <p:sldId id="27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CBC6"/>
    <a:srgbClr val="4A9CCB"/>
    <a:srgbClr val="4B73A8"/>
    <a:srgbClr val="5A538C"/>
    <a:srgbClr val="345692"/>
    <a:srgbClr val="17C0D4"/>
    <a:srgbClr val="FFFFFF"/>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1" autoAdjust="0"/>
    <p:restoredTop sz="94660"/>
  </p:normalViewPr>
  <p:slideViewPr>
    <p:cSldViewPr snapToGrid="0">
      <p:cViewPr varScale="1">
        <p:scale>
          <a:sx n="74" d="100"/>
          <a:sy n="74" d="100"/>
        </p:scale>
        <p:origin x="576" y="66"/>
      </p:cViewPr>
      <p:guideLst>
        <p:guide orient="horz" pos="2160"/>
        <p:guide pos="3840"/>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D156A4-10B0-4BA9-AFE6-1CC166532CF8}"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zh-CN" altLang="en-US"/>
        </a:p>
      </dgm:t>
    </dgm:pt>
    <dgm:pt modelId="{B97293BA-8C4D-437C-83A3-FCB6E4C6AE86}">
      <dgm:prSet phldrT="[文本]"/>
      <dgm:spPr/>
      <dgm:t>
        <a:bodyPr/>
        <a:lstStyle/>
        <a:p>
          <a:r>
            <a:rPr lang="en-US" altLang="zh-CN" dirty="0" smtClean="0">
              <a:solidFill>
                <a:schemeClr val="tx1">
                  <a:lumMod val="75000"/>
                  <a:lumOff val="25000"/>
                </a:schemeClr>
              </a:solidFill>
            </a:rPr>
            <a:t>Data set</a:t>
          </a:r>
        </a:p>
        <a:p>
          <a:r>
            <a:rPr lang="en-US" altLang="zh-CN" dirty="0" smtClean="0">
              <a:solidFill>
                <a:schemeClr val="tx1">
                  <a:lumMod val="75000"/>
                  <a:lumOff val="25000"/>
                </a:schemeClr>
              </a:solidFill>
            </a:rPr>
            <a:t>714 projects from JD</a:t>
          </a:r>
        </a:p>
        <a:p>
          <a:r>
            <a:rPr lang="en-US" altLang="zh-CN" dirty="0" smtClean="0">
              <a:solidFill>
                <a:schemeClr val="tx1">
                  <a:lumMod val="75000"/>
                  <a:lumOff val="25000"/>
                </a:schemeClr>
              </a:solidFill>
            </a:rPr>
            <a:t>360 projects from TB</a:t>
          </a:r>
          <a:endParaRPr lang="zh-CN" altLang="en-US" dirty="0"/>
        </a:p>
      </dgm:t>
    </dgm:pt>
    <dgm:pt modelId="{2ABAD6C0-FF4D-45B0-969E-5DC1DBE9FA6C}" type="parTrans" cxnId="{82AEEF62-08CE-4CD6-8098-311597F55190}">
      <dgm:prSet/>
      <dgm:spPr/>
      <dgm:t>
        <a:bodyPr/>
        <a:lstStyle/>
        <a:p>
          <a:endParaRPr lang="zh-CN" altLang="en-US"/>
        </a:p>
      </dgm:t>
    </dgm:pt>
    <dgm:pt modelId="{2CA4FAA9-7401-4BC9-AA9D-FFE5CCECA196}" type="sibTrans" cxnId="{82AEEF62-08CE-4CD6-8098-311597F55190}">
      <dgm:prSet/>
      <dgm:spPr/>
      <dgm:t>
        <a:bodyPr/>
        <a:lstStyle/>
        <a:p>
          <a:endParaRPr lang="zh-CN" altLang="en-US"/>
        </a:p>
      </dgm:t>
    </dgm:pt>
    <dgm:pt modelId="{DD805AAF-E592-4544-A506-B21D6997A945}">
      <dgm:prSet phldrT="[文本]"/>
      <dgm:spPr/>
      <dgm:t>
        <a:bodyPr/>
        <a:lstStyle/>
        <a:p>
          <a:r>
            <a:rPr lang="en-US" altLang="zh-CN" dirty="0" smtClean="0">
              <a:solidFill>
                <a:schemeClr val="bg1"/>
              </a:solidFill>
              <a:latin typeface="Arial" panose="020B0604020202020204" pitchFamily="34" charset="0"/>
              <a:cs typeface="Arial" panose="020B0604020202020204" pitchFamily="34" charset="0"/>
            </a:rPr>
            <a:t>Quality signal</a:t>
          </a:r>
        </a:p>
        <a:p>
          <a:r>
            <a:rPr lang="en-US" altLang="zh-CN" dirty="0" smtClean="0">
              <a:solidFill>
                <a:schemeClr val="bg1"/>
              </a:solidFill>
              <a:latin typeface="Arial" panose="020B0604020202020204" pitchFamily="34" charset="0"/>
              <a:cs typeface="Arial" panose="020B0604020202020204" pitchFamily="34" charset="0"/>
            </a:rPr>
            <a:t>(Goal Updates</a:t>
          </a:r>
        </a:p>
        <a:p>
          <a:r>
            <a:rPr lang="en-US" altLang="zh-CN" dirty="0" smtClean="0">
              <a:solidFill>
                <a:schemeClr val="bg1"/>
              </a:solidFill>
              <a:latin typeface="Arial" panose="020B0604020202020204" pitchFamily="34" charset="0"/>
              <a:cs typeface="Arial" panose="020B0604020202020204" pitchFamily="34" charset="0"/>
            </a:rPr>
            <a:t>Video Pictures)</a:t>
          </a:r>
          <a:endParaRPr lang="zh-CN" altLang="en-US" dirty="0">
            <a:solidFill>
              <a:schemeClr val="bg1"/>
            </a:solidFill>
            <a:latin typeface="Arial" panose="020B0604020202020204" pitchFamily="34" charset="0"/>
            <a:cs typeface="Arial" panose="020B0604020202020204" pitchFamily="34" charset="0"/>
          </a:endParaRPr>
        </a:p>
      </dgm:t>
    </dgm:pt>
    <dgm:pt modelId="{0E56B40A-FD3D-4161-9855-F559C5BB82AD}" type="parTrans" cxnId="{7EF461C6-B953-4BED-9629-7C9FBA4F4D71}">
      <dgm:prSet/>
      <dgm:spPr/>
      <dgm:t>
        <a:bodyPr/>
        <a:lstStyle/>
        <a:p>
          <a:endParaRPr lang="zh-CN" altLang="en-US"/>
        </a:p>
      </dgm:t>
    </dgm:pt>
    <dgm:pt modelId="{4B0C0029-067D-4B22-8749-709C4983FC09}" type="sibTrans" cxnId="{7EF461C6-B953-4BED-9629-7C9FBA4F4D71}">
      <dgm:prSet/>
      <dgm:spPr/>
      <dgm:t>
        <a:bodyPr/>
        <a:lstStyle/>
        <a:p>
          <a:endParaRPr lang="zh-CN" altLang="en-US"/>
        </a:p>
      </dgm:t>
    </dgm:pt>
    <dgm:pt modelId="{11D4C61D-7F44-464C-9CB6-ADE29688863E}">
      <dgm:prSet phldrT="[文本]"/>
      <dgm:spPr/>
      <dgm:t>
        <a:bodyPr/>
        <a:lstStyle/>
        <a:p>
          <a:r>
            <a:rPr lang="en-US" altLang="zh-CN" dirty="0" smtClean="0">
              <a:solidFill>
                <a:schemeClr val="bg1"/>
              </a:solidFill>
              <a:latin typeface="Arial" panose="020B0604020202020204" pitchFamily="34" charset="0"/>
              <a:cs typeface="Arial" panose="020B0604020202020204" pitchFamily="34" charset="0"/>
            </a:rPr>
            <a:t>Reward menu</a:t>
          </a:r>
        </a:p>
        <a:p>
          <a:r>
            <a:rPr lang="en-US" altLang="zh-CN" dirty="0" smtClean="0">
              <a:solidFill>
                <a:schemeClr val="bg1"/>
              </a:solidFill>
              <a:latin typeface="Arial" panose="020B0604020202020204" pitchFamily="34" charset="0"/>
              <a:cs typeface="Arial" panose="020B0604020202020204" pitchFamily="34" charset="0"/>
            </a:rPr>
            <a:t>(Level FLP SLP)</a:t>
          </a:r>
          <a:endParaRPr lang="zh-CN" altLang="en-US" dirty="0">
            <a:solidFill>
              <a:schemeClr val="bg1"/>
            </a:solidFill>
            <a:latin typeface="Arial" panose="020B0604020202020204" pitchFamily="34" charset="0"/>
            <a:cs typeface="Arial" panose="020B0604020202020204" pitchFamily="34" charset="0"/>
          </a:endParaRPr>
        </a:p>
      </dgm:t>
    </dgm:pt>
    <dgm:pt modelId="{E5457336-F38B-4053-9BFE-B6D447C69A6C}" type="parTrans" cxnId="{5952680E-279B-4F15-8465-DF3651C655F8}">
      <dgm:prSet/>
      <dgm:spPr/>
      <dgm:t>
        <a:bodyPr/>
        <a:lstStyle/>
        <a:p>
          <a:endParaRPr lang="zh-CN" altLang="en-US"/>
        </a:p>
      </dgm:t>
    </dgm:pt>
    <dgm:pt modelId="{2DABE03F-68A1-4C8F-9D42-A5F77FE48572}" type="sibTrans" cxnId="{5952680E-279B-4F15-8465-DF3651C655F8}">
      <dgm:prSet/>
      <dgm:spPr/>
      <dgm:t>
        <a:bodyPr/>
        <a:lstStyle/>
        <a:p>
          <a:endParaRPr lang="zh-CN" altLang="en-US"/>
        </a:p>
      </dgm:t>
    </dgm:pt>
    <dgm:pt modelId="{5F5D69BF-F69A-4976-8A8B-BAF6CABD0867}">
      <dgm:prSet phldrT="[文本]"/>
      <dgm:spPr/>
      <dgm:t>
        <a:bodyPr/>
        <a:lstStyle/>
        <a:p>
          <a:r>
            <a:rPr lang="en-US" altLang="zh-CN" dirty="0" smtClean="0">
              <a:solidFill>
                <a:schemeClr val="bg1"/>
              </a:solidFill>
              <a:latin typeface="Arial" panose="020B0604020202020204" pitchFamily="34" charset="0"/>
              <a:cs typeface="Arial" panose="020B0604020202020204" pitchFamily="34" charset="0"/>
            </a:rPr>
            <a:t>Popularity</a:t>
          </a:r>
        </a:p>
        <a:p>
          <a:r>
            <a:rPr lang="en-US" altLang="zh-CN" dirty="0" smtClean="0">
              <a:solidFill>
                <a:schemeClr val="bg1"/>
              </a:solidFill>
              <a:latin typeface="Arial" panose="020B0604020202020204" pitchFamily="34" charset="0"/>
              <a:cs typeface="Arial" panose="020B0604020202020204" pitchFamily="34" charset="0"/>
            </a:rPr>
            <a:t>(Likes)</a:t>
          </a:r>
          <a:endParaRPr lang="zh-CN" altLang="en-US" dirty="0">
            <a:solidFill>
              <a:schemeClr val="bg1"/>
            </a:solidFill>
            <a:latin typeface="Arial" panose="020B0604020202020204" pitchFamily="34" charset="0"/>
            <a:cs typeface="Arial" panose="020B0604020202020204" pitchFamily="34" charset="0"/>
          </a:endParaRPr>
        </a:p>
      </dgm:t>
    </dgm:pt>
    <dgm:pt modelId="{925B19B4-A051-4738-AD49-BB24D1BAEF8F}" type="parTrans" cxnId="{4965A6AD-B3CC-4D18-BCA7-E92411A05EB8}">
      <dgm:prSet/>
      <dgm:spPr/>
      <dgm:t>
        <a:bodyPr/>
        <a:lstStyle/>
        <a:p>
          <a:endParaRPr lang="zh-CN" altLang="en-US"/>
        </a:p>
      </dgm:t>
    </dgm:pt>
    <dgm:pt modelId="{33DAED2B-F6CF-4C6E-A2A2-86CABEC2A7A7}" type="sibTrans" cxnId="{4965A6AD-B3CC-4D18-BCA7-E92411A05EB8}">
      <dgm:prSet/>
      <dgm:spPr/>
      <dgm:t>
        <a:bodyPr/>
        <a:lstStyle/>
        <a:p>
          <a:endParaRPr lang="zh-CN" altLang="en-US"/>
        </a:p>
      </dgm:t>
    </dgm:pt>
    <dgm:pt modelId="{E1F9B6D3-54A1-4AD0-A0C2-B0B569755725}">
      <dgm:prSet phldrT="[文本]"/>
      <dgm:spPr/>
      <dgm:t>
        <a:bodyPr/>
        <a:lstStyle/>
        <a:p>
          <a:r>
            <a:rPr lang="en-US" altLang="zh-CN" dirty="0" smtClean="0">
              <a:solidFill>
                <a:schemeClr val="bg1"/>
              </a:solidFill>
              <a:latin typeface="Arial" panose="020B0604020202020204" pitchFamily="34" charset="0"/>
              <a:cs typeface="Arial" panose="020B0604020202020204" pitchFamily="34" charset="0"/>
            </a:rPr>
            <a:t>Founder’s information</a:t>
          </a:r>
        </a:p>
        <a:p>
          <a:r>
            <a:rPr lang="en-US" altLang="zh-CN" dirty="0" smtClean="0">
              <a:solidFill>
                <a:schemeClr val="bg1"/>
              </a:solidFill>
              <a:latin typeface="Arial" panose="020B0604020202020204" pitchFamily="34" charset="0"/>
              <a:cs typeface="Arial" panose="020B0604020202020204" pitchFamily="34" charset="0"/>
            </a:rPr>
            <a:t>(Created)</a:t>
          </a:r>
          <a:endParaRPr lang="zh-CN" altLang="en-US" dirty="0">
            <a:solidFill>
              <a:schemeClr val="bg1"/>
            </a:solidFill>
            <a:latin typeface="Arial" panose="020B0604020202020204" pitchFamily="34" charset="0"/>
            <a:cs typeface="Arial" panose="020B0604020202020204" pitchFamily="34" charset="0"/>
          </a:endParaRPr>
        </a:p>
      </dgm:t>
    </dgm:pt>
    <dgm:pt modelId="{9C98DF06-44E3-423F-B862-DCC643CDD737}" type="parTrans" cxnId="{C5A0EDC1-649B-4CC3-BC62-FB96AFE15A20}">
      <dgm:prSet/>
      <dgm:spPr/>
      <dgm:t>
        <a:bodyPr/>
        <a:lstStyle/>
        <a:p>
          <a:endParaRPr lang="zh-CN" altLang="en-US"/>
        </a:p>
      </dgm:t>
    </dgm:pt>
    <dgm:pt modelId="{78CDAC96-DD07-466B-9AC3-BF913EB588A5}" type="sibTrans" cxnId="{C5A0EDC1-649B-4CC3-BC62-FB96AFE15A20}">
      <dgm:prSet/>
      <dgm:spPr/>
      <dgm:t>
        <a:bodyPr/>
        <a:lstStyle/>
        <a:p>
          <a:endParaRPr lang="zh-CN" altLang="en-US"/>
        </a:p>
      </dgm:t>
    </dgm:pt>
    <dgm:pt modelId="{024C1694-3ACE-4ED1-A74A-DD174946F389}" type="pres">
      <dgm:prSet presAssocID="{CED156A4-10B0-4BA9-AFE6-1CC166532CF8}" presName="diagram" presStyleCnt="0">
        <dgm:presLayoutVars>
          <dgm:chMax val="1"/>
          <dgm:dir/>
          <dgm:animLvl val="ctr"/>
          <dgm:resizeHandles val="exact"/>
        </dgm:presLayoutVars>
      </dgm:prSet>
      <dgm:spPr/>
      <dgm:t>
        <a:bodyPr/>
        <a:lstStyle/>
        <a:p>
          <a:endParaRPr lang="zh-CN" altLang="en-US"/>
        </a:p>
      </dgm:t>
    </dgm:pt>
    <dgm:pt modelId="{B9AFBE4F-4019-46CD-B9DE-3F06873E76A2}" type="pres">
      <dgm:prSet presAssocID="{CED156A4-10B0-4BA9-AFE6-1CC166532CF8}" presName="matrix" presStyleCnt="0"/>
      <dgm:spPr/>
    </dgm:pt>
    <dgm:pt modelId="{EB30615F-DAC5-466A-B840-4A04FAEC6FBD}" type="pres">
      <dgm:prSet presAssocID="{CED156A4-10B0-4BA9-AFE6-1CC166532CF8}" presName="tile1" presStyleLbl="node1" presStyleIdx="0" presStyleCnt="4"/>
      <dgm:spPr/>
      <dgm:t>
        <a:bodyPr/>
        <a:lstStyle/>
        <a:p>
          <a:endParaRPr lang="zh-CN" altLang="en-US"/>
        </a:p>
      </dgm:t>
    </dgm:pt>
    <dgm:pt modelId="{AF07D0C6-3E92-40AE-B4BC-AC92011B3F8F}" type="pres">
      <dgm:prSet presAssocID="{CED156A4-10B0-4BA9-AFE6-1CC166532CF8}" presName="tile1text" presStyleLbl="node1" presStyleIdx="0" presStyleCnt="4">
        <dgm:presLayoutVars>
          <dgm:chMax val="0"/>
          <dgm:chPref val="0"/>
          <dgm:bulletEnabled val="1"/>
        </dgm:presLayoutVars>
      </dgm:prSet>
      <dgm:spPr/>
      <dgm:t>
        <a:bodyPr/>
        <a:lstStyle/>
        <a:p>
          <a:endParaRPr lang="zh-CN" altLang="en-US"/>
        </a:p>
      </dgm:t>
    </dgm:pt>
    <dgm:pt modelId="{5C00219C-5851-46C5-8F82-C16F47F64B6A}" type="pres">
      <dgm:prSet presAssocID="{CED156A4-10B0-4BA9-AFE6-1CC166532CF8}" presName="tile2" presStyleLbl="node1" presStyleIdx="1" presStyleCnt="4"/>
      <dgm:spPr/>
      <dgm:t>
        <a:bodyPr/>
        <a:lstStyle/>
        <a:p>
          <a:endParaRPr lang="zh-CN" altLang="en-US"/>
        </a:p>
      </dgm:t>
    </dgm:pt>
    <dgm:pt modelId="{DE4017EF-DAC5-4100-AF77-408F0DCCEC2C}" type="pres">
      <dgm:prSet presAssocID="{CED156A4-10B0-4BA9-AFE6-1CC166532CF8}" presName="tile2text" presStyleLbl="node1" presStyleIdx="1" presStyleCnt="4">
        <dgm:presLayoutVars>
          <dgm:chMax val="0"/>
          <dgm:chPref val="0"/>
          <dgm:bulletEnabled val="1"/>
        </dgm:presLayoutVars>
      </dgm:prSet>
      <dgm:spPr/>
      <dgm:t>
        <a:bodyPr/>
        <a:lstStyle/>
        <a:p>
          <a:endParaRPr lang="zh-CN" altLang="en-US"/>
        </a:p>
      </dgm:t>
    </dgm:pt>
    <dgm:pt modelId="{C49CCA11-D7F2-471A-AE57-1D90E8561B7B}" type="pres">
      <dgm:prSet presAssocID="{CED156A4-10B0-4BA9-AFE6-1CC166532CF8}" presName="tile3" presStyleLbl="node1" presStyleIdx="2" presStyleCnt="4"/>
      <dgm:spPr/>
      <dgm:t>
        <a:bodyPr/>
        <a:lstStyle/>
        <a:p>
          <a:endParaRPr lang="zh-CN" altLang="en-US"/>
        </a:p>
      </dgm:t>
    </dgm:pt>
    <dgm:pt modelId="{8EFFCFB3-D5B6-479D-8EA6-1D9014004F09}" type="pres">
      <dgm:prSet presAssocID="{CED156A4-10B0-4BA9-AFE6-1CC166532CF8}" presName="tile3text" presStyleLbl="node1" presStyleIdx="2" presStyleCnt="4">
        <dgm:presLayoutVars>
          <dgm:chMax val="0"/>
          <dgm:chPref val="0"/>
          <dgm:bulletEnabled val="1"/>
        </dgm:presLayoutVars>
      </dgm:prSet>
      <dgm:spPr/>
      <dgm:t>
        <a:bodyPr/>
        <a:lstStyle/>
        <a:p>
          <a:endParaRPr lang="zh-CN" altLang="en-US"/>
        </a:p>
      </dgm:t>
    </dgm:pt>
    <dgm:pt modelId="{22570B9A-8BCC-4C13-9493-941B0989928B}" type="pres">
      <dgm:prSet presAssocID="{CED156A4-10B0-4BA9-AFE6-1CC166532CF8}" presName="tile4" presStyleLbl="node1" presStyleIdx="3" presStyleCnt="4"/>
      <dgm:spPr/>
      <dgm:t>
        <a:bodyPr/>
        <a:lstStyle/>
        <a:p>
          <a:endParaRPr lang="zh-CN" altLang="en-US"/>
        </a:p>
      </dgm:t>
    </dgm:pt>
    <dgm:pt modelId="{F663CEC5-E74E-44CD-8415-CE3BB5D0C050}" type="pres">
      <dgm:prSet presAssocID="{CED156A4-10B0-4BA9-AFE6-1CC166532CF8}" presName="tile4text" presStyleLbl="node1" presStyleIdx="3" presStyleCnt="4">
        <dgm:presLayoutVars>
          <dgm:chMax val="0"/>
          <dgm:chPref val="0"/>
          <dgm:bulletEnabled val="1"/>
        </dgm:presLayoutVars>
      </dgm:prSet>
      <dgm:spPr/>
      <dgm:t>
        <a:bodyPr/>
        <a:lstStyle/>
        <a:p>
          <a:endParaRPr lang="zh-CN" altLang="en-US"/>
        </a:p>
      </dgm:t>
    </dgm:pt>
    <dgm:pt modelId="{53F03544-87CB-4695-9AD7-41FB9FAE1403}" type="pres">
      <dgm:prSet presAssocID="{CED156A4-10B0-4BA9-AFE6-1CC166532CF8}" presName="centerTile" presStyleLbl="fgShp" presStyleIdx="0" presStyleCnt="1">
        <dgm:presLayoutVars>
          <dgm:chMax val="0"/>
          <dgm:chPref val="0"/>
        </dgm:presLayoutVars>
      </dgm:prSet>
      <dgm:spPr/>
      <dgm:t>
        <a:bodyPr/>
        <a:lstStyle/>
        <a:p>
          <a:endParaRPr lang="zh-CN" altLang="en-US"/>
        </a:p>
      </dgm:t>
    </dgm:pt>
  </dgm:ptLst>
  <dgm:cxnLst>
    <dgm:cxn modelId="{4965A6AD-B3CC-4D18-BCA7-E92411A05EB8}" srcId="{B97293BA-8C4D-437C-83A3-FCB6E4C6AE86}" destId="{5F5D69BF-F69A-4976-8A8B-BAF6CABD0867}" srcOrd="2" destOrd="0" parTransId="{925B19B4-A051-4738-AD49-BB24D1BAEF8F}" sibTransId="{33DAED2B-F6CF-4C6E-A2A2-86CABEC2A7A7}"/>
    <dgm:cxn modelId="{82AEEF62-08CE-4CD6-8098-311597F55190}" srcId="{CED156A4-10B0-4BA9-AFE6-1CC166532CF8}" destId="{B97293BA-8C4D-437C-83A3-FCB6E4C6AE86}" srcOrd="0" destOrd="0" parTransId="{2ABAD6C0-FF4D-45B0-969E-5DC1DBE9FA6C}" sibTransId="{2CA4FAA9-7401-4BC9-AA9D-FFE5CCECA196}"/>
    <dgm:cxn modelId="{0D79ADBC-E578-46A2-8229-7074659A644B}" type="presOf" srcId="{DD805AAF-E592-4544-A506-B21D6997A945}" destId="{EB30615F-DAC5-466A-B840-4A04FAEC6FBD}" srcOrd="0" destOrd="0" presId="urn:microsoft.com/office/officeart/2005/8/layout/matrix1"/>
    <dgm:cxn modelId="{EDF71664-1F7B-4771-A066-F6D7DAFF576D}" type="presOf" srcId="{B97293BA-8C4D-437C-83A3-FCB6E4C6AE86}" destId="{53F03544-87CB-4695-9AD7-41FB9FAE1403}" srcOrd="0" destOrd="0" presId="urn:microsoft.com/office/officeart/2005/8/layout/matrix1"/>
    <dgm:cxn modelId="{D3ECCB80-D067-4D26-A0DE-CB451C1269E7}" type="presOf" srcId="{DD805AAF-E592-4544-A506-B21D6997A945}" destId="{AF07D0C6-3E92-40AE-B4BC-AC92011B3F8F}" srcOrd="1" destOrd="0" presId="urn:microsoft.com/office/officeart/2005/8/layout/matrix1"/>
    <dgm:cxn modelId="{365D5672-C5B4-4291-A5DE-48D62357ED23}" type="presOf" srcId="{11D4C61D-7F44-464C-9CB6-ADE29688863E}" destId="{DE4017EF-DAC5-4100-AF77-408F0DCCEC2C}" srcOrd="1" destOrd="0" presId="urn:microsoft.com/office/officeart/2005/8/layout/matrix1"/>
    <dgm:cxn modelId="{7EF461C6-B953-4BED-9629-7C9FBA4F4D71}" srcId="{B97293BA-8C4D-437C-83A3-FCB6E4C6AE86}" destId="{DD805AAF-E592-4544-A506-B21D6997A945}" srcOrd="0" destOrd="0" parTransId="{0E56B40A-FD3D-4161-9855-F559C5BB82AD}" sibTransId="{4B0C0029-067D-4B22-8749-709C4983FC09}"/>
    <dgm:cxn modelId="{5952680E-279B-4F15-8465-DF3651C655F8}" srcId="{B97293BA-8C4D-437C-83A3-FCB6E4C6AE86}" destId="{11D4C61D-7F44-464C-9CB6-ADE29688863E}" srcOrd="1" destOrd="0" parTransId="{E5457336-F38B-4053-9BFE-B6D447C69A6C}" sibTransId="{2DABE03F-68A1-4C8F-9D42-A5F77FE48572}"/>
    <dgm:cxn modelId="{87847B5B-C94B-487A-B8DF-E5C83B7DC2A0}" type="presOf" srcId="{E1F9B6D3-54A1-4AD0-A0C2-B0B569755725}" destId="{22570B9A-8BCC-4C13-9493-941B0989928B}" srcOrd="0" destOrd="0" presId="urn:microsoft.com/office/officeart/2005/8/layout/matrix1"/>
    <dgm:cxn modelId="{C34714DF-30C7-409E-A8A2-610E6B4B74E7}" type="presOf" srcId="{E1F9B6D3-54A1-4AD0-A0C2-B0B569755725}" destId="{F663CEC5-E74E-44CD-8415-CE3BB5D0C050}" srcOrd="1" destOrd="0" presId="urn:microsoft.com/office/officeart/2005/8/layout/matrix1"/>
    <dgm:cxn modelId="{80C9C1CA-30A6-46B9-82AB-D89F7230BA6C}" type="presOf" srcId="{CED156A4-10B0-4BA9-AFE6-1CC166532CF8}" destId="{024C1694-3ACE-4ED1-A74A-DD174946F389}" srcOrd="0" destOrd="0" presId="urn:microsoft.com/office/officeart/2005/8/layout/matrix1"/>
    <dgm:cxn modelId="{3C5D3A52-7643-4622-9329-D25A508B92DC}" type="presOf" srcId="{5F5D69BF-F69A-4976-8A8B-BAF6CABD0867}" destId="{8EFFCFB3-D5B6-479D-8EA6-1D9014004F09}" srcOrd="1" destOrd="0" presId="urn:microsoft.com/office/officeart/2005/8/layout/matrix1"/>
    <dgm:cxn modelId="{C5A0EDC1-649B-4CC3-BC62-FB96AFE15A20}" srcId="{B97293BA-8C4D-437C-83A3-FCB6E4C6AE86}" destId="{E1F9B6D3-54A1-4AD0-A0C2-B0B569755725}" srcOrd="3" destOrd="0" parTransId="{9C98DF06-44E3-423F-B862-DCC643CDD737}" sibTransId="{78CDAC96-DD07-466B-9AC3-BF913EB588A5}"/>
    <dgm:cxn modelId="{9BF89B4C-AFA4-411A-8B38-965AAF20EA04}" type="presOf" srcId="{11D4C61D-7F44-464C-9CB6-ADE29688863E}" destId="{5C00219C-5851-46C5-8F82-C16F47F64B6A}" srcOrd="0" destOrd="0" presId="urn:microsoft.com/office/officeart/2005/8/layout/matrix1"/>
    <dgm:cxn modelId="{2593E06B-835C-4F03-868C-8C1E3778482F}" type="presOf" srcId="{5F5D69BF-F69A-4976-8A8B-BAF6CABD0867}" destId="{C49CCA11-D7F2-471A-AE57-1D90E8561B7B}" srcOrd="0" destOrd="0" presId="urn:microsoft.com/office/officeart/2005/8/layout/matrix1"/>
    <dgm:cxn modelId="{6D8BAC38-6410-46DD-959C-72FF80DA40B6}" type="presParOf" srcId="{024C1694-3ACE-4ED1-A74A-DD174946F389}" destId="{B9AFBE4F-4019-46CD-B9DE-3F06873E76A2}" srcOrd="0" destOrd="0" presId="urn:microsoft.com/office/officeart/2005/8/layout/matrix1"/>
    <dgm:cxn modelId="{3A4675EA-6752-46FE-8CF0-C7FD073779E5}" type="presParOf" srcId="{B9AFBE4F-4019-46CD-B9DE-3F06873E76A2}" destId="{EB30615F-DAC5-466A-B840-4A04FAEC6FBD}" srcOrd="0" destOrd="0" presId="urn:microsoft.com/office/officeart/2005/8/layout/matrix1"/>
    <dgm:cxn modelId="{EA93C19A-96FD-4A67-AAA6-57C32F588F6D}" type="presParOf" srcId="{B9AFBE4F-4019-46CD-B9DE-3F06873E76A2}" destId="{AF07D0C6-3E92-40AE-B4BC-AC92011B3F8F}" srcOrd="1" destOrd="0" presId="urn:microsoft.com/office/officeart/2005/8/layout/matrix1"/>
    <dgm:cxn modelId="{0252BC99-C130-4223-8E8E-025A19ABD7B2}" type="presParOf" srcId="{B9AFBE4F-4019-46CD-B9DE-3F06873E76A2}" destId="{5C00219C-5851-46C5-8F82-C16F47F64B6A}" srcOrd="2" destOrd="0" presId="urn:microsoft.com/office/officeart/2005/8/layout/matrix1"/>
    <dgm:cxn modelId="{51D59652-4103-49C0-B933-4039CB5BBE0C}" type="presParOf" srcId="{B9AFBE4F-4019-46CD-B9DE-3F06873E76A2}" destId="{DE4017EF-DAC5-4100-AF77-408F0DCCEC2C}" srcOrd="3" destOrd="0" presId="urn:microsoft.com/office/officeart/2005/8/layout/matrix1"/>
    <dgm:cxn modelId="{D9C24566-EF68-49F4-971E-F9A6A2D48306}" type="presParOf" srcId="{B9AFBE4F-4019-46CD-B9DE-3F06873E76A2}" destId="{C49CCA11-D7F2-471A-AE57-1D90E8561B7B}" srcOrd="4" destOrd="0" presId="urn:microsoft.com/office/officeart/2005/8/layout/matrix1"/>
    <dgm:cxn modelId="{EC947C3A-7DAA-4893-804E-8559DD0EAEE7}" type="presParOf" srcId="{B9AFBE4F-4019-46CD-B9DE-3F06873E76A2}" destId="{8EFFCFB3-D5B6-479D-8EA6-1D9014004F09}" srcOrd="5" destOrd="0" presId="urn:microsoft.com/office/officeart/2005/8/layout/matrix1"/>
    <dgm:cxn modelId="{50931F82-78F0-429F-9C9B-3564241A1EF1}" type="presParOf" srcId="{B9AFBE4F-4019-46CD-B9DE-3F06873E76A2}" destId="{22570B9A-8BCC-4C13-9493-941B0989928B}" srcOrd="6" destOrd="0" presId="urn:microsoft.com/office/officeart/2005/8/layout/matrix1"/>
    <dgm:cxn modelId="{6E862CC7-99E8-4EDD-8E32-65AB7BA6614B}" type="presParOf" srcId="{B9AFBE4F-4019-46CD-B9DE-3F06873E76A2}" destId="{F663CEC5-E74E-44CD-8415-CE3BB5D0C050}" srcOrd="7" destOrd="0" presId="urn:microsoft.com/office/officeart/2005/8/layout/matrix1"/>
    <dgm:cxn modelId="{FF88872F-5394-4CA2-9CE5-2F87F7FA1AD6}" type="presParOf" srcId="{024C1694-3ACE-4ED1-A74A-DD174946F389}" destId="{53F03544-87CB-4695-9AD7-41FB9FAE1403}"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0615F-DAC5-466A-B840-4A04FAEC6FBD}">
      <dsp:nvSpPr>
        <dsp:cNvPr id="0" name=""/>
        <dsp:cNvSpPr/>
      </dsp:nvSpPr>
      <dsp:spPr>
        <a:xfrm rot="16200000">
          <a:off x="682901" y="-682901"/>
          <a:ext cx="2712530" cy="4078334"/>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bg1"/>
              </a:solidFill>
              <a:latin typeface="Arial" panose="020B0604020202020204" pitchFamily="34" charset="0"/>
              <a:cs typeface="Arial" panose="020B0604020202020204" pitchFamily="34" charset="0"/>
            </a:rPr>
            <a:t>Quality signal</a:t>
          </a:r>
        </a:p>
        <a:p>
          <a:pPr lvl="0" algn="ctr" defTabSz="889000">
            <a:lnSpc>
              <a:spcPct val="90000"/>
            </a:lnSpc>
            <a:spcBef>
              <a:spcPct val="0"/>
            </a:spcBef>
            <a:spcAft>
              <a:spcPct val="35000"/>
            </a:spcAft>
          </a:pPr>
          <a:r>
            <a:rPr lang="en-US" altLang="zh-CN" sz="2000" kern="1200" dirty="0" smtClean="0">
              <a:solidFill>
                <a:schemeClr val="bg1"/>
              </a:solidFill>
              <a:latin typeface="Arial" panose="020B0604020202020204" pitchFamily="34" charset="0"/>
              <a:cs typeface="Arial" panose="020B0604020202020204" pitchFamily="34" charset="0"/>
            </a:rPr>
            <a:t>(Goal Updates</a:t>
          </a:r>
        </a:p>
        <a:p>
          <a:pPr lvl="0" algn="ctr" defTabSz="889000">
            <a:lnSpc>
              <a:spcPct val="90000"/>
            </a:lnSpc>
            <a:spcBef>
              <a:spcPct val="0"/>
            </a:spcBef>
            <a:spcAft>
              <a:spcPct val="35000"/>
            </a:spcAft>
          </a:pPr>
          <a:r>
            <a:rPr lang="en-US" altLang="zh-CN" sz="2000" kern="1200" dirty="0" smtClean="0">
              <a:solidFill>
                <a:schemeClr val="bg1"/>
              </a:solidFill>
              <a:latin typeface="Arial" panose="020B0604020202020204" pitchFamily="34" charset="0"/>
              <a:cs typeface="Arial" panose="020B0604020202020204" pitchFamily="34" charset="0"/>
            </a:rPr>
            <a:t>Video Pictures)</a:t>
          </a:r>
          <a:endParaRPr lang="zh-CN" altLang="en-US" sz="2000" kern="1200" dirty="0">
            <a:solidFill>
              <a:schemeClr val="bg1"/>
            </a:solidFill>
            <a:latin typeface="Arial" panose="020B0604020202020204" pitchFamily="34" charset="0"/>
            <a:cs typeface="Arial" panose="020B0604020202020204" pitchFamily="34" charset="0"/>
          </a:endParaRPr>
        </a:p>
      </dsp:txBody>
      <dsp:txXfrm rot="5400000">
        <a:off x="0" y="0"/>
        <a:ext cx="4078334" cy="2034397"/>
      </dsp:txXfrm>
    </dsp:sp>
    <dsp:sp modelId="{5C00219C-5851-46C5-8F82-C16F47F64B6A}">
      <dsp:nvSpPr>
        <dsp:cNvPr id="0" name=""/>
        <dsp:cNvSpPr/>
      </dsp:nvSpPr>
      <dsp:spPr>
        <a:xfrm>
          <a:off x="4078334" y="0"/>
          <a:ext cx="4078334" cy="2712530"/>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bg1"/>
              </a:solidFill>
              <a:latin typeface="Arial" panose="020B0604020202020204" pitchFamily="34" charset="0"/>
              <a:cs typeface="Arial" panose="020B0604020202020204" pitchFamily="34" charset="0"/>
            </a:rPr>
            <a:t>Reward menu</a:t>
          </a:r>
        </a:p>
        <a:p>
          <a:pPr lvl="0" algn="ctr" defTabSz="889000">
            <a:lnSpc>
              <a:spcPct val="90000"/>
            </a:lnSpc>
            <a:spcBef>
              <a:spcPct val="0"/>
            </a:spcBef>
            <a:spcAft>
              <a:spcPct val="35000"/>
            </a:spcAft>
          </a:pPr>
          <a:r>
            <a:rPr lang="en-US" altLang="zh-CN" sz="2000" kern="1200" dirty="0" smtClean="0">
              <a:solidFill>
                <a:schemeClr val="bg1"/>
              </a:solidFill>
              <a:latin typeface="Arial" panose="020B0604020202020204" pitchFamily="34" charset="0"/>
              <a:cs typeface="Arial" panose="020B0604020202020204" pitchFamily="34" charset="0"/>
            </a:rPr>
            <a:t>(Level FLP SLP)</a:t>
          </a:r>
          <a:endParaRPr lang="zh-CN" altLang="en-US" sz="2000" kern="1200" dirty="0">
            <a:solidFill>
              <a:schemeClr val="bg1"/>
            </a:solidFill>
            <a:latin typeface="Arial" panose="020B0604020202020204" pitchFamily="34" charset="0"/>
            <a:cs typeface="Arial" panose="020B0604020202020204" pitchFamily="34" charset="0"/>
          </a:endParaRPr>
        </a:p>
      </dsp:txBody>
      <dsp:txXfrm>
        <a:off x="4078334" y="0"/>
        <a:ext cx="4078334" cy="2034397"/>
      </dsp:txXfrm>
    </dsp:sp>
    <dsp:sp modelId="{C49CCA11-D7F2-471A-AE57-1D90E8561B7B}">
      <dsp:nvSpPr>
        <dsp:cNvPr id="0" name=""/>
        <dsp:cNvSpPr/>
      </dsp:nvSpPr>
      <dsp:spPr>
        <a:xfrm rot="10800000">
          <a:off x="0" y="2712530"/>
          <a:ext cx="4078334" cy="2712530"/>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bg1"/>
              </a:solidFill>
              <a:latin typeface="Arial" panose="020B0604020202020204" pitchFamily="34" charset="0"/>
              <a:cs typeface="Arial" panose="020B0604020202020204" pitchFamily="34" charset="0"/>
            </a:rPr>
            <a:t>Popularity</a:t>
          </a:r>
        </a:p>
        <a:p>
          <a:pPr lvl="0" algn="ctr" defTabSz="889000">
            <a:lnSpc>
              <a:spcPct val="90000"/>
            </a:lnSpc>
            <a:spcBef>
              <a:spcPct val="0"/>
            </a:spcBef>
            <a:spcAft>
              <a:spcPct val="35000"/>
            </a:spcAft>
          </a:pPr>
          <a:r>
            <a:rPr lang="en-US" altLang="zh-CN" sz="2000" kern="1200" dirty="0" smtClean="0">
              <a:solidFill>
                <a:schemeClr val="bg1"/>
              </a:solidFill>
              <a:latin typeface="Arial" panose="020B0604020202020204" pitchFamily="34" charset="0"/>
              <a:cs typeface="Arial" panose="020B0604020202020204" pitchFamily="34" charset="0"/>
            </a:rPr>
            <a:t>(Likes)</a:t>
          </a:r>
          <a:endParaRPr lang="zh-CN" altLang="en-US" sz="2000" kern="1200" dirty="0">
            <a:solidFill>
              <a:schemeClr val="bg1"/>
            </a:solidFill>
            <a:latin typeface="Arial" panose="020B0604020202020204" pitchFamily="34" charset="0"/>
            <a:cs typeface="Arial" panose="020B0604020202020204" pitchFamily="34" charset="0"/>
          </a:endParaRPr>
        </a:p>
      </dsp:txBody>
      <dsp:txXfrm rot="10800000">
        <a:off x="0" y="3390663"/>
        <a:ext cx="4078334" cy="2034397"/>
      </dsp:txXfrm>
    </dsp:sp>
    <dsp:sp modelId="{22570B9A-8BCC-4C13-9493-941B0989928B}">
      <dsp:nvSpPr>
        <dsp:cNvPr id="0" name=""/>
        <dsp:cNvSpPr/>
      </dsp:nvSpPr>
      <dsp:spPr>
        <a:xfrm rot="5400000">
          <a:off x="4761235" y="2029628"/>
          <a:ext cx="2712530" cy="4078334"/>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bg1"/>
              </a:solidFill>
              <a:latin typeface="Arial" panose="020B0604020202020204" pitchFamily="34" charset="0"/>
              <a:cs typeface="Arial" panose="020B0604020202020204" pitchFamily="34" charset="0"/>
            </a:rPr>
            <a:t>Founder’s information</a:t>
          </a:r>
        </a:p>
        <a:p>
          <a:pPr lvl="0" algn="ctr" defTabSz="889000">
            <a:lnSpc>
              <a:spcPct val="90000"/>
            </a:lnSpc>
            <a:spcBef>
              <a:spcPct val="0"/>
            </a:spcBef>
            <a:spcAft>
              <a:spcPct val="35000"/>
            </a:spcAft>
          </a:pPr>
          <a:r>
            <a:rPr lang="en-US" altLang="zh-CN" sz="2000" kern="1200" dirty="0" smtClean="0">
              <a:solidFill>
                <a:schemeClr val="bg1"/>
              </a:solidFill>
              <a:latin typeface="Arial" panose="020B0604020202020204" pitchFamily="34" charset="0"/>
              <a:cs typeface="Arial" panose="020B0604020202020204" pitchFamily="34" charset="0"/>
            </a:rPr>
            <a:t>(Created)</a:t>
          </a:r>
          <a:endParaRPr lang="zh-CN" altLang="en-US" sz="2000" kern="1200" dirty="0">
            <a:solidFill>
              <a:schemeClr val="bg1"/>
            </a:solidFill>
            <a:latin typeface="Arial" panose="020B0604020202020204" pitchFamily="34" charset="0"/>
            <a:cs typeface="Arial" panose="020B0604020202020204" pitchFamily="34" charset="0"/>
          </a:endParaRPr>
        </a:p>
      </dsp:txBody>
      <dsp:txXfrm rot="-5400000">
        <a:off x="4078334" y="3390663"/>
        <a:ext cx="4078334" cy="2034397"/>
      </dsp:txXfrm>
    </dsp:sp>
    <dsp:sp modelId="{53F03544-87CB-4695-9AD7-41FB9FAE1403}">
      <dsp:nvSpPr>
        <dsp:cNvPr id="0" name=""/>
        <dsp:cNvSpPr/>
      </dsp:nvSpPr>
      <dsp:spPr>
        <a:xfrm>
          <a:off x="2854833" y="2034397"/>
          <a:ext cx="2447000" cy="1356265"/>
        </a:xfrm>
        <a:prstGeom prst="roundRect">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1">
                  <a:lumMod val="75000"/>
                  <a:lumOff val="25000"/>
                </a:schemeClr>
              </a:solidFill>
            </a:rPr>
            <a:t>Data set</a:t>
          </a:r>
        </a:p>
        <a:p>
          <a:pPr lvl="0" algn="ctr" defTabSz="889000">
            <a:lnSpc>
              <a:spcPct val="90000"/>
            </a:lnSpc>
            <a:spcBef>
              <a:spcPct val="0"/>
            </a:spcBef>
            <a:spcAft>
              <a:spcPct val="35000"/>
            </a:spcAft>
          </a:pPr>
          <a:r>
            <a:rPr lang="en-US" altLang="zh-CN" sz="2000" kern="1200" dirty="0" smtClean="0">
              <a:solidFill>
                <a:schemeClr val="tx1">
                  <a:lumMod val="75000"/>
                  <a:lumOff val="25000"/>
                </a:schemeClr>
              </a:solidFill>
            </a:rPr>
            <a:t>714 projects from JD</a:t>
          </a:r>
        </a:p>
        <a:p>
          <a:pPr lvl="0" algn="ctr" defTabSz="889000">
            <a:lnSpc>
              <a:spcPct val="90000"/>
            </a:lnSpc>
            <a:spcBef>
              <a:spcPct val="0"/>
            </a:spcBef>
            <a:spcAft>
              <a:spcPct val="35000"/>
            </a:spcAft>
          </a:pPr>
          <a:r>
            <a:rPr lang="en-US" altLang="zh-CN" sz="2000" kern="1200" dirty="0" smtClean="0">
              <a:solidFill>
                <a:schemeClr val="tx1">
                  <a:lumMod val="75000"/>
                  <a:lumOff val="25000"/>
                </a:schemeClr>
              </a:solidFill>
            </a:rPr>
            <a:t>360 projects from TB</a:t>
          </a:r>
          <a:endParaRPr lang="zh-CN" altLang="en-US" sz="2000" kern="1200" dirty="0"/>
        </a:p>
      </dsp:txBody>
      <dsp:txXfrm>
        <a:off x="2921040" y="2100604"/>
        <a:ext cx="2314586" cy="1223851"/>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0AF924-5BD8-4F42-BEFE-3FD1A705B1CA}" type="datetimeFigureOut">
              <a:rPr lang="en-US" smtClean="0"/>
              <a:t>7/16/2018</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B111DE-C169-40AE-8D28-0CD40262C747}" type="slidenum">
              <a:rPr lang="en-US" smtClean="0"/>
              <a:t>‹#›</a:t>
            </a:fld>
            <a:endParaRPr lang="en-US"/>
          </a:p>
        </p:txBody>
      </p:sp>
    </p:spTree>
    <p:extLst>
      <p:ext uri="{BB962C8B-B14F-4D97-AF65-F5344CB8AC3E}">
        <p14:creationId xmlns:p14="http://schemas.microsoft.com/office/powerpoint/2010/main" val="133318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1" y="0"/>
            <a:ext cx="12263389" cy="685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nvSpPr>
        <p:spPr>
          <a:xfrm>
            <a:off x="8244409" y="6240380"/>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素材下载：</a:t>
            </a:r>
            <a:r>
              <a:rPr lang="en-US" altLang="zh-CN" sz="100" dirty="0">
                <a:solidFill>
                  <a:schemeClr val="bg1"/>
                </a:solidFill>
              </a:rPr>
              <a:t>www.1ppt.com/sucai/</a:t>
            </a: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图表下载：</a:t>
            </a:r>
            <a:r>
              <a:rPr lang="en-US" altLang="zh-CN" sz="100" dirty="0">
                <a:solidFill>
                  <a:schemeClr val="bg1"/>
                </a:solidFill>
              </a:rPr>
              <a:t>www.1ppt.com/tubiao/      </a:t>
            </a:r>
          </a:p>
          <a:p>
            <a:pPr lvl="0"/>
            <a:r>
              <a:rPr lang="zh-CN" altLang="en-US" sz="100" dirty="0">
                <a:solidFill>
                  <a:schemeClr val="bg1"/>
                </a:solidFill>
              </a:rPr>
              <a:t>优秀</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p>
          <a:p>
            <a:pPr lvl="0"/>
            <a:r>
              <a:rPr lang="en-US" altLang="zh-CN" sz="100" dirty="0">
                <a:solidFill>
                  <a:schemeClr val="bg1"/>
                </a:solidFill>
              </a:rPr>
              <a:t>Word</a:t>
            </a:r>
            <a:r>
              <a:rPr lang="zh-CN" altLang="en-US" sz="100" dirty="0">
                <a:solidFill>
                  <a:schemeClr val="bg1"/>
                </a:solidFill>
              </a:rPr>
              <a:t>教程： </a:t>
            </a:r>
            <a:r>
              <a:rPr lang="en-US" altLang="zh-CN" sz="100" dirty="0">
                <a:solidFill>
                  <a:schemeClr val="bg1"/>
                </a:solidFill>
              </a:rPr>
              <a:t>www.1ppt.com/word/              Excel</a:t>
            </a:r>
            <a:r>
              <a:rPr lang="zh-CN" altLang="en-US" sz="100" dirty="0">
                <a:solidFill>
                  <a:schemeClr val="bg1"/>
                </a:solidFill>
              </a:rPr>
              <a:t>教程：</a:t>
            </a:r>
            <a:r>
              <a:rPr lang="en-US" altLang="zh-CN" sz="100" dirty="0">
                <a:solidFill>
                  <a:schemeClr val="bg1"/>
                </a:solidFill>
              </a:rPr>
              <a:t>www.1ppt.com/excel/  </a:t>
            </a:r>
          </a:p>
          <a:p>
            <a:pPr lvl="0"/>
            <a:r>
              <a:rPr lang="zh-CN" altLang="en-US" sz="100" dirty="0">
                <a:solidFill>
                  <a:schemeClr val="bg1"/>
                </a:solidFill>
              </a:rPr>
              <a:t>资料下载：</a:t>
            </a:r>
            <a:r>
              <a:rPr lang="en-US" altLang="zh-CN" sz="100" dirty="0">
                <a:solidFill>
                  <a:schemeClr val="bg1"/>
                </a:solidFill>
              </a:rPr>
              <a:t>www.1ppt.com/ziliao/                PPT</a:t>
            </a:r>
            <a:r>
              <a:rPr lang="zh-CN" altLang="en-US" sz="100" dirty="0">
                <a:solidFill>
                  <a:schemeClr val="bg1"/>
                </a:solidFill>
              </a:rPr>
              <a:t>课件下载：</a:t>
            </a:r>
            <a:r>
              <a:rPr lang="en-US" altLang="zh-CN" sz="100" dirty="0">
                <a:solidFill>
                  <a:schemeClr val="bg1"/>
                </a:solidFill>
              </a:rPr>
              <a:t>www.1ppt.com/kejian/ </a:t>
            </a:r>
          </a:p>
          <a:p>
            <a:pPr lvl="0"/>
            <a:r>
              <a:rPr lang="zh-CN" altLang="en-US" sz="100" dirty="0">
                <a:solidFill>
                  <a:schemeClr val="bg1"/>
                </a:solidFill>
              </a:rPr>
              <a:t>范文下载：</a:t>
            </a:r>
            <a:r>
              <a:rPr lang="en-US" altLang="zh-CN" sz="100" dirty="0">
                <a:solidFill>
                  <a:schemeClr val="bg1"/>
                </a:solidFill>
              </a:rPr>
              <a:t>www.1ppt.com/fanwen/             </a:t>
            </a:r>
            <a:r>
              <a:rPr lang="zh-CN" altLang="en-US" sz="100" dirty="0">
                <a:solidFill>
                  <a:schemeClr val="bg1"/>
                </a:solidFill>
              </a:rPr>
              <a:t>试卷下载：</a:t>
            </a:r>
            <a:r>
              <a:rPr lang="en-US" altLang="zh-CN" sz="100" dirty="0">
                <a:solidFill>
                  <a:schemeClr val="bg1"/>
                </a:solidFill>
              </a:rPr>
              <a:t>www.1ppt.com/shiti/  </a:t>
            </a:r>
          </a:p>
          <a:p>
            <a:pPr lvl="0"/>
            <a:r>
              <a:rPr lang="zh-CN" altLang="en-US" sz="100" dirty="0">
                <a:solidFill>
                  <a:schemeClr val="bg1"/>
                </a:solidFill>
              </a:rPr>
              <a:t>教案下载：</a:t>
            </a:r>
            <a:r>
              <a:rPr lang="en-US" altLang="zh-CN" sz="100" dirty="0">
                <a:solidFill>
                  <a:schemeClr val="bg1"/>
                </a:solidFill>
              </a:rPr>
              <a:t>www.1ppt.com/jiaoan/  </a:t>
            </a:r>
            <a:r>
              <a:rPr lang="en-US" altLang="zh-CN" sz="100" dirty="0" smtClean="0">
                <a:solidFill>
                  <a:schemeClr val="bg1"/>
                </a:solidFill>
              </a:rPr>
              <a:t>      PPT</a:t>
            </a:r>
            <a:r>
              <a:rPr lang="zh-CN" altLang="en-US" sz="100" dirty="0" smtClean="0">
                <a:solidFill>
                  <a:schemeClr val="bg1"/>
                </a:solidFill>
              </a:rPr>
              <a:t>论坛：</a:t>
            </a:r>
            <a:r>
              <a:rPr lang="en-US" altLang="zh-CN" sz="100" dirty="0" smtClean="0">
                <a:solidFill>
                  <a:schemeClr val="bg1"/>
                </a:solidFill>
              </a:rPr>
              <a:t>www.1ppt.cn</a:t>
            </a:r>
            <a:endParaRPr lang="en-US" altLang="zh-CN" sz="100" dirty="0">
              <a:solidFill>
                <a:schemeClr val="bg1"/>
              </a:solidFill>
            </a:endParaRPr>
          </a:p>
          <a:p>
            <a:pPr lvl="0"/>
            <a:r>
              <a:rPr lang="en-US" altLang="zh-CN" sz="100" dirty="0">
                <a:solidFill>
                  <a:schemeClr val="bg1"/>
                </a:solidFill>
              </a:rPr>
              <a:t> </a:t>
            </a:r>
            <a:endParaRPr lang="zh-CN" altLang="en-US" sz="1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5.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1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19.wmf"/></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19.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3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830473" y="1672062"/>
            <a:ext cx="10531054" cy="1077218"/>
          </a:xfrm>
          <a:prstGeom prst="rect">
            <a:avLst/>
          </a:prstGeom>
          <a:noFill/>
        </p:spPr>
        <p:txBody>
          <a:bodyPr wrap="square" rtlCol="0">
            <a:spAutoFit/>
          </a:bodyPr>
          <a:lstStyle/>
          <a:p>
            <a:pPr algn="ctr"/>
            <a:r>
              <a:rPr lang="en-US" altLang="zh-CN" sz="3200" dirty="0">
                <a:solidFill>
                  <a:schemeClr val="tx1">
                    <a:lumMod val="75000"/>
                    <a:lumOff val="25000"/>
                  </a:schemeClr>
                </a:solidFill>
              </a:rPr>
              <a:t>The Key Factors of Successful </a:t>
            </a:r>
            <a:r>
              <a:rPr lang="en-US" altLang="zh-CN" sz="3200" dirty="0" smtClean="0">
                <a:solidFill>
                  <a:schemeClr val="tx1">
                    <a:lumMod val="75000"/>
                    <a:lumOff val="25000"/>
                  </a:schemeClr>
                </a:solidFill>
              </a:rPr>
              <a:t>Internet Crowdfunding Projects</a:t>
            </a:r>
          </a:p>
          <a:p>
            <a:pPr algn="ctr"/>
            <a:r>
              <a:rPr lang="en-US" altLang="zh-CN" sz="3200" dirty="0" smtClean="0">
                <a:solidFill>
                  <a:schemeClr val="tx1">
                    <a:lumMod val="75000"/>
                    <a:lumOff val="25000"/>
                  </a:schemeClr>
                </a:solidFill>
              </a:rPr>
              <a:t>—— </a:t>
            </a:r>
            <a:r>
              <a:rPr lang="en-US" altLang="zh-CN" sz="3200" dirty="0">
                <a:solidFill>
                  <a:schemeClr val="tx1">
                    <a:lumMod val="75000"/>
                    <a:lumOff val="25000"/>
                  </a:schemeClr>
                </a:solidFill>
              </a:rPr>
              <a:t>An Empirical Study Based on </a:t>
            </a:r>
            <a:r>
              <a:rPr lang="en-US" altLang="zh-CN" sz="3200" dirty="0" smtClean="0">
                <a:solidFill>
                  <a:schemeClr val="tx1">
                    <a:lumMod val="75000"/>
                    <a:lumOff val="25000"/>
                  </a:schemeClr>
                </a:solidFill>
              </a:rPr>
              <a:t>Different Platforms</a:t>
            </a:r>
            <a:endParaRPr lang="zh-CN" altLang="en-US" sz="3200" dirty="0">
              <a:solidFill>
                <a:schemeClr val="tx1">
                  <a:lumMod val="75000"/>
                  <a:lumOff val="25000"/>
                </a:schemeClr>
              </a:solidFill>
              <a:latin typeface="Arial Narrow" panose="020B0606020202030204" pitchFamily="34" charset="0"/>
              <a:ea typeface="幼圆" panose="02010509060101010101" pitchFamily="49" charset="-122"/>
              <a:cs typeface="Ebrima" panose="02000000000000000000" pitchFamily="2" charset="0"/>
            </a:endParaRPr>
          </a:p>
        </p:txBody>
      </p:sp>
      <p:sp>
        <p:nvSpPr>
          <p:cNvPr id="8" name="矩形 7"/>
          <p:cNvSpPr/>
          <p:nvPr/>
        </p:nvSpPr>
        <p:spPr>
          <a:xfrm>
            <a:off x="4664215" y="3810747"/>
            <a:ext cx="2058557" cy="338554"/>
          </a:xfrm>
          <a:prstGeom prst="rect">
            <a:avLst/>
          </a:prstGeom>
          <a:noFill/>
          <a:ln>
            <a:noFill/>
          </a:ln>
        </p:spPr>
        <p:txBody>
          <a:bodyPr wrap="square" rtlCol="0">
            <a:spAutoFit/>
          </a:bodyPr>
          <a:lstStyle/>
          <a:p>
            <a:r>
              <a:rPr lang="en-US" altLang="zh-CN" sz="1600" dirty="0" smtClean="0">
                <a:solidFill>
                  <a:schemeClr val="tx1">
                    <a:lumMod val="65000"/>
                    <a:lumOff val="35000"/>
                  </a:schemeClr>
                </a:solidFill>
                <a:latin typeface="微软雅黑" pitchFamily="34" charset="-122"/>
                <a:ea typeface="微软雅黑" pitchFamily="34" charset="-122"/>
              </a:rPr>
              <a:t>Zhiyuan </a:t>
            </a:r>
            <a:r>
              <a:rPr lang="en-US" altLang="zh-CN" sz="1600" dirty="0" smtClean="0">
                <a:solidFill>
                  <a:schemeClr val="tx1">
                    <a:lumMod val="65000"/>
                    <a:lumOff val="35000"/>
                  </a:schemeClr>
                </a:solidFill>
                <a:latin typeface="微软雅黑" pitchFamily="34" charset="-122"/>
                <a:ea typeface="微软雅黑" pitchFamily="34" charset="-122"/>
              </a:rPr>
              <a:t>TIAN    </a:t>
            </a:r>
            <a:endParaRPr lang="zh-CN" altLang="en-US" sz="1600" dirty="0">
              <a:solidFill>
                <a:schemeClr val="tx1">
                  <a:lumMod val="65000"/>
                  <a:lumOff val="35000"/>
                </a:schemeClr>
              </a:solidFill>
              <a:latin typeface="微软雅黑" pitchFamily="34" charset="-122"/>
              <a:ea typeface="微软雅黑" pitchFamily="34" charset="-122"/>
            </a:endParaRPr>
          </a:p>
        </p:txBody>
      </p:sp>
      <p:sp>
        <p:nvSpPr>
          <p:cNvPr id="11" name="矩形 10"/>
          <p:cNvSpPr/>
          <p:nvPr/>
        </p:nvSpPr>
        <p:spPr>
          <a:xfrm>
            <a:off x="4664215" y="4379395"/>
            <a:ext cx="2058557" cy="338554"/>
          </a:xfrm>
          <a:prstGeom prst="rect">
            <a:avLst/>
          </a:prstGeom>
          <a:noFill/>
          <a:ln>
            <a:noFill/>
          </a:ln>
        </p:spPr>
        <p:txBody>
          <a:bodyPr wrap="square" rtlCol="0">
            <a:spAutoFit/>
          </a:bodyPr>
          <a:lstStyle/>
          <a:p>
            <a:r>
              <a:rPr lang="en-US" altLang="zh-CN" sz="1600" dirty="0" smtClean="0">
                <a:solidFill>
                  <a:schemeClr val="tx1">
                    <a:lumMod val="65000"/>
                    <a:lumOff val="35000"/>
                  </a:schemeClr>
                </a:solidFill>
                <a:latin typeface="微软雅黑" pitchFamily="34" charset="-122"/>
                <a:ea typeface="微软雅黑" pitchFamily="34" charset="-122"/>
              </a:rPr>
              <a:t>Lei </a:t>
            </a:r>
            <a:r>
              <a:rPr lang="en-US" altLang="zh-CN" sz="1600" dirty="0">
                <a:solidFill>
                  <a:schemeClr val="tx1">
                    <a:lumMod val="65000"/>
                    <a:lumOff val="35000"/>
                  </a:schemeClr>
                </a:solidFill>
                <a:latin typeface="微软雅黑" pitchFamily="34" charset="-122"/>
                <a:ea typeface="微软雅黑" pitchFamily="34" charset="-122"/>
              </a:rPr>
              <a:t>Guan    </a:t>
            </a:r>
            <a:r>
              <a:rPr lang="en-US" altLang="zh-CN" sz="1600" dirty="0" smtClean="0">
                <a:solidFill>
                  <a:schemeClr val="tx1">
                    <a:lumMod val="65000"/>
                    <a:lumOff val="35000"/>
                  </a:schemeClr>
                </a:solidFill>
                <a:latin typeface="微软雅黑" pitchFamily="34" charset="-122"/>
                <a:ea typeface="微软雅黑" pitchFamily="34" charset="-122"/>
              </a:rPr>
              <a:t>       </a:t>
            </a:r>
            <a:endParaRPr lang="zh-CN" altLang="en-US" sz="1600" dirty="0">
              <a:solidFill>
                <a:schemeClr val="tx1">
                  <a:lumMod val="65000"/>
                  <a:lumOff val="35000"/>
                </a:schemeClr>
              </a:solidFill>
              <a:latin typeface="微软雅黑" pitchFamily="34" charset="-122"/>
              <a:ea typeface="微软雅黑" pitchFamily="34" charset="-122"/>
            </a:endParaRPr>
          </a:p>
        </p:txBody>
      </p:sp>
      <p:sp>
        <p:nvSpPr>
          <p:cNvPr id="12" name="矩形 11"/>
          <p:cNvSpPr/>
          <p:nvPr/>
        </p:nvSpPr>
        <p:spPr>
          <a:xfrm>
            <a:off x="4664215" y="4948043"/>
            <a:ext cx="1517644" cy="338554"/>
          </a:xfrm>
          <a:prstGeom prst="rect">
            <a:avLst/>
          </a:prstGeom>
          <a:noFill/>
          <a:ln>
            <a:noFill/>
          </a:ln>
        </p:spPr>
        <p:txBody>
          <a:bodyPr wrap="square" rtlCol="0">
            <a:spAutoFit/>
          </a:bodyPr>
          <a:lstStyle/>
          <a:p>
            <a:r>
              <a:rPr lang="en-US" altLang="zh-CN" sz="1600" dirty="0" smtClean="0">
                <a:solidFill>
                  <a:schemeClr val="tx1">
                    <a:lumMod val="65000"/>
                    <a:lumOff val="35000"/>
                  </a:schemeClr>
                </a:solidFill>
                <a:latin typeface="微软雅黑" pitchFamily="34" charset="-122"/>
                <a:ea typeface="微软雅黑" pitchFamily="34" charset="-122"/>
              </a:rPr>
              <a:t>Meilin </a:t>
            </a:r>
            <a:r>
              <a:rPr lang="en-US" altLang="zh-CN" sz="1600" dirty="0">
                <a:solidFill>
                  <a:schemeClr val="tx1">
                    <a:lumMod val="65000"/>
                    <a:lumOff val="35000"/>
                  </a:schemeClr>
                </a:solidFill>
                <a:latin typeface="微软雅黑" pitchFamily="34" charset="-122"/>
                <a:ea typeface="微软雅黑" pitchFamily="34" charset="-122"/>
              </a:rPr>
              <a:t>SHI   </a:t>
            </a:r>
            <a:r>
              <a:rPr lang="en-US" altLang="zh-CN" sz="1600" dirty="0" smtClean="0">
                <a:solidFill>
                  <a:schemeClr val="tx1">
                    <a:lumMod val="65000"/>
                    <a:lumOff val="35000"/>
                  </a:schemeClr>
                </a:solidFill>
                <a:latin typeface="微软雅黑" pitchFamily="34" charset="-122"/>
                <a:ea typeface="微软雅黑" pitchFamily="34" charset="-122"/>
              </a:rPr>
              <a:t>       </a:t>
            </a:r>
            <a:endParaRPr lang="zh-CN" altLang="en-US" sz="1600" dirty="0">
              <a:solidFill>
                <a:schemeClr val="tx1">
                  <a:lumMod val="65000"/>
                  <a:lumOff val="35000"/>
                </a:schemeClr>
              </a:solidFill>
              <a:latin typeface="微软雅黑" pitchFamily="34" charset="-122"/>
              <a:ea typeface="微软雅黑" pitchFamily="34" charset="-122"/>
            </a:endParaRPr>
          </a:p>
        </p:txBody>
      </p:sp>
      <p:sp>
        <p:nvSpPr>
          <p:cNvPr id="4" name="文本框 3"/>
          <p:cNvSpPr txBox="1"/>
          <p:nvPr/>
        </p:nvSpPr>
        <p:spPr>
          <a:xfrm>
            <a:off x="6482963" y="4320870"/>
            <a:ext cx="479618" cy="369332"/>
          </a:xfrm>
          <a:prstGeom prst="rect">
            <a:avLst/>
          </a:prstGeom>
          <a:noFill/>
        </p:spPr>
        <p:txBody>
          <a:bodyPr wrap="none" rtlCol="0">
            <a:spAutoFit/>
          </a:bodyPr>
          <a:lstStyle/>
          <a:p>
            <a:r>
              <a:rPr lang="en-US" altLang="zh-CN" dirty="0" smtClean="0">
                <a:solidFill>
                  <a:schemeClr val="tx1">
                    <a:lumMod val="75000"/>
                    <a:lumOff val="25000"/>
                  </a:schemeClr>
                </a:solidFill>
              </a:rPr>
              <a:t>BIT</a:t>
            </a:r>
            <a:endParaRPr lang="zh-CN" altLang="en-US" dirty="0">
              <a:solidFill>
                <a:schemeClr val="tx1">
                  <a:lumMod val="75000"/>
                  <a:lumOff val="25000"/>
                </a:schemeClr>
              </a:solidFill>
            </a:endParaRPr>
          </a:p>
        </p:txBody>
      </p:sp>
      <p:sp>
        <p:nvSpPr>
          <p:cNvPr id="9" name="文本框 8"/>
          <p:cNvSpPr txBox="1"/>
          <p:nvPr/>
        </p:nvSpPr>
        <p:spPr>
          <a:xfrm>
            <a:off x="6482963" y="3771372"/>
            <a:ext cx="479618" cy="369332"/>
          </a:xfrm>
          <a:prstGeom prst="rect">
            <a:avLst/>
          </a:prstGeom>
          <a:noFill/>
        </p:spPr>
        <p:txBody>
          <a:bodyPr wrap="none" rtlCol="0">
            <a:spAutoFit/>
          </a:bodyPr>
          <a:lstStyle/>
          <a:p>
            <a:r>
              <a:rPr lang="en-US" altLang="zh-CN" dirty="0" smtClean="0">
                <a:solidFill>
                  <a:schemeClr val="tx1">
                    <a:lumMod val="75000"/>
                    <a:lumOff val="25000"/>
                  </a:schemeClr>
                </a:solidFill>
              </a:rPr>
              <a:t>BIT</a:t>
            </a:r>
            <a:endParaRPr lang="zh-CN" altLang="en-US" dirty="0">
              <a:solidFill>
                <a:schemeClr val="tx1">
                  <a:lumMod val="75000"/>
                  <a:lumOff val="25000"/>
                </a:schemeClr>
              </a:solidFill>
            </a:endParaRPr>
          </a:p>
        </p:txBody>
      </p:sp>
      <p:sp>
        <p:nvSpPr>
          <p:cNvPr id="10" name="文本框 9"/>
          <p:cNvSpPr txBox="1"/>
          <p:nvPr/>
        </p:nvSpPr>
        <p:spPr>
          <a:xfrm>
            <a:off x="6482963" y="4932654"/>
            <a:ext cx="479618" cy="369332"/>
          </a:xfrm>
          <a:prstGeom prst="rect">
            <a:avLst/>
          </a:prstGeom>
          <a:noFill/>
        </p:spPr>
        <p:txBody>
          <a:bodyPr wrap="none" rtlCol="0">
            <a:spAutoFit/>
          </a:bodyPr>
          <a:lstStyle/>
          <a:p>
            <a:r>
              <a:rPr lang="en-US" altLang="zh-CN" dirty="0" smtClean="0">
                <a:solidFill>
                  <a:schemeClr val="tx1">
                    <a:lumMod val="75000"/>
                    <a:lumOff val="25000"/>
                  </a:schemeClr>
                </a:solidFill>
              </a:rPr>
              <a:t>BIT</a:t>
            </a:r>
            <a:endParaRPr lang="zh-CN" altLang="en-US" dirty="0">
              <a:solidFill>
                <a:schemeClr val="tx1">
                  <a:lumMod val="75000"/>
                  <a:lumOff val="25000"/>
                </a:schemeClr>
              </a:solidFill>
            </a:endParaRPr>
          </a:p>
        </p:txBody>
      </p:sp>
    </p:spTree>
    <p:extLst>
      <p:ext uri="{BB962C8B-B14F-4D97-AF65-F5344CB8AC3E}">
        <p14:creationId xmlns:p14="http://schemas.microsoft.com/office/powerpoint/2010/main" val="1343298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3"/>
          <p:cNvSpPr>
            <a:spLocks noChangeArrowheads="1"/>
          </p:cNvSpPr>
          <p:nvPr/>
        </p:nvSpPr>
        <p:spPr bwMode="auto">
          <a:xfrm>
            <a:off x="1073958" y="379644"/>
            <a:ext cx="521326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Impact" pitchFamily="34" charset="0"/>
              </a:rPr>
              <a:t>Factors affecting success</a:t>
            </a:r>
            <a:endPar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endParaRPr>
          </a:p>
        </p:txBody>
      </p:sp>
      <p:sp>
        <p:nvSpPr>
          <p:cNvPr id="5" name="矩形 4"/>
          <p:cNvSpPr/>
          <p:nvPr/>
        </p:nvSpPr>
        <p:spPr>
          <a:xfrm>
            <a:off x="922508" y="1744356"/>
            <a:ext cx="10423301" cy="511364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chemeClr val="tx1">
                    <a:lumMod val="75000"/>
                    <a:lumOff val="25000"/>
                  </a:schemeClr>
                </a:solidFill>
                <a:latin typeface="Arial" panose="020B0604020202020204" pitchFamily="34" charset="0"/>
                <a:cs typeface="Arial" panose="020B0604020202020204" pitchFamily="34" charset="0"/>
              </a:rPr>
              <a:t>Mollick (2014) investigates the </a:t>
            </a:r>
            <a:r>
              <a:rPr lang="zh-CN" altLang="en-US" sz="2000" dirty="0" smtClean="0">
                <a:solidFill>
                  <a:schemeClr val="tx1">
                    <a:lumMod val="75000"/>
                    <a:lumOff val="25000"/>
                  </a:schemeClr>
                </a:solidFill>
                <a:latin typeface="Arial" panose="020B0604020202020204" pitchFamily="34" charset="0"/>
                <a:cs typeface="Arial" panose="020B0604020202020204" pitchFamily="34" charset="0"/>
              </a:rPr>
              <a:t>factors including </a:t>
            </a:r>
            <a:r>
              <a:rPr lang="zh-CN" altLang="en-US" sz="2000" b="1" dirty="0">
                <a:solidFill>
                  <a:schemeClr val="tx1">
                    <a:lumMod val="75000"/>
                    <a:lumOff val="25000"/>
                  </a:schemeClr>
                </a:solidFill>
                <a:latin typeface="Arial" panose="020B0604020202020204" pitchFamily="34" charset="0"/>
                <a:cs typeface="Arial" panose="020B0604020202020204" pitchFamily="34" charset="0"/>
              </a:rPr>
              <a:t>goal</a:t>
            </a:r>
            <a:r>
              <a:rPr lang="zh-CN" altLang="en-US" sz="2000" dirty="0" smtClean="0">
                <a:solidFill>
                  <a:schemeClr val="tx1">
                    <a:lumMod val="75000"/>
                    <a:lumOff val="25000"/>
                  </a:schemeClr>
                </a:solidFill>
                <a:latin typeface="Arial" panose="020B0604020202020204" pitchFamily="34" charset="0"/>
                <a:cs typeface="Arial" panose="020B0604020202020204" pitchFamily="34" charset="0"/>
              </a:rPr>
              <a:t>, </a:t>
            </a:r>
            <a:r>
              <a:rPr lang="zh-CN" altLang="en-US" sz="2000" b="1" dirty="0" smtClean="0">
                <a:solidFill>
                  <a:schemeClr val="tx1">
                    <a:lumMod val="75000"/>
                    <a:lumOff val="25000"/>
                  </a:schemeClr>
                </a:solidFill>
                <a:latin typeface="Arial" panose="020B0604020202020204" pitchFamily="34" charset="0"/>
                <a:cs typeface="Arial" panose="020B0604020202020204" pitchFamily="34" charset="0"/>
              </a:rPr>
              <a:t>financing </a:t>
            </a:r>
            <a:r>
              <a:rPr lang="zh-CN" altLang="en-US" sz="2000" b="1" dirty="0">
                <a:solidFill>
                  <a:schemeClr val="tx1">
                    <a:lumMod val="75000"/>
                    <a:lumOff val="25000"/>
                  </a:schemeClr>
                </a:solidFill>
                <a:latin typeface="Arial" panose="020B0604020202020204" pitchFamily="34" charset="0"/>
                <a:cs typeface="Arial" panose="020B0604020202020204" pitchFamily="34" charset="0"/>
              </a:rPr>
              <a:t>rate</a:t>
            </a:r>
            <a:r>
              <a:rPr lang="zh-CN" altLang="en-US" sz="2000" dirty="0">
                <a:solidFill>
                  <a:schemeClr val="tx1">
                    <a:lumMod val="75000"/>
                    <a:lumOff val="25000"/>
                  </a:schemeClr>
                </a:solidFill>
                <a:latin typeface="Arial" panose="020B0604020202020204" pitchFamily="34" charset="0"/>
                <a:cs typeface="Arial" panose="020B0604020202020204" pitchFamily="34" charset="0"/>
              </a:rPr>
              <a:t>, </a:t>
            </a:r>
            <a:r>
              <a:rPr lang="zh-CN" altLang="en-US" sz="2000" b="1" dirty="0">
                <a:solidFill>
                  <a:schemeClr val="tx1">
                    <a:lumMod val="75000"/>
                    <a:lumOff val="25000"/>
                  </a:schemeClr>
                </a:solidFill>
                <a:latin typeface="Arial" panose="020B0604020202020204" pitchFamily="34" charset="0"/>
                <a:cs typeface="Arial" panose="020B0604020202020204" pitchFamily="34" charset="0"/>
              </a:rPr>
              <a:t>backers</a:t>
            </a:r>
            <a:r>
              <a:rPr lang="zh-CN" altLang="en-US" sz="2000" dirty="0">
                <a:solidFill>
                  <a:schemeClr val="tx1">
                    <a:lumMod val="75000"/>
                    <a:lumOff val="25000"/>
                  </a:schemeClr>
                </a:solidFill>
                <a:latin typeface="Arial" panose="020B0604020202020204" pitchFamily="34" charset="0"/>
                <a:cs typeface="Arial" panose="020B0604020202020204" pitchFamily="34" charset="0"/>
              </a:rPr>
              <a:t>, </a:t>
            </a:r>
            <a:r>
              <a:rPr lang="zh-CN" altLang="en-US" sz="2000" b="1" dirty="0">
                <a:solidFill>
                  <a:schemeClr val="tx1">
                    <a:lumMod val="75000"/>
                    <a:lumOff val="25000"/>
                  </a:schemeClr>
                </a:solidFill>
                <a:latin typeface="Arial" panose="020B0604020202020204" pitchFamily="34" charset="0"/>
                <a:cs typeface="Arial" panose="020B0604020202020204" pitchFamily="34" charset="0"/>
              </a:rPr>
              <a:t>comments</a:t>
            </a:r>
            <a:r>
              <a:rPr lang="zh-CN" altLang="en-US" sz="2000" dirty="0">
                <a:solidFill>
                  <a:schemeClr val="tx1">
                    <a:lumMod val="75000"/>
                    <a:lumOff val="25000"/>
                  </a:schemeClr>
                </a:solidFill>
                <a:latin typeface="Arial" panose="020B0604020202020204" pitchFamily="34" charset="0"/>
                <a:cs typeface="Arial" panose="020B0604020202020204" pitchFamily="34" charset="0"/>
              </a:rPr>
              <a:t>, </a:t>
            </a:r>
            <a:r>
              <a:rPr lang="zh-CN" altLang="en-US" sz="2000" b="1" dirty="0">
                <a:solidFill>
                  <a:schemeClr val="tx1">
                    <a:lumMod val="75000"/>
                    <a:lumOff val="25000"/>
                  </a:schemeClr>
                </a:solidFill>
                <a:latin typeface="Arial" panose="020B0604020202020204" pitchFamily="34" charset="0"/>
                <a:cs typeface="Arial" panose="020B0604020202020204" pitchFamily="34" charset="0"/>
              </a:rPr>
              <a:t>videos</a:t>
            </a:r>
            <a:r>
              <a:rPr lang="zh-CN" altLang="en-US" sz="2000" dirty="0">
                <a:solidFill>
                  <a:schemeClr val="tx1">
                    <a:lumMod val="75000"/>
                    <a:lumOff val="25000"/>
                  </a:schemeClr>
                </a:solidFill>
                <a:latin typeface="Arial" panose="020B0604020202020204" pitchFamily="34" charset="0"/>
                <a:cs typeface="Arial" panose="020B0604020202020204" pitchFamily="34" charset="0"/>
              </a:rPr>
              <a:t>, etc.</a:t>
            </a:r>
            <a:r>
              <a:rPr lang="zh-CN" altLang="en-US" sz="2000" dirty="0" smtClean="0">
                <a:solidFill>
                  <a:schemeClr val="tx1">
                    <a:lumMod val="75000"/>
                    <a:lumOff val="25000"/>
                  </a:schemeClr>
                </a:solidFill>
                <a:latin typeface="Arial" panose="020B0604020202020204" pitchFamily="34" charset="0"/>
                <a:cs typeface="Arial" panose="020B0604020202020204" pitchFamily="34" charset="0"/>
              </a:rPr>
              <a:t>, based on the </a:t>
            </a:r>
            <a:r>
              <a:rPr lang="zh-CN" altLang="en-US" sz="2000" dirty="0">
                <a:solidFill>
                  <a:schemeClr val="tx1">
                    <a:lumMod val="75000"/>
                    <a:lumOff val="25000"/>
                  </a:schemeClr>
                </a:solidFill>
                <a:latin typeface="Arial" panose="020B0604020202020204" pitchFamily="34" charset="0"/>
                <a:cs typeface="Arial" panose="020B0604020202020204" pitchFamily="34" charset="0"/>
              </a:rPr>
              <a:t>Kickstarter platform. These factors become </a:t>
            </a:r>
            <a:r>
              <a:rPr lang="zh-CN" altLang="en-US" sz="2000" dirty="0" smtClean="0">
                <a:solidFill>
                  <a:schemeClr val="tx1">
                    <a:lumMod val="75000"/>
                    <a:lumOff val="25000"/>
                  </a:schemeClr>
                </a:solidFill>
                <a:latin typeface="Arial" panose="020B0604020202020204" pitchFamily="34" charset="0"/>
                <a:cs typeface="Arial" panose="020B0604020202020204" pitchFamily="34" charset="0"/>
              </a:rPr>
              <a:t>the basis </a:t>
            </a:r>
            <a:r>
              <a:rPr lang="zh-CN" altLang="en-US" sz="2000" dirty="0">
                <a:solidFill>
                  <a:schemeClr val="tx1">
                    <a:lumMod val="75000"/>
                    <a:lumOff val="25000"/>
                  </a:schemeClr>
                </a:solidFill>
                <a:latin typeface="Arial" panose="020B0604020202020204" pitchFamily="34" charset="0"/>
                <a:cs typeface="Arial" panose="020B0604020202020204" pitchFamily="34" charset="0"/>
              </a:rPr>
              <a:t>of the studies afterwards. </a:t>
            </a:r>
            <a:endParaRPr lang="en-US" altLang="zh-CN" sz="2000" dirty="0" smtClean="0">
              <a:solidFill>
                <a:schemeClr val="tx1">
                  <a:lumMod val="75000"/>
                  <a:lumOff val="25000"/>
                </a:schemeClr>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Frydrych </a:t>
            </a:r>
            <a:r>
              <a:rPr lang="en-US" altLang="zh-CN" sz="2000" dirty="0">
                <a:solidFill>
                  <a:schemeClr val="tx1">
                    <a:lumMod val="75000"/>
                    <a:lumOff val="25000"/>
                  </a:schemeClr>
                </a:solidFill>
                <a:latin typeface="Arial" panose="020B0604020202020204" pitchFamily="34" charset="0"/>
                <a:cs typeface="Arial" panose="020B0604020202020204" pitchFamily="34" charset="0"/>
              </a:rPr>
              <a:t>et al. (2014) find </a:t>
            </a: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that shorter </a:t>
            </a:r>
            <a:r>
              <a:rPr lang="en-US" altLang="zh-CN" sz="2000" dirty="0">
                <a:solidFill>
                  <a:schemeClr val="tx1">
                    <a:lumMod val="75000"/>
                    <a:lumOff val="25000"/>
                  </a:schemeClr>
                </a:solidFill>
                <a:latin typeface="Arial" panose="020B0604020202020204" pitchFamily="34" charset="0"/>
                <a:cs typeface="Arial" panose="020B0604020202020204" pitchFamily="34" charset="0"/>
              </a:rPr>
              <a:t>fundraising </a:t>
            </a:r>
            <a:r>
              <a:rPr lang="en-US" altLang="zh-CN" sz="2000" b="1" dirty="0">
                <a:solidFill>
                  <a:schemeClr val="tx1">
                    <a:lumMod val="75000"/>
                    <a:lumOff val="25000"/>
                  </a:schemeClr>
                </a:solidFill>
                <a:latin typeface="Arial" panose="020B0604020202020204" pitchFamily="34" charset="0"/>
                <a:cs typeface="Arial" panose="020B0604020202020204" pitchFamily="34" charset="0"/>
              </a:rPr>
              <a:t>time</a:t>
            </a:r>
            <a:r>
              <a:rPr lang="en-US" altLang="zh-CN" sz="2000" dirty="0">
                <a:solidFill>
                  <a:schemeClr val="tx1">
                    <a:lumMod val="75000"/>
                    <a:lumOff val="25000"/>
                  </a:schemeClr>
                </a:solidFill>
                <a:latin typeface="Arial" panose="020B0604020202020204" pitchFamily="34" charset="0"/>
                <a:cs typeface="Arial" panose="020B0604020202020204" pitchFamily="34" charset="0"/>
              </a:rPr>
              <a:t> and modest </a:t>
            </a:r>
            <a:r>
              <a:rPr lang="en-US" altLang="zh-CN" sz="2000" b="1" dirty="0">
                <a:solidFill>
                  <a:schemeClr val="tx1">
                    <a:lumMod val="75000"/>
                    <a:lumOff val="25000"/>
                  </a:schemeClr>
                </a:solidFill>
                <a:latin typeface="Arial" panose="020B0604020202020204" pitchFamily="34" charset="0"/>
                <a:cs typeface="Arial" panose="020B0604020202020204" pitchFamily="34" charset="0"/>
              </a:rPr>
              <a:t>goals</a:t>
            </a:r>
            <a:r>
              <a:rPr lang="en-US" altLang="zh-CN" sz="2000" dirty="0">
                <a:solidFill>
                  <a:schemeClr val="tx1">
                    <a:lumMod val="75000"/>
                    <a:lumOff val="25000"/>
                  </a:schemeClr>
                </a:solidFill>
                <a:latin typeface="Arial" panose="020B0604020202020204" pitchFamily="34" charset="0"/>
                <a:cs typeface="Arial" panose="020B0604020202020204" pitchFamily="34" charset="0"/>
              </a:rPr>
              <a:t> are more </a:t>
            </a: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conductive to </a:t>
            </a:r>
            <a:r>
              <a:rPr lang="en-US" altLang="zh-CN" sz="2000" dirty="0">
                <a:solidFill>
                  <a:schemeClr val="tx1">
                    <a:lumMod val="75000"/>
                    <a:lumOff val="25000"/>
                  </a:schemeClr>
                </a:solidFill>
                <a:latin typeface="Arial" panose="020B0604020202020204" pitchFamily="34" charset="0"/>
                <a:cs typeface="Arial" panose="020B0604020202020204" pitchFamily="34" charset="0"/>
              </a:rPr>
              <a:t>project success, while rich project presentations and </a:t>
            </a: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frequent updates </a:t>
            </a:r>
            <a:r>
              <a:rPr lang="en-US" altLang="zh-CN" sz="2000" dirty="0">
                <a:solidFill>
                  <a:schemeClr val="tx1">
                    <a:lumMod val="75000"/>
                    <a:lumOff val="25000"/>
                  </a:schemeClr>
                </a:solidFill>
                <a:latin typeface="Arial" panose="020B0604020202020204" pitchFamily="34" charset="0"/>
                <a:cs typeface="Arial" panose="020B0604020202020204" pitchFamily="34" charset="0"/>
              </a:rPr>
              <a:t>of media use </a:t>
            </a: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of project </a:t>
            </a:r>
            <a:r>
              <a:rPr lang="en-US" altLang="zh-CN" sz="2000" dirty="0">
                <a:solidFill>
                  <a:schemeClr val="tx1">
                    <a:lumMod val="75000"/>
                    <a:lumOff val="25000"/>
                  </a:schemeClr>
                </a:solidFill>
                <a:latin typeface="Arial" panose="020B0604020202020204" pitchFamily="34" charset="0"/>
                <a:cs typeface="Arial" panose="020B0604020202020204" pitchFamily="34" charset="0"/>
              </a:rPr>
              <a:t>information can increase </a:t>
            </a: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the success </a:t>
            </a:r>
            <a:r>
              <a:rPr lang="en-US" altLang="zh-CN" sz="2000" dirty="0">
                <a:solidFill>
                  <a:schemeClr val="tx1">
                    <a:lumMod val="75000"/>
                    <a:lumOff val="25000"/>
                  </a:schemeClr>
                </a:solidFill>
                <a:latin typeface="Arial" panose="020B0604020202020204" pitchFamily="34" charset="0"/>
                <a:cs typeface="Arial" panose="020B0604020202020204" pitchFamily="34" charset="0"/>
              </a:rPr>
              <a:t>rate of financing</a:t>
            </a: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altLang="zh-CN" sz="2000" dirty="0">
                <a:solidFill>
                  <a:schemeClr val="tx1">
                    <a:lumMod val="75000"/>
                    <a:lumOff val="25000"/>
                  </a:schemeClr>
                </a:solidFill>
                <a:latin typeface="Arial" panose="020B0604020202020204" pitchFamily="34" charset="0"/>
                <a:cs typeface="Arial" panose="020B0604020202020204" pitchFamily="34" charset="0"/>
              </a:rPr>
              <a:t>Ward and </a:t>
            </a: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Ramachandran </a:t>
            </a:r>
            <a:r>
              <a:rPr lang="en-US" altLang="zh-CN" sz="2000" dirty="0">
                <a:solidFill>
                  <a:schemeClr val="tx1">
                    <a:lumMod val="75000"/>
                    <a:lumOff val="25000"/>
                  </a:schemeClr>
                </a:solidFill>
                <a:latin typeface="Arial" panose="020B0604020202020204" pitchFamily="34" charset="0"/>
                <a:cs typeface="Arial" panose="020B0604020202020204" pitchFamily="34" charset="0"/>
              </a:rPr>
              <a:t>(</a:t>
            </a: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2017) first </a:t>
            </a:r>
            <a:r>
              <a:rPr lang="en-US" altLang="zh-CN" sz="2000" dirty="0">
                <a:solidFill>
                  <a:schemeClr val="tx1">
                    <a:lumMod val="75000"/>
                    <a:lumOff val="25000"/>
                  </a:schemeClr>
                </a:solidFill>
                <a:latin typeface="Arial" panose="020B0604020202020204" pitchFamily="34" charset="0"/>
                <a:cs typeface="Arial" panose="020B0604020202020204" pitchFamily="34" charset="0"/>
              </a:rPr>
              <a:t>discuss the effect of </a:t>
            </a:r>
            <a:r>
              <a:rPr lang="en-US" altLang="zh-CN" sz="2000" b="1" dirty="0">
                <a:solidFill>
                  <a:schemeClr val="tx1">
                    <a:lumMod val="75000"/>
                    <a:lumOff val="25000"/>
                  </a:schemeClr>
                </a:solidFill>
                <a:latin typeface="Arial" panose="020B0604020202020204" pitchFamily="34" charset="0"/>
                <a:cs typeface="Arial" panose="020B0604020202020204" pitchFamily="34" charset="0"/>
              </a:rPr>
              <a:t>platform </a:t>
            </a:r>
            <a:r>
              <a:rPr lang="en-US" altLang="zh-CN" sz="2000" b="1" dirty="0" smtClean="0">
                <a:solidFill>
                  <a:schemeClr val="tx1">
                    <a:lumMod val="75000"/>
                    <a:lumOff val="25000"/>
                  </a:schemeClr>
                </a:solidFill>
                <a:latin typeface="Arial" panose="020B0604020202020204" pitchFamily="34" charset="0"/>
                <a:cs typeface="Arial" panose="020B0604020202020204" pitchFamily="34" charset="0"/>
              </a:rPr>
              <a:t>information integration</a:t>
            </a:r>
            <a:r>
              <a:rPr lang="en-US" altLang="zh-CN" sz="2000" dirty="0">
                <a:solidFill>
                  <a:schemeClr val="tx1">
                    <a:lumMod val="75000"/>
                    <a:lumOff val="25000"/>
                  </a:schemeClr>
                </a:solidFill>
                <a:latin typeface="Arial" panose="020B0604020202020204" pitchFamily="34" charset="0"/>
                <a:cs typeface="Arial" panose="020B0604020202020204" pitchFamily="34" charset="0"/>
              </a:rPr>
              <a:t>. Results show that backers are affected by </a:t>
            </a: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the strategy </a:t>
            </a:r>
            <a:r>
              <a:rPr lang="en-US" altLang="zh-CN" sz="2000" dirty="0">
                <a:solidFill>
                  <a:schemeClr val="tx1">
                    <a:lumMod val="75000"/>
                    <a:lumOff val="25000"/>
                  </a:schemeClr>
                </a:solidFill>
                <a:latin typeface="Arial" panose="020B0604020202020204" pitchFamily="34" charset="0"/>
                <a:cs typeface="Arial" panose="020B0604020202020204" pitchFamily="34" charset="0"/>
              </a:rPr>
              <a:t>of information </a:t>
            </a: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integration, such as top-5 popularity lists.</a:t>
            </a:r>
          </a:p>
          <a:p>
            <a:pPr marL="342900" indent="-342900">
              <a:lnSpc>
                <a:spcPct val="150000"/>
              </a:lnSpc>
              <a:buFont typeface="Arial" panose="020B0604020202020204" pitchFamily="34" charset="0"/>
              <a:buChar char="•"/>
            </a:pPr>
            <a:r>
              <a:rPr lang="en-US" altLang="zh-CN" sz="2000" dirty="0">
                <a:solidFill>
                  <a:schemeClr val="tx1">
                    <a:lumMod val="75000"/>
                    <a:lumOff val="25000"/>
                  </a:schemeClr>
                </a:solidFill>
                <a:latin typeface="Arial" panose="020B0604020202020204" pitchFamily="34" charset="0"/>
                <a:cs typeface="Arial" panose="020B0604020202020204" pitchFamily="34" charset="0"/>
              </a:rPr>
              <a:t>Kuppuswamy </a:t>
            </a: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and Bayus </a:t>
            </a:r>
            <a:r>
              <a:rPr lang="en-US" altLang="zh-CN" sz="2000" dirty="0">
                <a:solidFill>
                  <a:schemeClr val="tx1">
                    <a:lumMod val="75000"/>
                    <a:lumOff val="25000"/>
                  </a:schemeClr>
                </a:solidFill>
                <a:latin typeface="Arial" panose="020B0604020202020204" pitchFamily="34" charset="0"/>
                <a:cs typeface="Arial" panose="020B0604020202020204" pitchFamily="34" charset="0"/>
              </a:rPr>
              <a:t>(2017) find that the </a:t>
            </a: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collective attention </a:t>
            </a:r>
            <a:r>
              <a:rPr lang="en-US" altLang="zh-CN" sz="2000" dirty="0">
                <a:solidFill>
                  <a:schemeClr val="tx1">
                    <a:lumMod val="75000"/>
                    <a:lumOff val="25000"/>
                  </a:schemeClr>
                </a:solidFill>
                <a:latin typeface="Arial" panose="020B0604020202020204" pitchFamily="34" charset="0"/>
                <a:cs typeface="Arial" panose="020B0604020202020204" pitchFamily="34" charset="0"/>
              </a:rPr>
              <a:t>effect is </a:t>
            </a: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produced from platform </a:t>
            </a:r>
            <a:r>
              <a:rPr lang="en-US" altLang="zh-CN" sz="2000" b="1" dirty="0" smtClean="0">
                <a:solidFill>
                  <a:schemeClr val="tx1">
                    <a:lumMod val="75000"/>
                    <a:lumOff val="25000"/>
                  </a:schemeClr>
                </a:solidFill>
                <a:latin typeface="Arial" panose="020B0604020202020204" pitchFamily="34" charset="0"/>
                <a:cs typeface="Arial" panose="020B0604020202020204" pitchFamily="34" charset="0"/>
              </a:rPr>
              <a:t>sorting</a:t>
            </a: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 options.</a:t>
            </a:r>
            <a:endParaRPr lang="zh-CN"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12402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3"/>
          <p:cNvSpPr>
            <a:spLocks noChangeArrowheads="1"/>
          </p:cNvSpPr>
          <p:nvPr/>
        </p:nvSpPr>
        <p:spPr bwMode="auto">
          <a:xfrm>
            <a:off x="1073958" y="379644"/>
            <a:ext cx="521326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Impact" pitchFamily="34" charset="0"/>
              </a:rPr>
              <a:t>Factors affecting success</a:t>
            </a:r>
            <a:endPar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endParaRPr>
          </a:p>
        </p:txBody>
      </p:sp>
      <p:sp>
        <p:nvSpPr>
          <p:cNvPr id="5" name="矩形 4"/>
          <p:cNvSpPr/>
          <p:nvPr/>
        </p:nvSpPr>
        <p:spPr>
          <a:xfrm>
            <a:off x="1073958" y="2004704"/>
            <a:ext cx="10423301"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Kim et al. (2015) find the visible information such as the </a:t>
            </a:r>
            <a:r>
              <a:rPr lang="en-US" altLang="zh-CN" sz="2000" b="1" dirty="0" smtClean="0">
                <a:solidFill>
                  <a:schemeClr val="tx1">
                    <a:lumMod val="75000"/>
                    <a:lumOff val="25000"/>
                  </a:schemeClr>
                </a:solidFill>
                <a:latin typeface="Arial" panose="020B0604020202020204" pitchFamily="34" charset="0"/>
                <a:cs typeface="Arial" panose="020B0604020202020204" pitchFamily="34" charset="0"/>
              </a:rPr>
              <a:t>fundraising process rate </a:t>
            </a: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and the number of </a:t>
            </a:r>
            <a:r>
              <a:rPr lang="en-US" altLang="zh-CN" sz="2000" b="1" dirty="0" smtClean="0">
                <a:solidFill>
                  <a:schemeClr val="tx1">
                    <a:lumMod val="75000"/>
                    <a:lumOff val="25000"/>
                  </a:schemeClr>
                </a:solidFill>
                <a:latin typeface="Arial" panose="020B0604020202020204" pitchFamily="34" charset="0"/>
                <a:cs typeface="Arial" panose="020B0604020202020204" pitchFamily="34" charset="0"/>
              </a:rPr>
              <a:t>backers</a:t>
            </a: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 show positive effect on the success rate.</a:t>
            </a:r>
          </a:p>
          <a:p>
            <a:pPr marL="342900" indent="-342900">
              <a:lnSpc>
                <a:spcPct val="150000"/>
              </a:lnSpc>
              <a:buFont typeface="Arial" panose="020B0604020202020204" pitchFamily="34" charset="0"/>
              <a:buChar char="•"/>
            </a:pP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Li and </a:t>
            </a:r>
            <a:r>
              <a:rPr lang="en-US" altLang="zh-CN" sz="2000" dirty="0" err="1" smtClean="0">
                <a:solidFill>
                  <a:schemeClr val="tx1">
                    <a:lumMod val="75000"/>
                    <a:lumOff val="25000"/>
                  </a:schemeClr>
                </a:solidFill>
                <a:latin typeface="Arial" panose="020B0604020202020204" pitchFamily="34" charset="0"/>
                <a:cs typeface="Arial" panose="020B0604020202020204" pitchFamily="34" charset="0"/>
              </a:rPr>
              <a:t>Duan</a:t>
            </a: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 (2014) discuss the impact of financing process rate and </a:t>
            </a:r>
            <a:r>
              <a:rPr lang="en-US" altLang="zh-CN" sz="2000" b="1" dirty="0" smtClean="0">
                <a:solidFill>
                  <a:schemeClr val="tx1">
                    <a:lumMod val="75000"/>
                    <a:lumOff val="25000"/>
                  </a:schemeClr>
                </a:solidFill>
                <a:latin typeface="Arial" panose="020B0604020202020204" pitchFamily="34" charset="0"/>
                <a:cs typeface="Arial" panose="020B0604020202020204" pitchFamily="34" charset="0"/>
              </a:rPr>
              <a:t>remaining time</a:t>
            </a: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 The former has positive influence, while the latter has a negative effect.</a:t>
            </a:r>
          </a:p>
          <a:p>
            <a:pPr marL="342900" indent="-342900">
              <a:lnSpc>
                <a:spcPct val="150000"/>
              </a:lnSpc>
              <a:buFont typeface="Arial" panose="020B0604020202020204" pitchFamily="34" charset="0"/>
              <a:buChar char="•"/>
            </a:pP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Robertson and Wooster (2015) make an empirical study towards Kickstarter and find that the invest </a:t>
            </a:r>
            <a:r>
              <a:rPr lang="en-US" altLang="zh-CN" sz="2000" b="1" dirty="0" smtClean="0">
                <a:solidFill>
                  <a:schemeClr val="tx1">
                    <a:lumMod val="75000"/>
                    <a:lumOff val="25000"/>
                  </a:schemeClr>
                </a:solidFill>
                <a:latin typeface="Arial" panose="020B0604020202020204" pitchFamily="34" charset="0"/>
                <a:cs typeface="Arial" panose="020B0604020202020204" pitchFamily="34" charset="0"/>
              </a:rPr>
              <a:t>amount of the first day </a:t>
            </a: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has positive effect on the project success.</a:t>
            </a:r>
          </a:p>
          <a:p>
            <a:pPr marL="342900" indent="-342900">
              <a:lnSpc>
                <a:spcPct val="150000"/>
              </a:lnSpc>
              <a:buFont typeface="Arial" panose="020B0604020202020204" pitchFamily="34" charset="0"/>
              <a:buChar char="•"/>
            </a:pP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Other factors influencing the success of projects also include </a:t>
            </a:r>
            <a:r>
              <a:rPr lang="da-DK" altLang="zh-CN" sz="2000" b="1" dirty="0">
                <a:solidFill>
                  <a:schemeClr val="tx1">
                    <a:lumMod val="75000"/>
                    <a:lumOff val="25000"/>
                  </a:schemeClr>
                </a:solidFill>
                <a:latin typeface="Arial" panose="020B0604020202020204" pitchFamily="34" charset="0"/>
                <a:cs typeface="Arial" panose="020B0604020202020204" pitchFamily="34" charset="0"/>
              </a:rPr>
              <a:t>gender</a:t>
            </a:r>
            <a:r>
              <a:rPr lang="da-DK" altLang="zh-CN" sz="2000" dirty="0">
                <a:solidFill>
                  <a:schemeClr val="tx1">
                    <a:lumMod val="75000"/>
                    <a:lumOff val="25000"/>
                  </a:schemeClr>
                </a:solidFill>
                <a:latin typeface="Arial" panose="020B0604020202020204" pitchFamily="34" charset="0"/>
                <a:cs typeface="Arial" panose="020B0604020202020204" pitchFamily="34" charset="0"/>
              </a:rPr>
              <a:t> (Greenberg et al., </a:t>
            </a:r>
            <a:r>
              <a:rPr lang="da-DK" altLang="zh-CN" sz="2000" dirty="0" smtClean="0">
                <a:solidFill>
                  <a:schemeClr val="tx1">
                    <a:lumMod val="75000"/>
                    <a:lumOff val="25000"/>
                  </a:schemeClr>
                </a:solidFill>
                <a:latin typeface="Arial" panose="020B0604020202020204" pitchFamily="34" charset="0"/>
                <a:cs typeface="Arial" panose="020B0604020202020204" pitchFamily="34" charset="0"/>
              </a:rPr>
              <a:t>2014; Kuppuswamy </a:t>
            </a:r>
            <a:r>
              <a:rPr lang="da-DK" altLang="zh-CN" sz="2000" dirty="0">
                <a:solidFill>
                  <a:schemeClr val="tx1">
                    <a:lumMod val="75000"/>
                    <a:lumOff val="25000"/>
                  </a:schemeClr>
                </a:solidFill>
                <a:latin typeface="Arial" panose="020B0604020202020204" pitchFamily="34" charset="0"/>
                <a:cs typeface="Arial" panose="020B0604020202020204" pitchFamily="34" charset="0"/>
              </a:rPr>
              <a:t>et al., 2017), </a:t>
            </a:r>
            <a:r>
              <a:rPr lang="da-DK" altLang="zh-CN" sz="2000" b="1" dirty="0">
                <a:solidFill>
                  <a:schemeClr val="tx1">
                    <a:lumMod val="75000"/>
                    <a:lumOff val="25000"/>
                  </a:schemeClr>
                </a:solidFill>
                <a:latin typeface="Arial" panose="020B0604020202020204" pitchFamily="34" charset="0"/>
                <a:cs typeface="Arial" panose="020B0604020202020204" pitchFamily="34" charset="0"/>
              </a:rPr>
              <a:t>geographical location </a:t>
            </a:r>
            <a:r>
              <a:rPr lang="da-DK" altLang="zh-CN" sz="2000" dirty="0">
                <a:solidFill>
                  <a:schemeClr val="tx1">
                    <a:lumMod val="75000"/>
                    <a:lumOff val="25000"/>
                  </a:schemeClr>
                </a:solidFill>
                <a:latin typeface="Arial" panose="020B0604020202020204" pitchFamily="34" charset="0"/>
                <a:cs typeface="Arial" panose="020B0604020202020204" pitchFamily="34" charset="0"/>
              </a:rPr>
              <a:t>(</a:t>
            </a:r>
            <a:r>
              <a:rPr lang="da-DK" altLang="zh-CN" sz="2000" dirty="0" smtClean="0">
                <a:solidFill>
                  <a:schemeClr val="tx1">
                    <a:lumMod val="75000"/>
                    <a:lumOff val="25000"/>
                  </a:schemeClr>
                </a:solidFill>
                <a:latin typeface="Arial" panose="020B0604020202020204" pitchFamily="34" charset="0"/>
                <a:cs typeface="Arial" panose="020B0604020202020204" pitchFamily="34" charset="0"/>
              </a:rPr>
              <a:t>Mollick, 2014</a:t>
            </a:r>
            <a:r>
              <a:rPr lang="da-DK" altLang="zh-CN" sz="2000" dirty="0">
                <a:solidFill>
                  <a:schemeClr val="tx1">
                    <a:lumMod val="75000"/>
                    <a:lumOff val="25000"/>
                  </a:schemeClr>
                </a:solidFill>
                <a:latin typeface="Arial" panose="020B0604020202020204" pitchFamily="34" charset="0"/>
                <a:cs typeface="Arial" panose="020B0604020202020204" pitchFamily="34" charset="0"/>
              </a:rPr>
              <a:t>; Agrawal et al., 2015; Lin et al</a:t>
            </a:r>
            <a:r>
              <a:rPr lang="da-DK" altLang="zh-CN" sz="2000" dirty="0" smtClean="0">
                <a:solidFill>
                  <a:schemeClr val="tx1">
                    <a:lumMod val="75000"/>
                    <a:lumOff val="25000"/>
                  </a:schemeClr>
                </a:solidFill>
                <a:latin typeface="Arial" panose="020B0604020202020204" pitchFamily="34" charset="0"/>
                <a:cs typeface="Arial" panose="020B0604020202020204" pitchFamily="34" charset="0"/>
              </a:rPr>
              <a:t>., 2016</a:t>
            </a:r>
            <a:r>
              <a:rPr lang="da-DK" altLang="zh-CN" sz="2000" dirty="0">
                <a:solidFill>
                  <a:schemeClr val="tx1">
                    <a:lumMod val="75000"/>
                    <a:lumOff val="25000"/>
                  </a:schemeClr>
                </a:solidFill>
                <a:latin typeface="Arial" panose="020B0604020202020204" pitchFamily="34" charset="0"/>
                <a:cs typeface="Arial" panose="020B0604020202020204" pitchFamily="34" charset="0"/>
              </a:rPr>
              <a:t>) and </a:t>
            </a:r>
            <a:r>
              <a:rPr lang="da-DK" altLang="zh-CN" sz="2000" b="1" dirty="0">
                <a:solidFill>
                  <a:schemeClr val="tx1">
                    <a:lumMod val="75000"/>
                    <a:lumOff val="25000"/>
                  </a:schemeClr>
                </a:solidFill>
                <a:latin typeface="Arial" panose="020B0604020202020204" pitchFamily="34" charset="0"/>
                <a:cs typeface="Arial" panose="020B0604020202020204" pitchFamily="34" charset="0"/>
              </a:rPr>
              <a:t>social </a:t>
            </a:r>
            <a:r>
              <a:rPr lang="da-DK" altLang="zh-CN" sz="2000" b="1" dirty="0" smtClean="0">
                <a:solidFill>
                  <a:schemeClr val="tx1">
                    <a:lumMod val="75000"/>
                    <a:lumOff val="25000"/>
                  </a:schemeClr>
                </a:solidFill>
                <a:latin typeface="Arial" panose="020B0604020202020204" pitchFamily="34" charset="0"/>
                <a:cs typeface="Arial" panose="020B0604020202020204" pitchFamily="34" charset="0"/>
              </a:rPr>
              <a:t>capital </a:t>
            </a:r>
            <a:r>
              <a:rPr lang="da-DK" altLang="zh-CN" sz="2000" dirty="0" smtClean="0">
                <a:solidFill>
                  <a:schemeClr val="tx1">
                    <a:lumMod val="75000"/>
                    <a:lumOff val="25000"/>
                  </a:schemeClr>
                </a:solidFill>
                <a:latin typeface="Arial" panose="020B0604020202020204" pitchFamily="34" charset="0"/>
                <a:cs typeface="Arial" panose="020B0604020202020204" pitchFamily="34" charset="0"/>
              </a:rPr>
              <a:t>(Zheng </a:t>
            </a:r>
            <a:r>
              <a:rPr lang="da-DK" altLang="zh-CN" sz="2000" dirty="0">
                <a:solidFill>
                  <a:schemeClr val="tx1">
                    <a:lumMod val="75000"/>
                    <a:lumOff val="25000"/>
                  </a:schemeClr>
                </a:solidFill>
                <a:latin typeface="Arial" panose="020B0604020202020204" pitchFamily="34" charset="0"/>
                <a:cs typeface="Arial" panose="020B0604020202020204" pitchFamily="34" charset="0"/>
              </a:rPr>
              <a:t>et al., 2014).</a:t>
            </a:r>
            <a:endParaRPr lang="zh-CN"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43054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3"/>
          <p:cNvSpPr>
            <a:spLocks noChangeArrowheads="1"/>
          </p:cNvSpPr>
          <p:nvPr/>
        </p:nvSpPr>
        <p:spPr bwMode="auto">
          <a:xfrm>
            <a:off x="1073958" y="379644"/>
            <a:ext cx="3348976"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Impact" pitchFamily="34" charset="0"/>
              </a:rPr>
              <a:t>Research object</a:t>
            </a:r>
            <a:endPar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endParaRPr>
          </a:p>
        </p:txBody>
      </p:sp>
      <p:sp>
        <p:nvSpPr>
          <p:cNvPr id="5" name="矩形 4"/>
          <p:cNvSpPr/>
          <p:nvPr/>
        </p:nvSpPr>
        <p:spPr>
          <a:xfrm>
            <a:off x="1048927" y="3433863"/>
            <a:ext cx="10423301" cy="2805320"/>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Existing </a:t>
            </a:r>
            <a:r>
              <a:rPr lang="en-US" altLang="zh-CN" sz="2000" dirty="0">
                <a:solidFill>
                  <a:schemeClr val="tx1">
                    <a:lumMod val="75000"/>
                    <a:lumOff val="25000"/>
                  </a:schemeClr>
                </a:solidFill>
                <a:latin typeface="Arial" panose="020B0604020202020204" pitchFamily="34" charset="0"/>
                <a:cs typeface="Arial" panose="020B0604020202020204" pitchFamily="34" charset="0"/>
              </a:rPr>
              <a:t>empirical researches are mainly based on the </a:t>
            </a: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visible financing </a:t>
            </a:r>
            <a:r>
              <a:rPr lang="en-US" altLang="zh-CN" sz="2000" dirty="0">
                <a:solidFill>
                  <a:schemeClr val="tx1">
                    <a:lumMod val="75000"/>
                    <a:lumOff val="25000"/>
                  </a:schemeClr>
                </a:solidFill>
                <a:latin typeface="Arial" panose="020B0604020202020204" pitchFamily="34" charset="0"/>
                <a:cs typeface="Arial" panose="020B0604020202020204" pitchFamily="34" charset="0"/>
              </a:rPr>
              <a:t>factors generally set </a:t>
            </a: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on the </a:t>
            </a:r>
            <a:r>
              <a:rPr lang="en-US" altLang="zh-CN" sz="2000" dirty="0">
                <a:solidFill>
                  <a:schemeClr val="tx1">
                    <a:lumMod val="75000"/>
                    <a:lumOff val="25000"/>
                  </a:schemeClr>
                </a:solidFill>
                <a:latin typeface="Arial" panose="020B0604020202020204" pitchFamily="34" charset="0"/>
                <a:cs typeface="Arial" panose="020B0604020202020204" pitchFamily="34" charset="0"/>
              </a:rPr>
              <a:t>crowdfunding </a:t>
            </a: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website, but </a:t>
            </a:r>
            <a:r>
              <a:rPr lang="en-US" altLang="zh-CN" sz="2000" dirty="0">
                <a:solidFill>
                  <a:schemeClr val="tx1">
                    <a:lumMod val="75000"/>
                    <a:lumOff val="25000"/>
                  </a:schemeClr>
                </a:solidFill>
                <a:latin typeface="Arial" panose="020B0604020202020204" pitchFamily="34" charset="0"/>
                <a:cs typeface="Arial" panose="020B0604020202020204" pitchFamily="34" charset="0"/>
              </a:rPr>
              <a:t>studies involving the amount of reward level, amount </a:t>
            </a: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of money </a:t>
            </a:r>
            <a:r>
              <a:rPr lang="en-US" altLang="zh-CN" sz="2000" dirty="0">
                <a:solidFill>
                  <a:schemeClr val="tx1">
                    <a:lumMod val="75000"/>
                    <a:lumOff val="25000"/>
                  </a:schemeClr>
                </a:solidFill>
                <a:latin typeface="Arial" panose="020B0604020202020204" pitchFamily="34" charset="0"/>
                <a:cs typeface="Arial" panose="020B0604020202020204" pitchFamily="34" charset="0"/>
              </a:rPr>
              <a:t>are </a:t>
            </a: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scarce.</a:t>
            </a:r>
          </a:p>
          <a:p>
            <a:pPr marL="342900" indent="-342900">
              <a:lnSpc>
                <a:spcPct val="150000"/>
              </a:lnSpc>
              <a:buFont typeface="Arial" panose="020B0604020202020204" pitchFamily="34" charset="0"/>
              <a:buChar char="•"/>
            </a:pP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Reward menu is import reference factor that attracts investors. We put emphasis on reward menu and other visible factors, investigate the impact of them on the success of crowdfunding projects, and discuss the mechanisms different platforms use.</a:t>
            </a:r>
            <a:endParaRPr lang="zh-CN" altLang="en-US" sz="20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6" name="图片 5"/>
          <p:cNvPicPr>
            <a:picLocks noChangeAspect="1"/>
          </p:cNvPicPr>
          <p:nvPr/>
        </p:nvPicPr>
        <p:blipFill>
          <a:blip r:embed="rId2"/>
          <a:stretch>
            <a:fillRect/>
          </a:stretch>
        </p:blipFill>
        <p:spPr>
          <a:xfrm>
            <a:off x="922508" y="1499052"/>
            <a:ext cx="4240535" cy="1500189"/>
          </a:xfrm>
          <a:prstGeom prst="rect">
            <a:avLst/>
          </a:prstGeom>
        </p:spPr>
      </p:pic>
      <p:pic>
        <p:nvPicPr>
          <p:cNvPr id="7" name="图片 6"/>
          <p:cNvPicPr>
            <a:picLocks noChangeAspect="1"/>
          </p:cNvPicPr>
          <p:nvPr/>
        </p:nvPicPr>
        <p:blipFill>
          <a:blip r:embed="rId3"/>
          <a:stretch>
            <a:fillRect/>
          </a:stretch>
        </p:blipFill>
        <p:spPr>
          <a:xfrm>
            <a:off x="6655207" y="1683717"/>
            <a:ext cx="4817021" cy="1185261"/>
          </a:xfrm>
          <a:prstGeom prst="rect">
            <a:avLst/>
          </a:prstGeom>
        </p:spPr>
      </p:pic>
      <p:sp>
        <p:nvSpPr>
          <p:cNvPr id="8" name="文本框 7"/>
          <p:cNvSpPr txBox="1"/>
          <p:nvPr/>
        </p:nvSpPr>
        <p:spPr>
          <a:xfrm>
            <a:off x="5694162" y="1987536"/>
            <a:ext cx="429926" cy="523220"/>
          </a:xfrm>
          <a:prstGeom prst="rect">
            <a:avLst/>
          </a:prstGeom>
          <a:noFill/>
        </p:spPr>
        <p:txBody>
          <a:bodyPr wrap="none" rtlCol="0">
            <a:spAutoFit/>
          </a:bodyPr>
          <a:lstStyle/>
          <a:p>
            <a:r>
              <a:rPr lang="en-US" altLang="zh-CN" sz="2800" dirty="0" smtClean="0"/>
              <a:t>&amp;</a:t>
            </a:r>
            <a:endParaRPr lang="zh-CN" altLang="en-US" sz="2800" dirty="0"/>
          </a:p>
        </p:txBody>
      </p:sp>
    </p:spTree>
    <p:extLst>
      <p:ext uri="{BB962C8B-B14F-4D97-AF65-F5344CB8AC3E}">
        <p14:creationId xmlns:p14="http://schemas.microsoft.com/office/powerpoint/2010/main" val="42125744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98126" y="3806864"/>
            <a:ext cx="4395755" cy="830997"/>
          </a:xfrm>
          <a:prstGeom prst="rect">
            <a:avLst/>
          </a:prstGeom>
          <a:noFill/>
        </p:spPr>
        <p:txBody>
          <a:bodyPr vert="horz" wrap="none" rtlCol="0" anchor="ctr">
            <a:spAutoFit/>
          </a:bodyPr>
          <a:lstStyle/>
          <a:p>
            <a:pPr algn="ctr"/>
            <a:r>
              <a:rPr lang="en-US" altLang="zh-CN" sz="4800" b="1" dirty="0" smtClean="0">
                <a:solidFill>
                  <a:srgbClr val="5A538C"/>
                </a:solidFill>
                <a:latin typeface="Microsoft YaHei" charset="-122"/>
                <a:ea typeface="Microsoft YaHei" charset="-122"/>
                <a:cs typeface="Microsoft YaHei" charset="-122"/>
              </a:rPr>
              <a:t>Methodology</a:t>
            </a:r>
            <a:endParaRPr lang="zh-CN" altLang="en-US" sz="4800" b="1" dirty="0">
              <a:solidFill>
                <a:srgbClr val="5A538C"/>
              </a:solidFill>
              <a:latin typeface="Microsoft YaHei" charset="-122"/>
              <a:ea typeface="Microsoft YaHei" charset="-122"/>
              <a:cs typeface="Microsoft YaHei" charset="-122"/>
            </a:endParaRPr>
          </a:p>
        </p:txBody>
      </p:sp>
      <p:grpSp>
        <p:nvGrpSpPr>
          <p:cNvPr id="4" name="组合 7"/>
          <p:cNvGrpSpPr/>
          <p:nvPr/>
        </p:nvGrpSpPr>
        <p:grpSpPr>
          <a:xfrm>
            <a:off x="5023040" y="1569382"/>
            <a:ext cx="2498670" cy="1862048"/>
            <a:chOff x="2757770" y="2361497"/>
            <a:chExt cx="2498670" cy="1862048"/>
          </a:xfrm>
        </p:grpSpPr>
        <p:sp>
          <p:nvSpPr>
            <p:cNvPr id="5" name="TextBox 59"/>
            <p:cNvSpPr txBox="1">
              <a:spLocks noChangeArrowheads="1"/>
            </p:cNvSpPr>
            <p:nvPr/>
          </p:nvSpPr>
          <p:spPr bwMode="auto">
            <a:xfrm flipH="1">
              <a:off x="3115977" y="2361497"/>
              <a:ext cx="1782258" cy="1862048"/>
            </a:xfrm>
            <a:prstGeom prst="rect">
              <a:avLst/>
            </a:prstGeom>
            <a:noFill/>
            <a:ln>
              <a:noFill/>
            </a:ln>
            <a:extLst/>
          </p:spPr>
          <p:txBody>
            <a:bodyPr wrap="squar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685800">
                <a:defRPr/>
              </a:pPr>
              <a:r>
                <a:rPr lang="en-US" altLang="zh-CN" sz="11500" kern="0" dirty="0" smtClean="0">
                  <a:solidFill>
                    <a:srgbClr val="5A538C"/>
                  </a:solidFill>
                  <a:latin typeface="Impact" panose="020B0806030902050204" pitchFamily="34" charset="0"/>
                  <a:ea typeface="微软雅黑" pitchFamily="34" charset="-122"/>
                </a:rPr>
                <a:t>03</a:t>
              </a:r>
              <a:endParaRPr lang="en-US" altLang="ko-KR" sz="8800" kern="0" dirty="0">
                <a:solidFill>
                  <a:srgbClr val="5A538C"/>
                </a:solidFill>
                <a:latin typeface="Impact" panose="020B0806030902050204" pitchFamily="34" charset="0"/>
                <a:ea typeface="微软雅黑" pitchFamily="34" charset="-122"/>
              </a:endParaRPr>
            </a:p>
          </p:txBody>
        </p:sp>
        <p:sp>
          <p:nvSpPr>
            <p:cNvPr id="6" name="椭圆 5"/>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A538C"/>
                </a:solidFill>
              </a:endParaRPr>
            </a:p>
          </p:txBody>
        </p:sp>
        <p:sp>
          <p:nvSpPr>
            <p:cNvPr id="7" name="矩形 6"/>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A538C"/>
                </a:solidFill>
              </a:endParaRPr>
            </a:p>
          </p:txBody>
        </p:sp>
      </p:grpSp>
      <p:sp>
        <p:nvSpPr>
          <p:cNvPr id="8" name="任意多边形 38"/>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 fmla="*/ 1054278 w 1845118"/>
              <a:gd name="connsiteY0" fmla="*/ 539460 h 1113172"/>
              <a:gd name="connsiteX1" fmla="*/ 0 w 1845118"/>
              <a:gd name="connsiteY1" fmla="*/ 539460 h 1113172"/>
              <a:gd name="connsiteX2" fmla="*/ 0 w 1845118"/>
              <a:gd name="connsiteY2" fmla="*/ 0 h 1113172"/>
              <a:gd name="connsiteX3" fmla="*/ 1845118 w 1845118"/>
              <a:gd name="connsiteY3" fmla="*/ 0 h 1113172"/>
              <a:gd name="connsiteX4" fmla="*/ 1845118 w 1845118"/>
              <a:gd name="connsiteY4" fmla="*/ 1113172 h 1113172"/>
              <a:gd name="connsiteX5" fmla="*/ 1054278 w 1845118"/>
              <a:gd name="connsiteY5" fmla="*/ 1113172 h 1113172"/>
              <a:gd name="connsiteX6" fmla="*/ 1145718 w 1845118"/>
              <a:gd name="connsiteY6" fmla="*/ 630900 h 1113172"/>
              <a:gd name="connsiteX0" fmla="*/ 1054278 w 1845118"/>
              <a:gd name="connsiteY0" fmla="*/ 539460 h 1113172"/>
              <a:gd name="connsiteX1" fmla="*/ 0 w 1845118"/>
              <a:gd name="connsiteY1" fmla="*/ 539460 h 1113172"/>
              <a:gd name="connsiteX2" fmla="*/ 0 w 1845118"/>
              <a:gd name="connsiteY2" fmla="*/ 0 h 1113172"/>
              <a:gd name="connsiteX3" fmla="*/ 1845118 w 1845118"/>
              <a:gd name="connsiteY3" fmla="*/ 0 h 1113172"/>
              <a:gd name="connsiteX4" fmla="*/ 1845118 w 1845118"/>
              <a:gd name="connsiteY4" fmla="*/ 1113172 h 1113172"/>
              <a:gd name="connsiteX5" fmla="*/ 1054278 w 1845118"/>
              <a:gd name="connsiteY5" fmla="*/ 1113172 h 1113172"/>
              <a:gd name="connsiteX0" fmla="*/ 0 w 1845118"/>
              <a:gd name="connsiteY0" fmla="*/ 539460 h 1113172"/>
              <a:gd name="connsiteX1" fmla="*/ 0 w 1845118"/>
              <a:gd name="connsiteY1" fmla="*/ 0 h 1113172"/>
              <a:gd name="connsiteX2" fmla="*/ 1845118 w 1845118"/>
              <a:gd name="connsiteY2" fmla="*/ 0 h 1113172"/>
              <a:gd name="connsiteX3" fmla="*/ 1845118 w 1845118"/>
              <a:gd name="connsiteY3" fmla="*/ 1113172 h 1113172"/>
              <a:gd name="connsiteX4" fmla="*/ 1054278 w 1845118"/>
              <a:gd name="connsiteY4" fmla="*/ 1113172 h 1113172"/>
              <a:gd name="connsiteX0" fmla="*/ 0 w 1845118"/>
              <a:gd name="connsiteY0" fmla="*/ 539460 h 1113172"/>
              <a:gd name="connsiteX1" fmla="*/ 0 w 1845118"/>
              <a:gd name="connsiteY1" fmla="*/ 0 h 1113172"/>
              <a:gd name="connsiteX2" fmla="*/ 1845118 w 1845118"/>
              <a:gd name="connsiteY2" fmla="*/ 0 h 1113172"/>
              <a:gd name="connsiteX3" fmla="*/ 1845118 w 1845118"/>
              <a:gd name="connsiteY3" fmla="*/ 1113172 h 1113172"/>
            </a:gdLst>
            <a:ahLst/>
            <a:cxnLst>
              <a:cxn ang="0">
                <a:pos x="connsiteX0" y="connsiteY0"/>
              </a:cxn>
              <a:cxn ang="0">
                <a:pos x="connsiteX1" y="connsiteY1"/>
              </a:cxn>
              <a:cxn ang="0">
                <a:pos x="connsiteX2" y="connsiteY2"/>
              </a:cxn>
              <a:cxn ang="0">
                <a:pos x="connsiteX3" y="connsiteY3"/>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5A538C"/>
              </a:solidFill>
            </a:endParaRPr>
          </a:p>
        </p:txBody>
      </p:sp>
      <p:sp>
        <p:nvSpPr>
          <p:cNvPr id="9" name="任意多边形 36"/>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 fmla="*/ 618105 w 2362498"/>
              <a:gd name="connsiteY0" fmla="*/ 1612423 h 1827878"/>
              <a:gd name="connsiteX1" fmla="*/ 2362498 w 2362498"/>
              <a:gd name="connsiteY1" fmla="*/ 1612423 h 1827878"/>
              <a:gd name="connsiteX2" fmla="*/ 2362498 w 2362498"/>
              <a:gd name="connsiteY2" fmla="*/ 1827878 h 1827878"/>
              <a:gd name="connsiteX3" fmla="*/ 839514 w 2362498"/>
              <a:gd name="connsiteY3" fmla="*/ 1827878 h 1827878"/>
              <a:gd name="connsiteX4" fmla="*/ 433218 w 2362498"/>
              <a:gd name="connsiteY4" fmla="*/ 1827878 h 1827878"/>
              <a:gd name="connsiteX5" fmla="*/ 433218 w 2362498"/>
              <a:gd name="connsiteY5" fmla="*/ 1826314 h 1827878"/>
              <a:gd name="connsiteX6" fmla="*/ 0 w 2362498"/>
              <a:gd name="connsiteY6" fmla="*/ 1826314 h 1827878"/>
              <a:gd name="connsiteX7" fmla="*/ 0 w 2362498"/>
              <a:gd name="connsiteY7" fmla="*/ 0 h 1827878"/>
              <a:gd name="connsiteX8" fmla="*/ 618105 w 2362498"/>
              <a:gd name="connsiteY8" fmla="*/ 0 h 1827878"/>
              <a:gd name="connsiteX9" fmla="*/ 709545 w 2362498"/>
              <a:gd name="connsiteY9" fmla="*/ 1703863 h 1827878"/>
              <a:gd name="connsiteX0" fmla="*/ 618105 w 2362498"/>
              <a:gd name="connsiteY0" fmla="*/ 1612423 h 1827878"/>
              <a:gd name="connsiteX1" fmla="*/ 2362498 w 2362498"/>
              <a:gd name="connsiteY1" fmla="*/ 1612423 h 1827878"/>
              <a:gd name="connsiteX2" fmla="*/ 2362498 w 2362498"/>
              <a:gd name="connsiteY2" fmla="*/ 1827878 h 1827878"/>
              <a:gd name="connsiteX3" fmla="*/ 839514 w 2362498"/>
              <a:gd name="connsiteY3" fmla="*/ 1827878 h 1827878"/>
              <a:gd name="connsiteX4" fmla="*/ 433218 w 2362498"/>
              <a:gd name="connsiteY4" fmla="*/ 1827878 h 1827878"/>
              <a:gd name="connsiteX5" fmla="*/ 433218 w 2362498"/>
              <a:gd name="connsiteY5" fmla="*/ 1826314 h 1827878"/>
              <a:gd name="connsiteX6" fmla="*/ 0 w 2362498"/>
              <a:gd name="connsiteY6" fmla="*/ 1826314 h 1827878"/>
              <a:gd name="connsiteX7" fmla="*/ 0 w 2362498"/>
              <a:gd name="connsiteY7" fmla="*/ 0 h 1827878"/>
              <a:gd name="connsiteX8" fmla="*/ 618105 w 2362498"/>
              <a:gd name="connsiteY8" fmla="*/ 0 h 1827878"/>
              <a:gd name="connsiteX0" fmla="*/ 2362498 w 2362498"/>
              <a:gd name="connsiteY0" fmla="*/ 1612423 h 1827878"/>
              <a:gd name="connsiteX1" fmla="*/ 2362498 w 2362498"/>
              <a:gd name="connsiteY1" fmla="*/ 1827878 h 1827878"/>
              <a:gd name="connsiteX2" fmla="*/ 839514 w 2362498"/>
              <a:gd name="connsiteY2" fmla="*/ 1827878 h 1827878"/>
              <a:gd name="connsiteX3" fmla="*/ 433218 w 2362498"/>
              <a:gd name="connsiteY3" fmla="*/ 1827878 h 1827878"/>
              <a:gd name="connsiteX4" fmla="*/ 433218 w 2362498"/>
              <a:gd name="connsiteY4" fmla="*/ 1826314 h 1827878"/>
              <a:gd name="connsiteX5" fmla="*/ 0 w 2362498"/>
              <a:gd name="connsiteY5" fmla="*/ 1826314 h 1827878"/>
              <a:gd name="connsiteX6" fmla="*/ 0 w 2362498"/>
              <a:gd name="connsiteY6" fmla="*/ 0 h 1827878"/>
              <a:gd name="connsiteX7" fmla="*/ 618105 w 2362498"/>
              <a:gd name="connsiteY7" fmla="*/ 0 h 1827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5A538C"/>
              </a:solidFill>
            </a:endParaRPr>
          </a:p>
        </p:txBody>
      </p:sp>
    </p:spTree>
    <p:extLst>
      <p:ext uri="{BB962C8B-B14F-4D97-AF65-F5344CB8AC3E}">
        <p14:creationId xmlns:p14="http://schemas.microsoft.com/office/powerpoint/2010/main" val="11804590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任意多边形 4"/>
          <p:cNvSpPr/>
          <p:nvPr/>
        </p:nvSpPr>
        <p:spPr>
          <a:xfrm flipH="1">
            <a:off x="429036" y="496439"/>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5"/>
          <p:cNvSpPr/>
          <p:nvPr/>
        </p:nvSpPr>
        <p:spPr>
          <a:xfrm flipH="1">
            <a:off x="580486" y="373487"/>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363810" y="2874965"/>
            <a:ext cx="6211355" cy="507833"/>
            <a:chOff x="2438134" y="2598580"/>
            <a:chExt cx="6211355" cy="507833"/>
          </a:xfrm>
        </p:grpSpPr>
        <p:sp>
          <p:nvSpPr>
            <p:cNvPr id="3" name="矩形 2"/>
            <p:cNvSpPr/>
            <p:nvPr/>
          </p:nvSpPr>
          <p:spPr>
            <a:xfrm>
              <a:off x="2438134" y="2598580"/>
              <a:ext cx="1691489" cy="461665"/>
            </a:xfrm>
            <a:prstGeom prst="rect">
              <a:avLst/>
            </a:prstGeom>
          </p:spPr>
          <p:txBody>
            <a:bodyPr wrap="none">
              <a:spAutoFit/>
            </a:bodyPr>
            <a:lstStyle/>
            <a:p>
              <a:pPr algn="ctr"/>
              <a:r>
                <a:rPr lang="en-US" altLang="zh-CN" sz="2400" dirty="0">
                  <a:solidFill>
                    <a:schemeClr val="tx1">
                      <a:lumMod val="75000"/>
                      <a:lumOff val="25000"/>
                    </a:schemeClr>
                  </a:solidFill>
                  <a:latin typeface="Arial" panose="020B0604020202020204" pitchFamily="34" charset="0"/>
                  <a:cs typeface="Arial" panose="020B0604020202020204" pitchFamily="34" charset="0"/>
                </a:rPr>
                <a:t>Pre-scrape</a:t>
              </a:r>
              <a:endParaRPr lang="zh-CN" altLang="en-US" sz="24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 name="矩形 3"/>
            <p:cNvSpPr/>
            <p:nvPr/>
          </p:nvSpPr>
          <p:spPr>
            <a:xfrm>
              <a:off x="6496334" y="2644748"/>
              <a:ext cx="2153155" cy="461665"/>
            </a:xfrm>
            <a:prstGeom prst="rect">
              <a:avLst/>
            </a:prstGeom>
          </p:spPr>
          <p:txBody>
            <a:bodyPr wrap="none">
              <a:spAutoFit/>
            </a:bodyPr>
            <a:lstStyle/>
            <a:p>
              <a:pPr algn="ctr"/>
              <a:r>
                <a:rPr lang="en-US" altLang="zh-CN" sz="2400" dirty="0">
                  <a:solidFill>
                    <a:schemeClr val="tx1">
                      <a:lumMod val="75000"/>
                      <a:lumOff val="25000"/>
                    </a:schemeClr>
                  </a:solidFill>
                  <a:latin typeface="Arial" panose="020B0604020202020204" pitchFamily="34" charset="0"/>
                  <a:cs typeface="Arial" panose="020B0604020202020204" pitchFamily="34" charset="0"/>
                </a:rPr>
                <a:t>Formal scrape</a:t>
              </a:r>
              <a:endParaRPr lang="zh-CN" altLang="en-US" sz="24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 name="下箭头 5"/>
            <p:cNvSpPr/>
            <p:nvPr/>
          </p:nvSpPr>
          <p:spPr>
            <a:xfrm rot="16200000">
              <a:off x="5070662" y="2374893"/>
              <a:ext cx="484632" cy="978408"/>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12" name="矩形 3"/>
          <p:cNvSpPr>
            <a:spLocks noChangeArrowheads="1"/>
          </p:cNvSpPr>
          <p:nvPr/>
        </p:nvSpPr>
        <p:spPr bwMode="auto">
          <a:xfrm>
            <a:off x="1228504" y="453012"/>
            <a:ext cx="3097305"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Impact" pitchFamily="34" charset="0"/>
              </a:rPr>
              <a:t>Data collection</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pic>
        <p:nvPicPr>
          <p:cNvPr id="8" name="图片 7"/>
          <p:cNvPicPr>
            <a:picLocks noChangeAspect="1"/>
          </p:cNvPicPr>
          <p:nvPr/>
        </p:nvPicPr>
        <p:blipFill>
          <a:blip r:embed="rId2"/>
          <a:stretch>
            <a:fillRect/>
          </a:stretch>
        </p:blipFill>
        <p:spPr>
          <a:xfrm>
            <a:off x="142654" y="202143"/>
            <a:ext cx="12192000" cy="5899643"/>
          </a:xfrm>
          <a:prstGeom prst="rect">
            <a:avLst/>
          </a:prstGeom>
        </p:spPr>
      </p:pic>
    </p:spTree>
    <p:extLst>
      <p:ext uri="{BB962C8B-B14F-4D97-AF65-F5344CB8AC3E}">
        <p14:creationId xmlns:p14="http://schemas.microsoft.com/office/powerpoint/2010/main" val="11116590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2990323" y="3175084"/>
            <a:ext cx="6211355" cy="507833"/>
            <a:chOff x="2438134" y="2598580"/>
            <a:chExt cx="6211355" cy="507833"/>
          </a:xfrm>
        </p:grpSpPr>
        <p:sp>
          <p:nvSpPr>
            <p:cNvPr id="3" name="矩形 2"/>
            <p:cNvSpPr/>
            <p:nvPr/>
          </p:nvSpPr>
          <p:spPr>
            <a:xfrm>
              <a:off x="2438134" y="2598580"/>
              <a:ext cx="1691489" cy="461665"/>
            </a:xfrm>
            <a:prstGeom prst="rect">
              <a:avLst/>
            </a:prstGeom>
          </p:spPr>
          <p:txBody>
            <a:bodyPr wrap="none">
              <a:spAutoFit/>
            </a:bodyPr>
            <a:lstStyle/>
            <a:p>
              <a:pPr algn="ctr"/>
              <a:r>
                <a:rPr lang="en-US" altLang="zh-CN" sz="2400" dirty="0">
                  <a:solidFill>
                    <a:schemeClr val="tx1">
                      <a:lumMod val="75000"/>
                      <a:lumOff val="25000"/>
                    </a:schemeClr>
                  </a:solidFill>
                  <a:latin typeface="Arial" panose="020B0604020202020204" pitchFamily="34" charset="0"/>
                  <a:cs typeface="Arial" panose="020B0604020202020204" pitchFamily="34" charset="0"/>
                </a:rPr>
                <a:t>Pre-scrape</a:t>
              </a:r>
              <a:endParaRPr lang="zh-CN" altLang="en-US" sz="24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 name="矩形 3"/>
            <p:cNvSpPr/>
            <p:nvPr/>
          </p:nvSpPr>
          <p:spPr>
            <a:xfrm>
              <a:off x="6496334" y="2644748"/>
              <a:ext cx="2153155" cy="461665"/>
            </a:xfrm>
            <a:prstGeom prst="rect">
              <a:avLst/>
            </a:prstGeom>
          </p:spPr>
          <p:txBody>
            <a:bodyPr wrap="none">
              <a:spAutoFit/>
            </a:bodyPr>
            <a:lstStyle/>
            <a:p>
              <a:pPr algn="ctr"/>
              <a:r>
                <a:rPr lang="en-US" altLang="zh-CN" sz="2400" dirty="0">
                  <a:solidFill>
                    <a:schemeClr val="tx1">
                      <a:lumMod val="75000"/>
                      <a:lumOff val="25000"/>
                    </a:schemeClr>
                  </a:solidFill>
                  <a:latin typeface="Arial" panose="020B0604020202020204" pitchFamily="34" charset="0"/>
                  <a:cs typeface="Arial" panose="020B0604020202020204" pitchFamily="34" charset="0"/>
                </a:rPr>
                <a:t>Formal scrape</a:t>
              </a:r>
              <a:endParaRPr lang="zh-CN" altLang="en-US" sz="24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 name="下箭头 5"/>
            <p:cNvSpPr/>
            <p:nvPr/>
          </p:nvSpPr>
          <p:spPr>
            <a:xfrm rot="16200000">
              <a:off x="5070662" y="2374893"/>
              <a:ext cx="484632" cy="978408"/>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grpSp>
      <p:sp>
        <p:nvSpPr>
          <p:cNvPr id="12" name="矩形 3"/>
          <p:cNvSpPr>
            <a:spLocks noChangeArrowheads="1"/>
          </p:cNvSpPr>
          <p:nvPr/>
        </p:nvSpPr>
        <p:spPr bwMode="auto">
          <a:xfrm>
            <a:off x="1073958" y="379644"/>
            <a:ext cx="3097305"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Impact" pitchFamily="34" charset="0"/>
              </a:rPr>
              <a:t>Data collection</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pic>
        <p:nvPicPr>
          <p:cNvPr id="9" name="图片 8"/>
          <p:cNvPicPr>
            <a:picLocks noChangeAspect="1"/>
          </p:cNvPicPr>
          <p:nvPr/>
        </p:nvPicPr>
        <p:blipFill>
          <a:blip r:embed="rId2"/>
          <a:stretch>
            <a:fillRect/>
          </a:stretch>
        </p:blipFill>
        <p:spPr>
          <a:xfrm>
            <a:off x="115910" y="225262"/>
            <a:ext cx="12192000" cy="5899643"/>
          </a:xfrm>
          <a:prstGeom prst="rect">
            <a:avLst/>
          </a:prstGeom>
        </p:spPr>
      </p:pic>
    </p:spTree>
    <p:extLst>
      <p:ext uri="{BB962C8B-B14F-4D97-AF65-F5344CB8AC3E}">
        <p14:creationId xmlns:p14="http://schemas.microsoft.com/office/powerpoint/2010/main" val="13473790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271963" y="1409700"/>
            <a:ext cx="3648075" cy="4038600"/>
          </a:xfrm>
          <a:prstGeom prst="rect">
            <a:avLst/>
          </a:prstGeom>
        </p:spPr>
      </p:pic>
      <p:sp>
        <p:nvSpPr>
          <p:cNvPr id="3"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3"/>
          <p:cNvSpPr>
            <a:spLocks noChangeArrowheads="1"/>
          </p:cNvSpPr>
          <p:nvPr/>
        </p:nvSpPr>
        <p:spPr bwMode="auto">
          <a:xfrm>
            <a:off x="1073958" y="379644"/>
            <a:ext cx="3097305"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Impact" pitchFamily="34" charset="0"/>
              </a:rPr>
              <a:t>Data collection</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pic>
        <p:nvPicPr>
          <p:cNvPr id="6" name="图片 5"/>
          <p:cNvPicPr>
            <a:picLocks noChangeAspect="1"/>
          </p:cNvPicPr>
          <p:nvPr/>
        </p:nvPicPr>
        <p:blipFill>
          <a:blip r:embed="rId3"/>
          <a:stretch>
            <a:fillRect/>
          </a:stretch>
        </p:blipFill>
        <p:spPr>
          <a:xfrm>
            <a:off x="522774" y="1409700"/>
            <a:ext cx="3486150" cy="4105275"/>
          </a:xfrm>
          <a:prstGeom prst="rect">
            <a:avLst/>
          </a:prstGeom>
        </p:spPr>
      </p:pic>
      <p:pic>
        <p:nvPicPr>
          <p:cNvPr id="7" name="图片 6"/>
          <p:cNvPicPr>
            <a:picLocks noChangeAspect="1"/>
          </p:cNvPicPr>
          <p:nvPr/>
        </p:nvPicPr>
        <p:blipFill>
          <a:blip r:embed="rId4"/>
          <a:stretch>
            <a:fillRect/>
          </a:stretch>
        </p:blipFill>
        <p:spPr>
          <a:xfrm>
            <a:off x="8174261" y="1892389"/>
            <a:ext cx="3648075" cy="2171700"/>
          </a:xfrm>
          <a:prstGeom prst="rect">
            <a:avLst/>
          </a:prstGeom>
        </p:spPr>
      </p:pic>
      <p:sp>
        <p:nvSpPr>
          <p:cNvPr id="8" name="矩形 7"/>
          <p:cNvSpPr/>
          <p:nvPr/>
        </p:nvSpPr>
        <p:spPr>
          <a:xfrm>
            <a:off x="4353059" y="2266682"/>
            <a:ext cx="1352282" cy="55379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821477" y="3113857"/>
            <a:ext cx="634400" cy="21022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167252" y="3301730"/>
            <a:ext cx="1076178" cy="353377"/>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22774" y="1425924"/>
            <a:ext cx="676141" cy="466465"/>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954502" y="3119644"/>
            <a:ext cx="923778" cy="223325"/>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005391" y="3095612"/>
            <a:ext cx="538089" cy="210221"/>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46966504"/>
      </p:ext>
    </p:extLst>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3"/>
          <p:cNvSpPr>
            <a:spLocks noChangeArrowheads="1"/>
          </p:cNvSpPr>
          <p:nvPr/>
        </p:nvSpPr>
        <p:spPr bwMode="auto">
          <a:xfrm>
            <a:off x="1073958" y="379644"/>
            <a:ext cx="3712665"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Impact" pitchFamily="34" charset="0"/>
              </a:rPr>
              <a:t>Variable definition</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graphicFrame>
        <p:nvGraphicFramePr>
          <p:cNvPr id="2" name="图示 1"/>
          <p:cNvGraphicFramePr/>
          <p:nvPr>
            <p:extLst>
              <p:ext uri="{D42A27DB-BD31-4B8C-83A1-F6EECF244321}">
                <p14:modId xmlns:p14="http://schemas.microsoft.com/office/powerpoint/2010/main" val="2302356898"/>
              </p:ext>
            </p:extLst>
          </p:nvPr>
        </p:nvGraphicFramePr>
        <p:xfrm>
          <a:off x="1881522" y="1256097"/>
          <a:ext cx="8156668" cy="54250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06380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3"/>
          <p:cNvSpPr>
            <a:spLocks noChangeArrowheads="1"/>
          </p:cNvSpPr>
          <p:nvPr/>
        </p:nvSpPr>
        <p:spPr bwMode="auto">
          <a:xfrm>
            <a:off x="1073958" y="379644"/>
            <a:ext cx="42819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Descriptive statistics</a:t>
            </a:r>
          </a:p>
        </p:txBody>
      </p:sp>
      <p:pic>
        <p:nvPicPr>
          <p:cNvPr id="3" name="图片 2"/>
          <p:cNvPicPr>
            <a:picLocks noChangeAspect="1"/>
          </p:cNvPicPr>
          <p:nvPr/>
        </p:nvPicPr>
        <p:blipFill>
          <a:blip r:embed="rId2"/>
          <a:stretch>
            <a:fillRect/>
          </a:stretch>
        </p:blipFill>
        <p:spPr>
          <a:xfrm>
            <a:off x="274490" y="1586425"/>
            <a:ext cx="5333569" cy="3787433"/>
          </a:xfrm>
          <a:prstGeom prst="rect">
            <a:avLst/>
          </a:prstGeom>
        </p:spPr>
      </p:pic>
      <p:pic>
        <p:nvPicPr>
          <p:cNvPr id="4" name="图片 3"/>
          <p:cNvPicPr>
            <a:picLocks noChangeAspect="1"/>
          </p:cNvPicPr>
          <p:nvPr/>
        </p:nvPicPr>
        <p:blipFill>
          <a:blip r:embed="rId3"/>
          <a:stretch>
            <a:fillRect/>
          </a:stretch>
        </p:blipFill>
        <p:spPr>
          <a:xfrm>
            <a:off x="5810907" y="1586425"/>
            <a:ext cx="6140528" cy="3585504"/>
          </a:xfrm>
          <a:prstGeom prst="rect">
            <a:avLst/>
          </a:prstGeom>
        </p:spPr>
      </p:pic>
    </p:spTree>
    <p:extLst>
      <p:ext uri="{BB962C8B-B14F-4D97-AF65-F5344CB8AC3E}">
        <p14:creationId xmlns:p14="http://schemas.microsoft.com/office/powerpoint/2010/main" val="7688664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
          <p:cNvSpPr>
            <a:spLocks noChangeArrowheads="1"/>
          </p:cNvSpPr>
          <p:nvPr/>
        </p:nvSpPr>
        <p:spPr bwMode="auto">
          <a:xfrm>
            <a:off x="1073958" y="379644"/>
            <a:ext cx="42819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Descriptive statistics</a:t>
            </a:r>
          </a:p>
        </p:txBody>
      </p:sp>
      <p:sp>
        <p:nvSpPr>
          <p:cNvPr id="7" name="矩形 6"/>
          <p:cNvSpPr/>
          <p:nvPr/>
        </p:nvSpPr>
        <p:spPr>
          <a:xfrm>
            <a:off x="1538631" y="4247250"/>
            <a:ext cx="10000706" cy="1015663"/>
          </a:xfrm>
          <a:prstGeom prst="rect">
            <a:avLst/>
          </a:prstGeom>
        </p:spPr>
        <p:txBody>
          <a:bodyPr wrap="square">
            <a:spAutoFit/>
          </a:bodyPr>
          <a:lstStyle/>
          <a:p>
            <a:pPr marL="342900" indent="-342900">
              <a:buFont typeface="Arial" panose="020B0604020202020204" pitchFamily="34" charset="0"/>
              <a:buChar char="•"/>
            </a:pP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N</a:t>
            </a:r>
            <a:r>
              <a:rPr lang="zh-CN" altLang="en-US" sz="2000" dirty="0" smtClean="0">
                <a:solidFill>
                  <a:schemeClr val="tx1">
                    <a:lumMod val="75000"/>
                    <a:lumOff val="25000"/>
                  </a:schemeClr>
                </a:solidFill>
                <a:latin typeface="Arial" panose="020B0604020202020204" pitchFamily="34" charset="0"/>
                <a:cs typeface="Arial" panose="020B0604020202020204" pitchFamily="34" charset="0"/>
              </a:rPr>
              <a:t>early </a:t>
            </a:r>
            <a:r>
              <a:rPr lang="zh-CN" altLang="en-US" sz="2000" dirty="0">
                <a:solidFill>
                  <a:schemeClr val="tx1">
                    <a:lumMod val="75000"/>
                    <a:lumOff val="25000"/>
                  </a:schemeClr>
                </a:solidFill>
                <a:latin typeface="Arial" panose="020B0604020202020204" pitchFamily="34" charset="0"/>
                <a:cs typeface="Arial" panose="020B0604020202020204" pitchFamily="34" charset="0"/>
              </a:rPr>
              <a:t>80% of </a:t>
            </a:r>
            <a:r>
              <a:rPr lang="zh-CN" altLang="en-US" sz="2000" dirty="0" smtClean="0">
                <a:solidFill>
                  <a:schemeClr val="tx1">
                    <a:lumMod val="75000"/>
                    <a:lumOff val="25000"/>
                  </a:schemeClr>
                </a:solidFill>
                <a:latin typeface="Arial" panose="020B0604020202020204" pitchFamily="34" charset="0"/>
                <a:cs typeface="Arial" panose="020B0604020202020204" pitchFamily="34" charset="0"/>
              </a:rPr>
              <a:t>the samples </a:t>
            </a:r>
            <a:r>
              <a:rPr lang="zh-CN" altLang="en-US" sz="2000" dirty="0">
                <a:solidFill>
                  <a:schemeClr val="tx1">
                    <a:lumMod val="75000"/>
                    <a:lumOff val="25000"/>
                  </a:schemeClr>
                </a:solidFill>
                <a:latin typeface="Arial" panose="020B0604020202020204" pitchFamily="34" charset="0"/>
                <a:cs typeface="Arial" panose="020B0604020202020204" pitchFamily="34" charset="0"/>
              </a:rPr>
              <a:t>from JD crowdfunding platform achieved their </a:t>
            </a:r>
            <a:r>
              <a:rPr lang="zh-CN" altLang="en-US" sz="2000" dirty="0" smtClean="0">
                <a:solidFill>
                  <a:schemeClr val="tx1">
                    <a:lumMod val="75000"/>
                    <a:lumOff val="25000"/>
                  </a:schemeClr>
                </a:solidFill>
                <a:latin typeface="Arial" panose="020B0604020202020204" pitchFamily="34" charset="0"/>
                <a:cs typeface="Arial" panose="020B0604020202020204" pitchFamily="34" charset="0"/>
              </a:rPr>
              <a:t>goal while </a:t>
            </a:r>
            <a:r>
              <a:rPr lang="zh-CN" altLang="en-US" sz="2000" dirty="0">
                <a:solidFill>
                  <a:schemeClr val="tx1">
                    <a:lumMod val="75000"/>
                    <a:lumOff val="25000"/>
                  </a:schemeClr>
                </a:solidFill>
                <a:latin typeface="Arial" panose="020B0604020202020204" pitchFamily="34" charset="0"/>
                <a:cs typeface="Arial" panose="020B0604020202020204" pitchFamily="34" charset="0"/>
              </a:rPr>
              <a:t>the number in TB is 93%. Both platforms get a </a:t>
            </a:r>
            <a:r>
              <a:rPr lang="zh-CN" altLang="en-US" sz="2000" dirty="0" smtClean="0">
                <a:solidFill>
                  <a:schemeClr val="tx1">
                    <a:lumMod val="75000"/>
                    <a:lumOff val="25000"/>
                  </a:schemeClr>
                </a:solidFill>
                <a:latin typeface="Arial" panose="020B0604020202020204" pitchFamily="34" charset="0"/>
                <a:cs typeface="Arial" panose="020B0604020202020204" pitchFamily="34" charset="0"/>
              </a:rPr>
              <a:t>high success </a:t>
            </a:r>
            <a:r>
              <a:rPr lang="zh-CN" altLang="en-US" sz="2000" dirty="0">
                <a:solidFill>
                  <a:schemeClr val="tx1">
                    <a:lumMod val="75000"/>
                    <a:lumOff val="25000"/>
                  </a:schemeClr>
                </a:solidFill>
                <a:latin typeface="Arial" panose="020B0604020202020204" pitchFamily="34" charset="0"/>
                <a:cs typeface="Arial" panose="020B0604020202020204" pitchFamily="34" charset="0"/>
              </a:rPr>
              <a:t>rate of crowdfunding projects in our samples.</a:t>
            </a:r>
          </a:p>
        </p:txBody>
      </p:sp>
      <p:graphicFrame>
        <p:nvGraphicFramePr>
          <p:cNvPr id="8" name="表格 7"/>
          <p:cNvGraphicFramePr>
            <a:graphicFrameLocks noGrp="1"/>
          </p:cNvGraphicFramePr>
          <p:nvPr>
            <p:extLst>
              <p:ext uri="{D42A27DB-BD31-4B8C-83A1-F6EECF244321}">
                <p14:modId xmlns:p14="http://schemas.microsoft.com/office/powerpoint/2010/main" val="1913625353"/>
              </p:ext>
            </p:extLst>
          </p:nvPr>
        </p:nvGraphicFramePr>
        <p:xfrm>
          <a:off x="4036099" y="1992907"/>
          <a:ext cx="4015344" cy="1892505"/>
        </p:xfrm>
        <a:graphic>
          <a:graphicData uri="http://schemas.openxmlformats.org/drawingml/2006/table">
            <a:tbl>
              <a:tblPr firstRow="1" bandRow="1">
                <a:tableStyleId>{5C22544A-7EE6-4342-B048-85BDC9FD1C3A}</a:tableStyleId>
              </a:tblPr>
              <a:tblGrid>
                <a:gridCol w="2007672"/>
                <a:gridCol w="1003836"/>
                <a:gridCol w="1003836"/>
              </a:tblGrid>
              <a:tr h="630835">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r>
                        <a:rPr lang="en-US" altLang="zh-CN" dirty="0" smtClean="0"/>
                        <a:t>Mean</a:t>
                      </a:r>
                      <a:endParaRPr lang="zh-CN" altLang="en-US" dirty="0"/>
                    </a:p>
                  </a:txBody>
                  <a:tcPr anchor="ctr"/>
                </a:tc>
              </a:tr>
              <a:tr h="630835">
                <a:tc rowSpan="2">
                  <a:txBody>
                    <a:bodyPr/>
                    <a:lstStyle/>
                    <a:p>
                      <a:pPr algn="ctr"/>
                      <a:r>
                        <a:rPr lang="en-US" altLang="zh-CN" dirty="0" smtClean="0"/>
                        <a:t>Success</a:t>
                      </a:r>
                      <a:endParaRPr lang="zh-CN" altLang="en-US" dirty="0"/>
                    </a:p>
                  </a:txBody>
                  <a:tcPr anchor="ctr"/>
                </a:tc>
                <a:tc>
                  <a:txBody>
                    <a:bodyPr/>
                    <a:lstStyle/>
                    <a:p>
                      <a:pPr algn="ctr"/>
                      <a:r>
                        <a:rPr lang="en-US" altLang="zh-CN" dirty="0" smtClean="0"/>
                        <a:t>JD</a:t>
                      </a:r>
                      <a:endParaRPr lang="zh-CN" altLang="en-US" dirty="0"/>
                    </a:p>
                  </a:txBody>
                  <a:tcPr anchor="ctr"/>
                </a:tc>
                <a:tc>
                  <a:txBody>
                    <a:bodyPr/>
                    <a:lstStyle/>
                    <a:p>
                      <a:pPr algn="ctr"/>
                      <a:r>
                        <a:rPr lang="en-US" altLang="zh-CN" dirty="0" smtClean="0"/>
                        <a:t>0.810</a:t>
                      </a:r>
                      <a:endParaRPr lang="zh-CN" altLang="en-US" dirty="0"/>
                    </a:p>
                  </a:txBody>
                  <a:tcPr anchor="ctr"/>
                </a:tc>
              </a:tr>
              <a:tr h="630835">
                <a:tc vMerge="1">
                  <a:txBody>
                    <a:bodyPr/>
                    <a:lstStyle/>
                    <a:p>
                      <a:pPr algn="ctr"/>
                      <a:endParaRPr lang="zh-CN" altLang="en-US" dirty="0"/>
                    </a:p>
                  </a:txBody>
                  <a:tcPr/>
                </a:tc>
                <a:tc>
                  <a:txBody>
                    <a:bodyPr/>
                    <a:lstStyle/>
                    <a:p>
                      <a:pPr algn="ctr"/>
                      <a:r>
                        <a:rPr lang="en-US" altLang="zh-CN" dirty="0" smtClean="0"/>
                        <a:t>TB</a:t>
                      </a:r>
                      <a:endParaRPr lang="zh-CN" altLang="en-US" dirty="0"/>
                    </a:p>
                  </a:txBody>
                  <a:tcPr anchor="ctr"/>
                </a:tc>
                <a:tc>
                  <a:txBody>
                    <a:bodyPr/>
                    <a:lstStyle/>
                    <a:p>
                      <a:pPr algn="ctr"/>
                      <a:r>
                        <a:rPr lang="en-US" altLang="zh-CN" dirty="0" smtClean="0"/>
                        <a:t>0.930</a:t>
                      </a:r>
                      <a:endParaRPr lang="zh-CN" altLang="en-US" dirty="0"/>
                    </a:p>
                  </a:txBody>
                  <a:tcPr anchor="ctr"/>
                </a:tc>
              </a:tr>
            </a:tbl>
          </a:graphicData>
        </a:graphic>
      </p:graphicFrame>
    </p:spTree>
    <p:extLst>
      <p:ext uri="{BB962C8B-B14F-4D97-AF65-F5344CB8AC3E}">
        <p14:creationId xmlns:p14="http://schemas.microsoft.com/office/powerpoint/2010/main" val="14857745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9"/>
          <p:cNvSpPr txBox="1">
            <a:spLocks noChangeArrowheads="1"/>
          </p:cNvSpPr>
          <p:nvPr/>
        </p:nvSpPr>
        <p:spPr bwMode="auto">
          <a:xfrm flipH="1">
            <a:off x="382754" y="3125556"/>
            <a:ext cx="3903746" cy="923330"/>
          </a:xfrm>
          <a:prstGeom prst="rect">
            <a:avLst/>
          </a:prstGeom>
          <a:no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defTabSz="685800">
              <a:defRPr/>
            </a:pPr>
            <a:r>
              <a:rPr lang="en-US" altLang="ko-KR" sz="5400" kern="0" dirty="0" smtClean="0">
                <a:solidFill>
                  <a:schemeClr val="tx1">
                    <a:lumMod val="75000"/>
                    <a:lumOff val="25000"/>
                  </a:schemeClr>
                </a:solidFill>
                <a:latin typeface="微软雅黑" pitchFamily="34" charset="-122"/>
                <a:ea typeface="微软雅黑" pitchFamily="34" charset="-122"/>
              </a:rPr>
              <a:t>Outline</a:t>
            </a:r>
            <a:endParaRPr lang="en-US" altLang="ko-KR" sz="5400" kern="0" dirty="0">
              <a:solidFill>
                <a:schemeClr val="tx1">
                  <a:lumMod val="75000"/>
                  <a:lumOff val="25000"/>
                </a:schemeClr>
              </a:solidFill>
              <a:latin typeface="微软雅黑" pitchFamily="34" charset="-122"/>
              <a:ea typeface="微软雅黑" pitchFamily="34" charset="-122"/>
            </a:endParaRPr>
          </a:p>
        </p:txBody>
      </p:sp>
      <p:sp>
        <p:nvSpPr>
          <p:cNvPr id="5" name="任意多边形 26"/>
          <p:cNvSpPr/>
          <p:nvPr/>
        </p:nvSpPr>
        <p:spPr>
          <a:xfrm>
            <a:off x="1873915" y="2676179"/>
            <a:ext cx="1845118" cy="534043"/>
          </a:xfrm>
          <a:custGeom>
            <a:avLst/>
            <a:gdLst>
              <a:gd name="connsiteX0" fmla="*/ 0 w 1682088"/>
              <a:gd name="connsiteY0" fmla="*/ 0 h 519125"/>
              <a:gd name="connsiteX1" fmla="*/ 1682088 w 1682088"/>
              <a:gd name="connsiteY1" fmla="*/ 0 h 519125"/>
              <a:gd name="connsiteX2" fmla="*/ 1682088 w 1682088"/>
              <a:gd name="connsiteY2" fmla="*/ 519125 h 519125"/>
              <a:gd name="connsiteX3" fmla="*/ 0 w 1682088"/>
              <a:gd name="connsiteY3" fmla="*/ 519125 h 519125"/>
              <a:gd name="connsiteX4" fmla="*/ 0 w 1682088"/>
              <a:gd name="connsiteY4" fmla="*/ 0 h 519125"/>
              <a:gd name="connsiteX0" fmla="*/ 0 w 1682088"/>
              <a:gd name="connsiteY0" fmla="*/ 519125 h 610565"/>
              <a:gd name="connsiteX1" fmla="*/ 0 w 1682088"/>
              <a:gd name="connsiteY1" fmla="*/ 0 h 610565"/>
              <a:gd name="connsiteX2" fmla="*/ 1682088 w 1682088"/>
              <a:gd name="connsiteY2" fmla="*/ 0 h 610565"/>
              <a:gd name="connsiteX3" fmla="*/ 1682088 w 1682088"/>
              <a:gd name="connsiteY3" fmla="*/ 519125 h 610565"/>
              <a:gd name="connsiteX4" fmla="*/ 91440 w 1682088"/>
              <a:gd name="connsiteY4" fmla="*/ 610565 h 610565"/>
              <a:gd name="connsiteX0" fmla="*/ 0 w 1682088"/>
              <a:gd name="connsiteY0" fmla="*/ 519125 h 519125"/>
              <a:gd name="connsiteX1" fmla="*/ 0 w 1682088"/>
              <a:gd name="connsiteY1" fmla="*/ 0 h 519125"/>
              <a:gd name="connsiteX2" fmla="*/ 1682088 w 1682088"/>
              <a:gd name="connsiteY2" fmla="*/ 0 h 519125"/>
              <a:gd name="connsiteX3" fmla="*/ 1682088 w 1682088"/>
              <a:gd name="connsiteY3" fmla="*/ 519125 h 519125"/>
            </a:gdLst>
            <a:ahLst/>
            <a:cxnLst>
              <a:cxn ang="0">
                <a:pos x="connsiteX0" y="connsiteY0"/>
              </a:cxn>
              <a:cxn ang="0">
                <a:pos x="connsiteX1" y="connsiteY1"/>
              </a:cxn>
              <a:cxn ang="0">
                <a:pos x="connsiteX2" y="connsiteY2"/>
              </a:cxn>
              <a:cxn ang="0">
                <a:pos x="connsiteX3" y="connsiteY3"/>
              </a:cxn>
            </a:cxnLst>
            <a:rect l="l" t="t" r="r" b="b"/>
            <a:pathLst>
              <a:path w="1682088" h="519125">
                <a:moveTo>
                  <a:pt x="0" y="519125"/>
                </a:moveTo>
                <a:lnTo>
                  <a:pt x="0" y="0"/>
                </a:lnTo>
                <a:lnTo>
                  <a:pt x="1682088" y="0"/>
                </a:lnTo>
                <a:lnTo>
                  <a:pt x="1682088" y="519125"/>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6" name="任意多边形 34"/>
          <p:cNvSpPr/>
          <p:nvPr/>
        </p:nvSpPr>
        <p:spPr>
          <a:xfrm>
            <a:off x="1183719" y="3006585"/>
            <a:ext cx="2301816" cy="1478645"/>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6" fmla="*/ 969259 w 2463662"/>
              <a:gd name="connsiteY6" fmla="*/ 1196599 h 1478645"/>
              <a:gd name="connsiteX0" fmla="*/ 877819 w 2463662"/>
              <a:gd name="connsiteY0" fmla="*/ 1105159 h 1478645"/>
              <a:gd name="connsiteX1" fmla="*/ 2463662 w 2463662"/>
              <a:gd name="connsiteY1" fmla="*/ 1105159 h 1478645"/>
              <a:gd name="connsiteX2" fmla="*/ 2463662 w 2463662"/>
              <a:gd name="connsiteY2" fmla="*/ 1478645 h 1478645"/>
              <a:gd name="connsiteX3" fmla="*/ 0 w 2463662"/>
              <a:gd name="connsiteY3" fmla="*/ 1478645 h 1478645"/>
              <a:gd name="connsiteX4" fmla="*/ 0 w 2463662"/>
              <a:gd name="connsiteY4" fmla="*/ 0 h 1478645"/>
              <a:gd name="connsiteX5" fmla="*/ 877819 w 2463662"/>
              <a:gd name="connsiteY5" fmla="*/ 0 h 1478645"/>
              <a:gd name="connsiteX0" fmla="*/ 2463662 w 2463662"/>
              <a:gd name="connsiteY0" fmla="*/ 1105159 h 1478645"/>
              <a:gd name="connsiteX1" fmla="*/ 2463662 w 2463662"/>
              <a:gd name="connsiteY1" fmla="*/ 1478645 h 1478645"/>
              <a:gd name="connsiteX2" fmla="*/ 0 w 2463662"/>
              <a:gd name="connsiteY2" fmla="*/ 1478645 h 1478645"/>
              <a:gd name="connsiteX3" fmla="*/ 0 w 2463662"/>
              <a:gd name="connsiteY3" fmla="*/ 0 h 1478645"/>
              <a:gd name="connsiteX4" fmla="*/ 877819 w 2463662"/>
              <a:gd name="connsiteY4" fmla="*/ 0 h 14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3662" h="1478645">
                <a:moveTo>
                  <a:pt x="2463662" y="1105159"/>
                </a:moveTo>
                <a:lnTo>
                  <a:pt x="2463662" y="1478645"/>
                </a:lnTo>
                <a:lnTo>
                  <a:pt x="0" y="1478645"/>
                </a:lnTo>
                <a:lnTo>
                  <a:pt x="0" y="0"/>
                </a:lnTo>
                <a:lnTo>
                  <a:pt x="877819"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endParaRPr>
          </a:p>
        </p:txBody>
      </p:sp>
      <p:sp>
        <p:nvSpPr>
          <p:cNvPr id="2" name="矩形 1"/>
          <p:cNvSpPr/>
          <p:nvPr/>
        </p:nvSpPr>
        <p:spPr>
          <a:xfrm>
            <a:off x="5259200" y="1647247"/>
            <a:ext cx="6040800" cy="486000"/>
          </a:xfrm>
          <a:prstGeom prst="rect">
            <a:avLst/>
          </a:prstGeom>
          <a:solidFill>
            <a:srgbClr val="4B73A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TextBox 64"/>
          <p:cNvSpPr txBox="1"/>
          <p:nvPr/>
        </p:nvSpPr>
        <p:spPr>
          <a:xfrm>
            <a:off x="5322020" y="1672839"/>
            <a:ext cx="4177923" cy="46166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en-US" altLang="zh-CN" dirty="0">
                <a:solidFill>
                  <a:schemeClr val="bg1"/>
                </a:solidFill>
                <a:latin typeface="微软雅黑" panose="020B0503020204020204" pitchFamily="34" charset="-122"/>
                <a:ea typeface="微软雅黑" panose="020B0503020204020204" pitchFamily="34" charset="-122"/>
              </a:rPr>
              <a:t>PART 01     </a:t>
            </a:r>
            <a:r>
              <a:rPr lang="en-US" altLang="zh-CN" sz="2400" b="1" dirty="0">
                <a:solidFill>
                  <a:schemeClr val="bg1"/>
                </a:solidFill>
                <a:latin typeface="微软雅黑" panose="020B0503020204020204" pitchFamily="34" charset="-122"/>
                <a:ea typeface="微软雅黑" panose="020B0503020204020204" pitchFamily="34" charset="-122"/>
              </a:rPr>
              <a:t>I</a:t>
            </a:r>
            <a:r>
              <a:rPr lang="en-US" altLang="zh-CN" sz="2400" b="1" dirty="0" smtClean="0">
                <a:solidFill>
                  <a:schemeClr val="bg1"/>
                </a:solidFill>
                <a:latin typeface="微软雅黑" panose="020B0503020204020204" pitchFamily="34" charset="-122"/>
                <a:ea typeface="微软雅黑" panose="020B0503020204020204" pitchFamily="34" charset="-122"/>
              </a:rPr>
              <a:t>ntroduction</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5259200" y="3235308"/>
            <a:ext cx="6040800" cy="487257"/>
          </a:xfrm>
          <a:prstGeom prst="rect">
            <a:avLst/>
          </a:prstGeom>
          <a:solidFill>
            <a:srgbClr val="4A9CC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TextBox 64"/>
          <p:cNvSpPr txBox="1"/>
          <p:nvPr/>
        </p:nvSpPr>
        <p:spPr>
          <a:xfrm>
            <a:off x="5322021" y="3260900"/>
            <a:ext cx="3578846" cy="46166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en-US" altLang="zh-CN" dirty="0">
                <a:solidFill>
                  <a:schemeClr val="bg1"/>
                </a:solidFill>
                <a:latin typeface="微软雅黑" panose="020B0503020204020204" pitchFamily="34" charset="-122"/>
                <a:ea typeface="微软雅黑" panose="020B0503020204020204" pitchFamily="34" charset="-122"/>
              </a:rPr>
              <a:t>PART 03     </a:t>
            </a:r>
            <a:r>
              <a:rPr lang="en-US" altLang="zh-CN" sz="2400" b="1" dirty="0" smtClean="0">
                <a:solidFill>
                  <a:schemeClr val="bg1"/>
                </a:solidFill>
                <a:latin typeface="微软雅黑" panose="020B0503020204020204" pitchFamily="34" charset="-122"/>
                <a:ea typeface="微软雅黑" panose="020B0503020204020204" pitchFamily="34" charset="-122"/>
              </a:rPr>
              <a:t>Methodology</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5273268" y="4036089"/>
            <a:ext cx="6040800" cy="487257"/>
          </a:xfrm>
          <a:prstGeom prst="rect">
            <a:avLst/>
          </a:prstGeom>
          <a:solidFill>
            <a:srgbClr val="5A538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5" name="TextBox 64"/>
          <p:cNvSpPr txBox="1"/>
          <p:nvPr/>
        </p:nvSpPr>
        <p:spPr>
          <a:xfrm>
            <a:off x="5322021" y="4048886"/>
            <a:ext cx="3578846" cy="46166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en-US" altLang="zh-CN" dirty="0">
                <a:solidFill>
                  <a:schemeClr val="bg1"/>
                </a:solidFill>
                <a:latin typeface="微软雅黑" panose="020B0503020204020204" pitchFamily="34" charset="-122"/>
                <a:ea typeface="微软雅黑" panose="020B0503020204020204" pitchFamily="34" charset="-122"/>
              </a:rPr>
              <a:t>PART 04     </a:t>
            </a:r>
            <a:r>
              <a:rPr lang="en-US" altLang="zh-CN" sz="2400" b="1" dirty="0" smtClean="0">
                <a:solidFill>
                  <a:schemeClr val="bg1"/>
                </a:solidFill>
                <a:latin typeface="微软雅黑" panose="020B0503020204020204" pitchFamily="34" charset="-122"/>
                <a:ea typeface="微软雅黑" panose="020B0503020204020204" pitchFamily="34" charset="-122"/>
              </a:rPr>
              <a:t>Results</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5263948" y="4824075"/>
            <a:ext cx="6041845" cy="487257"/>
          </a:xfrm>
          <a:prstGeom prst="rect">
            <a:avLst/>
          </a:prstGeom>
          <a:solidFill>
            <a:srgbClr val="41CBC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6" name="TextBox 64"/>
          <p:cNvSpPr txBox="1"/>
          <p:nvPr/>
        </p:nvSpPr>
        <p:spPr>
          <a:xfrm>
            <a:off x="5287336" y="4836870"/>
            <a:ext cx="6771504" cy="46166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en-US" altLang="zh-CN" dirty="0">
                <a:solidFill>
                  <a:schemeClr val="bg1"/>
                </a:solidFill>
                <a:latin typeface="微软雅黑" panose="020B0503020204020204" pitchFamily="34" charset="-122"/>
                <a:ea typeface="微软雅黑" panose="020B0503020204020204" pitchFamily="34" charset="-122"/>
              </a:rPr>
              <a:t>PART </a:t>
            </a:r>
            <a:r>
              <a:rPr lang="en-US" altLang="zh-CN" dirty="0" smtClean="0">
                <a:solidFill>
                  <a:schemeClr val="bg1"/>
                </a:solidFill>
                <a:latin typeface="微软雅黑" panose="020B0503020204020204" pitchFamily="34" charset="-122"/>
                <a:ea typeface="微软雅黑" panose="020B0503020204020204" pitchFamily="34" charset="-122"/>
              </a:rPr>
              <a:t>05     </a:t>
            </a:r>
            <a:r>
              <a:rPr lang="en-US" altLang="zh-CN" sz="2400" b="1" dirty="0" smtClean="0">
                <a:solidFill>
                  <a:schemeClr val="bg1"/>
                </a:solidFill>
                <a:latin typeface="微软雅黑" panose="020B0503020204020204" pitchFamily="34" charset="-122"/>
                <a:ea typeface="微软雅黑" panose="020B0503020204020204" pitchFamily="34" charset="-122"/>
              </a:rPr>
              <a:t>Implication &amp; Future </a:t>
            </a:r>
            <a:r>
              <a:rPr lang="en-US" altLang="zh-CN" sz="2400" b="1" dirty="0">
                <a:solidFill>
                  <a:schemeClr val="bg1"/>
                </a:solidFill>
                <a:latin typeface="微软雅黑" panose="020B0503020204020204" pitchFamily="34" charset="-122"/>
                <a:ea typeface="微软雅黑" panose="020B0503020204020204" pitchFamily="34" charset="-122"/>
              </a:rPr>
              <a:t>R</a:t>
            </a:r>
            <a:r>
              <a:rPr lang="en-US" altLang="zh-CN" sz="2400" b="1" dirty="0" smtClean="0">
                <a:solidFill>
                  <a:schemeClr val="bg1"/>
                </a:solidFill>
                <a:latin typeface="微软雅黑" panose="020B0503020204020204" pitchFamily="34" charset="-122"/>
                <a:ea typeface="微软雅黑" panose="020B0503020204020204" pitchFamily="34" charset="-122"/>
              </a:rPr>
              <a:t>esearch</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5259200" y="2434528"/>
            <a:ext cx="6040800" cy="486000"/>
          </a:xfrm>
          <a:prstGeom prst="rect">
            <a:avLst/>
          </a:prstGeom>
          <a:solidFill>
            <a:srgbClr val="41CBC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8" name="TextBox 64"/>
          <p:cNvSpPr txBox="1"/>
          <p:nvPr/>
        </p:nvSpPr>
        <p:spPr>
          <a:xfrm>
            <a:off x="5322021" y="2460119"/>
            <a:ext cx="6040800" cy="461665"/>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fontAlgn="ctr"/>
            <a:r>
              <a:rPr lang="en-US" altLang="zh-CN" dirty="0">
                <a:solidFill>
                  <a:schemeClr val="bg1"/>
                </a:solidFill>
                <a:latin typeface="微软雅黑" panose="020B0503020204020204" pitchFamily="34" charset="-122"/>
                <a:ea typeface="微软雅黑" panose="020B0503020204020204" pitchFamily="34" charset="-122"/>
              </a:rPr>
              <a:t>PART </a:t>
            </a:r>
            <a:r>
              <a:rPr lang="en-US" altLang="zh-CN" dirty="0" smtClean="0">
                <a:solidFill>
                  <a:schemeClr val="bg1"/>
                </a:solidFill>
                <a:latin typeface="微软雅黑" panose="020B0503020204020204" pitchFamily="34" charset="-122"/>
                <a:ea typeface="微软雅黑" panose="020B0503020204020204" pitchFamily="34" charset="-122"/>
              </a:rPr>
              <a:t>02     </a:t>
            </a:r>
            <a:r>
              <a:rPr lang="en-US" altLang="zh-CN" sz="2400" b="1" dirty="0" smtClean="0">
                <a:solidFill>
                  <a:schemeClr val="bg1"/>
                </a:solidFill>
                <a:latin typeface="微软雅黑" panose="020B0503020204020204" pitchFamily="34" charset="-122"/>
                <a:ea typeface="微软雅黑" panose="020B0503020204020204" pitchFamily="34" charset="-122"/>
              </a:rPr>
              <a:t>Literature Review</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71181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
          <p:cNvSpPr>
            <a:spLocks noChangeArrowheads="1"/>
          </p:cNvSpPr>
          <p:nvPr/>
        </p:nvSpPr>
        <p:spPr bwMode="auto">
          <a:xfrm>
            <a:off x="1073958" y="379644"/>
            <a:ext cx="42819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Descriptive statistics</a:t>
            </a:r>
          </a:p>
        </p:txBody>
      </p:sp>
      <p:sp>
        <p:nvSpPr>
          <p:cNvPr id="7" name="矩形 6"/>
          <p:cNvSpPr/>
          <p:nvPr/>
        </p:nvSpPr>
        <p:spPr>
          <a:xfrm>
            <a:off x="1248147" y="3883341"/>
            <a:ext cx="10034310" cy="1015663"/>
          </a:xfrm>
          <a:prstGeom prst="rect">
            <a:avLst/>
          </a:prstGeom>
        </p:spPr>
        <p:txBody>
          <a:bodyPr wrap="square">
            <a:spAutoFit/>
          </a:bodyPr>
          <a:lstStyle/>
          <a:p>
            <a:pPr marL="342900" indent="-342900">
              <a:buFont typeface="Arial" panose="020B0604020202020204" pitchFamily="34" charset="0"/>
              <a:buChar char="•"/>
            </a:pP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The range </a:t>
            </a:r>
            <a:r>
              <a:rPr lang="en-US" altLang="zh-CN" sz="2000" dirty="0">
                <a:solidFill>
                  <a:schemeClr val="tx1">
                    <a:lumMod val="75000"/>
                    <a:lumOff val="25000"/>
                  </a:schemeClr>
                </a:solidFill>
                <a:latin typeface="Arial" panose="020B0604020202020204" pitchFamily="34" charset="0"/>
                <a:cs typeface="Arial" panose="020B0604020202020204" pitchFamily="34" charset="0"/>
              </a:rPr>
              <a:t>of goals of JD is from 5 thousand to 2 million </a:t>
            </a: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RMB, while </a:t>
            </a:r>
            <a:r>
              <a:rPr lang="en-US" altLang="zh-CN" sz="2000" dirty="0">
                <a:solidFill>
                  <a:schemeClr val="tx1">
                    <a:lumMod val="75000"/>
                    <a:lumOff val="25000"/>
                  </a:schemeClr>
                </a:solidFill>
                <a:latin typeface="Arial" panose="020B0604020202020204" pitchFamily="34" charset="0"/>
                <a:cs typeface="Arial" panose="020B0604020202020204" pitchFamily="34" charset="0"/>
              </a:rPr>
              <a:t>this number of TB is from 5 thousand to 1 </a:t>
            </a: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million RMB</a:t>
            </a:r>
            <a:r>
              <a:rPr lang="en-US" altLang="zh-CN" sz="2000" dirty="0">
                <a:solidFill>
                  <a:schemeClr val="tx1">
                    <a:lumMod val="75000"/>
                    <a:lumOff val="25000"/>
                  </a:schemeClr>
                </a:solidFill>
                <a:latin typeface="Arial" panose="020B0604020202020204" pitchFamily="34" charset="0"/>
                <a:cs typeface="Arial" panose="020B0604020202020204" pitchFamily="34" charset="0"/>
              </a:rPr>
              <a:t>. The most commonly used goal of TB is 100 </a:t>
            </a: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thousand RMB</a:t>
            </a:r>
            <a:r>
              <a:rPr lang="en-US" altLang="zh-CN" sz="2000" dirty="0">
                <a:solidFill>
                  <a:schemeClr val="tx1">
                    <a:lumMod val="75000"/>
                    <a:lumOff val="25000"/>
                  </a:schemeClr>
                </a:solidFill>
                <a:latin typeface="Arial" panose="020B0604020202020204" pitchFamily="34" charset="0"/>
                <a:cs typeface="Arial" panose="020B0604020202020204" pitchFamily="34" charset="0"/>
              </a:rPr>
              <a:t>, which is consistent with the sample of JD. </a:t>
            </a:r>
            <a:endParaRPr lang="zh-CN" altLang="en-US" sz="2000" dirty="0">
              <a:solidFill>
                <a:schemeClr val="tx1">
                  <a:lumMod val="75000"/>
                  <a:lumOff val="25000"/>
                </a:schemeClr>
              </a:solidFill>
              <a:latin typeface="Arial" panose="020B0604020202020204" pitchFamily="34" charset="0"/>
              <a:cs typeface="Arial" panose="020B0604020202020204" pitchFamily="34"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3501944844"/>
              </p:ext>
            </p:extLst>
          </p:nvPr>
        </p:nvGraphicFramePr>
        <p:xfrm>
          <a:off x="2619423" y="1752216"/>
          <a:ext cx="7026852" cy="1892505"/>
        </p:xfrm>
        <a:graphic>
          <a:graphicData uri="http://schemas.openxmlformats.org/drawingml/2006/table">
            <a:tbl>
              <a:tblPr firstRow="1" bandRow="1">
                <a:tableStyleId>{5C22544A-7EE6-4342-B048-85BDC9FD1C3A}</a:tableStyleId>
              </a:tblPr>
              <a:tblGrid>
                <a:gridCol w="2007672"/>
                <a:gridCol w="1003836"/>
                <a:gridCol w="1003836"/>
                <a:gridCol w="1003836"/>
                <a:gridCol w="1003836"/>
                <a:gridCol w="1003836"/>
              </a:tblGrid>
              <a:tr h="630835">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r>
                        <a:rPr lang="en-US" altLang="zh-CN" dirty="0" smtClean="0"/>
                        <a:t>Mean</a:t>
                      </a:r>
                      <a:endParaRPr lang="zh-CN" altLang="en-US" dirty="0"/>
                    </a:p>
                  </a:txBody>
                  <a:tcPr anchor="ctr"/>
                </a:tc>
                <a:tc>
                  <a:txBody>
                    <a:bodyPr/>
                    <a:lstStyle/>
                    <a:p>
                      <a:pPr algn="ctr"/>
                      <a:r>
                        <a:rPr lang="en-US" altLang="zh-CN" dirty="0" smtClean="0"/>
                        <a:t>Median</a:t>
                      </a:r>
                      <a:endParaRPr lang="zh-CN" altLang="en-US" dirty="0"/>
                    </a:p>
                  </a:txBody>
                  <a:tcPr anchor="ctr"/>
                </a:tc>
                <a:tc>
                  <a:txBody>
                    <a:bodyPr/>
                    <a:lstStyle/>
                    <a:p>
                      <a:pPr algn="ctr"/>
                      <a:r>
                        <a:rPr lang="en-US" altLang="zh-CN" dirty="0" smtClean="0"/>
                        <a:t>Min</a:t>
                      </a:r>
                      <a:endParaRPr lang="zh-CN" altLang="en-US" dirty="0"/>
                    </a:p>
                  </a:txBody>
                  <a:tcPr anchor="ctr"/>
                </a:tc>
                <a:tc>
                  <a:txBody>
                    <a:bodyPr/>
                    <a:lstStyle/>
                    <a:p>
                      <a:pPr algn="ctr"/>
                      <a:r>
                        <a:rPr lang="en-US" altLang="zh-CN" dirty="0" smtClean="0"/>
                        <a:t>Max</a:t>
                      </a:r>
                      <a:endParaRPr lang="zh-CN" altLang="en-US" dirty="0"/>
                    </a:p>
                  </a:txBody>
                  <a:tcPr anchor="ctr"/>
                </a:tc>
              </a:tr>
              <a:tr h="630835">
                <a:tc rowSpan="2">
                  <a:txBody>
                    <a:bodyPr/>
                    <a:lstStyle/>
                    <a:p>
                      <a:pPr algn="ctr"/>
                      <a:r>
                        <a:rPr lang="en-US" altLang="zh-CN" dirty="0" smtClean="0"/>
                        <a:t>Goal</a:t>
                      </a:r>
                      <a:endParaRPr lang="zh-CN" altLang="en-US" dirty="0"/>
                    </a:p>
                  </a:txBody>
                  <a:tcPr anchor="ctr"/>
                </a:tc>
                <a:tc>
                  <a:txBody>
                    <a:bodyPr/>
                    <a:lstStyle/>
                    <a:p>
                      <a:pPr algn="ctr"/>
                      <a:r>
                        <a:rPr lang="en-US" altLang="zh-CN" dirty="0" smtClean="0"/>
                        <a:t>JD</a:t>
                      </a:r>
                      <a:endParaRPr lang="zh-CN" altLang="en-US" dirty="0"/>
                    </a:p>
                  </a:txBody>
                  <a:tcPr anchor="ctr"/>
                </a:tc>
                <a:tc>
                  <a:txBody>
                    <a:bodyPr/>
                    <a:lstStyle/>
                    <a:p>
                      <a:pPr algn="ctr"/>
                      <a:r>
                        <a:rPr lang="en-US" altLang="zh-CN" dirty="0" smtClean="0"/>
                        <a:t>9.410</a:t>
                      </a:r>
                      <a:endParaRPr lang="zh-CN" altLang="en-US" dirty="0"/>
                    </a:p>
                  </a:txBody>
                  <a:tcPr anchor="ctr"/>
                </a:tc>
                <a:tc>
                  <a:txBody>
                    <a:bodyPr/>
                    <a:lstStyle/>
                    <a:p>
                      <a:pPr algn="ctr"/>
                      <a:r>
                        <a:rPr lang="en-US" altLang="zh-CN" dirty="0" smtClean="0"/>
                        <a:t>10.000</a:t>
                      </a:r>
                      <a:endParaRPr lang="zh-CN" altLang="en-US" dirty="0"/>
                    </a:p>
                  </a:txBody>
                  <a:tcPr anchor="ctr"/>
                </a:tc>
                <a:tc>
                  <a:txBody>
                    <a:bodyPr/>
                    <a:lstStyle/>
                    <a:p>
                      <a:pPr algn="ctr"/>
                      <a:r>
                        <a:rPr lang="en-US" altLang="zh-CN" dirty="0" smtClean="0"/>
                        <a:t>0.500</a:t>
                      </a:r>
                      <a:endParaRPr lang="zh-CN" altLang="en-US" dirty="0"/>
                    </a:p>
                  </a:txBody>
                  <a:tcPr anchor="ctr"/>
                </a:tc>
                <a:tc>
                  <a:txBody>
                    <a:bodyPr/>
                    <a:lstStyle/>
                    <a:p>
                      <a:pPr algn="ctr"/>
                      <a:r>
                        <a:rPr lang="en-US" altLang="zh-CN" dirty="0" smtClean="0"/>
                        <a:t>200.000</a:t>
                      </a:r>
                      <a:endParaRPr lang="zh-CN" altLang="en-US" dirty="0"/>
                    </a:p>
                  </a:txBody>
                  <a:tcPr anchor="ctr"/>
                </a:tc>
              </a:tr>
              <a:tr h="630835">
                <a:tc vMerge="1">
                  <a:txBody>
                    <a:bodyPr/>
                    <a:lstStyle/>
                    <a:p>
                      <a:pPr algn="ctr"/>
                      <a:endParaRPr lang="zh-CN" altLang="en-US" dirty="0"/>
                    </a:p>
                  </a:txBody>
                  <a:tcPr/>
                </a:tc>
                <a:tc>
                  <a:txBody>
                    <a:bodyPr/>
                    <a:lstStyle/>
                    <a:p>
                      <a:pPr algn="ctr"/>
                      <a:r>
                        <a:rPr lang="en-US" altLang="zh-CN" dirty="0" smtClean="0"/>
                        <a:t>TB</a:t>
                      </a:r>
                      <a:endParaRPr lang="zh-CN" altLang="en-US" dirty="0"/>
                    </a:p>
                  </a:txBody>
                  <a:tcPr anchor="ctr"/>
                </a:tc>
                <a:tc>
                  <a:txBody>
                    <a:bodyPr/>
                    <a:lstStyle/>
                    <a:p>
                      <a:pPr algn="ctr"/>
                      <a:r>
                        <a:rPr lang="en-US" altLang="zh-CN" dirty="0" smtClean="0"/>
                        <a:t>10.276</a:t>
                      </a:r>
                      <a:endParaRPr lang="zh-CN" altLang="en-US" dirty="0"/>
                    </a:p>
                  </a:txBody>
                  <a:tcPr anchor="ctr"/>
                </a:tc>
                <a:tc>
                  <a:txBody>
                    <a:bodyPr/>
                    <a:lstStyle/>
                    <a:p>
                      <a:pPr algn="ctr"/>
                      <a:r>
                        <a:rPr lang="en-US" altLang="zh-CN" dirty="0" smtClean="0"/>
                        <a:t>10.000</a:t>
                      </a:r>
                      <a:endParaRPr lang="zh-CN" altLang="en-US" dirty="0"/>
                    </a:p>
                  </a:txBody>
                  <a:tcPr anchor="ctr"/>
                </a:tc>
                <a:tc>
                  <a:txBody>
                    <a:bodyPr/>
                    <a:lstStyle/>
                    <a:p>
                      <a:pPr algn="ctr"/>
                      <a:r>
                        <a:rPr lang="en-US" altLang="zh-CN" dirty="0" smtClean="0"/>
                        <a:t>0.500</a:t>
                      </a:r>
                      <a:endParaRPr lang="zh-CN" altLang="en-US" dirty="0"/>
                    </a:p>
                  </a:txBody>
                  <a:tcPr anchor="ctr"/>
                </a:tc>
                <a:tc>
                  <a:txBody>
                    <a:bodyPr/>
                    <a:lstStyle/>
                    <a:p>
                      <a:pPr algn="ctr"/>
                      <a:r>
                        <a:rPr lang="en-US" altLang="zh-CN" dirty="0" smtClean="0"/>
                        <a:t>100.000</a:t>
                      </a:r>
                      <a:endParaRPr lang="zh-CN" altLang="en-US" dirty="0"/>
                    </a:p>
                  </a:txBody>
                  <a:tcPr anchor="ctr"/>
                </a:tc>
              </a:tr>
            </a:tbl>
          </a:graphicData>
        </a:graphic>
      </p:graphicFrame>
    </p:spTree>
    <p:extLst>
      <p:ext uri="{BB962C8B-B14F-4D97-AF65-F5344CB8AC3E}">
        <p14:creationId xmlns:p14="http://schemas.microsoft.com/office/powerpoint/2010/main" val="3634052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
          <p:cNvSpPr>
            <a:spLocks noChangeArrowheads="1"/>
          </p:cNvSpPr>
          <p:nvPr/>
        </p:nvSpPr>
        <p:spPr bwMode="auto">
          <a:xfrm>
            <a:off x="1073958" y="379644"/>
            <a:ext cx="428192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Descriptive statistics</a:t>
            </a:r>
          </a:p>
        </p:txBody>
      </p:sp>
      <p:sp>
        <p:nvSpPr>
          <p:cNvPr id="7" name="矩形 6"/>
          <p:cNvSpPr/>
          <p:nvPr/>
        </p:nvSpPr>
        <p:spPr>
          <a:xfrm>
            <a:off x="3920189" y="4598943"/>
            <a:ext cx="4829916" cy="400110"/>
          </a:xfrm>
          <a:prstGeom prst="rect">
            <a:avLst/>
          </a:prstGeom>
        </p:spPr>
        <p:txBody>
          <a:bodyPr wrap="square">
            <a:spAutoFit/>
          </a:bodyPr>
          <a:lstStyle/>
          <a:p>
            <a:pPr marL="342900" indent="-342900">
              <a:buFont typeface="Arial" panose="020B0604020202020204" pitchFamily="34" charset="0"/>
              <a:buChar char="•"/>
            </a:pPr>
            <a:r>
              <a:rPr lang="en-US" altLang="zh-CN" sz="2000" dirty="0">
                <a:solidFill>
                  <a:schemeClr val="tx1">
                    <a:lumMod val="75000"/>
                    <a:lumOff val="25000"/>
                  </a:schemeClr>
                </a:solidFill>
                <a:latin typeface="Arial" panose="020B0604020202020204" pitchFamily="34" charset="0"/>
                <a:cs typeface="Arial" panose="020B0604020202020204" pitchFamily="34" charset="0"/>
              </a:rPr>
              <a:t>V</a:t>
            </a: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ideos </a:t>
            </a:r>
            <a:r>
              <a:rPr lang="en-US" altLang="zh-CN" sz="2000" dirty="0">
                <a:solidFill>
                  <a:schemeClr val="tx1">
                    <a:lumMod val="75000"/>
                    <a:lumOff val="25000"/>
                  </a:schemeClr>
                </a:solidFill>
                <a:latin typeface="Arial" panose="020B0604020202020204" pitchFamily="34" charset="0"/>
                <a:cs typeface="Arial" panose="020B0604020202020204" pitchFamily="34" charset="0"/>
              </a:rPr>
              <a:t>are more widely used in </a:t>
            </a: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TB.</a:t>
            </a:r>
            <a:endParaRPr lang="zh-CN" altLang="en-US" sz="2000" dirty="0">
              <a:solidFill>
                <a:schemeClr val="tx1">
                  <a:lumMod val="75000"/>
                  <a:lumOff val="25000"/>
                </a:schemeClr>
              </a:solidFill>
              <a:latin typeface="Arial" panose="020B0604020202020204" pitchFamily="34" charset="0"/>
              <a:cs typeface="Arial" panose="020B0604020202020204" pitchFamily="34"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3084928625"/>
              </p:ext>
            </p:extLst>
          </p:nvPr>
        </p:nvGraphicFramePr>
        <p:xfrm>
          <a:off x="3920189" y="2110133"/>
          <a:ext cx="4015344" cy="1892505"/>
        </p:xfrm>
        <a:graphic>
          <a:graphicData uri="http://schemas.openxmlformats.org/drawingml/2006/table">
            <a:tbl>
              <a:tblPr firstRow="1" bandRow="1">
                <a:tableStyleId>{5C22544A-7EE6-4342-B048-85BDC9FD1C3A}</a:tableStyleId>
              </a:tblPr>
              <a:tblGrid>
                <a:gridCol w="2007672"/>
                <a:gridCol w="1003836"/>
                <a:gridCol w="1003836"/>
              </a:tblGrid>
              <a:tr h="630835">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r>
                        <a:rPr lang="en-US" altLang="zh-CN" dirty="0" smtClean="0"/>
                        <a:t>Mean</a:t>
                      </a:r>
                      <a:endParaRPr lang="zh-CN" altLang="en-US" dirty="0"/>
                    </a:p>
                  </a:txBody>
                  <a:tcPr anchor="ctr"/>
                </a:tc>
              </a:tr>
              <a:tr h="630835">
                <a:tc rowSpan="2">
                  <a:txBody>
                    <a:bodyPr/>
                    <a:lstStyle/>
                    <a:p>
                      <a:pPr algn="ctr"/>
                      <a:r>
                        <a:rPr lang="en-US" altLang="zh-CN" dirty="0" smtClean="0"/>
                        <a:t>Video</a:t>
                      </a:r>
                      <a:endParaRPr lang="zh-CN" altLang="en-US" dirty="0"/>
                    </a:p>
                  </a:txBody>
                  <a:tcPr anchor="ctr"/>
                </a:tc>
                <a:tc>
                  <a:txBody>
                    <a:bodyPr/>
                    <a:lstStyle/>
                    <a:p>
                      <a:pPr algn="ctr"/>
                      <a:r>
                        <a:rPr lang="en-US" altLang="zh-CN" dirty="0" smtClean="0"/>
                        <a:t>JD</a:t>
                      </a:r>
                      <a:endParaRPr lang="zh-CN" altLang="en-US" dirty="0"/>
                    </a:p>
                  </a:txBody>
                  <a:tcPr anchor="ctr"/>
                </a:tc>
                <a:tc>
                  <a:txBody>
                    <a:bodyPr/>
                    <a:lstStyle/>
                    <a:p>
                      <a:pPr algn="ctr"/>
                      <a:r>
                        <a:rPr lang="en-US" altLang="zh-CN" dirty="0" smtClean="0"/>
                        <a:t>0.370</a:t>
                      </a:r>
                      <a:endParaRPr lang="zh-CN" altLang="en-US" dirty="0"/>
                    </a:p>
                  </a:txBody>
                  <a:tcPr anchor="ctr"/>
                </a:tc>
              </a:tr>
              <a:tr h="630835">
                <a:tc vMerge="1">
                  <a:txBody>
                    <a:bodyPr/>
                    <a:lstStyle/>
                    <a:p>
                      <a:pPr algn="ctr"/>
                      <a:endParaRPr lang="zh-CN" altLang="en-US" dirty="0"/>
                    </a:p>
                  </a:txBody>
                  <a:tcPr/>
                </a:tc>
                <a:tc>
                  <a:txBody>
                    <a:bodyPr/>
                    <a:lstStyle/>
                    <a:p>
                      <a:pPr algn="ctr"/>
                      <a:r>
                        <a:rPr lang="en-US" altLang="zh-CN" dirty="0" smtClean="0"/>
                        <a:t>TB</a:t>
                      </a:r>
                      <a:endParaRPr lang="zh-CN" altLang="en-US" dirty="0"/>
                    </a:p>
                  </a:txBody>
                  <a:tcPr anchor="ctr"/>
                </a:tc>
                <a:tc>
                  <a:txBody>
                    <a:bodyPr/>
                    <a:lstStyle/>
                    <a:p>
                      <a:pPr algn="ctr"/>
                      <a:r>
                        <a:rPr lang="en-US" altLang="zh-CN" dirty="0" smtClean="0"/>
                        <a:t>0.550</a:t>
                      </a:r>
                      <a:endParaRPr lang="zh-CN" altLang="en-US" dirty="0"/>
                    </a:p>
                  </a:txBody>
                  <a:tcPr anchor="ctr"/>
                </a:tc>
              </a:tr>
            </a:tbl>
          </a:graphicData>
        </a:graphic>
      </p:graphicFrame>
    </p:spTree>
    <p:extLst>
      <p:ext uri="{BB962C8B-B14F-4D97-AF65-F5344CB8AC3E}">
        <p14:creationId xmlns:p14="http://schemas.microsoft.com/office/powerpoint/2010/main" val="19376921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对象 31"/>
          <p:cNvGraphicFramePr>
            <a:graphicFrameLocks noChangeAspect="1"/>
          </p:cNvGraphicFramePr>
          <p:nvPr>
            <p:extLst>
              <p:ext uri="{D42A27DB-BD31-4B8C-83A1-F6EECF244321}">
                <p14:modId xmlns:p14="http://schemas.microsoft.com/office/powerpoint/2010/main" val="2792607917"/>
              </p:ext>
            </p:extLst>
          </p:nvPr>
        </p:nvGraphicFramePr>
        <p:xfrm>
          <a:off x="2133295" y="2095415"/>
          <a:ext cx="7128398" cy="526081"/>
        </p:xfrm>
        <a:graphic>
          <a:graphicData uri="http://schemas.openxmlformats.org/presentationml/2006/ole">
            <mc:AlternateContent xmlns:mc="http://schemas.openxmlformats.org/markup-compatibility/2006">
              <mc:Choice xmlns:v="urn:schemas-microsoft-com:vml" Requires="v">
                <p:oleObj spid="_x0000_s1311" name="Equation" r:id="rId3" imgW="2578100" imgH="190500" progId="Equation.DSMT4">
                  <p:embed/>
                </p:oleObj>
              </mc:Choice>
              <mc:Fallback>
                <p:oleObj name="Equation" r:id="rId3" imgW="2578100" imgH="190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295" y="2095415"/>
                        <a:ext cx="7128398" cy="526081"/>
                      </a:xfrm>
                      <a:prstGeom prst="rect">
                        <a:avLst/>
                      </a:prstGeom>
                      <a:noFill/>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2448629019"/>
              </p:ext>
            </p:extLst>
          </p:nvPr>
        </p:nvGraphicFramePr>
        <p:xfrm>
          <a:off x="3481212" y="2579439"/>
          <a:ext cx="6391884" cy="526081"/>
        </p:xfrm>
        <a:graphic>
          <a:graphicData uri="http://schemas.openxmlformats.org/presentationml/2006/ole">
            <mc:AlternateContent xmlns:mc="http://schemas.openxmlformats.org/markup-compatibility/2006">
              <mc:Choice xmlns:v="urn:schemas-microsoft-com:vml" Requires="v">
                <p:oleObj spid="_x0000_s1312" name="Equation" r:id="rId5" imgW="2311400" imgH="190500" progId="Equation.DSMT4">
                  <p:embed/>
                </p:oleObj>
              </mc:Choice>
              <mc:Fallback>
                <p:oleObj name="Equation" r:id="rId5" imgW="2311400" imgH="1905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1212" y="2579439"/>
                        <a:ext cx="6391884" cy="526081"/>
                      </a:xfrm>
                      <a:prstGeom prst="rect">
                        <a:avLst/>
                      </a:prstGeom>
                      <a:noFill/>
                    </p:spPr>
                  </p:pic>
                </p:oleObj>
              </mc:Fallback>
            </mc:AlternateContent>
          </a:graphicData>
        </a:graphic>
      </p:graphicFrame>
      <p:graphicFrame>
        <p:nvGraphicFramePr>
          <p:cNvPr id="34" name="对象 33"/>
          <p:cNvGraphicFramePr>
            <a:graphicFrameLocks noChangeAspect="1"/>
          </p:cNvGraphicFramePr>
          <p:nvPr>
            <p:extLst>
              <p:ext uri="{D42A27DB-BD31-4B8C-83A1-F6EECF244321}">
                <p14:modId xmlns:p14="http://schemas.microsoft.com/office/powerpoint/2010/main" val="2868396996"/>
              </p:ext>
            </p:extLst>
          </p:nvPr>
        </p:nvGraphicFramePr>
        <p:xfrm>
          <a:off x="3481212" y="3092347"/>
          <a:ext cx="5576459" cy="526081"/>
        </p:xfrm>
        <a:graphic>
          <a:graphicData uri="http://schemas.openxmlformats.org/presentationml/2006/ole">
            <mc:AlternateContent xmlns:mc="http://schemas.openxmlformats.org/markup-compatibility/2006">
              <mc:Choice xmlns:v="urn:schemas-microsoft-com:vml" Requires="v">
                <p:oleObj spid="_x0000_s1313" name="Equation" r:id="rId7" imgW="2019300" imgH="190500" progId="Equation.DSMT4">
                  <p:embed/>
                </p:oleObj>
              </mc:Choice>
              <mc:Fallback>
                <p:oleObj name="Equation" r:id="rId7" imgW="2019300" imgH="1905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81212" y="3092347"/>
                        <a:ext cx="5576459" cy="526081"/>
                      </a:xfrm>
                      <a:prstGeom prst="rect">
                        <a:avLst/>
                      </a:prstGeom>
                      <a:noFill/>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2698055904"/>
              </p:ext>
            </p:extLst>
          </p:nvPr>
        </p:nvGraphicFramePr>
        <p:xfrm>
          <a:off x="3481212" y="3598531"/>
          <a:ext cx="5471242" cy="526081"/>
        </p:xfrm>
        <a:graphic>
          <a:graphicData uri="http://schemas.openxmlformats.org/presentationml/2006/ole">
            <mc:AlternateContent xmlns:mc="http://schemas.openxmlformats.org/markup-compatibility/2006">
              <mc:Choice xmlns:v="urn:schemas-microsoft-com:vml" Requires="v">
                <p:oleObj spid="_x0000_s1314" name="Equation" r:id="rId9" imgW="1981200" imgH="190500" progId="Equation.DSMT4">
                  <p:embed/>
                </p:oleObj>
              </mc:Choice>
              <mc:Fallback>
                <p:oleObj name="Equation" r:id="rId9" imgW="1981200" imgH="1905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81212" y="3598531"/>
                        <a:ext cx="5471242" cy="526081"/>
                      </a:xfrm>
                      <a:prstGeom prst="rect">
                        <a:avLst/>
                      </a:prstGeom>
                      <a:noFill/>
                    </p:spPr>
                  </p:pic>
                </p:oleObj>
              </mc:Fallback>
            </mc:AlternateContent>
          </a:graphicData>
        </a:graphic>
      </p:graphicFrame>
      <p:graphicFrame>
        <p:nvGraphicFramePr>
          <p:cNvPr id="53" name="对象 52"/>
          <p:cNvGraphicFramePr>
            <a:graphicFrameLocks noChangeAspect="1"/>
          </p:cNvGraphicFramePr>
          <p:nvPr>
            <p:extLst>
              <p:ext uri="{D42A27DB-BD31-4B8C-83A1-F6EECF244321}">
                <p14:modId xmlns:p14="http://schemas.microsoft.com/office/powerpoint/2010/main" val="1637453499"/>
              </p:ext>
            </p:extLst>
          </p:nvPr>
        </p:nvGraphicFramePr>
        <p:xfrm>
          <a:off x="3481212" y="3903775"/>
          <a:ext cx="5181893" cy="1025857"/>
        </p:xfrm>
        <a:graphic>
          <a:graphicData uri="http://schemas.openxmlformats.org/presentationml/2006/ole">
            <mc:AlternateContent xmlns:mc="http://schemas.openxmlformats.org/markup-compatibility/2006">
              <mc:Choice xmlns:v="urn:schemas-microsoft-com:vml" Requires="v">
                <p:oleObj spid="_x0000_s1315" name="Equation" r:id="rId11" imgW="1879600" imgH="368300" progId="Equation.DSMT4">
                  <p:embed/>
                </p:oleObj>
              </mc:Choice>
              <mc:Fallback>
                <p:oleObj name="Equation" r:id="rId11" imgW="1879600" imgH="3683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81212" y="3903775"/>
                        <a:ext cx="5181893" cy="1025857"/>
                      </a:xfrm>
                      <a:prstGeom prst="rect">
                        <a:avLst/>
                      </a:prstGeom>
                      <a:noFill/>
                    </p:spPr>
                  </p:pic>
                </p:oleObj>
              </mc:Fallback>
            </mc:AlternateContent>
          </a:graphicData>
        </a:graphic>
      </p:graphicFrame>
      <p:sp>
        <p:nvSpPr>
          <p:cNvPr id="11" name="矩形 3"/>
          <p:cNvSpPr>
            <a:spLocks noChangeArrowheads="1"/>
          </p:cNvSpPr>
          <p:nvPr/>
        </p:nvSpPr>
        <p:spPr bwMode="auto">
          <a:xfrm>
            <a:off x="1073958" y="379644"/>
            <a:ext cx="3074863"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Logistic model</a:t>
            </a:r>
          </a:p>
        </p:txBody>
      </p:sp>
    </p:spTree>
    <p:extLst>
      <p:ext uri="{BB962C8B-B14F-4D97-AF65-F5344CB8AC3E}">
        <p14:creationId xmlns:p14="http://schemas.microsoft.com/office/powerpoint/2010/main" val="23396786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94808" y="3806864"/>
            <a:ext cx="2402389" cy="830997"/>
          </a:xfrm>
          <a:prstGeom prst="rect">
            <a:avLst/>
          </a:prstGeom>
          <a:noFill/>
        </p:spPr>
        <p:txBody>
          <a:bodyPr vert="horz" wrap="none" rtlCol="0" anchor="ctr">
            <a:spAutoFit/>
          </a:bodyPr>
          <a:lstStyle/>
          <a:p>
            <a:pPr algn="ctr"/>
            <a:r>
              <a:rPr lang="en-US" altLang="zh-CN" sz="4800" b="1" dirty="0" smtClean="0">
                <a:solidFill>
                  <a:srgbClr val="5A538C"/>
                </a:solidFill>
                <a:latin typeface="Microsoft YaHei" charset="-122"/>
                <a:ea typeface="Microsoft YaHei" charset="-122"/>
                <a:cs typeface="Microsoft YaHei" charset="-122"/>
              </a:rPr>
              <a:t>Results</a:t>
            </a:r>
            <a:endParaRPr lang="zh-CN" altLang="en-US" sz="4800" b="1" dirty="0">
              <a:solidFill>
                <a:srgbClr val="5A538C"/>
              </a:solidFill>
              <a:latin typeface="Microsoft YaHei" charset="-122"/>
              <a:ea typeface="Microsoft YaHei" charset="-122"/>
              <a:cs typeface="Microsoft YaHei" charset="-122"/>
            </a:endParaRPr>
          </a:p>
        </p:txBody>
      </p:sp>
      <p:grpSp>
        <p:nvGrpSpPr>
          <p:cNvPr id="4" name="组合 7"/>
          <p:cNvGrpSpPr/>
          <p:nvPr/>
        </p:nvGrpSpPr>
        <p:grpSpPr>
          <a:xfrm>
            <a:off x="5023040" y="1569382"/>
            <a:ext cx="2498670" cy="1862048"/>
            <a:chOff x="2757770" y="2361497"/>
            <a:chExt cx="2498670" cy="1862048"/>
          </a:xfrm>
        </p:grpSpPr>
        <p:sp>
          <p:nvSpPr>
            <p:cNvPr id="5" name="TextBox 59"/>
            <p:cNvSpPr txBox="1">
              <a:spLocks noChangeArrowheads="1"/>
            </p:cNvSpPr>
            <p:nvPr/>
          </p:nvSpPr>
          <p:spPr bwMode="auto">
            <a:xfrm flipH="1">
              <a:off x="3115977" y="2361497"/>
              <a:ext cx="1782258" cy="1862048"/>
            </a:xfrm>
            <a:prstGeom prst="rect">
              <a:avLst/>
            </a:prstGeom>
            <a:noFill/>
            <a:ln>
              <a:noFill/>
            </a:ln>
            <a:extLst/>
          </p:spPr>
          <p:txBody>
            <a:bodyPr wrap="squar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685800">
                <a:defRPr/>
              </a:pPr>
              <a:r>
                <a:rPr lang="en-US" altLang="zh-CN" sz="11500" kern="0" dirty="0" smtClean="0">
                  <a:solidFill>
                    <a:srgbClr val="5A538C"/>
                  </a:solidFill>
                  <a:latin typeface="Impact" panose="020B0806030902050204" pitchFamily="34" charset="0"/>
                  <a:ea typeface="微软雅黑" pitchFamily="34" charset="-122"/>
                </a:rPr>
                <a:t>04</a:t>
              </a:r>
              <a:endParaRPr lang="en-US" altLang="ko-KR" sz="8800" kern="0" dirty="0">
                <a:solidFill>
                  <a:srgbClr val="5A538C"/>
                </a:solidFill>
                <a:latin typeface="Impact" panose="020B0806030902050204" pitchFamily="34" charset="0"/>
                <a:ea typeface="微软雅黑" pitchFamily="34" charset="-122"/>
              </a:endParaRPr>
            </a:p>
          </p:txBody>
        </p:sp>
        <p:sp>
          <p:nvSpPr>
            <p:cNvPr id="6" name="椭圆 5"/>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A538C"/>
                </a:solidFill>
              </a:endParaRPr>
            </a:p>
          </p:txBody>
        </p:sp>
        <p:sp>
          <p:nvSpPr>
            <p:cNvPr id="7" name="矩形 6"/>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A538C"/>
                </a:solidFill>
              </a:endParaRPr>
            </a:p>
          </p:txBody>
        </p:sp>
      </p:grpSp>
      <p:sp>
        <p:nvSpPr>
          <p:cNvPr id="8" name="任意多边形 38"/>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 fmla="*/ 1054278 w 1845118"/>
              <a:gd name="connsiteY0" fmla="*/ 539460 h 1113172"/>
              <a:gd name="connsiteX1" fmla="*/ 0 w 1845118"/>
              <a:gd name="connsiteY1" fmla="*/ 539460 h 1113172"/>
              <a:gd name="connsiteX2" fmla="*/ 0 w 1845118"/>
              <a:gd name="connsiteY2" fmla="*/ 0 h 1113172"/>
              <a:gd name="connsiteX3" fmla="*/ 1845118 w 1845118"/>
              <a:gd name="connsiteY3" fmla="*/ 0 h 1113172"/>
              <a:gd name="connsiteX4" fmla="*/ 1845118 w 1845118"/>
              <a:gd name="connsiteY4" fmla="*/ 1113172 h 1113172"/>
              <a:gd name="connsiteX5" fmla="*/ 1054278 w 1845118"/>
              <a:gd name="connsiteY5" fmla="*/ 1113172 h 1113172"/>
              <a:gd name="connsiteX6" fmla="*/ 1145718 w 1845118"/>
              <a:gd name="connsiteY6" fmla="*/ 630900 h 1113172"/>
              <a:gd name="connsiteX0" fmla="*/ 1054278 w 1845118"/>
              <a:gd name="connsiteY0" fmla="*/ 539460 h 1113172"/>
              <a:gd name="connsiteX1" fmla="*/ 0 w 1845118"/>
              <a:gd name="connsiteY1" fmla="*/ 539460 h 1113172"/>
              <a:gd name="connsiteX2" fmla="*/ 0 w 1845118"/>
              <a:gd name="connsiteY2" fmla="*/ 0 h 1113172"/>
              <a:gd name="connsiteX3" fmla="*/ 1845118 w 1845118"/>
              <a:gd name="connsiteY3" fmla="*/ 0 h 1113172"/>
              <a:gd name="connsiteX4" fmla="*/ 1845118 w 1845118"/>
              <a:gd name="connsiteY4" fmla="*/ 1113172 h 1113172"/>
              <a:gd name="connsiteX5" fmla="*/ 1054278 w 1845118"/>
              <a:gd name="connsiteY5" fmla="*/ 1113172 h 1113172"/>
              <a:gd name="connsiteX0" fmla="*/ 0 w 1845118"/>
              <a:gd name="connsiteY0" fmla="*/ 539460 h 1113172"/>
              <a:gd name="connsiteX1" fmla="*/ 0 w 1845118"/>
              <a:gd name="connsiteY1" fmla="*/ 0 h 1113172"/>
              <a:gd name="connsiteX2" fmla="*/ 1845118 w 1845118"/>
              <a:gd name="connsiteY2" fmla="*/ 0 h 1113172"/>
              <a:gd name="connsiteX3" fmla="*/ 1845118 w 1845118"/>
              <a:gd name="connsiteY3" fmla="*/ 1113172 h 1113172"/>
              <a:gd name="connsiteX4" fmla="*/ 1054278 w 1845118"/>
              <a:gd name="connsiteY4" fmla="*/ 1113172 h 1113172"/>
              <a:gd name="connsiteX0" fmla="*/ 0 w 1845118"/>
              <a:gd name="connsiteY0" fmla="*/ 539460 h 1113172"/>
              <a:gd name="connsiteX1" fmla="*/ 0 w 1845118"/>
              <a:gd name="connsiteY1" fmla="*/ 0 h 1113172"/>
              <a:gd name="connsiteX2" fmla="*/ 1845118 w 1845118"/>
              <a:gd name="connsiteY2" fmla="*/ 0 h 1113172"/>
              <a:gd name="connsiteX3" fmla="*/ 1845118 w 1845118"/>
              <a:gd name="connsiteY3" fmla="*/ 1113172 h 1113172"/>
            </a:gdLst>
            <a:ahLst/>
            <a:cxnLst>
              <a:cxn ang="0">
                <a:pos x="connsiteX0" y="connsiteY0"/>
              </a:cxn>
              <a:cxn ang="0">
                <a:pos x="connsiteX1" y="connsiteY1"/>
              </a:cxn>
              <a:cxn ang="0">
                <a:pos x="connsiteX2" y="connsiteY2"/>
              </a:cxn>
              <a:cxn ang="0">
                <a:pos x="connsiteX3" y="connsiteY3"/>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5A538C"/>
              </a:solidFill>
            </a:endParaRPr>
          </a:p>
        </p:txBody>
      </p:sp>
      <p:sp>
        <p:nvSpPr>
          <p:cNvPr id="9" name="任意多边形 36"/>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 fmla="*/ 618105 w 2362498"/>
              <a:gd name="connsiteY0" fmla="*/ 1612423 h 1827878"/>
              <a:gd name="connsiteX1" fmla="*/ 2362498 w 2362498"/>
              <a:gd name="connsiteY1" fmla="*/ 1612423 h 1827878"/>
              <a:gd name="connsiteX2" fmla="*/ 2362498 w 2362498"/>
              <a:gd name="connsiteY2" fmla="*/ 1827878 h 1827878"/>
              <a:gd name="connsiteX3" fmla="*/ 839514 w 2362498"/>
              <a:gd name="connsiteY3" fmla="*/ 1827878 h 1827878"/>
              <a:gd name="connsiteX4" fmla="*/ 433218 w 2362498"/>
              <a:gd name="connsiteY4" fmla="*/ 1827878 h 1827878"/>
              <a:gd name="connsiteX5" fmla="*/ 433218 w 2362498"/>
              <a:gd name="connsiteY5" fmla="*/ 1826314 h 1827878"/>
              <a:gd name="connsiteX6" fmla="*/ 0 w 2362498"/>
              <a:gd name="connsiteY6" fmla="*/ 1826314 h 1827878"/>
              <a:gd name="connsiteX7" fmla="*/ 0 w 2362498"/>
              <a:gd name="connsiteY7" fmla="*/ 0 h 1827878"/>
              <a:gd name="connsiteX8" fmla="*/ 618105 w 2362498"/>
              <a:gd name="connsiteY8" fmla="*/ 0 h 1827878"/>
              <a:gd name="connsiteX9" fmla="*/ 709545 w 2362498"/>
              <a:gd name="connsiteY9" fmla="*/ 1703863 h 1827878"/>
              <a:gd name="connsiteX0" fmla="*/ 618105 w 2362498"/>
              <a:gd name="connsiteY0" fmla="*/ 1612423 h 1827878"/>
              <a:gd name="connsiteX1" fmla="*/ 2362498 w 2362498"/>
              <a:gd name="connsiteY1" fmla="*/ 1612423 h 1827878"/>
              <a:gd name="connsiteX2" fmla="*/ 2362498 w 2362498"/>
              <a:gd name="connsiteY2" fmla="*/ 1827878 h 1827878"/>
              <a:gd name="connsiteX3" fmla="*/ 839514 w 2362498"/>
              <a:gd name="connsiteY3" fmla="*/ 1827878 h 1827878"/>
              <a:gd name="connsiteX4" fmla="*/ 433218 w 2362498"/>
              <a:gd name="connsiteY4" fmla="*/ 1827878 h 1827878"/>
              <a:gd name="connsiteX5" fmla="*/ 433218 w 2362498"/>
              <a:gd name="connsiteY5" fmla="*/ 1826314 h 1827878"/>
              <a:gd name="connsiteX6" fmla="*/ 0 w 2362498"/>
              <a:gd name="connsiteY6" fmla="*/ 1826314 h 1827878"/>
              <a:gd name="connsiteX7" fmla="*/ 0 w 2362498"/>
              <a:gd name="connsiteY7" fmla="*/ 0 h 1827878"/>
              <a:gd name="connsiteX8" fmla="*/ 618105 w 2362498"/>
              <a:gd name="connsiteY8" fmla="*/ 0 h 1827878"/>
              <a:gd name="connsiteX0" fmla="*/ 2362498 w 2362498"/>
              <a:gd name="connsiteY0" fmla="*/ 1612423 h 1827878"/>
              <a:gd name="connsiteX1" fmla="*/ 2362498 w 2362498"/>
              <a:gd name="connsiteY1" fmla="*/ 1827878 h 1827878"/>
              <a:gd name="connsiteX2" fmla="*/ 839514 w 2362498"/>
              <a:gd name="connsiteY2" fmla="*/ 1827878 h 1827878"/>
              <a:gd name="connsiteX3" fmla="*/ 433218 w 2362498"/>
              <a:gd name="connsiteY3" fmla="*/ 1827878 h 1827878"/>
              <a:gd name="connsiteX4" fmla="*/ 433218 w 2362498"/>
              <a:gd name="connsiteY4" fmla="*/ 1826314 h 1827878"/>
              <a:gd name="connsiteX5" fmla="*/ 0 w 2362498"/>
              <a:gd name="connsiteY5" fmla="*/ 1826314 h 1827878"/>
              <a:gd name="connsiteX6" fmla="*/ 0 w 2362498"/>
              <a:gd name="connsiteY6" fmla="*/ 0 h 1827878"/>
              <a:gd name="connsiteX7" fmla="*/ 618105 w 2362498"/>
              <a:gd name="connsiteY7" fmla="*/ 0 h 1827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5A538C"/>
              </a:solidFill>
            </a:endParaRPr>
          </a:p>
        </p:txBody>
      </p:sp>
    </p:spTree>
    <p:extLst>
      <p:ext uri="{BB962C8B-B14F-4D97-AF65-F5344CB8AC3E}">
        <p14:creationId xmlns:p14="http://schemas.microsoft.com/office/powerpoint/2010/main" val="1979887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3"/>
          <p:cNvSpPr>
            <a:spLocks noChangeArrowheads="1"/>
          </p:cNvSpPr>
          <p:nvPr/>
        </p:nvSpPr>
        <p:spPr bwMode="auto">
          <a:xfrm>
            <a:off x="1073958" y="379644"/>
            <a:ext cx="387315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Impact" pitchFamily="34" charset="0"/>
              </a:rPr>
              <a:t>Regression results</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pic>
        <p:nvPicPr>
          <p:cNvPr id="2" name="图片 1"/>
          <p:cNvPicPr>
            <a:picLocks noChangeAspect="1"/>
          </p:cNvPicPr>
          <p:nvPr/>
        </p:nvPicPr>
        <p:blipFill>
          <a:blip r:embed="rId2"/>
          <a:stretch>
            <a:fillRect/>
          </a:stretch>
        </p:blipFill>
        <p:spPr>
          <a:xfrm>
            <a:off x="590274" y="1510733"/>
            <a:ext cx="4535517" cy="4822186"/>
          </a:xfrm>
          <a:prstGeom prst="rect">
            <a:avLst/>
          </a:prstGeom>
        </p:spPr>
      </p:pic>
      <p:pic>
        <p:nvPicPr>
          <p:cNvPr id="3" name="图片 2"/>
          <p:cNvPicPr>
            <a:picLocks noChangeAspect="1"/>
          </p:cNvPicPr>
          <p:nvPr/>
        </p:nvPicPr>
        <p:blipFill>
          <a:blip r:embed="rId3"/>
          <a:stretch>
            <a:fillRect/>
          </a:stretch>
        </p:blipFill>
        <p:spPr>
          <a:xfrm>
            <a:off x="5506455" y="1510733"/>
            <a:ext cx="5646649" cy="4632506"/>
          </a:xfrm>
          <a:prstGeom prst="rect">
            <a:avLst/>
          </a:prstGeom>
        </p:spPr>
      </p:pic>
    </p:spTree>
    <p:extLst>
      <p:ext uri="{BB962C8B-B14F-4D97-AF65-F5344CB8AC3E}">
        <p14:creationId xmlns:p14="http://schemas.microsoft.com/office/powerpoint/2010/main" val="6829271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202746" y="4333898"/>
            <a:ext cx="9730934" cy="1754326"/>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en-US" altLang="zh-CN" sz="2400" dirty="0" smtClean="0">
                <a:latin typeface="Arial" panose="020B0604020202020204" pitchFamily="34" charset="0"/>
                <a:cs typeface="Arial" panose="020B0604020202020204" pitchFamily="34" charset="0"/>
              </a:rPr>
              <a:t>The effect has diminished in JD.</a:t>
            </a:r>
          </a:p>
          <a:p>
            <a:pPr marL="342900" indent="-34290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No longer significant when factors related to money (FLP,etc.) exist.</a:t>
            </a:r>
            <a:endParaRPr lang="zh-CN" altLang="en-US" sz="24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Represent the effect of different mechanism</a:t>
            </a:r>
            <a:r>
              <a:rPr lang="en-US" altLang="zh-CN" sz="2400" dirty="0" smtClean="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grpSp>
        <p:nvGrpSpPr>
          <p:cNvPr id="9" name="组合 8"/>
          <p:cNvGrpSpPr/>
          <p:nvPr/>
        </p:nvGrpSpPr>
        <p:grpSpPr>
          <a:xfrm>
            <a:off x="1571370" y="1256323"/>
            <a:ext cx="8714411" cy="1042689"/>
            <a:chOff x="783659" y="1771479"/>
            <a:chExt cx="8714411" cy="1042689"/>
          </a:xfrm>
        </p:grpSpPr>
        <p:sp>
          <p:nvSpPr>
            <p:cNvPr id="15" name="椭圆 14"/>
            <p:cNvSpPr/>
            <p:nvPr/>
          </p:nvSpPr>
          <p:spPr>
            <a:xfrm>
              <a:off x="783659" y="1883391"/>
              <a:ext cx="1774209" cy="8188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75000"/>
                      <a:lumOff val="25000"/>
                    </a:schemeClr>
                  </a:solidFill>
                  <a:latin typeface="Arial" panose="020B0604020202020204" pitchFamily="34" charset="0"/>
                  <a:cs typeface="Arial" panose="020B0604020202020204" pitchFamily="34" charset="0"/>
                </a:rPr>
                <a:t>G</a:t>
              </a:r>
              <a:r>
                <a:rPr lang="en-US" altLang="zh-CN" sz="2400" dirty="0" smtClean="0">
                  <a:solidFill>
                    <a:schemeClr val="tx1">
                      <a:lumMod val="75000"/>
                      <a:lumOff val="25000"/>
                    </a:schemeClr>
                  </a:solidFill>
                  <a:latin typeface="Arial" panose="020B0604020202020204" pitchFamily="34" charset="0"/>
                  <a:cs typeface="Arial" panose="020B0604020202020204" pitchFamily="34" charset="0"/>
                </a:rPr>
                <a:t>oal</a:t>
              </a:r>
              <a:endParaRPr lang="zh-CN" alt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6" name="椭圆 15"/>
            <p:cNvSpPr/>
            <p:nvPr/>
          </p:nvSpPr>
          <p:spPr>
            <a:xfrm>
              <a:off x="7067893" y="1771479"/>
              <a:ext cx="2430177" cy="10426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75000"/>
                      <a:lumOff val="25000"/>
                    </a:schemeClr>
                  </a:solidFill>
                  <a:latin typeface="Arial" panose="020B0604020202020204" pitchFamily="34" charset="0"/>
                  <a:cs typeface="Arial" panose="020B0604020202020204" pitchFamily="34" charset="0"/>
                </a:rPr>
                <a:t>S</a:t>
              </a:r>
              <a:r>
                <a:rPr lang="en-US" altLang="zh-CN" sz="2400" dirty="0" smtClean="0">
                  <a:solidFill>
                    <a:schemeClr val="tx1">
                      <a:lumMod val="75000"/>
                      <a:lumOff val="25000"/>
                    </a:schemeClr>
                  </a:solidFill>
                  <a:latin typeface="Arial" panose="020B0604020202020204" pitchFamily="34" charset="0"/>
                  <a:cs typeface="Arial" panose="020B0604020202020204" pitchFamily="34" charset="0"/>
                </a:rPr>
                <a:t>uccess</a:t>
              </a:r>
              <a:endParaRPr lang="zh-CN" altLang="en-US" sz="24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17" name="直接箭头连接符 16"/>
            <p:cNvCxnSpPr>
              <a:stCxn id="15" idx="6"/>
              <a:endCxn id="16" idx="2"/>
            </p:cNvCxnSpPr>
            <p:nvPr/>
          </p:nvCxnSpPr>
          <p:spPr>
            <a:xfrm>
              <a:off x="2557868" y="2292824"/>
              <a:ext cx="4510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3" name="矩形 3"/>
          <p:cNvSpPr>
            <a:spLocks noChangeArrowheads="1"/>
          </p:cNvSpPr>
          <p:nvPr/>
        </p:nvSpPr>
        <p:spPr bwMode="auto">
          <a:xfrm>
            <a:off x="1073958" y="379644"/>
            <a:ext cx="286967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Impact" pitchFamily="34" charset="0"/>
              </a:rPr>
              <a:t>Quality signal</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235357771"/>
              </p:ext>
            </p:extLst>
          </p:nvPr>
        </p:nvGraphicFramePr>
        <p:xfrm>
          <a:off x="5371234" y="1431905"/>
          <a:ext cx="904562" cy="327025"/>
        </p:xfrm>
        <a:graphic>
          <a:graphicData uri="http://schemas.openxmlformats.org/presentationml/2006/ole">
            <mc:AlternateContent xmlns:mc="http://schemas.openxmlformats.org/markup-compatibility/2006">
              <mc:Choice xmlns:v="urn:schemas-microsoft-com:vml" Requires="v">
                <p:oleObj spid="_x0000_s2061" name="Equation" r:id="rId3" imgW="126720" imgH="101520" progId="Equation.DSMT4">
                  <p:embed/>
                </p:oleObj>
              </mc:Choice>
              <mc:Fallback>
                <p:oleObj name="Equation" r:id="rId3" imgW="126720" imgH="101520" progId="Equation.DSMT4">
                  <p:embed/>
                  <p:pic>
                    <p:nvPicPr>
                      <p:cNvPr id="0" name=""/>
                      <p:cNvPicPr/>
                      <p:nvPr/>
                    </p:nvPicPr>
                    <p:blipFill>
                      <a:blip r:embed="rId4"/>
                      <a:stretch>
                        <a:fillRect/>
                      </a:stretch>
                    </p:blipFill>
                    <p:spPr>
                      <a:xfrm>
                        <a:off x="5371234" y="1431905"/>
                        <a:ext cx="904562" cy="327025"/>
                      </a:xfrm>
                      <a:prstGeom prst="rect">
                        <a:avLst/>
                      </a:prstGeom>
                    </p:spPr>
                  </p:pic>
                </p:oleObj>
              </mc:Fallback>
            </mc:AlternateContent>
          </a:graphicData>
        </a:graphic>
      </p:graphicFrame>
      <p:graphicFrame>
        <p:nvGraphicFramePr>
          <p:cNvPr id="20" name="表格 19"/>
          <p:cNvGraphicFramePr>
            <a:graphicFrameLocks noGrp="1"/>
          </p:cNvGraphicFramePr>
          <p:nvPr>
            <p:extLst>
              <p:ext uri="{D42A27DB-BD31-4B8C-83A1-F6EECF244321}">
                <p14:modId xmlns:p14="http://schemas.microsoft.com/office/powerpoint/2010/main" val="740584973"/>
              </p:ext>
            </p:extLst>
          </p:nvPr>
        </p:nvGraphicFramePr>
        <p:xfrm>
          <a:off x="1930161" y="2391568"/>
          <a:ext cx="7786708" cy="2054241"/>
        </p:xfrm>
        <a:graphic>
          <a:graphicData uri="http://schemas.openxmlformats.org/drawingml/2006/table">
            <a:tbl>
              <a:tblPr firstRow="1" bandRow="1">
                <a:tableStyleId>{5C22544A-7EE6-4342-B048-85BDC9FD1C3A}</a:tableStyleId>
              </a:tblPr>
              <a:tblGrid>
                <a:gridCol w="2224773"/>
                <a:gridCol w="1112387"/>
                <a:gridCol w="1112387"/>
                <a:gridCol w="1112387"/>
                <a:gridCol w="1112387"/>
                <a:gridCol w="1112387"/>
              </a:tblGrid>
              <a:tr h="595517">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r>
                        <a:rPr lang="en-US" altLang="zh-CN" dirty="0" smtClean="0"/>
                        <a:t>(1)</a:t>
                      </a:r>
                      <a:endParaRPr lang="zh-CN" altLang="en-US" dirty="0"/>
                    </a:p>
                  </a:txBody>
                  <a:tcPr anchor="ctr"/>
                </a:tc>
                <a:tc>
                  <a:txBody>
                    <a:bodyPr/>
                    <a:lstStyle/>
                    <a:p>
                      <a:pPr algn="ctr"/>
                      <a:r>
                        <a:rPr lang="en-US" altLang="zh-CN" dirty="0" smtClean="0"/>
                        <a:t>(2)</a:t>
                      </a:r>
                      <a:endParaRPr lang="zh-CN" altLang="en-US" dirty="0"/>
                    </a:p>
                  </a:txBody>
                  <a:tcPr anchor="ctr"/>
                </a:tc>
                <a:tc>
                  <a:txBody>
                    <a:bodyPr/>
                    <a:lstStyle/>
                    <a:p>
                      <a:pPr algn="ctr"/>
                      <a:r>
                        <a:rPr lang="en-US" altLang="zh-CN" dirty="0" smtClean="0"/>
                        <a:t>(3)</a:t>
                      </a:r>
                      <a:endParaRPr lang="zh-CN" altLang="en-US" dirty="0"/>
                    </a:p>
                  </a:txBody>
                  <a:tcPr anchor="ctr"/>
                </a:tc>
                <a:tc>
                  <a:txBody>
                    <a:bodyPr/>
                    <a:lstStyle/>
                    <a:p>
                      <a:pPr algn="ctr"/>
                      <a:r>
                        <a:rPr lang="en-US" altLang="zh-CN" dirty="0" smtClean="0"/>
                        <a:t>(4)</a:t>
                      </a:r>
                      <a:endParaRPr lang="zh-CN" altLang="en-US" dirty="0"/>
                    </a:p>
                  </a:txBody>
                  <a:tcPr anchor="ctr"/>
                </a:tc>
              </a:tr>
              <a:tr h="595517">
                <a:tc rowSpan="2">
                  <a:txBody>
                    <a:bodyPr/>
                    <a:lstStyle/>
                    <a:p>
                      <a:pPr algn="ctr"/>
                      <a:r>
                        <a:rPr lang="en-US" altLang="zh-CN" dirty="0" smtClean="0"/>
                        <a:t>Goal</a:t>
                      </a:r>
                      <a:endParaRPr lang="zh-CN" altLang="en-US" dirty="0"/>
                    </a:p>
                  </a:txBody>
                  <a:tcPr anchor="ctr"/>
                </a:tc>
                <a:tc>
                  <a:txBody>
                    <a:bodyPr/>
                    <a:lstStyle/>
                    <a:p>
                      <a:pPr algn="ctr"/>
                      <a:r>
                        <a:rPr lang="en-US" altLang="zh-CN" dirty="0" smtClean="0"/>
                        <a:t>JD</a:t>
                      </a:r>
                      <a:endParaRPr lang="zh-CN" altLang="en-US" dirty="0"/>
                    </a:p>
                  </a:txBody>
                  <a:tcPr anchor="ctr"/>
                </a:tc>
                <a:tc>
                  <a:txBody>
                    <a:bodyPr/>
                    <a:lstStyle/>
                    <a:p>
                      <a:pPr algn="ctr"/>
                      <a:r>
                        <a:rPr lang="en-US" altLang="zh-CN" dirty="0" smtClean="0"/>
                        <a:t>-0.015*</a:t>
                      </a:r>
                      <a:endParaRPr lang="zh-CN" altLang="en-US" dirty="0"/>
                    </a:p>
                  </a:txBody>
                  <a:tcPr/>
                </a:tc>
                <a:tc>
                  <a:txBody>
                    <a:bodyPr/>
                    <a:lstStyle/>
                    <a:p>
                      <a:pPr algn="ctr"/>
                      <a:r>
                        <a:rPr lang="en-US" altLang="zh-CN" dirty="0" smtClean="0"/>
                        <a:t>-0.014</a:t>
                      </a:r>
                      <a:endParaRPr lang="zh-CN" altLang="en-US" dirty="0"/>
                    </a:p>
                  </a:txBody>
                  <a:tcPr/>
                </a:tc>
                <a:tc>
                  <a:txBody>
                    <a:bodyPr/>
                    <a:lstStyle/>
                    <a:p>
                      <a:pPr algn="ctr"/>
                      <a:r>
                        <a:rPr lang="en-US" altLang="zh-CN" dirty="0" smtClean="0"/>
                        <a:t>-0.016*</a:t>
                      </a:r>
                      <a:endParaRPr lang="zh-CN" altLang="en-US" dirty="0"/>
                    </a:p>
                  </a:txBody>
                  <a:tcPr/>
                </a:tc>
                <a:tc>
                  <a:txBody>
                    <a:bodyPr/>
                    <a:lstStyle/>
                    <a:p>
                      <a:pPr algn="ctr"/>
                      <a:r>
                        <a:rPr lang="en-US" altLang="zh-CN" dirty="0" smtClean="0"/>
                        <a:t>-0.014</a:t>
                      </a:r>
                      <a:endParaRPr lang="zh-CN" altLang="en-US" dirty="0"/>
                    </a:p>
                  </a:txBody>
                  <a:tcPr/>
                </a:tc>
              </a:tr>
              <a:tr h="863207">
                <a:tc vMerge="1">
                  <a:txBody>
                    <a:bodyPr/>
                    <a:lstStyle/>
                    <a:p>
                      <a:pPr algn="ctr"/>
                      <a:endParaRPr lang="zh-CN" altLang="en-US" dirty="0"/>
                    </a:p>
                  </a:txBody>
                  <a:tcPr/>
                </a:tc>
                <a:tc>
                  <a:txBody>
                    <a:bodyPr/>
                    <a:lstStyle/>
                    <a:p>
                      <a:pPr algn="ctr"/>
                      <a:r>
                        <a:rPr lang="en-US" altLang="zh-CN" dirty="0" smtClean="0"/>
                        <a:t>TB</a:t>
                      </a:r>
                      <a:endParaRPr lang="zh-CN" altLang="en-US" dirty="0"/>
                    </a:p>
                  </a:txBody>
                  <a:tcPr anchor="ctr"/>
                </a:tc>
                <a:tc>
                  <a:txBody>
                    <a:bodyPr/>
                    <a:lstStyle/>
                    <a:p>
                      <a:pPr algn="ctr"/>
                      <a:r>
                        <a:rPr lang="en-US" altLang="zh-CN" dirty="0" smtClean="0"/>
                        <a:t>-0.123***</a:t>
                      </a:r>
                      <a:endParaRPr lang="zh-CN" altLang="en-US" dirty="0"/>
                    </a:p>
                  </a:txBody>
                  <a:tcPr/>
                </a:tc>
                <a:tc>
                  <a:txBody>
                    <a:bodyPr/>
                    <a:lstStyle/>
                    <a:p>
                      <a:pPr algn="ctr"/>
                      <a:r>
                        <a:rPr lang="en-US" altLang="zh-CN" dirty="0" smtClean="0"/>
                        <a:t>-0.134***</a:t>
                      </a:r>
                      <a:endParaRPr lang="zh-CN" altLang="en-US" dirty="0"/>
                    </a:p>
                  </a:txBody>
                  <a:tcPr/>
                </a:tc>
                <a:tc>
                  <a:txBody>
                    <a:bodyPr/>
                    <a:lstStyle/>
                    <a:p>
                      <a:pPr algn="ctr"/>
                      <a:r>
                        <a:rPr lang="en-US" altLang="zh-CN" dirty="0" smtClean="0"/>
                        <a:t>-0.150***</a:t>
                      </a:r>
                      <a:endParaRPr lang="zh-CN" altLang="en-US" dirty="0"/>
                    </a:p>
                  </a:txBody>
                  <a:tcPr/>
                </a:tc>
                <a:tc>
                  <a:txBody>
                    <a:bodyPr/>
                    <a:lstStyle/>
                    <a:p>
                      <a:pPr algn="ctr"/>
                      <a:r>
                        <a:rPr lang="en-US" altLang="zh-CN" dirty="0" smtClean="0"/>
                        <a:t>-0.183***</a:t>
                      </a:r>
                      <a:endParaRPr lang="zh-CN" altLang="en-US" dirty="0"/>
                    </a:p>
                  </a:txBody>
                  <a:tcPr/>
                </a:tc>
              </a:tr>
            </a:tbl>
          </a:graphicData>
        </a:graphic>
      </p:graphicFrame>
    </p:spTree>
    <p:extLst>
      <p:ext uri="{BB962C8B-B14F-4D97-AF65-F5344CB8AC3E}">
        <p14:creationId xmlns:p14="http://schemas.microsoft.com/office/powerpoint/2010/main" val="22947070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738795" y="1883391"/>
            <a:ext cx="1774209" cy="8188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lumMod val="75000"/>
                    <a:lumOff val="25000"/>
                  </a:schemeClr>
                </a:solidFill>
                <a:latin typeface="Arial" panose="020B0604020202020204" pitchFamily="34" charset="0"/>
                <a:cs typeface="Arial" panose="020B0604020202020204" pitchFamily="34" charset="0"/>
              </a:rPr>
              <a:t>Video</a:t>
            </a:r>
            <a:endParaRPr lang="zh-CN" alt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6" name="椭圆 15"/>
          <p:cNvSpPr/>
          <p:nvPr/>
        </p:nvSpPr>
        <p:spPr>
          <a:xfrm>
            <a:off x="8023029" y="1771479"/>
            <a:ext cx="2430177" cy="10426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75000"/>
                    <a:lumOff val="25000"/>
                  </a:schemeClr>
                </a:solidFill>
                <a:latin typeface="Arial" panose="020B0604020202020204" pitchFamily="34" charset="0"/>
                <a:cs typeface="Arial" panose="020B0604020202020204" pitchFamily="34" charset="0"/>
              </a:rPr>
              <a:t>S</a:t>
            </a:r>
            <a:r>
              <a:rPr lang="en-US" altLang="zh-CN" sz="2400" dirty="0" smtClean="0">
                <a:solidFill>
                  <a:schemeClr val="tx1">
                    <a:lumMod val="75000"/>
                    <a:lumOff val="25000"/>
                  </a:schemeClr>
                </a:solidFill>
                <a:latin typeface="Arial" panose="020B0604020202020204" pitchFamily="34" charset="0"/>
                <a:cs typeface="Arial" panose="020B0604020202020204" pitchFamily="34" charset="0"/>
              </a:rPr>
              <a:t>uccess</a:t>
            </a:r>
            <a:endParaRPr lang="zh-CN" altLang="en-US" sz="24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17" name="直接箭头连接符 16"/>
          <p:cNvCxnSpPr>
            <a:stCxn id="15" idx="6"/>
            <a:endCxn id="16" idx="2"/>
          </p:cNvCxnSpPr>
          <p:nvPr/>
        </p:nvCxnSpPr>
        <p:spPr>
          <a:xfrm>
            <a:off x="3513004" y="2292824"/>
            <a:ext cx="4510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258815" y="5079694"/>
            <a:ext cx="6696128" cy="1131848"/>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en-US" altLang="zh-CN" sz="2400" dirty="0" smtClean="0">
                <a:latin typeface="Arial" panose="020B0604020202020204" pitchFamily="34" charset="0"/>
                <a:cs typeface="Arial" panose="020B0604020202020204" pitchFamily="34" charset="0"/>
              </a:rPr>
              <a:t>The effect is more significant in TB</a:t>
            </a:r>
            <a:r>
              <a:rPr lang="en-US" altLang="zh-CN" sz="2400" dirty="0">
                <a:latin typeface="Arial" panose="020B0604020202020204" pitchFamily="34" charset="0"/>
                <a:cs typeface="Arial" panose="020B0604020202020204" pitchFamily="34" charset="0"/>
              </a:rPr>
              <a:t>. </a:t>
            </a:r>
            <a:endParaRPr lang="en-US" altLang="zh-CN" sz="24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altLang="zh-CN" sz="2400" dirty="0" smtClean="0">
                <a:latin typeface="Arial" panose="020B0604020202020204" pitchFamily="34" charset="0"/>
                <a:cs typeface="Arial" panose="020B0604020202020204" pitchFamily="34" charset="0"/>
              </a:rPr>
              <a:t>Different </a:t>
            </a:r>
            <a:r>
              <a:rPr lang="en-US" altLang="zh-CN" sz="2400" dirty="0">
                <a:latin typeface="Arial" panose="020B0604020202020204" pitchFamily="34" charset="0"/>
                <a:cs typeface="Arial" panose="020B0604020202020204" pitchFamily="34" charset="0"/>
              </a:rPr>
              <a:t>website layout of different platforms</a:t>
            </a:r>
            <a:r>
              <a:rPr lang="en-US" altLang="zh-CN" sz="2400" dirty="0" smtClean="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sp>
        <p:nvSpPr>
          <p:cNvPr id="20" name="文本框 19"/>
          <p:cNvSpPr txBox="1"/>
          <p:nvPr/>
        </p:nvSpPr>
        <p:spPr>
          <a:xfrm>
            <a:off x="2893833" y="4618029"/>
            <a:ext cx="184731" cy="461665"/>
          </a:xfrm>
          <a:prstGeom prst="rect">
            <a:avLst/>
          </a:prstGeom>
          <a:noFill/>
        </p:spPr>
        <p:txBody>
          <a:bodyPr wrap="none" rtlCol="0">
            <a:spAutoFit/>
          </a:bodyPr>
          <a:lstStyle/>
          <a:p>
            <a:endParaRPr lang="zh-CN" altLang="en-US" sz="2400" dirty="0">
              <a:latin typeface="Arial" panose="020B0604020202020204" pitchFamily="34" charset="0"/>
              <a:cs typeface="Arial" panose="020B0604020202020204" pitchFamily="34" charset="0"/>
            </a:endParaRPr>
          </a:p>
        </p:txBody>
      </p:sp>
      <p:sp>
        <p:nvSpPr>
          <p:cNvPr id="12" name="矩形 3"/>
          <p:cNvSpPr>
            <a:spLocks noChangeArrowheads="1"/>
          </p:cNvSpPr>
          <p:nvPr/>
        </p:nvSpPr>
        <p:spPr bwMode="auto">
          <a:xfrm>
            <a:off x="1073958" y="379644"/>
            <a:ext cx="2869678"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Impact" pitchFamily="34" charset="0"/>
              </a:rPr>
              <a:t>Quality signal</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4219455466"/>
              </p:ext>
            </p:extLst>
          </p:nvPr>
        </p:nvGraphicFramePr>
        <p:xfrm>
          <a:off x="5505743" y="1766678"/>
          <a:ext cx="524546" cy="524546"/>
        </p:xfrm>
        <a:graphic>
          <a:graphicData uri="http://schemas.openxmlformats.org/presentationml/2006/ole">
            <mc:AlternateContent xmlns:mc="http://schemas.openxmlformats.org/markup-compatibility/2006">
              <mc:Choice xmlns:v="urn:schemas-microsoft-com:vml" Requires="v">
                <p:oleObj spid="_x0000_s3081" name="Equation" r:id="rId3" imgW="139680" imgH="139680" progId="Equation.DSMT4">
                  <p:embed/>
                </p:oleObj>
              </mc:Choice>
              <mc:Fallback>
                <p:oleObj name="Equation" r:id="rId3" imgW="139680" imgH="139680" progId="Equation.DSMT4">
                  <p:embed/>
                  <p:pic>
                    <p:nvPicPr>
                      <p:cNvPr id="0" name=""/>
                      <p:cNvPicPr/>
                      <p:nvPr/>
                    </p:nvPicPr>
                    <p:blipFill>
                      <a:blip r:embed="rId4"/>
                      <a:stretch>
                        <a:fillRect/>
                      </a:stretch>
                    </p:blipFill>
                    <p:spPr>
                      <a:xfrm>
                        <a:off x="5505743" y="1766678"/>
                        <a:ext cx="524546" cy="524546"/>
                      </a:xfrm>
                      <a:prstGeom prst="rect">
                        <a:avLst/>
                      </a:prstGeom>
                    </p:spPr>
                  </p:pic>
                </p:oleObj>
              </mc:Fallback>
            </mc:AlternateContent>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392762812"/>
              </p:ext>
            </p:extLst>
          </p:nvPr>
        </p:nvGraphicFramePr>
        <p:xfrm>
          <a:off x="2033193" y="2880184"/>
          <a:ext cx="7896419" cy="2087598"/>
        </p:xfrm>
        <a:graphic>
          <a:graphicData uri="http://schemas.openxmlformats.org/drawingml/2006/table">
            <a:tbl>
              <a:tblPr firstRow="1" bandRow="1">
                <a:tableStyleId>{5C22544A-7EE6-4342-B048-85BDC9FD1C3A}</a:tableStyleId>
              </a:tblPr>
              <a:tblGrid>
                <a:gridCol w="2256119"/>
                <a:gridCol w="1128060"/>
                <a:gridCol w="1128060"/>
                <a:gridCol w="1128060"/>
                <a:gridCol w="1128060"/>
                <a:gridCol w="1128060"/>
              </a:tblGrid>
              <a:tr h="605187">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r>
                        <a:rPr lang="en-US" altLang="zh-CN" dirty="0" smtClean="0"/>
                        <a:t>(1)</a:t>
                      </a:r>
                      <a:endParaRPr lang="zh-CN" altLang="en-US" dirty="0"/>
                    </a:p>
                  </a:txBody>
                  <a:tcPr anchor="ctr"/>
                </a:tc>
                <a:tc>
                  <a:txBody>
                    <a:bodyPr/>
                    <a:lstStyle/>
                    <a:p>
                      <a:pPr algn="ctr"/>
                      <a:r>
                        <a:rPr lang="en-US" altLang="zh-CN" dirty="0" smtClean="0"/>
                        <a:t>(2)</a:t>
                      </a:r>
                      <a:endParaRPr lang="zh-CN" altLang="en-US" dirty="0"/>
                    </a:p>
                  </a:txBody>
                  <a:tcPr anchor="ctr"/>
                </a:tc>
                <a:tc>
                  <a:txBody>
                    <a:bodyPr/>
                    <a:lstStyle/>
                    <a:p>
                      <a:pPr algn="ctr"/>
                      <a:r>
                        <a:rPr lang="en-US" altLang="zh-CN" dirty="0" smtClean="0"/>
                        <a:t>(3)</a:t>
                      </a:r>
                      <a:endParaRPr lang="zh-CN" altLang="en-US" dirty="0"/>
                    </a:p>
                  </a:txBody>
                  <a:tcPr anchor="ctr"/>
                </a:tc>
                <a:tc>
                  <a:txBody>
                    <a:bodyPr/>
                    <a:lstStyle/>
                    <a:p>
                      <a:pPr algn="ctr"/>
                      <a:r>
                        <a:rPr lang="en-US" altLang="zh-CN" dirty="0" smtClean="0"/>
                        <a:t>(4)</a:t>
                      </a:r>
                      <a:endParaRPr lang="zh-CN" altLang="en-US" dirty="0"/>
                    </a:p>
                  </a:txBody>
                  <a:tcPr anchor="ctr"/>
                </a:tc>
              </a:tr>
              <a:tr h="605187">
                <a:tc rowSpan="2">
                  <a:txBody>
                    <a:bodyPr/>
                    <a:lstStyle/>
                    <a:p>
                      <a:pPr algn="ctr"/>
                      <a:r>
                        <a:rPr lang="en-US" altLang="zh-CN" dirty="0" smtClean="0"/>
                        <a:t>Video</a:t>
                      </a:r>
                      <a:endParaRPr lang="zh-CN" altLang="en-US" dirty="0"/>
                    </a:p>
                  </a:txBody>
                  <a:tcPr anchor="ctr"/>
                </a:tc>
                <a:tc>
                  <a:txBody>
                    <a:bodyPr/>
                    <a:lstStyle/>
                    <a:p>
                      <a:pPr algn="ctr"/>
                      <a:r>
                        <a:rPr lang="en-US" altLang="zh-CN" dirty="0" smtClean="0"/>
                        <a:t>JD</a:t>
                      </a:r>
                      <a:endParaRPr lang="zh-CN" altLang="en-US" dirty="0"/>
                    </a:p>
                  </a:txBody>
                  <a:tcPr anchor="ctr"/>
                </a:tc>
                <a:tc>
                  <a:txBody>
                    <a:bodyPr/>
                    <a:lstStyle/>
                    <a:p>
                      <a:pPr algn="ctr"/>
                      <a:r>
                        <a:rPr lang="en-US" altLang="zh-CN" dirty="0" smtClean="0"/>
                        <a:t>0.439*</a:t>
                      </a:r>
                      <a:endParaRPr lang="zh-CN" altLang="en-US" dirty="0"/>
                    </a:p>
                  </a:txBody>
                  <a:tcPr anchor="ctr"/>
                </a:tc>
                <a:tc>
                  <a:txBody>
                    <a:bodyPr/>
                    <a:lstStyle/>
                    <a:p>
                      <a:pPr algn="ctr"/>
                      <a:r>
                        <a:rPr lang="en-US" altLang="zh-CN" dirty="0" smtClean="0"/>
                        <a:t>0.464*</a:t>
                      </a:r>
                      <a:endParaRPr lang="zh-CN" altLang="en-US" dirty="0"/>
                    </a:p>
                  </a:txBody>
                  <a:tcPr anchor="ctr"/>
                </a:tc>
                <a:tc>
                  <a:txBody>
                    <a:bodyPr/>
                    <a:lstStyle/>
                    <a:p>
                      <a:pPr algn="ctr"/>
                      <a:r>
                        <a:rPr lang="en-US" altLang="zh-CN" dirty="0" smtClean="0"/>
                        <a:t>0.484*</a:t>
                      </a:r>
                      <a:endParaRPr lang="zh-CN" altLang="en-US" dirty="0"/>
                    </a:p>
                  </a:txBody>
                  <a:tcPr anchor="ctr"/>
                </a:tc>
                <a:tc>
                  <a:txBody>
                    <a:bodyPr/>
                    <a:lstStyle/>
                    <a:p>
                      <a:pPr algn="ctr"/>
                      <a:r>
                        <a:rPr lang="en-US" altLang="zh-CN" dirty="0" smtClean="0"/>
                        <a:t>0.511*</a:t>
                      </a:r>
                      <a:endParaRPr lang="zh-CN" altLang="en-US" dirty="0"/>
                    </a:p>
                  </a:txBody>
                  <a:tcPr anchor="ctr"/>
                </a:tc>
              </a:tr>
              <a:tr h="877224">
                <a:tc vMerge="1">
                  <a:txBody>
                    <a:bodyPr/>
                    <a:lstStyle/>
                    <a:p>
                      <a:pPr algn="ctr"/>
                      <a:endParaRPr lang="zh-CN" altLang="en-US" dirty="0"/>
                    </a:p>
                  </a:txBody>
                  <a:tcPr/>
                </a:tc>
                <a:tc>
                  <a:txBody>
                    <a:bodyPr/>
                    <a:lstStyle/>
                    <a:p>
                      <a:pPr algn="ctr"/>
                      <a:r>
                        <a:rPr lang="en-US" altLang="zh-CN" dirty="0" smtClean="0"/>
                        <a:t>TB</a:t>
                      </a:r>
                      <a:endParaRPr lang="zh-CN" altLang="en-US" dirty="0"/>
                    </a:p>
                  </a:txBody>
                  <a:tcPr anchor="ctr"/>
                </a:tc>
                <a:tc>
                  <a:txBody>
                    <a:bodyPr/>
                    <a:lstStyle/>
                    <a:p>
                      <a:pPr algn="ctr"/>
                      <a:r>
                        <a:rPr lang="en-US" altLang="zh-CN" dirty="0" smtClean="0"/>
                        <a:t>1.743***</a:t>
                      </a:r>
                      <a:endParaRPr lang="zh-CN" altLang="en-US" dirty="0"/>
                    </a:p>
                  </a:txBody>
                  <a:tcPr anchor="ctr"/>
                </a:tc>
                <a:tc>
                  <a:txBody>
                    <a:bodyPr/>
                    <a:lstStyle/>
                    <a:p>
                      <a:pPr algn="ctr"/>
                      <a:r>
                        <a:rPr lang="en-US" altLang="zh-CN" dirty="0" smtClean="0"/>
                        <a:t>1.749***</a:t>
                      </a:r>
                      <a:endParaRPr lang="zh-CN" altLang="en-US" dirty="0"/>
                    </a:p>
                  </a:txBody>
                  <a:tcPr anchor="ctr"/>
                </a:tc>
                <a:tc>
                  <a:txBody>
                    <a:bodyPr/>
                    <a:lstStyle/>
                    <a:p>
                      <a:pPr algn="ctr"/>
                      <a:r>
                        <a:rPr lang="en-US" altLang="zh-CN" dirty="0" smtClean="0"/>
                        <a:t>1.687***</a:t>
                      </a:r>
                      <a:endParaRPr lang="zh-CN" altLang="en-US" dirty="0"/>
                    </a:p>
                  </a:txBody>
                  <a:tcPr anchor="ctr"/>
                </a:tc>
                <a:tc>
                  <a:txBody>
                    <a:bodyPr/>
                    <a:lstStyle/>
                    <a:p>
                      <a:pPr algn="ctr"/>
                      <a:r>
                        <a:rPr lang="en-US" altLang="zh-CN" dirty="0" smtClean="0"/>
                        <a:t>1.661***</a:t>
                      </a:r>
                      <a:endParaRPr lang="zh-CN" altLang="en-US" dirty="0"/>
                    </a:p>
                  </a:txBody>
                  <a:tcPr anchor="ctr"/>
                </a:tc>
              </a:tr>
            </a:tbl>
          </a:graphicData>
        </a:graphic>
      </p:graphicFrame>
    </p:spTree>
    <p:extLst>
      <p:ext uri="{BB962C8B-B14F-4D97-AF65-F5344CB8AC3E}">
        <p14:creationId xmlns:p14="http://schemas.microsoft.com/office/powerpoint/2010/main" val="13061488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2"/>
          <a:stretch>
            <a:fillRect/>
          </a:stretch>
        </p:blipFill>
        <p:spPr>
          <a:xfrm>
            <a:off x="3172992" y="929288"/>
            <a:ext cx="5342857" cy="5628571"/>
          </a:xfrm>
          <a:prstGeom prst="rect">
            <a:avLst/>
          </a:prstGeom>
        </p:spPr>
      </p:pic>
      <p:pic>
        <p:nvPicPr>
          <p:cNvPr id="12" name="图片 11"/>
          <p:cNvPicPr>
            <a:picLocks noChangeAspect="1"/>
          </p:cNvPicPr>
          <p:nvPr/>
        </p:nvPicPr>
        <p:blipFill>
          <a:blip r:embed="rId3"/>
          <a:stretch>
            <a:fillRect/>
          </a:stretch>
        </p:blipFill>
        <p:spPr>
          <a:xfrm>
            <a:off x="2749338" y="1243724"/>
            <a:ext cx="6541842" cy="5034821"/>
          </a:xfrm>
          <a:prstGeom prst="rect">
            <a:avLst/>
          </a:prstGeom>
        </p:spPr>
      </p:pic>
      <p:sp>
        <p:nvSpPr>
          <p:cNvPr id="7" name="矩形 3"/>
          <p:cNvSpPr>
            <a:spLocks noChangeArrowheads="1"/>
          </p:cNvSpPr>
          <p:nvPr/>
        </p:nvSpPr>
        <p:spPr bwMode="auto">
          <a:xfrm>
            <a:off x="1073958" y="379644"/>
            <a:ext cx="3067425"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Impact" pitchFamily="34" charset="0"/>
              </a:rPr>
              <a:t>Website layout</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Tree>
    <p:extLst>
      <p:ext uri="{BB962C8B-B14F-4D97-AF65-F5344CB8AC3E}">
        <p14:creationId xmlns:p14="http://schemas.microsoft.com/office/powerpoint/2010/main" val="20559484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1"/>
                                        </p:tgtEl>
                                        <p:attrNameLst>
                                          <p:attrName>ppt_x</p:attrName>
                                        </p:attrNameLst>
                                      </p:cBhvr>
                                      <p:tavLst>
                                        <p:tav tm="0">
                                          <p:val>
                                            <p:strVal val="ppt_x"/>
                                          </p:val>
                                        </p:tav>
                                        <p:tav tm="100000">
                                          <p:val>
                                            <p:strVal val="ppt_x"/>
                                          </p:val>
                                        </p:tav>
                                      </p:tavLst>
                                    </p:anim>
                                    <p:anim calcmode="lin" valueType="num">
                                      <p:cBhvr additive="base">
                                        <p:cTn id="7" dur="500"/>
                                        <p:tgtEl>
                                          <p:spTgt spid="11"/>
                                        </p:tgtEl>
                                        <p:attrNameLst>
                                          <p:attrName>ppt_y</p:attrName>
                                        </p:attrNameLst>
                                      </p:cBhvr>
                                      <p:tavLst>
                                        <p:tav tm="0">
                                          <p:val>
                                            <p:strVal val="ppt_y"/>
                                          </p:val>
                                        </p:tav>
                                        <p:tav tm="100000">
                                          <p:val>
                                            <p:strVal val="1+ppt_h/2"/>
                                          </p:val>
                                        </p:tav>
                                      </p:tavLst>
                                    </p:anim>
                                    <p:set>
                                      <p:cBhvr>
                                        <p:cTn id="8" dur="1" fill="hold">
                                          <p:stCondLst>
                                            <p:cond delay="499"/>
                                          </p:stCondLst>
                                        </p:cTn>
                                        <p:tgtEl>
                                          <p:spTgt spid="1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734039" y="1238377"/>
            <a:ext cx="2308518" cy="9307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lumMod val="75000"/>
                    <a:lumOff val="25000"/>
                  </a:schemeClr>
                </a:solidFill>
                <a:latin typeface="Arial" panose="020B0604020202020204" pitchFamily="34" charset="0"/>
                <a:cs typeface="Arial" panose="020B0604020202020204" pitchFamily="34" charset="0"/>
              </a:rPr>
              <a:t>Popularity</a:t>
            </a:r>
            <a:endParaRPr lang="zh-CN" alt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6" name="椭圆 15"/>
          <p:cNvSpPr/>
          <p:nvPr/>
        </p:nvSpPr>
        <p:spPr>
          <a:xfrm>
            <a:off x="8130814" y="1178698"/>
            <a:ext cx="2430177" cy="10426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75000"/>
                    <a:lumOff val="25000"/>
                  </a:schemeClr>
                </a:solidFill>
                <a:latin typeface="Arial" panose="020B0604020202020204" pitchFamily="34" charset="0"/>
                <a:cs typeface="Arial" panose="020B0604020202020204" pitchFamily="34" charset="0"/>
              </a:rPr>
              <a:t>S</a:t>
            </a:r>
            <a:r>
              <a:rPr lang="en-US" altLang="zh-CN" sz="2400" dirty="0" smtClean="0">
                <a:solidFill>
                  <a:schemeClr val="tx1">
                    <a:lumMod val="75000"/>
                    <a:lumOff val="25000"/>
                  </a:schemeClr>
                </a:solidFill>
                <a:latin typeface="Arial" panose="020B0604020202020204" pitchFamily="34" charset="0"/>
                <a:cs typeface="Arial" panose="020B0604020202020204" pitchFamily="34" charset="0"/>
              </a:rPr>
              <a:t>uccess</a:t>
            </a:r>
            <a:endParaRPr lang="zh-CN" altLang="en-US" sz="24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17" name="直接箭头连接符 16"/>
          <p:cNvCxnSpPr>
            <a:stCxn id="15" idx="6"/>
            <a:endCxn id="16" idx="2"/>
          </p:cNvCxnSpPr>
          <p:nvPr/>
        </p:nvCxnSpPr>
        <p:spPr>
          <a:xfrm flipV="1">
            <a:off x="4042557" y="1700043"/>
            <a:ext cx="4088257" cy="3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582782" y="4706457"/>
            <a:ext cx="9536585" cy="1200329"/>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en-US" altLang="zh-CN" sz="2400" dirty="0" smtClean="0">
                <a:latin typeface="Arial" panose="020B0604020202020204" pitchFamily="34" charset="0"/>
                <a:cs typeface="Arial" panose="020B0604020202020204" pitchFamily="34" charset="0"/>
              </a:rPr>
              <a:t>More attractive.</a:t>
            </a:r>
          </a:p>
          <a:p>
            <a:pPr marL="342900" indent="-342900">
              <a:lnSpc>
                <a:spcPct val="150000"/>
              </a:lnSpc>
              <a:buFont typeface="Arial" panose="020B0604020202020204" pitchFamily="34" charset="0"/>
              <a:buChar char="•"/>
            </a:pPr>
            <a:r>
              <a:rPr lang="en-US" altLang="zh-CN" sz="2400" dirty="0" smtClean="0">
                <a:latin typeface="Arial" panose="020B0604020202020204" pitchFamily="34" charset="0"/>
                <a:cs typeface="Arial" panose="020B0604020202020204" pitchFamily="34" charset="0"/>
              </a:rPr>
              <a:t>Only people who are really interested in the project will click “like”.</a:t>
            </a:r>
            <a:endParaRPr lang="en-US" altLang="zh-CN" sz="2400" dirty="0">
              <a:latin typeface="Arial" panose="020B0604020202020204" pitchFamily="34" charset="0"/>
              <a:cs typeface="Arial" panose="020B0604020202020204" pitchFamily="34" charset="0"/>
            </a:endParaRPr>
          </a:p>
        </p:txBody>
      </p:sp>
      <p:sp>
        <p:nvSpPr>
          <p:cNvPr id="11" name="矩形 3"/>
          <p:cNvSpPr>
            <a:spLocks noChangeArrowheads="1"/>
          </p:cNvSpPr>
          <p:nvPr/>
        </p:nvSpPr>
        <p:spPr bwMode="auto">
          <a:xfrm>
            <a:off x="1073958" y="379644"/>
            <a:ext cx="2188401"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Impact" pitchFamily="34" charset="0"/>
              </a:rPr>
              <a:t>Popularity</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graphicFrame>
        <p:nvGraphicFramePr>
          <p:cNvPr id="12" name="表格 11"/>
          <p:cNvGraphicFramePr>
            <a:graphicFrameLocks noGrp="1"/>
          </p:cNvGraphicFramePr>
          <p:nvPr>
            <p:extLst>
              <p:ext uri="{D42A27DB-BD31-4B8C-83A1-F6EECF244321}">
                <p14:modId xmlns:p14="http://schemas.microsoft.com/office/powerpoint/2010/main" val="2357755804"/>
              </p:ext>
            </p:extLst>
          </p:nvPr>
        </p:nvGraphicFramePr>
        <p:xfrm>
          <a:off x="1878319" y="2381022"/>
          <a:ext cx="7896419" cy="2087598"/>
        </p:xfrm>
        <a:graphic>
          <a:graphicData uri="http://schemas.openxmlformats.org/drawingml/2006/table">
            <a:tbl>
              <a:tblPr firstRow="1" bandRow="1">
                <a:tableStyleId>{5C22544A-7EE6-4342-B048-85BDC9FD1C3A}</a:tableStyleId>
              </a:tblPr>
              <a:tblGrid>
                <a:gridCol w="2256119"/>
                <a:gridCol w="1128060"/>
                <a:gridCol w="1128060"/>
                <a:gridCol w="1128060"/>
                <a:gridCol w="1128060"/>
                <a:gridCol w="1128060"/>
              </a:tblGrid>
              <a:tr h="605187">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r>
                        <a:rPr lang="en-US" altLang="zh-CN" dirty="0" smtClean="0"/>
                        <a:t>(1)</a:t>
                      </a:r>
                      <a:endParaRPr lang="zh-CN" altLang="en-US" dirty="0"/>
                    </a:p>
                  </a:txBody>
                  <a:tcPr anchor="ctr"/>
                </a:tc>
                <a:tc>
                  <a:txBody>
                    <a:bodyPr/>
                    <a:lstStyle/>
                    <a:p>
                      <a:pPr algn="ctr"/>
                      <a:r>
                        <a:rPr lang="en-US" altLang="zh-CN" dirty="0" smtClean="0"/>
                        <a:t>(2)</a:t>
                      </a:r>
                      <a:endParaRPr lang="zh-CN" altLang="en-US" dirty="0"/>
                    </a:p>
                  </a:txBody>
                  <a:tcPr anchor="ctr"/>
                </a:tc>
                <a:tc>
                  <a:txBody>
                    <a:bodyPr/>
                    <a:lstStyle/>
                    <a:p>
                      <a:pPr algn="ctr"/>
                      <a:r>
                        <a:rPr lang="en-US" altLang="zh-CN" dirty="0" smtClean="0"/>
                        <a:t>(3)</a:t>
                      </a:r>
                      <a:endParaRPr lang="zh-CN" altLang="en-US" dirty="0"/>
                    </a:p>
                  </a:txBody>
                  <a:tcPr anchor="ctr"/>
                </a:tc>
                <a:tc>
                  <a:txBody>
                    <a:bodyPr/>
                    <a:lstStyle/>
                    <a:p>
                      <a:pPr algn="ctr"/>
                      <a:r>
                        <a:rPr lang="en-US" altLang="zh-CN" dirty="0" smtClean="0"/>
                        <a:t>(4)</a:t>
                      </a:r>
                      <a:endParaRPr lang="zh-CN" altLang="en-US" dirty="0"/>
                    </a:p>
                  </a:txBody>
                  <a:tcPr anchor="ctr"/>
                </a:tc>
              </a:tr>
              <a:tr h="605187">
                <a:tc rowSpan="2">
                  <a:txBody>
                    <a:bodyPr/>
                    <a:lstStyle/>
                    <a:p>
                      <a:pPr algn="ctr"/>
                      <a:r>
                        <a:rPr lang="en-US" altLang="zh-CN" dirty="0" smtClean="0"/>
                        <a:t>Follows/Likes</a:t>
                      </a:r>
                      <a:endParaRPr lang="zh-CN" altLang="en-US" dirty="0"/>
                    </a:p>
                  </a:txBody>
                  <a:tcPr anchor="ctr"/>
                </a:tc>
                <a:tc>
                  <a:txBody>
                    <a:bodyPr/>
                    <a:lstStyle/>
                    <a:p>
                      <a:pPr algn="ctr"/>
                      <a:r>
                        <a:rPr lang="en-US" altLang="zh-CN" dirty="0" smtClean="0"/>
                        <a:t>JD</a:t>
                      </a:r>
                      <a:endParaRPr lang="zh-CN" altLang="en-US" dirty="0"/>
                    </a:p>
                  </a:txBody>
                  <a:tcPr anchor="ctr"/>
                </a:tc>
                <a:tc>
                  <a:txBody>
                    <a:bodyPr/>
                    <a:lstStyle/>
                    <a:p>
                      <a:pPr algn="ctr"/>
                      <a:r>
                        <a:rPr lang="en-US" altLang="zh-CN" dirty="0" smtClean="0"/>
                        <a:t>0.708**</a:t>
                      </a:r>
                      <a:endParaRPr lang="zh-CN" altLang="en-US" dirty="0"/>
                    </a:p>
                  </a:txBody>
                  <a:tcPr anchor="ctr"/>
                </a:tc>
                <a:tc>
                  <a:txBody>
                    <a:bodyPr/>
                    <a:lstStyle/>
                    <a:p>
                      <a:pPr algn="ctr"/>
                      <a:r>
                        <a:rPr lang="en-US" altLang="zh-CN" dirty="0" smtClean="0"/>
                        <a:t>0.672**</a:t>
                      </a:r>
                      <a:endParaRPr lang="zh-CN" altLang="en-US" dirty="0"/>
                    </a:p>
                  </a:txBody>
                  <a:tcPr anchor="ctr"/>
                </a:tc>
                <a:tc>
                  <a:txBody>
                    <a:bodyPr/>
                    <a:lstStyle/>
                    <a:p>
                      <a:pPr algn="ctr"/>
                      <a:r>
                        <a:rPr lang="en-US" altLang="zh-CN" dirty="0" smtClean="0"/>
                        <a:t>0.732**</a:t>
                      </a:r>
                      <a:endParaRPr lang="zh-CN" altLang="en-US" dirty="0"/>
                    </a:p>
                  </a:txBody>
                  <a:tcPr anchor="ctr"/>
                </a:tc>
                <a:tc>
                  <a:txBody>
                    <a:bodyPr/>
                    <a:lstStyle/>
                    <a:p>
                      <a:pPr algn="ctr"/>
                      <a:r>
                        <a:rPr lang="en-US" altLang="zh-CN" dirty="0" smtClean="0"/>
                        <a:t>0.699***</a:t>
                      </a:r>
                      <a:endParaRPr lang="zh-CN" altLang="en-US" dirty="0"/>
                    </a:p>
                  </a:txBody>
                  <a:tcPr anchor="ctr"/>
                </a:tc>
              </a:tr>
              <a:tr h="877224">
                <a:tc vMerge="1">
                  <a:txBody>
                    <a:bodyPr/>
                    <a:lstStyle/>
                    <a:p>
                      <a:pPr algn="ctr"/>
                      <a:endParaRPr lang="zh-CN" altLang="en-US" dirty="0"/>
                    </a:p>
                  </a:txBody>
                  <a:tcPr/>
                </a:tc>
                <a:tc>
                  <a:txBody>
                    <a:bodyPr/>
                    <a:lstStyle/>
                    <a:p>
                      <a:pPr algn="ctr"/>
                      <a:r>
                        <a:rPr lang="en-US" altLang="zh-CN" dirty="0" smtClean="0"/>
                        <a:t>TB</a:t>
                      </a:r>
                      <a:endParaRPr lang="zh-CN" altLang="en-US" dirty="0"/>
                    </a:p>
                  </a:txBody>
                  <a:tcPr anchor="ctr"/>
                </a:tc>
                <a:tc>
                  <a:txBody>
                    <a:bodyPr/>
                    <a:lstStyle/>
                    <a:p>
                      <a:pPr algn="ctr"/>
                      <a:r>
                        <a:rPr lang="en-US" altLang="zh-CN" dirty="0" smtClean="0"/>
                        <a:t>1.567**</a:t>
                      </a:r>
                      <a:endParaRPr lang="zh-CN" altLang="en-US" dirty="0"/>
                    </a:p>
                  </a:txBody>
                  <a:tcPr anchor="ctr"/>
                </a:tc>
                <a:tc>
                  <a:txBody>
                    <a:bodyPr/>
                    <a:lstStyle/>
                    <a:p>
                      <a:pPr algn="ctr"/>
                      <a:r>
                        <a:rPr lang="en-US" altLang="zh-CN" dirty="0" smtClean="0"/>
                        <a:t>1.688**</a:t>
                      </a:r>
                      <a:endParaRPr lang="zh-CN" altLang="en-US" dirty="0"/>
                    </a:p>
                  </a:txBody>
                  <a:tcPr anchor="ctr"/>
                </a:tc>
                <a:tc>
                  <a:txBody>
                    <a:bodyPr/>
                    <a:lstStyle/>
                    <a:p>
                      <a:pPr algn="ctr"/>
                      <a:r>
                        <a:rPr lang="en-US" altLang="zh-CN" dirty="0" smtClean="0"/>
                        <a:t>1.600***</a:t>
                      </a:r>
                      <a:endParaRPr lang="zh-CN" altLang="en-US" dirty="0"/>
                    </a:p>
                  </a:txBody>
                  <a:tcPr anchor="ctr"/>
                </a:tc>
                <a:tc>
                  <a:txBody>
                    <a:bodyPr/>
                    <a:lstStyle/>
                    <a:p>
                      <a:pPr algn="ctr"/>
                      <a:r>
                        <a:rPr lang="en-US" altLang="zh-CN" dirty="0" smtClean="0"/>
                        <a:t>1.862***</a:t>
                      </a:r>
                      <a:endParaRPr lang="zh-CN" altLang="en-US" dirty="0"/>
                    </a:p>
                  </a:txBody>
                  <a:tcPr anchor="ctr"/>
                </a:tc>
              </a:tr>
            </a:tbl>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079099411"/>
              </p:ext>
            </p:extLst>
          </p:nvPr>
        </p:nvGraphicFramePr>
        <p:xfrm>
          <a:off x="5826529" y="1186214"/>
          <a:ext cx="524546" cy="524546"/>
        </p:xfrm>
        <a:graphic>
          <a:graphicData uri="http://schemas.openxmlformats.org/presentationml/2006/ole">
            <mc:AlternateContent xmlns:mc="http://schemas.openxmlformats.org/markup-compatibility/2006">
              <mc:Choice xmlns:v="urn:schemas-microsoft-com:vml" Requires="v">
                <p:oleObj spid="_x0000_s4105" name="Equation" r:id="rId3" imgW="139680" imgH="139680" progId="Equation.DSMT4">
                  <p:embed/>
                </p:oleObj>
              </mc:Choice>
              <mc:Fallback>
                <p:oleObj name="Equation" r:id="rId3" imgW="139680" imgH="139680" progId="Equation.DSMT4">
                  <p:embed/>
                  <p:pic>
                    <p:nvPicPr>
                      <p:cNvPr id="0" name=""/>
                      <p:cNvPicPr/>
                      <p:nvPr/>
                    </p:nvPicPr>
                    <p:blipFill>
                      <a:blip r:embed="rId4"/>
                      <a:stretch>
                        <a:fillRect/>
                      </a:stretch>
                    </p:blipFill>
                    <p:spPr>
                      <a:xfrm>
                        <a:off x="5826529" y="1186214"/>
                        <a:ext cx="524546" cy="524546"/>
                      </a:xfrm>
                      <a:prstGeom prst="rect">
                        <a:avLst/>
                      </a:prstGeom>
                    </p:spPr>
                  </p:pic>
                </p:oleObj>
              </mc:Fallback>
            </mc:AlternateContent>
          </a:graphicData>
        </a:graphic>
      </p:graphicFrame>
    </p:spTree>
    <p:extLst>
      <p:ext uri="{BB962C8B-B14F-4D97-AF65-F5344CB8AC3E}">
        <p14:creationId xmlns:p14="http://schemas.microsoft.com/office/powerpoint/2010/main" val="4709565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554542" y="1300905"/>
            <a:ext cx="9082916" cy="4350852"/>
            <a:chOff x="1610183" y="1300905"/>
            <a:chExt cx="9082916" cy="4350852"/>
          </a:xfrm>
        </p:grpSpPr>
        <p:sp>
          <p:nvSpPr>
            <p:cNvPr id="15" name="椭圆 14"/>
            <p:cNvSpPr/>
            <p:nvPr/>
          </p:nvSpPr>
          <p:spPr>
            <a:xfrm>
              <a:off x="1893738" y="1412817"/>
              <a:ext cx="1774209" cy="8188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lumMod val="75000"/>
                      <a:lumOff val="25000"/>
                    </a:schemeClr>
                  </a:solidFill>
                  <a:latin typeface="Arial" panose="020B0604020202020204" pitchFamily="34" charset="0"/>
                  <a:cs typeface="Arial" panose="020B0604020202020204" pitchFamily="34" charset="0"/>
                </a:rPr>
                <a:t>Seller </a:t>
              </a:r>
              <a:endParaRPr lang="zh-CN" alt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6" name="椭圆 15"/>
            <p:cNvSpPr/>
            <p:nvPr/>
          </p:nvSpPr>
          <p:spPr>
            <a:xfrm>
              <a:off x="8177972" y="1300905"/>
              <a:ext cx="2430177" cy="10426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75000"/>
                      <a:lumOff val="25000"/>
                    </a:schemeClr>
                  </a:solidFill>
                  <a:latin typeface="Arial" panose="020B0604020202020204" pitchFamily="34" charset="0"/>
                  <a:cs typeface="Arial" panose="020B0604020202020204" pitchFamily="34" charset="0"/>
                </a:rPr>
                <a:t>S</a:t>
              </a:r>
              <a:r>
                <a:rPr lang="en-US" altLang="zh-CN" sz="2400" dirty="0" smtClean="0">
                  <a:solidFill>
                    <a:schemeClr val="tx1">
                      <a:lumMod val="75000"/>
                      <a:lumOff val="25000"/>
                    </a:schemeClr>
                  </a:solidFill>
                  <a:latin typeface="Arial" panose="020B0604020202020204" pitchFamily="34" charset="0"/>
                  <a:cs typeface="Arial" panose="020B0604020202020204" pitchFamily="34" charset="0"/>
                </a:rPr>
                <a:t>uccess</a:t>
              </a:r>
              <a:endParaRPr lang="zh-CN" altLang="en-US" sz="24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17" name="直接箭头连接符 16"/>
            <p:cNvCxnSpPr>
              <a:stCxn id="15" idx="6"/>
              <a:endCxn id="16" idx="2"/>
            </p:cNvCxnSpPr>
            <p:nvPr/>
          </p:nvCxnSpPr>
          <p:spPr>
            <a:xfrm>
              <a:off x="3667947" y="1822250"/>
              <a:ext cx="4510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610183" y="4451428"/>
              <a:ext cx="9082916" cy="120032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Projects that TaoBao sellers found are easier </a:t>
              </a:r>
              <a:r>
                <a:rPr lang="en-US" altLang="zh-CN" sz="2400" dirty="0" smtClean="0">
                  <a:latin typeface="Arial" panose="020B0604020202020204" pitchFamily="34" charset="0"/>
                  <a:cs typeface="Arial" panose="020B0604020202020204" pitchFamily="34" charset="0"/>
                </a:rPr>
                <a:t>to get </a:t>
              </a:r>
              <a:r>
                <a:rPr lang="en-US" altLang="zh-CN" sz="2400" dirty="0">
                  <a:latin typeface="Arial" panose="020B0604020202020204" pitchFamily="34" charset="0"/>
                  <a:cs typeface="Arial" panose="020B0604020202020204" pitchFamily="34" charset="0"/>
                </a:rPr>
                <a:t>success compared with </a:t>
              </a:r>
              <a:r>
                <a:rPr lang="en-US" altLang="zh-CN" sz="2400" dirty="0" smtClean="0">
                  <a:latin typeface="Arial" panose="020B0604020202020204" pitchFamily="34" charset="0"/>
                  <a:cs typeface="Arial" panose="020B0604020202020204" pitchFamily="34" charset="0"/>
                </a:rPr>
                <a:t>TMall </a:t>
              </a:r>
              <a:r>
                <a:rPr lang="en-US" altLang="zh-CN" sz="2400" dirty="0">
                  <a:latin typeface="Arial" panose="020B0604020202020204" pitchFamily="34" charset="0"/>
                  <a:cs typeface="Arial" panose="020B0604020202020204" pitchFamily="34" charset="0"/>
                </a:rPr>
                <a:t>seller.</a:t>
              </a:r>
            </a:p>
          </p:txBody>
        </p:sp>
      </p:grpSp>
      <p:sp>
        <p:nvSpPr>
          <p:cNvPr id="11" name="矩形 3"/>
          <p:cNvSpPr>
            <a:spLocks noChangeArrowheads="1"/>
          </p:cNvSpPr>
          <p:nvPr/>
        </p:nvSpPr>
        <p:spPr bwMode="auto">
          <a:xfrm>
            <a:off x="1073958" y="379644"/>
            <a:ext cx="1822917"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Impact" pitchFamily="34" charset="0"/>
              </a:rPr>
              <a:t>Founder</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graphicFrame>
        <p:nvGraphicFramePr>
          <p:cNvPr id="12" name="表格 11"/>
          <p:cNvGraphicFramePr>
            <a:graphicFrameLocks noGrp="1"/>
          </p:cNvGraphicFramePr>
          <p:nvPr>
            <p:extLst>
              <p:ext uri="{D42A27DB-BD31-4B8C-83A1-F6EECF244321}">
                <p14:modId xmlns:p14="http://schemas.microsoft.com/office/powerpoint/2010/main" val="2377818454"/>
              </p:ext>
            </p:extLst>
          </p:nvPr>
        </p:nvGraphicFramePr>
        <p:xfrm>
          <a:off x="2203432" y="2514698"/>
          <a:ext cx="7896419" cy="1482411"/>
        </p:xfrm>
        <a:graphic>
          <a:graphicData uri="http://schemas.openxmlformats.org/drawingml/2006/table">
            <a:tbl>
              <a:tblPr firstRow="1" bandRow="1">
                <a:tableStyleId>{5C22544A-7EE6-4342-B048-85BDC9FD1C3A}</a:tableStyleId>
              </a:tblPr>
              <a:tblGrid>
                <a:gridCol w="2256119"/>
                <a:gridCol w="1128060"/>
                <a:gridCol w="1128060"/>
                <a:gridCol w="1128060"/>
                <a:gridCol w="1128060"/>
                <a:gridCol w="1128060"/>
              </a:tblGrid>
              <a:tr h="605187">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r>
                        <a:rPr lang="en-US" altLang="zh-CN" dirty="0" smtClean="0"/>
                        <a:t>(1)</a:t>
                      </a:r>
                      <a:endParaRPr lang="zh-CN" altLang="en-US" dirty="0"/>
                    </a:p>
                  </a:txBody>
                  <a:tcPr anchor="ctr"/>
                </a:tc>
                <a:tc>
                  <a:txBody>
                    <a:bodyPr/>
                    <a:lstStyle/>
                    <a:p>
                      <a:pPr algn="ctr"/>
                      <a:r>
                        <a:rPr lang="en-US" altLang="zh-CN" dirty="0" smtClean="0"/>
                        <a:t>(2)</a:t>
                      </a:r>
                      <a:endParaRPr lang="zh-CN" altLang="en-US" dirty="0"/>
                    </a:p>
                  </a:txBody>
                  <a:tcPr anchor="ctr"/>
                </a:tc>
                <a:tc>
                  <a:txBody>
                    <a:bodyPr/>
                    <a:lstStyle/>
                    <a:p>
                      <a:pPr algn="ctr"/>
                      <a:r>
                        <a:rPr lang="en-US" altLang="zh-CN" dirty="0" smtClean="0"/>
                        <a:t>(3)</a:t>
                      </a:r>
                      <a:endParaRPr lang="zh-CN" altLang="en-US" dirty="0"/>
                    </a:p>
                  </a:txBody>
                  <a:tcPr anchor="ctr"/>
                </a:tc>
                <a:tc>
                  <a:txBody>
                    <a:bodyPr/>
                    <a:lstStyle/>
                    <a:p>
                      <a:pPr algn="ctr"/>
                      <a:r>
                        <a:rPr lang="en-US" altLang="zh-CN" dirty="0" smtClean="0"/>
                        <a:t>(4)</a:t>
                      </a:r>
                      <a:endParaRPr lang="zh-CN" altLang="en-US" dirty="0"/>
                    </a:p>
                  </a:txBody>
                  <a:tcPr anchor="ctr"/>
                </a:tc>
              </a:tr>
              <a:tr h="877224">
                <a:tc>
                  <a:txBody>
                    <a:bodyPr/>
                    <a:lstStyle/>
                    <a:p>
                      <a:pPr algn="ctr"/>
                      <a:r>
                        <a:rPr lang="en-US" altLang="zh-CN" dirty="0" smtClean="0"/>
                        <a:t>Seller</a:t>
                      </a:r>
                      <a:endParaRPr lang="zh-CN" altLang="en-US" dirty="0"/>
                    </a:p>
                  </a:txBody>
                  <a:tcPr anchor="ctr"/>
                </a:tc>
                <a:tc>
                  <a:txBody>
                    <a:bodyPr/>
                    <a:lstStyle/>
                    <a:p>
                      <a:pPr algn="ctr"/>
                      <a:r>
                        <a:rPr lang="en-US" altLang="zh-CN" dirty="0" smtClean="0"/>
                        <a:t>TB</a:t>
                      </a:r>
                      <a:endParaRPr lang="zh-CN" altLang="en-US" dirty="0"/>
                    </a:p>
                  </a:txBody>
                  <a:tcPr anchor="ctr"/>
                </a:tc>
                <a:tc>
                  <a:txBody>
                    <a:bodyPr/>
                    <a:lstStyle/>
                    <a:p>
                      <a:pPr algn="ctr"/>
                      <a:r>
                        <a:rPr lang="en-US" altLang="zh-CN" dirty="0" smtClean="0"/>
                        <a:t>-0.998**</a:t>
                      </a:r>
                      <a:endParaRPr lang="zh-CN" altLang="en-US" dirty="0"/>
                    </a:p>
                  </a:txBody>
                  <a:tcPr anchor="ctr"/>
                </a:tc>
                <a:tc>
                  <a:txBody>
                    <a:bodyPr/>
                    <a:lstStyle/>
                    <a:p>
                      <a:pPr algn="ctr"/>
                      <a:r>
                        <a:rPr lang="en-US" altLang="zh-CN" dirty="0" smtClean="0"/>
                        <a:t>-1.347**</a:t>
                      </a:r>
                      <a:endParaRPr lang="zh-CN" altLang="en-US" dirty="0"/>
                    </a:p>
                  </a:txBody>
                  <a:tcPr anchor="ctr"/>
                </a:tc>
                <a:tc>
                  <a:txBody>
                    <a:bodyPr/>
                    <a:lstStyle/>
                    <a:p>
                      <a:pPr algn="ctr"/>
                      <a:r>
                        <a:rPr lang="en-US" altLang="zh-CN" dirty="0" smtClean="0"/>
                        <a:t>-1.068**</a:t>
                      </a:r>
                      <a:endParaRPr lang="zh-CN" altLang="en-US" dirty="0"/>
                    </a:p>
                  </a:txBody>
                  <a:tcPr anchor="ctr"/>
                </a:tc>
                <a:tc>
                  <a:txBody>
                    <a:bodyPr/>
                    <a:lstStyle/>
                    <a:p>
                      <a:pPr algn="ctr"/>
                      <a:r>
                        <a:rPr lang="en-US" altLang="zh-CN" dirty="0" smtClean="0"/>
                        <a:t>-1.598***</a:t>
                      </a:r>
                      <a:endParaRPr lang="zh-CN" altLang="en-US" dirty="0"/>
                    </a:p>
                  </a:txBody>
                  <a:tcPr anchor="ctr"/>
                </a:tc>
              </a:tr>
            </a:tbl>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454790747"/>
              </p:ext>
            </p:extLst>
          </p:nvPr>
        </p:nvGraphicFramePr>
        <p:xfrm>
          <a:off x="5415037" y="1517123"/>
          <a:ext cx="904562" cy="327025"/>
        </p:xfrm>
        <a:graphic>
          <a:graphicData uri="http://schemas.openxmlformats.org/presentationml/2006/ole">
            <mc:AlternateContent xmlns:mc="http://schemas.openxmlformats.org/markup-compatibility/2006">
              <mc:Choice xmlns:v="urn:schemas-microsoft-com:vml" Requires="v">
                <p:oleObj spid="_x0000_s5130" name="Equation" r:id="rId3" imgW="126720" imgH="101520" progId="Equation.DSMT4">
                  <p:embed/>
                </p:oleObj>
              </mc:Choice>
              <mc:Fallback>
                <p:oleObj name="Equation" r:id="rId3" imgW="126720" imgH="101520" progId="Equation.DSMT4">
                  <p:embed/>
                  <p:pic>
                    <p:nvPicPr>
                      <p:cNvPr id="0" name=""/>
                      <p:cNvPicPr/>
                      <p:nvPr/>
                    </p:nvPicPr>
                    <p:blipFill>
                      <a:blip r:embed="rId4"/>
                      <a:stretch>
                        <a:fillRect/>
                      </a:stretch>
                    </p:blipFill>
                    <p:spPr>
                      <a:xfrm>
                        <a:off x="5415037" y="1517123"/>
                        <a:ext cx="904562" cy="327025"/>
                      </a:xfrm>
                      <a:prstGeom prst="rect">
                        <a:avLst/>
                      </a:prstGeom>
                    </p:spPr>
                  </p:pic>
                </p:oleObj>
              </mc:Fallback>
            </mc:AlternateContent>
          </a:graphicData>
        </a:graphic>
      </p:graphicFrame>
    </p:spTree>
    <p:extLst>
      <p:ext uri="{BB962C8B-B14F-4D97-AF65-F5344CB8AC3E}">
        <p14:creationId xmlns:p14="http://schemas.microsoft.com/office/powerpoint/2010/main" val="22645171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59135" y="3806864"/>
            <a:ext cx="4073744" cy="830997"/>
          </a:xfrm>
          <a:prstGeom prst="rect">
            <a:avLst/>
          </a:prstGeom>
          <a:noFill/>
        </p:spPr>
        <p:txBody>
          <a:bodyPr vert="horz" wrap="none" rtlCol="0" anchor="ctr">
            <a:spAutoFit/>
          </a:bodyPr>
          <a:lstStyle/>
          <a:p>
            <a:pPr algn="ctr"/>
            <a:r>
              <a:rPr lang="en-US" altLang="zh-CN" sz="4800" b="1" dirty="0" smtClean="0">
                <a:solidFill>
                  <a:srgbClr val="5A538C"/>
                </a:solidFill>
                <a:latin typeface="Microsoft YaHei" charset="-122"/>
                <a:ea typeface="Microsoft YaHei" charset="-122"/>
                <a:cs typeface="Microsoft YaHei" charset="-122"/>
              </a:rPr>
              <a:t>Introduction</a:t>
            </a:r>
            <a:endParaRPr lang="zh-CN" altLang="en-US" sz="4800" b="1" dirty="0">
              <a:solidFill>
                <a:srgbClr val="5A538C"/>
              </a:solidFill>
              <a:latin typeface="Microsoft YaHei" charset="-122"/>
              <a:ea typeface="Microsoft YaHei" charset="-122"/>
              <a:cs typeface="Microsoft YaHei" charset="-122"/>
            </a:endParaRPr>
          </a:p>
        </p:txBody>
      </p:sp>
      <p:grpSp>
        <p:nvGrpSpPr>
          <p:cNvPr id="4" name="组合 7"/>
          <p:cNvGrpSpPr/>
          <p:nvPr/>
        </p:nvGrpSpPr>
        <p:grpSpPr>
          <a:xfrm>
            <a:off x="5023040" y="1569382"/>
            <a:ext cx="2498670" cy="1862048"/>
            <a:chOff x="2757770" y="2361497"/>
            <a:chExt cx="2498670" cy="1862048"/>
          </a:xfrm>
        </p:grpSpPr>
        <p:sp>
          <p:nvSpPr>
            <p:cNvPr id="5" name="TextBox 59"/>
            <p:cNvSpPr txBox="1">
              <a:spLocks noChangeArrowheads="1"/>
            </p:cNvSpPr>
            <p:nvPr/>
          </p:nvSpPr>
          <p:spPr bwMode="auto">
            <a:xfrm flipH="1">
              <a:off x="3115977" y="2361497"/>
              <a:ext cx="1782258" cy="1862048"/>
            </a:xfrm>
            <a:prstGeom prst="rect">
              <a:avLst/>
            </a:prstGeom>
            <a:noFill/>
            <a:ln>
              <a:noFill/>
            </a:ln>
            <a:extLst/>
          </p:spPr>
          <p:txBody>
            <a:bodyPr wrap="squar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685800">
                <a:defRPr/>
              </a:pPr>
              <a:r>
                <a:rPr lang="en-US" altLang="zh-CN" sz="11500" kern="0" dirty="0" smtClean="0">
                  <a:solidFill>
                    <a:srgbClr val="5A538C"/>
                  </a:solidFill>
                  <a:latin typeface="Impact" panose="020B0806030902050204" pitchFamily="34" charset="0"/>
                  <a:ea typeface="微软雅黑" pitchFamily="34" charset="-122"/>
                </a:rPr>
                <a:t>01</a:t>
              </a:r>
              <a:endParaRPr lang="en-US" altLang="ko-KR" sz="8800" kern="0" dirty="0">
                <a:solidFill>
                  <a:srgbClr val="5A538C"/>
                </a:solidFill>
                <a:latin typeface="Impact" panose="020B0806030902050204" pitchFamily="34" charset="0"/>
                <a:ea typeface="微软雅黑" pitchFamily="34" charset="-122"/>
              </a:endParaRPr>
            </a:p>
          </p:txBody>
        </p:sp>
        <p:sp>
          <p:nvSpPr>
            <p:cNvPr id="6" name="椭圆 5"/>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A538C"/>
                </a:solidFill>
              </a:endParaRPr>
            </a:p>
          </p:txBody>
        </p:sp>
        <p:sp>
          <p:nvSpPr>
            <p:cNvPr id="7" name="矩形 6"/>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A538C"/>
                </a:solidFill>
              </a:endParaRPr>
            </a:p>
          </p:txBody>
        </p:sp>
      </p:grpSp>
      <p:sp>
        <p:nvSpPr>
          <p:cNvPr id="8" name="任意多边形 38"/>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 fmla="*/ 1054278 w 1845118"/>
              <a:gd name="connsiteY0" fmla="*/ 539460 h 1113172"/>
              <a:gd name="connsiteX1" fmla="*/ 0 w 1845118"/>
              <a:gd name="connsiteY1" fmla="*/ 539460 h 1113172"/>
              <a:gd name="connsiteX2" fmla="*/ 0 w 1845118"/>
              <a:gd name="connsiteY2" fmla="*/ 0 h 1113172"/>
              <a:gd name="connsiteX3" fmla="*/ 1845118 w 1845118"/>
              <a:gd name="connsiteY3" fmla="*/ 0 h 1113172"/>
              <a:gd name="connsiteX4" fmla="*/ 1845118 w 1845118"/>
              <a:gd name="connsiteY4" fmla="*/ 1113172 h 1113172"/>
              <a:gd name="connsiteX5" fmla="*/ 1054278 w 1845118"/>
              <a:gd name="connsiteY5" fmla="*/ 1113172 h 1113172"/>
              <a:gd name="connsiteX6" fmla="*/ 1145718 w 1845118"/>
              <a:gd name="connsiteY6" fmla="*/ 630900 h 1113172"/>
              <a:gd name="connsiteX0" fmla="*/ 1054278 w 1845118"/>
              <a:gd name="connsiteY0" fmla="*/ 539460 h 1113172"/>
              <a:gd name="connsiteX1" fmla="*/ 0 w 1845118"/>
              <a:gd name="connsiteY1" fmla="*/ 539460 h 1113172"/>
              <a:gd name="connsiteX2" fmla="*/ 0 w 1845118"/>
              <a:gd name="connsiteY2" fmla="*/ 0 h 1113172"/>
              <a:gd name="connsiteX3" fmla="*/ 1845118 w 1845118"/>
              <a:gd name="connsiteY3" fmla="*/ 0 h 1113172"/>
              <a:gd name="connsiteX4" fmla="*/ 1845118 w 1845118"/>
              <a:gd name="connsiteY4" fmla="*/ 1113172 h 1113172"/>
              <a:gd name="connsiteX5" fmla="*/ 1054278 w 1845118"/>
              <a:gd name="connsiteY5" fmla="*/ 1113172 h 1113172"/>
              <a:gd name="connsiteX0" fmla="*/ 0 w 1845118"/>
              <a:gd name="connsiteY0" fmla="*/ 539460 h 1113172"/>
              <a:gd name="connsiteX1" fmla="*/ 0 w 1845118"/>
              <a:gd name="connsiteY1" fmla="*/ 0 h 1113172"/>
              <a:gd name="connsiteX2" fmla="*/ 1845118 w 1845118"/>
              <a:gd name="connsiteY2" fmla="*/ 0 h 1113172"/>
              <a:gd name="connsiteX3" fmla="*/ 1845118 w 1845118"/>
              <a:gd name="connsiteY3" fmla="*/ 1113172 h 1113172"/>
              <a:gd name="connsiteX4" fmla="*/ 1054278 w 1845118"/>
              <a:gd name="connsiteY4" fmla="*/ 1113172 h 1113172"/>
              <a:gd name="connsiteX0" fmla="*/ 0 w 1845118"/>
              <a:gd name="connsiteY0" fmla="*/ 539460 h 1113172"/>
              <a:gd name="connsiteX1" fmla="*/ 0 w 1845118"/>
              <a:gd name="connsiteY1" fmla="*/ 0 h 1113172"/>
              <a:gd name="connsiteX2" fmla="*/ 1845118 w 1845118"/>
              <a:gd name="connsiteY2" fmla="*/ 0 h 1113172"/>
              <a:gd name="connsiteX3" fmla="*/ 1845118 w 1845118"/>
              <a:gd name="connsiteY3" fmla="*/ 1113172 h 1113172"/>
            </a:gdLst>
            <a:ahLst/>
            <a:cxnLst>
              <a:cxn ang="0">
                <a:pos x="connsiteX0" y="connsiteY0"/>
              </a:cxn>
              <a:cxn ang="0">
                <a:pos x="connsiteX1" y="connsiteY1"/>
              </a:cxn>
              <a:cxn ang="0">
                <a:pos x="connsiteX2" y="connsiteY2"/>
              </a:cxn>
              <a:cxn ang="0">
                <a:pos x="connsiteX3" y="connsiteY3"/>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5A538C"/>
              </a:solidFill>
            </a:endParaRPr>
          </a:p>
        </p:txBody>
      </p:sp>
      <p:sp>
        <p:nvSpPr>
          <p:cNvPr id="9" name="任意多边形 36"/>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 fmla="*/ 618105 w 2362498"/>
              <a:gd name="connsiteY0" fmla="*/ 1612423 h 1827878"/>
              <a:gd name="connsiteX1" fmla="*/ 2362498 w 2362498"/>
              <a:gd name="connsiteY1" fmla="*/ 1612423 h 1827878"/>
              <a:gd name="connsiteX2" fmla="*/ 2362498 w 2362498"/>
              <a:gd name="connsiteY2" fmla="*/ 1827878 h 1827878"/>
              <a:gd name="connsiteX3" fmla="*/ 839514 w 2362498"/>
              <a:gd name="connsiteY3" fmla="*/ 1827878 h 1827878"/>
              <a:gd name="connsiteX4" fmla="*/ 433218 w 2362498"/>
              <a:gd name="connsiteY4" fmla="*/ 1827878 h 1827878"/>
              <a:gd name="connsiteX5" fmla="*/ 433218 w 2362498"/>
              <a:gd name="connsiteY5" fmla="*/ 1826314 h 1827878"/>
              <a:gd name="connsiteX6" fmla="*/ 0 w 2362498"/>
              <a:gd name="connsiteY6" fmla="*/ 1826314 h 1827878"/>
              <a:gd name="connsiteX7" fmla="*/ 0 w 2362498"/>
              <a:gd name="connsiteY7" fmla="*/ 0 h 1827878"/>
              <a:gd name="connsiteX8" fmla="*/ 618105 w 2362498"/>
              <a:gd name="connsiteY8" fmla="*/ 0 h 1827878"/>
              <a:gd name="connsiteX9" fmla="*/ 709545 w 2362498"/>
              <a:gd name="connsiteY9" fmla="*/ 1703863 h 1827878"/>
              <a:gd name="connsiteX0" fmla="*/ 618105 w 2362498"/>
              <a:gd name="connsiteY0" fmla="*/ 1612423 h 1827878"/>
              <a:gd name="connsiteX1" fmla="*/ 2362498 w 2362498"/>
              <a:gd name="connsiteY1" fmla="*/ 1612423 h 1827878"/>
              <a:gd name="connsiteX2" fmla="*/ 2362498 w 2362498"/>
              <a:gd name="connsiteY2" fmla="*/ 1827878 h 1827878"/>
              <a:gd name="connsiteX3" fmla="*/ 839514 w 2362498"/>
              <a:gd name="connsiteY3" fmla="*/ 1827878 h 1827878"/>
              <a:gd name="connsiteX4" fmla="*/ 433218 w 2362498"/>
              <a:gd name="connsiteY4" fmla="*/ 1827878 h 1827878"/>
              <a:gd name="connsiteX5" fmla="*/ 433218 w 2362498"/>
              <a:gd name="connsiteY5" fmla="*/ 1826314 h 1827878"/>
              <a:gd name="connsiteX6" fmla="*/ 0 w 2362498"/>
              <a:gd name="connsiteY6" fmla="*/ 1826314 h 1827878"/>
              <a:gd name="connsiteX7" fmla="*/ 0 w 2362498"/>
              <a:gd name="connsiteY7" fmla="*/ 0 h 1827878"/>
              <a:gd name="connsiteX8" fmla="*/ 618105 w 2362498"/>
              <a:gd name="connsiteY8" fmla="*/ 0 h 1827878"/>
              <a:gd name="connsiteX0" fmla="*/ 2362498 w 2362498"/>
              <a:gd name="connsiteY0" fmla="*/ 1612423 h 1827878"/>
              <a:gd name="connsiteX1" fmla="*/ 2362498 w 2362498"/>
              <a:gd name="connsiteY1" fmla="*/ 1827878 h 1827878"/>
              <a:gd name="connsiteX2" fmla="*/ 839514 w 2362498"/>
              <a:gd name="connsiteY2" fmla="*/ 1827878 h 1827878"/>
              <a:gd name="connsiteX3" fmla="*/ 433218 w 2362498"/>
              <a:gd name="connsiteY3" fmla="*/ 1827878 h 1827878"/>
              <a:gd name="connsiteX4" fmla="*/ 433218 w 2362498"/>
              <a:gd name="connsiteY4" fmla="*/ 1826314 h 1827878"/>
              <a:gd name="connsiteX5" fmla="*/ 0 w 2362498"/>
              <a:gd name="connsiteY5" fmla="*/ 1826314 h 1827878"/>
              <a:gd name="connsiteX6" fmla="*/ 0 w 2362498"/>
              <a:gd name="connsiteY6" fmla="*/ 0 h 1827878"/>
              <a:gd name="connsiteX7" fmla="*/ 618105 w 2362498"/>
              <a:gd name="connsiteY7" fmla="*/ 0 h 1827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5A538C"/>
              </a:solidFill>
            </a:endParaRPr>
          </a:p>
        </p:txBody>
      </p:sp>
    </p:spTree>
    <p:extLst>
      <p:ext uri="{BB962C8B-B14F-4D97-AF65-F5344CB8AC3E}">
        <p14:creationId xmlns:p14="http://schemas.microsoft.com/office/powerpoint/2010/main" val="18584895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227029" y="1189810"/>
            <a:ext cx="2231574" cy="11270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lumMod val="75000"/>
                    <a:lumOff val="25000"/>
                  </a:schemeClr>
                </a:solidFill>
                <a:latin typeface="Arial" panose="020B0604020202020204" pitchFamily="34" charset="0"/>
                <a:cs typeface="Arial" panose="020B0604020202020204" pitchFamily="34" charset="0"/>
              </a:rPr>
              <a:t>Level</a:t>
            </a:r>
            <a:endParaRPr lang="zh-CN" alt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6" name="椭圆 15"/>
          <p:cNvSpPr/>
          <p:nvPr/>
        </p:nvSpPr>
        <p:spPr>
          <a:xfrm>
            <a:off x="8313122" y="1189810"/>
            <a:ext cx="2430177" cy="10426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75000"/>
                    <a:lumOff val="25000"/>
                  </a:schemeClr>
                </a:solidFill>
                <a:latin typeface="Arial" panose="020B0604020202020204" pitchFamily="34" charset="0"/>
                <a:cs typeface="Arial" panose="020B0604020202020204" pitchFamily="34" charset="0"/>
              </a:rPr>
              <a:t>S</a:t>
            </a:r>
            <a:r>
              <a:rPr lang="en-US" altLang="zh-CN" sz="2400" dirty="0" smtClean="0">
                <a:solidFill>
                  <a:schemeClr val="tx1">
                    <a:lumMod val="75000"/>
                    <a:lumOff val="25000"/>
                  </a:schemeClr>
                </a:solidFill>
                <a:latin typeface="Arial" panose="020B0604020202020204" pitchFamily="34" charset="0"/>
                <a:cs typeface="Arial" panose="020B0604020202020204" pitchFamily="34" charset="0"/>
              </a:rPr>
              <a:t>uccess</a:t>
            </a:r>
            <a:endParaRPr lang="zh-CN" altLang="en-US" sz="24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17" name="直接箭头连接符 16"/>
          <p:cNvCxnSpPr>
            <a:stCxn id="15" idx="6"/>
            <a:endCxn id="16" idx="2"/>
          </p:cNvCxnSpPr>
          <p:nvPr/>
        </p:nvCxnSpPr>
        <p:spPr>
          <a:xfrm flipV="1">
            <a:off x="3458603" y="1711155"/>
            <a:ext cx="4854519" cy="42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030561" y="4770107"/>
            <a:ext cx="9997316" cy="120032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400" dirty="0" smtClean="0">
                <a:latin typeface="Arial" panose="020B0604020202020204" pitchFamily="34" charset="0"/>
                <a:cs typeface="Arial" panose="020B0604020202020204" pitchFamily="34" charset="0"/>
              </a:rPr>
              <a:t>More levels, more potential backers can the reward attract. </a:t>
            </a:r>
          </a:p>
          <a:p>
            <a:pPr marL="342900" indent="-342900">
              <a:lnSpc>
                <a:spcPct val="150000"/>
              </a:lnSpc>
              <a:buFont typeface="Arial" panose="020B0604020202020204" pitchFamily="34" charset="0"/>
              <a:buChar char="•"/>
            </a:pPr>
            <a:r>
              <a:rPr lang="en-US" altLang="zh-CN" sz="2400" dirty="0" smtClean="0">
                <a:latin typeface="Arial" panose="020B0604020202020204" pitchFamily="34" charset="0"/>
                <a:cs typeface="Arial" panose="020B0604020202020204" pitchFamily="34" charset="0"/>
              </a:rPr>
              <a:t>Diversified product choice is a beneficial practice. </a:t>
            </a:r>
            <a:endParaRPr lang="en-US" altLang="zh-CN" sz="2400" dirty="0">
              <a:latin typeface="Arial" panose="020B0604020202020204" pitchFamily="34" charset="0"/>
              <a:cs typeface="Arial" panose="020B0604020202020204" pitchFamily="34" charset="0"/>
            </a:endParaRPr>
          </a:p>
        </p:txBody>
      </p:sp>
      <p:sp>
        <p:nvSpPr>
          <p:cNvPr id="11" name="矩形 3"/>
          <p:cNvSpPr>
            <a:spLocks noChangeArrowheads="1"/>
          </p:cNvSpPr>
          <p:nvPr/>
        </p:nvSpPr>
        <p:spPr bwMode="auto">
          <a:xfrm>
            <a:off x="1073958" y="379644"/>
            <a:ext cx="2872884"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Impact" pitchFamily="34" charset="0"/>
              </a:rPr>
              <a:t>Reward menu</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596094719"/>
              </p:ext>
            </p:extLst>
          </p:nvPr>
        </p:nvGraphicFramePr>
        <p:xfrm>
          <a:off x="5826529" y="1186214"/>
          <a:ext cx="524546" cy="524546"/>
        </p:xfrm>
        <a:graphic>
          <a:graphicData uri="http://schemas.openxmlformats.org/presentationml/2006/ole">
            <mc:AlternateContent xmlns:mc="http://schemas.openxmlformats.org/markup-compatibility/2006">
              <mc:Choice xmlns:v="urn:schemas-microsoft-com:vml" Requires="v">
                <p:oleObj spid="_x0000_s6153" name="Equation" r:id="rId3" imgW="139680" imgH="139680" progId="Equation.DSMT4">
                  <p:embed/>
                </p:oleObj>
              </mc:Choice>
              <mc:Fallback>
                <p:oleObj name="Equation" r:id="rId3" imgW="139680" imgH="139680" progId="Equation.DSMT4">
                  <p:embed/>
                  <p:pic>
                    <p:nvPicPr>
                      <p:cNvPr id="0" name=""/>
                      <p:cNvPicPr/>
                      <p:nvPr/>
                    </p:nvPicPr>
                    <p:blipFill>
                      <a:blip r:embed="rId4"/>
                      <a:stretch>
                        <a:fillRect/>
                      </a:stretch>
                    </p:blipFill>
                    <p:spPr>
                      <a:xfrm>
                        <a:off x="5826529" y="1186214"/>
                        <a:ext cx="524546" cy="524546"/>
                      </a:xfrm>
                      <a:prstGeom prst="rect">
                        <a:avLst/>
                      </a:prstGeom>
                    </p:spPr>
                  </p:pic>
                </p:oleObj>
              </mc:Fallback>
            </mc:AlternateContent>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1363790584"/>
              </p:ext>
            </p:extLst>
          </p:nvPr>
        </p:nvGraphicFramePr>
        <p:xfrm>
          <a:off x="3065712" y="2457504"/>
          <a:ext cx="5640299" cy="2087598"/>
        </p:xfrm>
        <a:graphic>
          <a:graphicData uri="http://schemas.openxmlformats.org/drawingml/2006/table">
            <a:tbl>
              <a:tblPr firstRow="1" bandRow="1">
                <a:tableStyleId>{5C22544A-7EE6-4342-B048-85BDC9FD1C3A}</a:tableStyleId>
              </a:tblPr>
              <a:tblGrid>
                <a:gridCol w="2256119"/>
                <a:gridCol w="1128060"/>
                <a:gridCol w="1128060"/>
                <a:gridCol w="1128060"/>
              </a:tblGrid>
              <a:tr h="605187">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r>
                        <a:rPr lang="en-US" altLang="zh-CN" dirty="0" smtClean="0"/>
                        <a:t>(3)</a:t>
                      </a:r>
                      <a:endParaRPr lang="zh-CN" altLang="en-US" dirty="0"/>
                    </a:p>
                  </a:txBody>
                  <a:tcPr anchor="ctr"/>
                </a:tc>
                <a:tc>
                  <a:txBody>
                    <a:bodyPr/>
                    <a:lstStyle/>
                    <a:p>
                      <a:pPr algn="ctr"/>
                      <a:r>
                        <a:rPr lang="en-US" altLang="zh-CN" dirty="0" smtClean="0"/>
                        <a:t>(4)</a:t>
                      </a:r>
                      <a:endParaRPr lang="zh-CN" altLang="en-US" dirty="0"/>
                    </a:p>
                  </a:txBody>
                  <a:tcPr anchor="ctr"/>
                </a:tc>
              </a:tr>
              <a:tr h="605187">
                <a:tc rowSpan="2">
                  <a:txBody>
                    <a:bodyPr/>
                    <a:lstStyle/>
                    <a:p>
                      <a:pPr algn="ctr"/>
                      <a:r>
                        <a:rPr lang="en-US" altLang="zh-CN" dirty="0" smtClean="0"/>
                        <a:t>Levels</a:t>
                      </a:r>
                      <a:endParaRPr lang="zh-CN" altLang="en-US" dirty="0"/>
                    </a:p>
                  </a:txBody>
                  <a:tcPr anchor="ctr"/>
                </a:tc>
                <a:tc>
                  <a:txBody>
                    <a:bodyPr/>
                    <a:lstStyle/>
                    <a:p>
                      <a:pPr algn="ctr"/>
                      <a:r>
                        <a:rPr lang="en-US" altLang="zh-CN" dirty="0" smtClean="0"/>
                        <a:t>JD</a:t>
                      </a:r>
                      <a:endParaRPr lang="zh-CN" altLang="en-US" dirty="0"/>
                    </a:p>
                  </a:txBody>
                  <a:tcPr anchor="ctr"/>
                </a:tc>
                <a:tc>
                  <a:txBody>
                    <a:bodyPr/>
                    <a:lstStyle/>
                    <a:p>
                      <a:pPr algn="ctr"/>
                      <a:r>
                        <a:rPr lang="en-US" altLang="zh-CN" dirty="0" smtClean="0"/>
                        <a:t>0.139***</a:t>
                      </a:r>
                      <a:endParaRPr lang="zh-CN" altLang="en-US" dirty="0"/>
                    </a:p>
                  </a:txBody>
                  <a:tcPr anchor="ctr"/>
                </a:tc>
                <a:tc>
                  <a:txBody>
                    <a:bodyPr/>
                    <a:lstStyle/>
                    <a:p>
                      <a:pPr algn="ctr"/>
                      <a:r>
                        <a:rPr lang="en-US" altLang="zh-CN" dirty="0" smtClean="0"/>
                        <a:t>0.138***</a:t>
                      </a:r>
                      <a:endParaRPr lang="zh-CN" altLang="en-US" dirty="0"/>
                    </a:p>
                  </a:txBody>
                  <a:tcPr anchor="ctr"/>
                </a:tc>
              </a:tr>
              <a:tr h="877224">
                <a:tc vMerge="1">
                  <a:txBody>
                    <a:bodyPr/>
                    <a:lstStyle/>
                    <a:p>
                      <a:pPr algn="ctr"/>
                      <a:endParaRPr lang="zh-CN" altLang="en-US" dirty="0"/>
                    </a:p>
                  </a:txBody>
                  <a:tcPr/>
                </a:tc>
                <a:tc>
                  <a:txBody>
                    <a:bodyPr/>
                    <a:lstStyle/>
                    <a:p>
                      <a:pPr algn="ctr"/>
                      <a:r>
                        <a:rPr lang="en-US" altLang="zh-CN" dirty="0" smtClean="0"/>
                        <a:t>TB</a:t>
                      </a:r>
                      <a:endParaRPr lang="zh-CN" altLang="en-US" dirty="0"/>
                    </a:p>
                  </a:txBody>
                  <a:tcPr anchor="ctr"/>
                </a:tc>
                <a:tc>
                  <a:txBody>
                    <a:bodyPr/>
                    <a:lstStyle/>
                    <a:p>
                      <a:pPr algn="ctr"/>
                      <a:r>
                        <a:rPr lang="en-US" altLang="zh-CN" dirty="0" smtClean="0"/>
                        <a:t>0.228**</a:t>
                      </a:r>
                      <a:endParaRPr lang="zh-CN" altLang="en-US" dirty="0"/>
                    </a:p>
                  </a:txBody>
                  <a:tcPr anchor="ctr"/>
                </a:tc>
                <a:tc>
                  <a:txBody>
                    <a:bodyPr/>
                    <a:lstStyle/>
                    <a:p>
                      <a:pPr algn="ctr"/>
                      <a:r>
                        <a:rPr lang="en-US" altLang="zh-CN" dirty="0" smtClean="0"/>
                        <a:t>0.336**</a:t>
                      </a:r>
                      <a:endParaRPr lang="zh-CN" altLang="en-US" dirty="0"/>
                    </a:p>
                  </a:txBody>
                  <a:tcPr anchor="ctr"/>
                </a:tc>
              </a:tr>
            </a:tbl>
          </a:graphicData>
        </a:graphic>
      </p:graphicFrame>
    </p:spTree>
    <p:extLst>
      <p:ext uri="{BB962C8B-B14F-4D97-AF65-F5344CB8AC3E}">
        <p14:creationId xmlns:p14="http://schemas.microsoft.com/office/powerpoint/2010/main" val="32381405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337865" y="1217519"/>
            <a:ext cx="2231574" cy="11270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lumMod val="75000"/>
                    <a:lumOff val="25000"/>
                  </a:schemeClr>
                </a:solidFill>
                <a:latin typeface="Arial" panose="020B0604020202020204" pitchFamily="34" charset="0"/>
                <a:cs typeface="Arial" panose="020B0604020202020204" pitchFamily="34" charset="0"/>
              </a:rPr>
              <a:t>FLP </a:t>
            </a:r>
            <a:endParaRPr lang="zh-CN" altLang="en-US"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6" name="椭圆 15"/>
          <p:cNvSpPr/>
          <p:nvPr/>
        </p:nvSpPr>
        <p:spPr>
          <a:xfrm>
            <a:off x="8423958" y="1217519"/>
            <a:ext cx="2430177" cy="10426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lumMod val="75000"/>
                    <a:lumOff val="25000"/>
                  </a:schemeClr>
                </a:solidFill>
                <a:latin typeface="Arial" panose="020B0604020202020204" pitchFamily="34" charset="0"/>
                <a:cs typeface="Arial" panose="020B0604020202020204" pitchFamily="34" charset="0"/>
              </a:rPr>
              <a:t>S</a:t>
            </a:r>
            <a:r>
              <a:rPr lang="en-US" altLang="zh-CN" sz="2400" dirty="0" smtClean="0">
                <a:solidFill>
                  <a:schemeClr val="tx1">
                    <a:lumMod val="75000"/>
                    <a:lumOff val="25000"/>
                  </a:schemeClr>
                </a:solidFill>
                <a:latin typeface="Arial" panose="020B0604020202020204" pitchFamily="34" charset="0"/>
                <a:cs typeface="Arial" panose="020B0604020202020204" pitchFamily="34" charset="0"/>
              </a:rPr>
              <a:t>uccess</a:t>
            </a:r>
            <a:endParaRPr lang="zh-CN" altLang="en-US" sz="24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17" name="直接箭头连接符 16"/>
          <p:cNvCxnSpPr>
            <a:stCxn id="15" idx="6"/>
            <a:endCxn id="16" idx="2"/>
          </p:cNvCxnSpPr>
          <p:nvPr/>
        </p:nvCxnSpPr>
        <p:spPr>
          <a:xfrm flipV="1">
            <a:off x="3569439" y="1738864"/>
            <a:ext cx="4854519" cy="42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1527459" y="4771771"/>
            <a:ext cx="8826380" cy="1200329"/>
            <a:chOff x="2948698" y="4023606"/>
            <a:chExt cx="6174416" cy="1200329"/>
          </a:xfrm>
        </p:grpSpPr>
        <p:sp>
          <p:nvSpPr>
            <p:cNvPr id="10" name="矩形 9"/>
            <p:cNvSpPr/>
            <p:nvPr/>
          </p:nvSpPr>
          <p:spPr>
            <a:xfrm>
              <a:off x="3027114" y="4023606"/>
              <a:ext cx="6096000" cy="1200329"/>
            </a:xfrm>
            <a:prstGeom prst="rect">
              <a:avLst/>
            </a:prstGeom>
          </p:spPr>
          <p:txBody>
            <a:bodyPr>
              <a:spAutoFit/>
            </a:bodyPr>
            <a:lstStyle/>
            <a:p>
              <a:pPr marL="342900" indent="-342900">
                <a:lnSpc>
                  <a:spcPct val="150000"/>
                </a:lnSpc>
                <a:buFont typeface="Arial" panose="020B0604020202020204" pitchFamily="34" charset="0"/>
                <a:buChar char="•"/>
              </a:pPr>
              <a:r>
                <a:rPr lang="en-US" altLang="zh-CN" sz="2400" dirty="0" smtClean="0">
                  <a:latin typeface="Arial" panose="020B0604020202020204" pitchFamily="34" charset="0"/>
                  <a:cs typeface="Arial" panose="020B0604020202020204" pitchFamily="34" charset="0"/>
                </a:rPr>
                <a:t>Attract price </a:t>
              </a:r>
              <a:r>
                <a:rPr lang="en-US" altLang="zh-CN" sz="2400" dirty="0" smtClean="0">
                  <a:latin typeface="Arial" panose="020B0604020202020204" pitchFamily="34" charset="0"/>
                  <a:cs typeface="Arial" panose="020B0604020202020204" pitchFamily="34" charset="0"/>
                </a:rPr>
                <a:t>sensitive </a:t>
              </a:r>
              <a:r>
                <a:rPr lang="en-US" altLang="zh-CN" sz="2400" dirty="0" smtClean="0">
                  <a:latin typeface="Arial" panose="020B0604020202020204" pitchFamily="34" charset="0"/>
                  <a:cs typeface="Arial" panose="020B0604020202020204" pitchFamily="34" charset="0"/>
                </a:rPr>
                <a:t>customers.</a:t>
              </a:r>
            </a:p>
            <a:p>
              <a:pPr marL="342900" indent="-34290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It has quantity limitation, contribute slightly to final success. </a:t>
              </a:r>
              <a:r>
                <a:rPr lang="en-US" altLang="zh-CN" sz="2400" dirty="0" smtClean="0">
                  <a:latin typeface="Arial" panose="020B0604020202020204" pitchFamily="34" charset="0"/>
                  <a:cs typeface="Arial" panose="020B0604020202020204" pitchFamily="34" charset="0"/>
                </a:rPr>
                <a:t> </a:t>
              </a:r>
              <a:endParaRPr lang="zh-CN" altLang="en-US" sz="2400" dirty="0">
                <a:latin typeface="Arial" panose="020B0604020202020204" pitchFamily="34" charset="0"/>
                <a:cs typeface="Arial" panose="020B0604020202020204" pitchFamily="34" charset="0"/>
              </a:endParaRPr>
            </a:p>
          </p:txBody>
        </p:sp>
        <p:sp>
          <p:nvSpPr>
            <p:cNvPr id="11" name="矩形 10"/>
            <p:cNvSpPr/>
            <p:nvPr/>
          </p:nvSpPr>
          <p:spPr>
            <a:xfrm>
              <a:off x="2948698" y="4304382"/>
              <a:ext cx="6096000" cy="577850"/>
            </a:xfrm>
            <a:prstGeom prst="rect">
              <a:avLst/>
            </a:prstGeom>
          </p:spPr>
          <p:txBody>
            <a:bodyPr>
              <a:spAutoFit/>
            </a:bodyPr>
            <a:lstStyle/>
            <a:p>
              <a:pPr>
                <a:lnSpc>
                  <a:spcPct val="150000"/>
                </a:lnSpc>
              </a:pPr>
              <a:endParaRPr lang="zh-CN" altLang="en-US" sz="2400" dirty="0">
                <a:latin typeface="Arial" panose="020B0604020202020204" pitchFamily="34" charset="0"/>
                <a:cs typeface="Arial" panose="020B0604020202020204" pitchFamily="34" charset="0"/>
              </a:endParaRPr>
            </a:p>
          </p:txBody>
        </p:sp>
      </p:grpSp>
      <p:sp>
        <p:nvSpPr>
          <p:cNvPr id="12" name="矩形 3"/>
          <p:cNvSpPr>
            <a:spLocks noChangeArrowheads="1"/>
          </p:cNvSpPr>
          <p:nvPr/>
        </p:nvSpPr>
        <p:spPr bwMode="auto">
          <a:xfrm>
            <a:off x="1073958" y="379644"/>
            <a:ext cx="2872884"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Impact" pitchFamily="34" charset="0"/>
              </a:rPr>
              <a:t>Reward menu</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pic>
        <p:nvPicPr>
          <p:cNvPr id="2" name="图片 1"/>
          <p:cNvPicPr>
            <a:picLocks noChangeAspect="1"/>
          </p:cNvPicPr>
          <p:nvPr/>
        </p:nvPicPr>
        <p:blipFill>
          <a:blip r:embed="rId2"/>
          <a:stretch>
            <a:fillRect/>
          </a:stretch>
        </p:blipFill>
        <p:spPr>
          <a:xfrm>
            <a:off x="5801013" y="1435414"/>
            <a:ext cx="905189" cy="326124"/>
          </a:xfrm>
          <a:prstGeom prst="rect">
            <a:avLst/>
          </a:prstGeom>
        </p:spPr>
      </p:pic>
      <p:graphicFrame>
        <p:nvGraphicFramePr>
          <p:cNvPr id="13" name="表格 12"/>
          <p:cNvGraphicFramePr>
            <a:graphicFrameLocks noGrp="1"/>
          </p:cNvGraphicFramePr>
          <p:nvPr>
            <p:extLst>
              <p:ext uri="{D42A27DB-BD31-4B8C-83A1-F6EECF244321}">
                <p14:modId xmlns:p14="http://schemas.microsoft.com/office/powerpoint/2010/main" val="68256458"/>
              </p:ext>
            </p:extLst>
          </p:nvPr>
        </p:nvGraphicFramePr>
        <p:xfrm>
          <a:off x="3065712" y="2457504"/>
          <a:ext cx="5640299" cy="2087598"/>
        </p:xfrm>
        <a:graphic>
          <a:graphicData uri="http://schemas.openxmlformats.org/drawingml/2006/table">
            <a:tbl>
              <a:tblPr firstRow="1" bandRow="1">
                <a:tableStyleId>{5C22544A-7EE6-4342-B048-85BDC9FD1C3A}</a:tableStyleId>
              </a:tblPr>
              <a:tblGrid>
                <a:gridCol w="2256119"/>
                <a:gridCol w="1128060"/>
                <a:gridCol w="1128060"/>
                <a:gridCol w="1128060"/>
              </a:tblGrid>
              <a:tr h="605187">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r>
                        <a:rPr lang="en-US" altLang="zh-CN" dirty="0" smtClean="0"/>
                        <a:t>(2)</a:t>
                      </a:r>
                      <a:endParaRPr lang="zh-CN" altLang="en-US" dirty="0"/>
                    </a:p>
                  </a:txBody>
                  <a:tcPr anchor="ctr"/>
                </a:tc>
                <a:tc>
                  <a:txBody>
                    <a:bodyPr/>
                    <a:lstStyle/>
                    <a:p>
                      <a:pPr algn="ctr"/>
                      <a:r>
                        <a:rPr lang="en-US" altLang="zh-CN" dirty="0" smtClean="0"/>
                        <a:t>(4)</a:t>
                      </a:r>
                      <a:endParaRPr lang="zh-CN" altLang="en-US" dirty="0"/>
                    </a:p>
                  </a:txBody>
                  <a:tcPr anchor="ctr"/>
                </a:tc>
              </a:tr>
              <a:tr h="605187">
                <a:tc rowSpan="2">
                  <a:txBody>
                    <a:bodyPr/>
                    <a:lstStyle/>
                    <a:p>
                      <a:pPr algn="ctr"/>
                      <a:r>
                        <a:rPr lang="en-US" altLang="zh-CN" dirty="0" smtClean="0"/>
                        <a:t>FLP</a:t>
                      </a:r>
                      <a:endParaRPr lang="zh-CN" altLang="en-US" dirty="0"/>
                    </a:p>
                  </a:txBody>
                  <a:tcPr anchor="ctr"/>
                </a:tc>
                <a:tc>
                  <a:txBody>
                    <a:bodyPr/>
                    <a:lstStyle/>
                    <a:p>
                      <a:pPr algn="ctr"/>
                      <a:r>
                        <a:rPr lang="en-US" altLang="zh-CN" dirty="0" smtClean="0"/>
                        <a:t>JD</a:t>
                      </a:r>
                      <a:endParaRPr lang="zh-CN" altLang="en-US" dirty="0"/>
                    </a:p>
                  </a:txBody>
                  <a:tcPr anchor="ctr"/>
                </a:tc>
                <a:tc>
                  <a:txBody>
                    <a:bodyPr/>
                    <a:lstStyle/>
                    <a:p>
                      <a:pPr algn="ctr"/>
                      <a:r>
                        <a:rPr lang="en-US" altLang="zh-CN" dirty="0" smtClean="0"/>
                        <a:t>-0.001*</a:t>
                      </a:r>
                      <a:endParaRPr lang="zh-CN" altLang="en-US" dirty="0"/>
                    </a:p>
                  </a:txBody>
                  <a:tcPr anchor="ctr"/>
                </a:tc>
                <a:tc>
                  <a:txBody>
                    <a:bodyPr/>
                    <a:lstStyle/>
                    <a:p>
                      <a:pPr algn="ctr"/>
                      <a:r>
                        <a:rPr lang="en-US" altLang="zh-CN" dirty="0" smtClean="0"/>
                        <a:t>-0.001*</a:t>
                      </a:r>
                      <a:endParaRPr lang="zh-CN" altLang="en-US" dirty="0"/>
                    </a:p>
                  </a:txBody>
                  <a:tcPr anchor="ctr"/>
                </a:tc>
              </a:tr>
              <a:tr h="877224">
                <a:tc vMerge="1">
                  <a:txBody>
                    <a:bodyPr/>
                    <a:lstStyle/>
                    <a:p>
                      <a:pPr algn="ctr"/>
                      <a:endParaRPr lang="zh-CN" altLang="en-US" dirty="0"/>
                    </a:p>
                  </a:txBody>
                  <a:tcPr/>
                </a:tc>
                <a:tc>
                  <a:txBody>
                    <a:bodyPr/>
                    <a:lstStyle/>
                    <a:p>
                      <a:pPr algn="ctr"/>
                      <a:r>
                        <a:rPr lang="en-US" altLang="zh-CN" dirty="0" smtClean="0"/>
                        <a:t>TB</a:t>
                      </a:r>
                      <a:endParaRPr lang="zh-CN" altLang="en-US" dirty="0"/>
                    </a:p>
                  </a:txBody>
                  <a:tcPr anchor="ctr"/>
                </a:tc>
                <a:tc>
                  <a:txBody>
                    <a:bodyPr/>
                    <a:lstStyle/>
                    <a:p>
                      <a:pPr algn="ctr"/>
                      <a:r>
                        <a:rPr lang="en-US" altLang="zh-CN" dirty="0" smtClean="0"/>
                        <a:t>-0.001*</a:t>
                      </a:r>
                      <a:endParaRPr lang="zh-CN" altLang="en-US" dirty="0"/>
                    </a:p>
                  </a:txBody>
                  <a:tcPr anchor="ctr"/>
                </a:tc>
                <a:tc>
                  <a:txBody>
                    <a:bodyPr/>
                    <a:lstStyle/>
                    <a:p>
                      <a:pPr algn="ctr"/>
                      <a:r>
                        <a:rPr lang="en-US" altLang="zh-CN" dirty="0" smtClean="0"/>
                        <a:t>-0.001*</a:t>
                      </a:r>
                      <a:endParaRPr lang="zh-CN" altLang="en-US" dirty="0"/>
                    </a:p>
                  </a:txBody>
                  <a:tcPr anchor="ctr"/>
                </a:tc>
              </a:tr>
            </a:tbl>
          </a:graphicData>
        </a:graphic>
      </p:graphicFrame>
    </p:spTree>
    <p:extLst>
      <p:ext uri="{BB962C8B-B14F-4D97-AF65-F5344CB8AC3E}">
        <p14:creationId xmlns:p14="http://schemas.microsoft.com/office/powerpoint/2010/main" val="8515557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09506" y="3806864"/>
            <a:ext cx="9573005" cy="830997"/>
          </a:xfrm>
          <a:prstGeom prst="rect">
            <a:avLst/>
          </a:prstGeom>
          <a:noFill/>
        </p:spPr>
        <p:txBody>
          <a:bodyPr vert="horz" wrap="none" rtlCol="0" anchor="ctr">
            <a:spAutoFit/>
          </a:bodyPr>
          <a:lstStyle/>
          <a:p>
            <a:pPr algn="ctr"/>
            <a:r>
              <a:rPr lang="en-US" altLang="zh-CN" sz="4800" b="1" dirty="0" smtClean="0">
                <a:solidFill>
                  <a:srgbClr val="5A538C"/>
                </a:solidFill>
                <a:latin typeface="Microsoft YaHei" charset="-122"/>
                <a:ea typeface="Microsoft YaHei" charset="-122"/>
                <a:cs typeface="Microsoft YaHei" charset="-122"/>
              </a:rPr>
              <a:t>Implication &amp; Future Research</a:t>
            </a:r>
            <a:endParaRPr lang="zh-CN" altLang="en-US" sz="4800" b="1" dirty="0">
              <a:solidFill>
                <a:srgbClr val="5A538C"/>
              </a:solidFill>
              <a:latin typeface="Microsoft YaHei" charset="-122"/>
              <a:ea typeface="Microsoft YaHei" charset="-122"/>
              <a:cs typeface="Microsoft YaHei" charset="-122"/>
            </a:endParaRPr>
          </a:p>
        </p:txBody>
      </p:sp>
      <p:grpSp>
        <p:nvGrpSpPr>
          <p:cNvPr id="4" name="组合 7"/>
          <p:cNvGrpSpPr/>
          <p:nvPr/>
        </p:nvGrpSpPr>
        <p:grpSpPr>
          <a:xfrm>
            <a:off x="5023040" y="1569382"/>
            <a:ext cx="2498670" cy="1862048"/>
            <a:chOff x="2757770" y="2361497"/>
            <a:chExt cx="2498670" cy="1862048"/>
          </a:xfrm>
        </p:grpSpPr>
        <p:sp>
          <p:nvSpPr>
            <p:cNvPr id="5" name="TextBox 59"/>
            <p:cNvSpPr txBox="1">
              <a:spLocks noChangeArrowheads="1"/>
            </p:cNvSpPr>
            <p:nvPr/>
          </p:nvSpPr>
          <p:spPr bwMode="auto">
            <a:xfrm flipH="1">
              <a:off x="3115977" y="2361497"/>
              <a:ext cx="1782258" cy="1862048"/>
            </a:xfrm>
            <a:prstGeom prst="rect">
              <a:avLst/>
            </a:prstGeom>
            <a:noFill/>
            <a:ln>
              <a:noFill/>
            </a:ln>
            <a:extLst/>
          </p:spPr>
          <p:txBody>
            <a:bodyPr wrap="squar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685800">
                <a:defRPr/>
              </a:pPr>
              <a:r>
                <a:rPr lang="en-US" altLang="zh-CN" sz="11500" kern="0" dirty="0" smtClean="0">
                  <a:solidFill>
                    <a:srgbClr val="5A538C"/>
                  </a:solidFill>
                  <a:latin typeface="Impact" panose="020B0806030902050204" pitchFamily="34" charset="0"/>
                  <a:ea typeface="微软雅黑" pitchFamily="34" charset="-122"/>
                </a:rPr>
                <a:t>05</a:t>
              </a:r>
              <a:endParaRPr lang="en-US" altLang="ko-KR" sz="8800" kern="0" dirty="0">
                <a:solidFill>
                  <a:srgbClr val="5A538C"/>
                </a:solidFill>
                <a:latin typeface="Impact" panose="020B0806030902050204" pitchFamily="34" charset="0"/>
                <a:ea typeface="微软雅黑" pitchFamily="34" charset="-122"/>
              </a:endParaRPr>
            </a:p>
          </p:txBody>
        </p:sp>
        <p:sp>
          <p:nvSpPr>
            <p:cNvPr id="6" name="椭圆 5"/>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A538C"/>
                </a:solidFill>
              </a:endParaRPr>
            </a:p>
          </p:txBody>
        </p:sp>
        <p:sp>
          <p:nvSpPr>
            <p:cNvPr id="7" name="矩形 6"/>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A538C"/>
                </a:solidFill>
              </a:endParaRPr>
            </a:p>
          </p:txBody>
        </p:sp>
      </p:grpSp>
      <p:sp>
        <p:nvSpPr>
          <p:cNvPr id="8" name="任意多边形 38"/>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 fmla="*/ 1054278 w 1845118"/>
              <a:gd name="connsiteY0" fmla="*/ 539460 h 1113172"/>
              <a:gd name="connsiteX1" fmla="*/ 0 w 1845118"/>
              <a:gd name="connsiteY1" fmla="*/ 539460 h 1113172"/>
              <a:gd name="connsiteX2" fmla="*/ 0 w 1845118"/>
              <a:gd name="connsiteY2" fmla="*/ 0 h 1113172"/>
              <a:gd name="connsiteX3" fmla="*/ 1845118 w 1845118"/>
              <a:gd name="connsiteY3" fmla="*/ 0 h 1113172"/>
              <a:gd name="connsiteX4" fmla="*/ 1845118 w 1845118"/>
              <a:gd name="connsiteY4" fmla="*/ 1113172 h 1113172"/>
              <a:gd name="connsiteX5" fmla="*/ 1054278 w 1845118"/>
              <a:gd name="connsiteY5" fmla="*/ 1113172 h 1113172"/>
              <a:gd name="connsiteX6" fmla="*/ 1145718 w 1845118"/>
              <a:gd name="connsiteY6" fmla="*/ 630900 h 1113172"/>
              <a:gd name="connsiteX0" fmla="*/ 1054278 w 1845118"/>
              <a:gd name="connsiteY0" fmla="*/ 539460 h 1113172"/>
              <a:gd name="connsiteX1" fmla="*/ 0 w 1845118"/>
              <a:gd name="connsiteY1" fmla="*/ 539460 h 1113172"/>
              <a:gd name="connsiteX2" fmla="*/ 0 w 1845118"/>
              <a:gd name="connsiteY2" fmla="*/ 0 h 1113172"/>
              <a:gd name="connsiteX3" fmla="*/ 1845118 w 1845118"/>
              <a:gd name="connsiteY3" fmla="*/ 0 h 1113172"/>
              <a:gd name="connsiteX4" fmla="*/ 1845118 w 1845118"/>
              <a:gd name="connsiteY4" fmla="*/ 1113172 h 1113172"/>
              <a:gd name="connsiteX5" fmla="*/ 1054278 w 1845118"/>
              <a:gd name="connsiteY5" fmla="*/ 1113172 h 1113172"/>
              <a:gd name="connsiteX0" fmla="*/ 0 w 1845118"/>
              <a:gd name="connsiteY0" fmla="*/ 539460 h 1113172"/>
              <a:gd name="connsiteX1" fmla="*/ 0 w 1845118"/>
              <a:gd name="connsiteY1" fmla="*/ 0 h 1113172"/>
              <a:gd name="connsiteX2" fmla="*/ 1845118 w 1845118"/>
              <a:gd name="connsiteY2" fmla="*/ 0 h 1113172"/>
              <a:gd name="connsiteX3" fmla="*/ 1845118 w 1845118"/>
              <a:gd name="connsiteY3" fmla="*/ 1113172 h 1113172"/>
              <a:gd name="connsiteX4" fmla="*/ 1054278 w 1845118"/>
              <a:gd name="connsiteY4" fmla="*/ 1113172 h 1113172"/>
              <a:gd name="connsiteX0" fmla="*/ 0 w 1845118"/>
              <a:gd name="connsiteY0" fmla="*/ 539460 h 1113172"/>
              <a:gd name="connsiteX1" fmla="*/ 0 w 1845118"/>
              <a:gd name="connsiteY1" fmla="*/ 0 h 1113172"/>
              <a:gd name="connsiteX2" fmla="*/ 1845118 w 1845118"/>
              <a:gd name="connsiteY2" fmla="*/ 0 h 1113172"/>
              <a:gd name="connsiteX3" fmla="*/ 1845118 w 1845118"/>
              <a:gd name="connsiteY3" fmla="*/ 1113172 h 1113172"/>
            </a:gdLst>
            <a:ahLst/>
            <a:cxnLst>
              <a:cxn ang="0">
                <a:pos x="connsiteX0" y="connsiteY0"/>
              </a:cxn>
              <a:cxn ang="0">
                <a:pos x="connsiteX1" y="connsiteY1"/>
              </a:cxn>
              <a:cxn ang="0">
                <a:pos x="connsiteX2" y="connsiteY2"/>
              </a:cxn>
              <a:cxn ang="0">
                <a:pos x="connsiteX3" y="connsiteY3"/>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5A538C"/>
              </a:solidFill>
            </a:endParaRPr>
          </a:p>
        </p:txBody>
      </p:sp>
      <p:sp>
        <p:nvSpPr>
          <p:cNvPr id="9" name="任意多边形 36"/>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 fmla="*/ 618105 w 2362498"/>
              <a:gd name="connsiteY0" fmla="*/ 1612423 h 1827878"/>
              <a:gd name="connsiteX1" fmla="*/ 2362498 w 2362498"/>
              <a:gd name="connsiteY1" fmla="*/ 1612423 h 1827878"/>
              <a:gd name="connsiteX2" fmla="*/ 2362498 w 2362498"/>
              <a:gd name="connsiteY2" fmla="*/ 1827878 h 1827878"/>
              <a:gd name="connsiteX3" fmla="*/ 839514 w 2362498"/>
              <a:gd name="connsiteY3" fmla="*/ 1827878 h 1827878"/>
              <a:gd name="connsiteX4" fmla="*/ 433218 w 2362498"/>
              <a:gd name="connsiteY4" fmla="*/ 1827878 h 1827878"/>
              <a:gd name="connsiteX5" fmla="*/ 433218 w 2362498"/>
              <a:gd name="connsiteY5" fmla="*/ 1826314 h 1827878"/>
              <a:gd name="connsiteX6" fmla="*/ 0 w 2362498"/>
              <a:gd name="connsiteY6" fmla="*/ 1826314 h 1827878"/>
              <a:gd name="connsiteX7" fmla="*/ 0 w 2362498"/>
              <a:gd name="connsiteY7" fmla="*/ 0 h 1827878"/>
              <a:gd name="connsiteX8" fmla="*/ 618105 w 2362498"/>
              <a:gd name="connsiteY8" fmla="*/ 0 h 1827878"/>
              <a:gd name="connsiteX9" fmla="*/ 709545 w 2362498"/>
              <a:gd name="connsiteY9" fmla="*/ 1703863 h 1827878"/>
              <a:gd name="connsiteX0" fmla="*/ 618105 w 2362498"/>
              <a:gd name="connsiteY0" fmla="*/ 1612423 h 1827878"/>
              <a:gd name="connsiteX1" fmla="*/ 2362498 w 2362498"/>
              <a:gd name="connsiteY1" fmla="*/ 1612423 h 1827878"/>
              <a:gd name="connsiteX2" fmla="*/ 2362498 w 2362498"/>
              <a:gd name="connsiteY2" fmla="*/ 1827878 h 1827878"/>
              <a:gd name="connsiteX3" fmla="*/ 839514 w 2362498"/>
              <a:gd name="connsiteY3" fmla="*/ 1827878 h 1827878"/>
              <a:gd name="connsiteX4" fmla="*/ 433218 w 2362498"/>
              <a:gd name="connsiteY4" fmla="*/ 1827878 h 1827878"/>
              <a:gd name="connsiteX5" fmla="*/ 433218 w 2362498"/>
              <a:gd name="connsiteY5" fmla="*/ 1826314 h 1827878"/>
              <a:gd name="connsiteX6" fmla="*/ 0 w 2362498"/>
              <a:gd name="connsiteY6" fmla="*/ 1826314 h 1827878"/>
              <a:gd name="connsiteX7" fmla="*/ 0 w 2362498"/>
              <a:gd name="connsiteY7" fmla="*/ 0 h 1827878"/>
              <a:gd name="connsiteX8" fmla="*/ 618105 w 2362498"/>
              <a:gd name="connsiteY8" fmla="*/ 0 h 1827878"/>
              <a:gd name="connsiteX0" fmla="*/ 2362498 w 2362498"/>
              <a:gd name="connsiteY0" fmla="*/ 1612423 h 1827878"/>
              <a:gd name="connsiteX1" fmla="*/ 2362498 w 2362498"/>
              <a:gd name="connsiteY1" fmla="*/ 1827878 h 1827878"/>
              <a:gd name="connsiteX2" fmla="*/ 839514 w 2362498"/>
              <a:gd name="connsiteY2" fmla="*/ 1827878 h 1827878"/>
              <a:gd name="connsiteX3" fmla="*/ 433218 w 2362498"/>
              <a:gd name="connsiteY3" fmla="*/ 1827878 h 1827878"/>
              <a:gd name="connsiteX4" fmla="*/ 433218 w 2362498"/>
              <a:gd name="connsiteY4" fmla="*/ 1826314 h 1827878"/>
              <a:gd name="connsiteX5" fmla="*/ 0 w 2362498"/>
              <a:gd name="connsiteY5" fmla="*/ 1826314 h 1827878"/>
              <a:gd name="connsiteX6" fmla="*/ 0 w 2362498"/>
              <a:gd name="connsiteY6" fmla="*/ 0 h 1827878"/>
              <a:gd name="connsiteX7" fmla="*/ 618105 w 2362498"/>
              <a:gd name="connsiteY7" fmla="*/ 0 h 1827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5A538C"/>
              </a:solidFill>
            </a:endParaRPr>
          </a:p>
        </p:txBody>
      </p:sp>
    </p:spTree>
    <p:extLst>
      <p:ext uri="{BB962C8B-B14F-4D97-AF65-F5344CB8AC3E}">
        <p14:creationId xmlns:p14="http://schemas.microsoft.com/office/powerpoint/2010/main" val="24890248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3"/>
          <p:cNvSpPr>
            <a:spLocks noChangeArrowheads="1"/>
          </p:cNvSpPr>
          <p:nvPr/>
        </p:nvSpPr>
        <p:spPr bwMode="auto">
          <a:xfrm>
            <a:off x="1073958" y="379644"/>
            <a:ext cx="6399491"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Impact" pitchFamily="34" charset="0"/>
              </a:rPr>
              <a:t>Implication and future research </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9" name="文本框 8"/>
          <p:cNvSpPr txBox="1"/>
          <p:nvPr/>
        </p:nvSpPr>
        <p:spPr>
          <a:xfrm>
            <a:off x="2774418" y="1261989"/>
            <a:ext cx="5620128" cy="3416320"/>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en-US" altLang="zh-CN" sz="2400" dirty="0" smtClean="0">
                <a:solidFill>
                  <a:schemeClr val="tx1">
                    <a:lumMod val="75000"/>
                    <a:lumOff val="25000"/>
                  </a:schemeClr>
                </a:solidFill>
                <a:latin typeface="Arial" panose="020B0604020202020204" pitchFamily="34" charset="0"/>
                <a:cs typeface="Arial" panose="020B0604020202020204" pitchFamily="34" charset="0"/>
              </a:rPr>
              <a:t>Founder:</a:t>
            </a:r>
          </a:p>
          <a:p>
            <a:pPr marL="684000" indent="-342900">
              <a:lnSpc>
                <a:spcPct val="150000"/>
              </a:lnSpc>
              <a:buFont typeface="Wingdings" panose="05000000000000000000" pitchFamily="2" charset="2"/>
              <a:buChar char="Ø"/>
            </a:pPr>
            <a:r>
              <a:rPr lang="en-US" altLang="zh-CN" sz="2400" dirty="0" smtClean="0">
                <a:solidFill>
                  <a:schemeClr val="tx1">
                    <a:lumMod val="75000"/>
                    <a:lumOff val="25000"/>
                  </a:schemeClr>
                </a:solidFill>
                <a:latin typeface="Arial" panose="020B0604020202020204" pitchFamily="34" charset="0"/>
                <a:cs typeface="Arial" panose="020B0604020202020204" pitchFamily="34" charset="0"/>
              </a:rPr>
              <a:t>choose </a:t>
            </a:r>
            <a:r>
              <a:rPr lang="en-US" altLang="zh-CN" sz="2400" dirty="0">
                <a:solidFill>
                  <a:schemeClr val="tx1">
                    <a:lumMod val="75000"/>
                    <a:lumOff val="25000"/>
                  </a:schemeClr>
                </a:solidFill>
                <a:latin typeface="Arial" panose="020B0604020202020204" pitchFamily="34" charset="0"/>
                <a:cs typeface="Arial" panose="020B0604020202020204" pitchFamily="34" charset="0"/>
              </a:rPr>
              <a:t>platforms that fit them </a:t>
            </a:r>
            <a:r>
              <a:rPr lang="en-US" altLang="zh-CN" sz="2400" dirty="0" smtClean="0">
                <a:solidFill>
                  <a:schemeClr val="tx1">
                    <a:lumMod val="75000"/>
                    <a:lumOff val="25000"/>
                  </a:schemeClr>
                </a:solidFill>
                <a:latin typeface="Arial" panose="020B0604020202020204" pitchFamily="34" charset="0"/>
                <a:cs typeface="Arial" panose="020B0604020202020204" pitchFamily="34" charset="0"/>
              </a:rPr>
              <a:t>best</a:t>
            </a:r>
          </a:p>
          <a:p>
            <a:pPr marL="684000" indent="-342900">
              <a:lnSpc>
                <a:spcPct val="150000"/>
              </a:lnSpc>
              <a:buFont typeface="Wingdings" panose="05000000000000000000" pitchFamily="2" charset="2"/>
              <a:buChar char="Ø"/>
            </a:pPr>
            <a:r>
              <a:rPr lang="en-US" altLang="zh-CN" sz="2400" dirty="0" smtClean="0">
                <a:solidFill>
                  <a:schemeClr val="tx1">
                    <a:lumMod val="75000"/>
                    <a:lumOff val="25000"/>
                  </a:schemeClr>
                </a:solidFill>
                <a:latin typeface="Arial" panose="020B0604020202020204" pitchFamily="34" charset="0"/>
                <a:cs typeface="Arial" panose="020B0604020202020204" pitchFamily="34" charset="0"/>
              </a:rPr>
              <a:t>set </a:t>
            </a:r>
            <a:r>
              <a:rPr lang="en-US" altLang="zh-CN" sz="2400" dirty="0">
                <a:solidFill>
                  <a:schemeClr val="tx1">
                    <a:lumMod val="75000"/>
                    <a:lumOff val="25000"/>
                  </a:schemeClr>
                </a:solidFill>
                <a:latin typeface="Arial" panose="020B0604020202020204" pitchFamily="34" charset="0"/>
                <a:cs typeface="Arial" panose="020B0604020202020204" pitchFamily="34" charset="0"/>
              </a:rPr>
              <a:t>their factors carefully</a:t>
            </a:r>
            <a:endParaRPr lang="en-US" altLang="zh-CN" sz="2400" dirty="0" smtClean="0">
              <a:solidFill>
                <a:schemeClr val="tx1">
                  <a:lumMod val="75000"/>
                  <a:lumOff val="25000"/>
                </a:schemeClr>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altLang="zh-CN" sz="2400" dirty="0" smtClean="0">
                <a:solidFill>
                  <a:schemeClr val="tx1">
                    <a:lumMod val="75000"/>
                    <a:lumOff val="25000"/>
                  </a:schemeClr>
                </a:solidFill>
                <a:latin typeface="Arial" panose="020B0604020202020204" pitchFamily="34" charset="0"/>
                <a:cs typeface="Arial" panose="020B0604020202020204" pitchFamily="34" charset="0"/>
              </a:rPr>
              <a:t>Platform:</a:t>
            </a:r>
          </a:p>
          <a:p>
            <a:pPr marL="684000" indent="-342900">
              <a:lnSpc>
                <a:spcPct val="150000"/>
              </a:lnSpc>
              <a:buFont typeface="Wingdings" panose="05000000000000000000" pitchFamily="2" charset="2"/>
              <a:buChar char="Ø"/>
            </a:pPr>
            <a:r>
              <a:rPr lang="en-US" altLang="zh-CN" sz="2400" dirty="0" smtClean="0">
                <a:solidFill>
                  <a:schemeClr val="tx1">
                    <a:lumMod val="75000"/>
                    <a:lumOff val="25000"/>
                  </a:schemeClr>
                </a:solidFill>
                <a:latin typeface="Arial" panose="020B0604020202020204" pitchFamily="34" charset="0"/>
                <a:cs typeface="Arial" panose="020B0604020202020204" pitchFamily="34" charset="0"/>
              </a:rPr>
              <a:t>design </a:t>
            </a:r>
            <a:r>
              <a:rPr lang="en-US" altLang="zh-CN" sz="2400" dirty="0">
                <a:solidFill>
                  <a:schemeClr val="tx1">
                    <a:lumMod val="75000"/>
                    <a:lumOff val="25000"/>
                  </a:schemeClr>
                </a:solidFill>
                <a:latin typeface="Arial" panose="020B0604020202020204" pitchFamily="34" charset="0"/>
                <a:cs typeface="Arial" panose="020B0604020202020204" pitchFamily="34" charset="0"/>
              </a:rPr>
              <a:t>their </a:t>
            </a:r>
            <a:r>
              <a:rPr lang="en-US" altLang="zh-CN" sz="2400" dirty="0" smtClean="0">
                <a:solidFill>
                  <a:schemeClr val="tx1">
                    <a:lumMod val="75000"/>
                    <a:lumOff val="25000"/>
                  </a:schemeClr>
                </a:solidFill>
                <a:latin typeface="Arial" panose="020B0604020202020204" pitchFamily="34" charset="0"/>
                <a:cs typeface="Arial" panose="020B0604020202020204" pitchFamily="34" charset="0"/>
              </a:rPr>
              <a:t>websites appropriately</a:t>
            </a:r>
          </a:p>
          <a:p>
            <a:pPr marL="684000" indent="-342900">
              <a:lnSpc>
                <a:spcPct val="150000"/>
              </a:lnSpc>
              <a:buFont typeface="Wingdings" panose="05000000000000000000" pitchFamily="2" charset="2"/>
              <a:buChar char="Ø"/>
            </a:pPr>
            <a:r>
              <a:rPr lang="en-US" altLang="zh-CN" sz="2400" dirty="0" smtClean="0">
                <a:solidFill>
                  <a:schemeClr val="tx1">
                    <a:lumMod val="75000"/>
                    <a:lumOff val="25000"/>
                  </a:schemeClr>
                </a:solidFill>
                <a:latin typeface="Arial" panose="020B0604020202020204" pitchFamily="34" charset="0"/>
                <a:cs typeface="Arial" panose="020B0604020202020204" pitchFamily="34" charset="0"/>
              </a:rPr>
              <a:t>choose suitable mechanism</a:t>
            </a:r>
            <a:endParaRPr lang="zh-CN" altLang="en-US" sz="24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 name="文本框 5"/>
          <p:cNvSpPr txBox="1"/>
          <p:nvPr/>
        </p:nvSpPr>
        <p:spPr>
          <a:xfrm>
            <a:off x="2774418" y="4678309"/>
            <a:ext cx="6643165" cy="1200329"/>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en-US" altLang="zh-CN" sz="2400" dirty="0" smtClean="0">
                <a:solidFill>
                  <a:schemeClr val="tx1">
                    <a:lumMod val="75000"/>
                    <a:lumOff val="25000"/>
                  </a:schemeClr>
                </a:solidFill>
                <a:latin typeface="Arial" panose="020B0604020202020204" pitchFamily="34" charset="0"/>
                <a:cs typeface="Arial" panose="020B0604020202020204" pitchFamily="34" charset="0"/>
              </a:rPr>
              <a:t>More samples</a:t>
            </a:r>
          </a:p>
          <a:p>
            <a:pPr marL="342900" indent="-342900">
              <a:lnSpc>
                <a:spcPct val="150000"/>
              </a:lnSpc>
              <a:buFont typeface="Arial" panose="020B0604020202020204" pitchFamily="34" charset="0"/>
              <a:buChar char="•"/>
            </a:pPr>
            <a:r>
              <a:rPr lang="en-US" altLang="zh-CN" sz="2400" dirty="0" smtClean="0">
                <a:solidFill>
                  <a:schemeClr val="tx1">
                    <a:lumMod val="75000"/>
                    <a:lumOff val="25000"/>
                  </a:schemeClr>
                </a:solidFill>
                <a:latin typeface="Arial" panose="020B0604020202020204" pitchFamily="34" charset="0"/>
                <a:cs typeface="Arial" panose="020B0604020202020204" pitchFamily="34" charset="0"/>
              </a:rPr>
              <a:t>Comparison between countries on platforms </a:t>
            </a:r>
            <a:endParaRPr lang="zh-CN" altLang="en-US" sz="24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95619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任意多边形 18"/>
          <p:cNvSpPr/>
          <p:nvPr/>
        </p:nvSpPr>
        <p:spPr>
          <a:xfrm>
            <a:off x="4363233" y="2068863"/>
            <a:ext cx="3506539" cy="2069635"/>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22"/>
          <p:cNvSpPr/>
          <p:nvPr/>
        </p:nvSpPr>
        <p:spPr>
          <a:xfrm>
            <a:off x="6517213" y="1604209"/>
            <a:ext cx="2253807" cy="140346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5"/>
          <p:cNvSpPr txBox="1"/>
          <p:nvPr/>
        </p:nvSpPr>
        <p:spPr>
          <a:xfrm>
            <a:off x="-377408" y="2360023"/>
            <a:ext cx="10252928" cy="1323439"/>
          </a:xfrm>
          <a:prstGeom prst="rect">
            <a:avLst/>
          </a:prstGeom>
          <a:noFill/>
        </p:spPr>
        <p:txBody>
          <a:bodyPr wrap="square" rtlCol="0" anchor="ctr">
            <a:spAutoFit/>
          </a:bodyPr>
          <a:lstStyle/>
          <a:p>
            <a:pPr algn="ctr"/>
            <a:r>
              <a:rPr lang="en-US" altLang="zh-CN" sz="8000" b="1" dirty="0" smtClean="0">
                <a:solidFill>
                  <a:srgbClr val="5A538C"/>
                </a:solidFill>
                <a:latin typeface="Arial" panose="020B0604020202020204" pitchFamily="34" charset="0"/>
                <a:ea typeface="微软雅黑" panose="020B0503020204020204" pitchFamily="34" charset="-122"/>
                <a:cs typeface="Arial" panose="020B0604020202020204" pitchFamily="34" charset="0"/>
              </a:rPr>
              <a:t>Thank you</a:t>
            </a:r>
            <a:endParaRPr lang="zh-CN" altLang="en-US" sz="8000" b="1" dirty="0">
              <a:solidFill>
                <a:srgbClr val="41CBC6"/>
              </a:solidFill>
              <a:latin typeface="Arial" panose="020B0604020202020204" pitchFamily="34" charset="0"/>
              <a:ea typeface="微软雅黑" panose="020B0503020204020204" pitchFamily="34" charset="-122"/>
              <a:cs typeface="Arial" panose="020B0604020202020204" pitchFamily="34" charset="0"/>
            </a:endParaRPr>
          </a:p>
        </p:txBody>
      </p:sp>
      <p:sp>
        <p:nvSpPr>
          <p:cNvPr id="13" name="矩形 12"/>
          <p:cNvSpPr/>
          <p:nvPr/>
        </p:nvSpPr>
        <p:spPr>
          <a:xfrm>
            <a:off x="4767246" y="4725035"/>
            <a:ext cx="2058557" cy="338554"/>
          </a:xfrm>
          <a:prstGeom prst="rect">
            <a:avLst/>
          </a:prstGeom>
          <a:noFill/>
          <a:ln>
            <a:noFill/>
          </a:ln>
        </p:spPr>
        <p:txBody>
          <a:bodyPr wrap="square" rtlCol="0">
            <a:spAutoFit/>
          </a:bodyPr>
          <a:lstStyle/>
          <a:p>
            <a:r>
              <a:rPr lang="en-US" altLang="zh-CN" sz="1600" dirty="0" smtClean="0">
                <a:solidFill>
                  <a:schemeClr val="tx1">
                    <a:lumMod val="65000"/>
                    <a:lumOff val="35000"/>
                  </a:schemeClr>
                </a:solidFill>
                <a:latin typeface="微软雅黑" pitchFamily="34" charset="-122"/>
                <a:ea typeface="微软雅黑" pitchFamily="34" charset="-122"/>
              </a:rPr>
              <a:t>Zhiyuan </a:t>
            </a:r>
            <a:r>
              <a:rPr lang="en-US" altLang="zh-CN" sz="1600" dirty="0" smtClean="0">
                <a:solidFill>
                  <a:schemeClr val="tx1">
                    <a:lumMod val="65000"/>
                    <a:lumOff val="35000"/>
                  </a:schemeClr>
                </a:solidFill>
                <a:latin typeface="微软雅黑" pitchFamily="34" charset="-122"/>
                <a:ea typeface="微软雅黑" pitchFamily="34" charset="-122"/>
              </a:rPr>
              <a:t>TIAN    </a:t>
            </a:r>
            <a:endParaRPr lang="zh-CN" altLang="en-US" sz="1600" dirty="0">
              <a:solidFill>
                <a:schemeClr val="tx1">
                  <a:lumMod val="65000"/>
                  <a:lumOff val="35000"/>
                </a:schemeClr>
              </a:solidFill>
              <a:latin typeface="微软雅黑" pitchFamily="34" charset="-122"/>
              <a:ea typeface="微软雅黑" pitchFamily="34" charset="-122"/>
            </a:endParaRPr>
          </a:p>
        </p:txBody>
      </p:sp>
      <p:sp>
        <p:nvSpPr>
          <p:cNvPr id="14" name="矩形 13"/>
          <p:cNvSpPr/>
          <p:nvPr/>
        </p:nvSpPr>
        <p:spPr>
          <a:xfrm>
            <a:off x="4767246" y="5293683"/>
            <a:ext cx="2058557" cy="338554"/>
          </a:xfrm>
          <a:prstGeom prst="rect">
            <a:avLst/>
          </a:prstGeom>
          <a:noFill/>
          <a:ln>
            <a:noFill/>
          </a:ln>
        </p:spPr>
        <p:txBody>
          <a:bodyPr wrap="square" rtlCol="0">
            <a:spAutoFit/>
          </a:bodyPr>
          <a:lstStyle/>
          <a:p>
            <a:r>
              <a:rPr lang="en-US" altLang="zh-CN" sz="1600" dirty="0" smtClean="0">
                <a:solidFill>
                  <a:schemeClr val="tx1">
                    <a:lumMod val="65000"/>
                    <a:lumOff val="35000"/>
                  </a:schemeClr>
                </a:solidFill>
                <a:latin typeface="微软雅黑" pitchFamily="34" charset="-122"/>
                <a:ea typeface="微软雅黑" pitchFamily="34" charset="-122"/>
              </a:rPr>
              <a:t>Lei </a:t>
            </a:r>
            <a:r>
              <a:rPr lang="en-US" altLang="zh-CN" sz="1600" dirty="0">
                <a:solidFill>
                  <a:schemeClr val="tx1">
                    <a:lumMod val="65000"/>
                    <a:lumOff val="35000"/>
                  </a:schemeClr>
                </a:solidFill>
                <a:latin typeface="微软雅黑" pitchFamily="34" charset="-122"/>
                <a:ea typeface="微软雅黑" pitchFamily="34" charset="-122"/>
              </a:rPr>
              <a:t>Guan    </a:t>
            </a:r>
            <a:r>
              <a:rPr lang="en-US" altLang="zh-CN" sz="1600" dirty="0" smtClean="0">
                <a:solidFill>
                  <a:schemeClr val="tx1">
                    <a:lumMod val="65000"/>
                    <a:lumOff val="35000"/>
                  </a:schemeClr>
                </a:solidFill>
                <a:latin typeface="微软雅黑" pitchFamily="34" charset="-122"/>
                <a:ea typeface="微软雅黑" pitchFamily="34" charset="-122"/>
              </a:rPr>
              <a:t>       </a:t>
            </a:r>
            <a:endParaRPr lang="zh-CN" altLang="en-US" sz="1600" dirty="0">
              <a:solidFill>
                <a:schemeClr val="tx1">
                  <a:lumMod val="65000"/>
                  <a:lumOff val="35000"/>
                </a:schemeClr>
              </a:solidFill>
              <a:latin typeface="微软雅黑" pitchFamily="34" charset="-122"/>
              <a:ea typeface="微软雅黑" pitchFamily="34" charset="-122"/>
            </a:endParaRPr>
          </a:p>
        </p:txBody>
      </p:sp>
      <p:sp>
        <p:nvSpPr>
          <p:cNvPr id="15" name="矩形 14"/>
          <p:cNvSpPr/>
          <p:nvPr/>
        </p:nvSpPr>
        <p:spPr>
          <a:xfrm>
            <a:off x="4767246" y="5862331"/>
            <a:ext cx="1517644" cy="338554"/>
          </a:xfrm>
          <a:prstGeom prst="rect">
            <a:avLst/>
          </a:prstGeom>
          <a:noFill/>
          <a:ln>
            <a:noFill/>
          </a:ln>
        </p:spPr>
        <p:txBody>
          <a:bodyPr wrap="square" rtlCol="0">
            <a:spAutoFit/>
          </a:bodyPr>
          <a:lstStyle/>
          <a:p>
            <a:r>
              <a:rPr lang="en-US" altLang="zh-CN" sz="1600" dirty="0" smtClean="0">
                <a:solidFill>
                  <a:schemeClr val="tx1">
                    <a:lumMod val="65000"/>
                    <a:lumOff val="35000"/>
                  </a:schemeClr>
                </a:solidFill>
                <a:latin typeface="微软雅黑" pitchFamily="34" charset="-122"/>
                <a:ea typeface="微软雅黑" pitchFamily="34" charset="-122"/>
              </a:rPr>
              <a:t>Meilin </a:t>
            </a:r>
            <a:r>
              <a:rPr lang="en-US" altLang="zh-CN" sz="1600" dirty="0">
                <a:solidFill>
                  <a:schemeClr val="tx1">
                    <a:lumMod val="65000"/>
                    <a:lumOff val="35000"/>
                  </a:schemeClr>
                </a:solidFill>
                <a:latin typeface="微软雅黑" pitchFamily="34" charset="-122"/>
                <a:ea typeface="微软雅黑" pitchFamily="34" charset="-122"/>
              </a:rPr>
              <a:t>SHI   </a:t>
            </a:r>
            <a:r>
              <a:rPr lang="en-US" altLang="zh-CN" sz="1600" dirty="0" smtClean="0">
                <a:solidFill>
                  <a:schemeClr val="tx1">
                    <a:lumMod val="65000"/>
                    <a:lumOff val="35000"/>
                  </a:schemeClr>
                </a:solidFill>
                <a:latin typeface="微软雅黑" pitchFamily="34" charset="-122"/>
                <a:ea typeface="微软雅黑" pitchFamily="34" charset="-122"/>
              </a:rPr>
              <a:t>       </a:t>
            </a:r>
            <a:endParaRPr lang="zh-CN" altLang="en-US" sz="1600" dirty="0">
              <a:solidFill>
                <a:schemeClr val="tx1">
                  <a:lumMod val="65000"/>
                  <a:lumOff val="35000"/>
                </a:schemeClr>
              </a:solidFill>
              <a:latin typeface="微软雅黑" pitchFamily="34" charset="-122"/>
              <a:ea typeface="微软雅黑" pitchFamily="34" charset="-122"/>
            </a:endParaRPr>
          </a:p>
        </p:txBody>
      </p:sp>
      <p:sp>
        <p:nvSpPr>
          <p:cNvPr id="16" name="文本框 15"/>
          <p:cNvSpPr txBox="1"/>
          <p:nvPr/>
        </p:nvSpPr>
        <p:spPr>
          <a:xfrm>
            <a:off x="6585994" y="5235158"/>
            <a:ext cx="479618" cy="369332"/>
          </a:xfrm>
          <a:prstGeom prst="rect">
            <a:avLst/>
          </a:prstGeom>
          <a:noFill/>
        </p:spPr>
        <p:txBody>
          <a:bodyPr wrap="none" rtlCol="0">
            <a:spAutoFit/>
          </a:bodyPr>
          <a:lstStyle/>
          <a:p>
            <a:r>
              <a:rPr lang="en-US" altLang="zh-CN" dirty="0" smtClean="0">
                <a:solidFill>
                  <a:schemeClr val="tx1">
                    <a:lumMod val="75000"/>
                    <a:lumOff val="25000"/>
                  </a:schemeClr>
                </a:solidFill>
              </a:rPr>
              <a:t>BIT</a:t>
            </a:r>
            <a:endParaRPr lang="zh-CN" altLang="en-US" dirty="0">
              <a:solidFill>
                <a:schemeClr val="tx1">
                  <a:lumMod val="75000"/>
                  <a:lumOff val="25000"/>
                </a:schemeClr>
              </a:solidFill>
            </a:endParaRPr>
          </a:p>
        </p:txBody>
      </p:sp>
      <p:sp>
        <p:nvSpPr>
          <p:cNvPr id="17" name="文本框 16"/>
          <p:cNvSpPr txBox="1"/>
          <p:nvPr/>
        </p:nvSpPr>
        <p:spPr>
          <a:xfrm>
            <a:off x="6585994" y="4685660"/>
            <a:ext cx="479618" cy="369332"/>
          </a:xfrm>
          <a:prstGeom prst="rect">
            <a:avLst/>
          </a:prstGeom>
          <a:noFill/>
        </p:spPr>
        <p:txBody>
          <a:bodyPr wrap="none" rtlCol="0">
            <a:spAutoFit/>
          </a:bodyPr>
          <a:lstStyle/>
          <a:p>
            <a:r>
              <a:rPr lang="en-US" altLang="zh-CN" dirty="0" smtClean="0">
                <a:solidFill>
                  <a:schemeClr val="tx1">
                    <a:lumMod val="75000"/>
                    <a:lumOff val="25000"/>
                  </a:schemeClr>
                </a:solidFill>
              </a:rPr>
              <a:t>BIT</a:t>
            </a:r>
            <a:endParaRPr lang="zh-CN" altLang="en-US" dirty="0">
              <a:solidFill>
                <a:schemeClr val="tx1">
                  <a:lumMod val="75000"/>
                  <a:lumOff val="25000"/>
                </a:schemeClr>
              </a:solidFill>
            </a:endParaRPr>
          </a:p>
        </p:txBody>
      </p:sp>
      <p:sp>
        <p:nvSpPr>
          <p:cNvPr id="18" name="文本框 17"/>
          <p:cNvSpPr txBox="1"/>
          <p:nvPr/>
        </p:nvSpPr>
        <p:spPr>
          <a:xfrm>
            <a:off x="6585994" y="5846942"/>
            <a:ext cx="479618" cy="369332"/>
          </a:xfrm>
          <a:prstGeom prst="rect">
            <a:avLst/>
          </a:prstGeom>
          <a:noFill/>
        </p:spPr>
        <p:txBody>
          <a:bodyPr wrap="none" rtlCol="0">
            <a:spAutoFit/>
          </a:bodyPr>
          <a:lstStyle/>
          <a:p>
            <a:r>
              <a:rPr lang="en-US" altLang="zh-CN" dirty="0" smtClean="0">
                <a:solidFill>
                  <a:schemeClr val="tx1">
                    <a:lumMod val="75000"/>
                    <a:lumOff val="25000"/>
                  </a:schemeClr>
                </a:solidFill>
              </a:rPr>
              <a:t>BIT</a:t>
            </a:r>
            <a:endParaRPr lang="zh-CN" altLang="en-US" dirty="0">
              <a:solidFill>
                <a:schemeClr val="tx1">
                  <a:lumMod val="75000"/>
                  <a:lumOff val="25000"/>
                </a:schemeClr>
              </a:solidFill>
            </a:endParaRPr>
          </a:p>
        </p:txBody>
      </p:sp>
    </p:spTree>
    <p:extLst>
      <p:ext uri="{BB962C8B-B14F-4D97-AF65-F5344CB8AC3E}">
        <p14:creationId xmlns:p14="http://schemas.microsoft.com/office/powerpoint/2010/main" val="21253850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3"/>
          <p:cNvSpPr>
            <a:spLocks noChangeArrowheads="1"/>
          </p:cNvSpPr>
          <p:nvPr/>
        </p:nvSpPr>
        <p:spPr bwMode="auto">
          <a:xfrm>
            <a:off x="1073958" y="379644"/>
            <a:ext cx="6189497"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Impact" pitchFamily="34" charset="0"/>
              </a:rPr>
              <a:t>The definition of </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crowdfunding</a:t>
            </a:r>
          </a:p>
        </p:txBody>
      </p:sp>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26"/>
          <p:cNvSpPr txBox="1"/>
          <p:nvPr/>
        </p:nvSpPr>
        <p:spPr>
          <a:xfrm>
            <a:off x="1619735" y="2551837"/>
            <a:ext cx="8952531" cy="1754326"/>
          </a:xfrm>
          <a:prstGeom prst="rect">
            <a:avLst/>
          </a:prstGeom>
          <a:noFill/>
        </p:spPr>
        <p:txBody>
          <a:bodyPr wrap="square" rtlCol="0">
            <a:spAutoFit/>
          </a:bodyPr>
          <a:lstStyle/>
          <a:p>
            <a:pPr fontAlgn="base">
              <a:lnSpc>
                <a:spcPct val="150000"/>
              </a:lnSpc>
              <a:spcBef>
                <a:spcPct val="0"/>
              </a:spcBef>
              <a:spcAft>
                <a:spcPct val="0"/>
              </a:spcAft>
            </a:pPr>
            <a:r>
              <a:rPr lang="en-US" altLang="zh-CN" sz="2400" b="1" dirty="0" smtClean="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rPr>
              <a:t>	A </a:t>
            </a:r>
            <a:r>
              <a:rPr lang="en-US" altLang="zh-CN" sz="2400" b="1" dirty="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rPr>
              <a:t>new business model in which the customers play an unaccustomed </a:t>
            </a:r>
            <a:r>
              <a:rPr lang="en-US" altLang="zh-CN" sz="2400" b="1" dirty="0" smtClean="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rPr>
              <a:t>role – as </a:t>
            </a:r>
            <a:r>
              <a:rPr lang="en-US" altLang="zh-CN" sz="2400" b="1" dirty="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rPr>
              <a:t>investors</a:t>
            </a:r>
            <a:r>
              <a:rPr lang="en-US" altLang="zh-CN" sz="2400" b="1" dirty="0" smtClean="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rPr>
              <a:t>.</a:t>
            </a:r>
          </a:p>
          <a:p>
            <a:pPr algn="r" fontAlgn="base">
              <a:lnSpc>
                <a:spcPct val="150000"/>
              </a:lnSpc>
              <a:spcBef>
                <a:spcPct val="0"/>
              </a:spcBef>
              <a:spcAft>
                <a:spcPct val="0"/>
              </a:spcAft>
            </a:pPr>
            <a:r>
              <a:rPr lang="en-US" altLang="zh-CN" sz="2400" b="1" dirty="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2400" b="1" dirty="0" smtClean="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rPr>
              <a:t>Ordanini</a:t>
            </a:r>
            <a:r>
              <a:rPr lang="zh-CN" altLang="en-US" sz="2400" b="1" dirty="0" smtClean="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2400" b="1" dirty="0" smtClean="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rPr>
              <a:t>2009</a:t>
            </a:r>
            <a:r>
              <a:rPr lang="zh-CN" altLang="en-US" sz="2400" b="1" dirty="0" smtClean="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rPr>
              <a:t>）</a:t>
            </a:r>
            <a:endParaRPr lang="en-US" altLang="zh-CN" sz="2400" b="1" dirty="0" smtClean="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1129410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3"/>
          <p:cNvSpPr>
            <a:spLocks noChangeArrowheads="1"/>
          </p:cNvSpPr>
          <p:nvPr/>
        </p:nvSpPr>
        <p:spPr bwMode="auto">
          <a:xfrm>
            <a:off x="1073958" y="379644"/>
            <a:ext cx="7034280"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Three participants in crowdfunding</a:t>
            </a:r>
          </a:p>
        </p:txBody>
      </p:sp>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6"/>
          <p:cNvSpPr txBox="1"/>
          <p:nvPr/>
        </p:nvSpPr>
        <p:spPr>
          <a:xfrm>
            <a:off x="1749812" y="980635"/>
            <a:ext cx="8952531" cy="5262979"/>
          </a:xfrm>
          <a:prstGeom prst="rect">
            <a:avLst/>
          </a:prstGeom>
          <a:noFill/>
        </p:spPr>
        <p:txBody>
          <a:bodyPr wrap="square" rtlCol="0">
            <a:spAutoFit/>
          </a:bodyPr>
          <a:lstStyle/>
          <a:p>
            <a:pPr marL="342900" indent="-342900" fontAlgn="base">
              <a:lnSpc>
                <a:spcPct val="150000"/>
              </a:lnSpc>
              <a:spcBef>
                <a:spcPct val="0"/>
              </a:spcBef>
              <a:spcAft>
                <a:spcPct val="0"/>
              </a:spcAft>
              <a:buFont typeface="Arial" panose="020B0604020202020204" pitchFamily="34" charset="0"/>
              <a:buChar char="•"/>
            </a:pPr>
            <a:r>
              <a:rPr lang="en-US" altLang="zh-CN" sz="2400" b="1" dirty="0" smtClean="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rPr>
              <a:t>Customers</a:t>
            </a:r>
            <a:r>
              <a:rPr lang="en-US" altLang="zh-CN" sz="2400" b="1"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en-US" altLang="zh-CN" sz="24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	</a:t>
            </a:r>
          </a:p>
          <a:p>
            <a:pPr algn="just" fontAlgn="base">
              <a:lnSpc>
                <a:spcPct val="150000"/>
              </a:lnSpc>
              <a:spcBef>
                <a:spcPct val="0"/>
              </a:spcBef>
              <a:spcAft>
                <a:spcPct val="0"/>
              </a:spcAft>
            </a:pPr>
            <a:r>
              <a:rPr lang="en-US" altLang="zh-CN" sz="24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en-US" altLang="zh-CN" sz="20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As investors, they invest sometimes as little as $1 in a product. The customers then promote the product by many means. Finally they can get profit from the </a:t>
            </a:r>
            <a:r>
              <a:rPr lang="en-US" altLang="zh-CN" sz="20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product. </a:t>
            </a:r>
            <a:endParaRPr lang="en-US" altLang="zh-CN" sz="20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marL="342900" indent="-342900" fontAlgn="base">
              <a:lnSpc>
                <a:spcPct val="150000"/>
              </a:lnSpc>
              <a:spcBef>
                <a:spcPct val="0"/>
              </a:spcBef>
              <a:spcAft>
                <a:spcPct val="0"/>
              </a:spcAft>
              <a:buFont typeface="Arial" panose="020B0604020202020204" pitchFamily="34" charset="0"/>
              <a:buChar char="•"/>
            </a:pPr>
            <a:r>
              <a:rPr lang="en-US" altLang="zh-CN" sz="2400" b="1" dirty="0" smtClean="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rPr>
              <a:t>Founder</a:t>
            </a:r>
          </a:p>
          <a:p>
            <a:pPr algn="just" fontAlgn="base">
              <a:lnSpc>
                <a:spcPct val="150000"/>
              </a:lnSpc>
              <a:spcBef>
                <a:spcPct val="0"/>
              </a:spcBef>
              <a:spcAft>
                <a:spcPct val="0"/>
              </a:spcAft>
            </a:pPr>
            <a:r>
              <a:rPr lang="en-US" altLang="zh-CN" sz="24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en-US" altLang="zh-CN" sz="20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As designers, they hope to obtain financial support with lower financing costs. A part of founders want to conduct market research through crowdfunding. </a:t>
            </a:r>
            <a:endParaRPr lang="en-US" altLang="zh-CN" sz="24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marL="342900" indent="-342900" fontAlgn="base">
              <a:lnSpc>
                <a:spcPct val="150000"/>
              </a:lnSpc>
              <a:spcBef>
                <a:spcPct val="0"/>
              </a:spcBef>
              <a:spcAft>
                <a:spcPct val="0"/>
              </a:spcAft>
              <a:buFont typeface="Arial" panose="020B0604020202020204" pitchFamily="34" charset="0"/>
              <a:buChar char="•"/>
            </a:pPr>
            <a:r>
              <a:rPr lang="en-US" altLang="zh-CN" sz="2400" b="1" dirty="0" smtClean="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rPr>
              <a:t>Platform</a:t>
            </a:r>
          </a:p>
          <a:p>
            <a:pPr fontAlgn="base">
              <a:lnSpc>
                <a:spcPct val="150000"/>
              </a:lnSpc>
              <a:spcBef>
                <a:spcPct val="0"/>
              </a:spcBef>
              <a:spcAft>
                <a:spcPct val="0"/>
              </a:spcAft>
            </a:pPr>
            <a:r>
              <a:rPr lang="en-US" altLang="zh-CN" sz="24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en-US" altLang="zh-CN" sz="20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A</a:t>
            </a:r>
            <a:r>
              <a:rPr lang="en-US" altLang="zh-CN" sz="20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s the intermediate of customers and founders. </a:t>
            </a:r>
            <a:endParaRPr lang="en-US" altLang="zh-CN" sz="24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7280880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6"/>
          <p:cNvSpPr txBox="1"/>
          <p:nvPr/>
        </p:nvSpPr>
        <p:spPr>
          <a:xfrm>
            <a:off x="1337388" y="1491602"/>
            <a:ext cx="10196127" cy="4708981"/>
          </a:xfrm>
          <a:prstGeom prst="rect">
            <a:avLst/>
          </a:prstGeom>
          <a:noFill/>
        </p:spPr>
        <p:txBody>
          <a:bodyPr wrap="square" rtlCol="0">
            <a:spAutoFit/>
          </a:bodyPr>
          <a:lstStyle/>
          <a:p>
            <a:pPr marL="342900" indent="-342900" fontAlgn="base">
              <a:lnSpc>
                <a:spcPct val="150000"/>
              </a:lnSpc>
              <a:spcBef>
                <a:spcPct val="0"/>
              </a:spcBef>
              <a:spcAft>
                <a:spcPct val="0"/>
              </a:spcAft>
              <a:buFont typeface="Arial" panose="020B0604020202020204" pitchFamily="34" charset="0"/>
              <a:buChar char="•"/>
            </a:pPr>
            <a:r>
              <a:rPr lang="en-US" altLang="zh-CN" sz="2400" b="1" dirty="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rPr>
              <a:t>E</a:t>
            </a:r>
            <a:r>
              <a:rPr lang="en-US" altLang="zh-CN" sz="2400" b="1" dirty="0" smtClean="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rPr>
              <a:t>quity-based</a:t>
            </a:r>
          </a:p>
          <a:p>
            <a:pPr marL="342900" indent="-342900" fontAlgn="base">
              <a:lnSpc>
                <a:spcPct val="150000"/>
              </a:lnSpc>
              <a:spcBef>
                <a:spcPct val="0"/>
              </a:spcBef>
              <a:spcAft>
                <a:spcPct val="0"/>
              </a:spcAft>
              <a:buFont typeface="Arial" panose="020B0604020202020204" pitchFamily="34" charset="0"/>
              <a:buChar char="•"/>
            </a:pPr>
            <a:r>
              <a:rPr lang="en-US" altLang="zh-CN" sz="2400" b="1" dirty="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rPr>
              <a:t>L</a:t>
            </a:r>
            <a:r>
              <a:rPr lang="en-US" altLang="zh-CN" sz="2400" b="1" dirty="0" smtClean="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rPr>
              <a:t>ending-based</a:t>
            </a:r>
            <a:endParaRPr lang="en-US" altLang="zh-CN" sz="2400" b="1" dirty="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marL="342900" indent="-342900" fontAlgn="base">
              <a:lnSpc>
                <a:spcPct val="150000"/>
              </a:lnSpc>
              <a:spcBef>
                <a:spcPct val="0"/>
              </a:spcBef>
              <a:spcAft>
                <a:spcPct val="0"/>
              </a:spcAft>
              <a:buFont typeface="Arial" panose="020B0604020202020204" pitchFamily="34" charset="0"/>
              <a:buChar char="•"/>
            </a:pPr>
            <a:r>
              <a:rPr lang="en-US" altLang="zh-CN" sz="2400" b="1" dirty="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rPr>
              <a:t>R</a:t>
            </a:r>
            <a:r>
              <a:rPr lang="en-US" altLang="zh-CN" sz="2400" b="1" dirty="0" smtClean="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rPr>
              <a:t>eward-based</a:t>
            </a:r>
            <a:endParaRPr lang="en-US" altLang="zh-CN" sz="2400" b="1" dirty="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marL="342900" indent="-342900" fontAlgn="base">
              <a:lnSpc>
                <a:spcPct val="150000"/>
              </a:lnSpc>
              <a:spcBef>
                <a:spcPct val="0"/>
              </a:spcBef>
              <a:spcAft>
                <a:spcPct val="0"/>
              </a:spcAft>
              <a:buFont typeface="Arial" panose="020B0604020202020204" pitchFamily="34" charset="0"/>
              <a:buChar char="•"/>
            </a:pPr>
            <a:r>
              <a:rPr lang="en-US" altLang="zh-CN" sz="2400" b="1" dirty="0" smtClean="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rPr>
              <a:t>Donation-based</a:t>
            </a:r>
          </a:p>
          <a:p>
            <a:pPr algn="just" fontAlgn="base">
              <a:lnSpc>
                <a:spcPct val="150000"/>
              </a:lnSpc>
              <a:spcBef>
                <a:spcPct val="0"/>
              </a:spcBef>
              <a:spcAft>
                <a:spcPct val="0"/>
              </a:spcAft>
            </a:pPr>
            <a:r>
              <a:rPr lang="en-US" altLang="zh-CN" sz="2400" b="1" dirty="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en-US" altLang="zh-CN" sz="20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Donation-based and reward-based crowdfunding generally attract less funding per project than equity-based or lending-based crowdfunding. However, the reward-based category is the largest crowdfunding category in terms of number of </a:t>
            </a:r>
            <a:r>
              <a:rPr lang="en-US" altLang="zh-CN" sz="20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CFPs (crowdfunding platforms), </a:t>
            </a:r>
            <a:r>
              <a:rPr lang="en-US" altLang="zh-CN" sz="20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and also grew at the high rate of 79% </a:t>
            </a:r>
            <a:r>
              <a:rPr lang="en-US" altLang="zh-CN" sz="20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CAGR (Compound Annual </a:t>
            </a:r>
            <a:r>
              <a:rPr lang="en-US" altLang="zh-CN" sz="20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Growth Rate).</a:t>
            </a:r>
            <a:endParaRPr lang="en-US" altLang="zh-CN" sz="20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矩形 3"/>
          <p:cNvSpPr>
            <a:spLocks noChangeArrowheads="1"/>
          </p:cNvSpPr>
          <p:nvPr/>
        </p:nvSpPr>
        <p:spPr bwMode="auto">
          <a:xfrm>
            <a:off x="1073958" y="379644"/>
            <a:ext cx="5668521"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Impact" pitchFamily="34" charset="0"/>
              </a:rPr>
              <a:t>Crowdfunding </a:t>
            </a:r>
            <a:r>
              <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rPr>
              <a:t>classification</a:t>
            </a:r>
          </a:p>
        </p:txBody>
      </p:sp>
    </p:spTree>
    <p:extLst>
      <p:ext uri="{BB962C8B-B14F-4D97-AF65-F5344CB8AC3E}">
        <p14:creationId xmlns:p14="http://schemas.microsoft.com/office/powerpoint/2010/main" val="23009192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上箭头 12"/>
          <p:cNvSpPr/>
          <p:nvPr/>
        </p:nvSpPr>
        <p:spPr>
          <a:xfrm rot="5400000">
            <a:off x="3578549" y="3930293"/>
            <a:ext cx="1045054" cy="1189758"/>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4" name="任意多边形 13"/>
          <p:cNvSpPr/>
          <p:nvPr/>
        </p:nvSpPr>
        <p:spPr>
          <a:xfrm>
            <a:off x="3301672" y="2771828"/>
            <a:ext cx="1759257" cy="1231423"/>
          </a:xfrm>
          <a:custGeom>
            <a:avLst/>
            <a:gdLst>
              <a:gd name="connsiteX0" fmla="*/ 0 w 1759257"/>
              <a:gd name="connsiteY0" fmla="*/ 205278 h 1231423"/>
              <a:gd name="connsiteX1" fmla="*/ 205278 w 1759257"/>
              <a:gd name="connsiteY1" fmla="*/ 0 h 1231423"/>
              <a:gd name="connsiteX2" fmla="*/ 1553979 w 1759257"/>
              <a:gd name="connsiteY2" fmla="*/ 0 h 1231423"/>
              <a:gd name="connsiteX3" fmla="*/ 1759257 w 1759257"/>
              <a:gd name="connsiteY3" fmla="*/ 205278 h 1231423"/>
              <a:gd name="connsiteX4" fmla="*/ 1759257 w 1759257"/>
              <a:gd name="connsiteY4" fmla="*/ 1026145 h 1231423"/>
              <a:gd name="connsiteX5" fmla="*/ 1553979 w 1759257"/>
              <a:gd name="connsiteY5" fmla="*/ 1231423 h 1231423"/>
              <a:gd name="connsiteX6" fmla="*/ 205278 w 1759257"/>
              <a:gd name="connsiteY6" fmla="*/ 1231423 h 1231423"/>
              <a:gd name="connsiteX7" fmla="*/ 0 w 1759257"/>
              <a:gd name="connsiteY7" fmla="*/ 1026145 h 1231423"/>
              <a:gd name="connsiteX8" fmla="*/ 0 w 1759257"/>
              <a:gd name="connsiteY8" fmla="*/ 205278 h 123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9257" h="1231423">
                <a:moveTo>
                  <a:pt x="0" y="205278"/>
                </a:moveTo>
                <a:cubicBezTo>
                  <a:pt x="0" y="91906"/>
                  <a:pt x="91906" y="0"/>
                  <a:pt x="205278" y="0"/>
                </a:cubicBezTo>
                <a:lnTo>
                  <a:pt x="1553979" y="0"/>
                </a:lnTo>
                <a:cubicBezTo>
                  <a:pt x="1667351" y="0"/>
                  <a:pt x="1759257" y="91906"/>
                  <a:pt x="1759257" y="205278"/>
                </a:cubicBezTo>
                <a:lnTo>
                  <a:pt x="1759257" y="1026145"/>
                </a:lnTo>
                <a:cubicBezTo>
                  <a:pt x="1759257" y="1139517"/>
                  <a:pt x="1667351" y="1231423"/>
                  <a:pt x="1553979" y="1231423"/>
                </a:cubicBezTo>
                <a:lnTo>
                  <a:pt x="205278" y="1231423"/>
                </a:lnTo>
                <a:cubicBezTo>
                  <a:pt x="91906" y="1231423"/>
                  <a:pt x="0" y="1139517"/>
                  <a:pt x="0" y="1026145"/>
                </a:cubicBezTo>
                <a:lnTo>
                  <a:pt x="0" y="20527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3944" tIns="143944" rIns="143944" bIns="143944" numCol="1" spcCol="1270" anchor="ctr" anchorCtr="0">
            <a:noAutofit/>
          </a:bodyPr>
          <a:lstStyle/>
          <a:p>
            <a:pPr lvl="0" algn="ctr" defTabSz="977900">
              <a:lnSpc>
                <a:spcPct val="90000"/>
              </a:lnSpc>
              <a:spcBef>
                <a:spcPct val="0"/>
              </a:spcBef>
              <a:spcAft>
                <a:spcPct val="35000"/>
              </a:spcAft>
            </a:pPr>
            <a:r>
              <a:rPr lang="en-US" altLang="zh-CN" sz="2200" kern="1200" dirty="0" smtClean="0">
                <a:solidFill>
                  <a:schemeClr val="bg1"/>
                </a:solidFill>
              </a:rPr>
              <a:t>Data collection</a:t>
            </a:r>
            <a:endParaRPr lang="zh-CN" altLang="en-US" sz="2200" kern="1200" dirty="0">
              <a:solidFill>
                <a:schemeClr val="bg1"/>
              </a:solidFill>
            </a:endParaRPr>
          </a:p>
        </p:txBody>
      </p:sp>
      <p:sp>
        <p:nvSpPr>
          <p:cNvPr id="18" name="任意多边形 17"/>
          <p:cNvSpPr/>
          <p:nvPr/>
        </p:nvSpPr>
        <p:spPr>
          <a:xfrm>
            <a:off x="5310953" y="2819962"/>
            <a:ext cx="4552747" cy="1064602"/>
          </a:xfrm>
          <a:custGeom>
            <a:avLst/>
            <a:gdLst>
              <a:gd name="connsiteX0" fmla="*/ 0 w 3312680"/>
              <a:gd name="connsiteY0" fmla="*/ 0 h 1073181"/>
              <a:gd name="connsiteX1" fmla="*/ 3312680 w 3312680"/>
              <a:gd name="connsiteY1" fmla="*/ 0 h 1073181"/>
              <a:gd name="connsiteX2" fmla="*/ 3312680 w 3312680"/>
              <a:gd name="connsiteY2" fmla="*/ 1073181 h 1073181"/>
              <a:gd name="connsiteX3" fmla="*/ 0 w 3312680"/>
              <a:gd name="connsiteY3" fmla="*/ 1073181 h 1073181"/>
              <a:gd name="connsiteX4" fmla="*/ 0 w 3312680"/>
              <a:gd name="connsiteY4" fmla="*/ 0 h 1073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680" h="1073181">
                <a:moveTo>
                  <a:pt x="0" y="0"/>
                </a:moveTo>
                <a:lnTo>
                  <a:pt x="3312680" y="0"/>
                </a:lnTo>
                <a:lnTo>
                  <a:pt x="3312680" y="1073181"/>
                </a:lnTo>
                <a:lnTo>
                  <a:pt x="0" y="107318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altLang="zh-CN" sz="2400" kern="1200" dirty="0" smtClean="0">
                <a:solidFill>
                  <a:schemeClr val="tx1">
                    <a:lumMod val="75000"/>
                    <a:lumOff val="25000"/>
                  </a:schemeClr>
                </a:solidFill>
              </a:rPr>
              <a:t>Pre-scrape + formal scrape</a:t>
            </a:r>
            <a:endParaRPr lang="zh-CN" altLang="en-US" sz="2400" kern="1200" dirty="0">
              <a:solidFill>
                <a:schemeClr val="tx1">
                  <a:lumMod val="75000"/>
                  <a:lumOff val="25000"/>
                </a:schemeClr>
              </a:solidFill>
            </a:endParaRPr>
          </a:p>
        </p:txBody>
      </p:sp>
      <p:sp>
        <p:nvSpPr>
          <p:cNvPr id="19" name="直角上箭头 18"/>
          <p:cNvSpPr/>
          <p:nvPr/>
        </p:nvSpPr>
        <p:spPr>
          <a:xfrm rot="5400000">
            <a:off x="5525119" y="5313587"/>
            <a:ext cx="1045054" cy="1189758"/>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0" name="任意多边形 19"/>
          <p:cNvSpPr/>
          <p:nvPr/>
        </p:nvSpPr>
        <p:spPr>
          <a:xfrm>
            <a:off x="5248243" y="4155123"/>
            <a:ext cx="1759257" cy="1231423"/>
          </a:xfrm>
          <a:custGeom>
            <a:avLst/>
            <a:gdLst>
              <a:gd name="connsiteX0" fmla="*/ 0 w 1759257"/>
              <a:gd name="connsiteY0" fmla="*/ 205278 h 1231423"/>
              <a:gd name="connsiteX1" fmla="*/ 205278 w 1759257"/>
              <a:gd name="connsiteY1" fmla="*/ 0 h 1231423"/>
              <a:gd name="connsiteX2" fmla="*/ 1553979 w 1759257"/>
              <a:gd name="connsiteY2" fmla="*/ 0 h 1231423"/>
              <a:gd name="connsiteX3" fmla="*/ 1759257 w 1759257"/>
              <a:gd name="connsiteY3" fmla="*/ 205278 h 1231423"/>
              <a:gd name="connsiteX4" fmla="*/ 1759257 w 1759257"/>
              <a:gd name="connsiteY4" fmla="*/ 1026145 h 1231423"/>
              <a:gd name="connsiteX5" fmla="*/ 1553979 w 1759257"/>
              <a:gd name="connsiteY5" fmla="*/ 1231423 h 1231423"/>
              <a:gd name="connsiteX6" fmla="*/ 205278 w 1759257"/>
              <a:gd name="connsiteY6" fmla="*/ 1231423 h 1231423"/>
              <a:gd name="connsiteX7" fmla="*/ 0 w 1759257"/>
              <a:gd name="connsiteY7" fmla="*/ 1026145 h 1231423"/>
              <a:gd name="connsiteX8" fmla="*/ 0 w 1759257"/>
              <a:gd name="connsiteY8" fmla="*/ 205278 h 123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9257" h="1231423">
                <a:moveTo>
                  <a:pt x="0" y="205278"/>
                </a:moveTo>
                <a:cubicBezTo>
                  <a:pt x="0" y="91906"/>
                  <a:pt x="91906" y="0"/>
                  <a:pt x="205278" y="0"/>
                </a:cubicBezTo>
                <a:lnTo>
                  <a:pt x="1553979" y="0"/>
                </a:lnTo>
                <a:cubicBezTo>
                  <a:pt x="1667351" y="0"/>
                  <a:pt x="1759257" y="91906"/>
                  <a:pt x="1759257" y="205278"/>
                </a:cubicBezTo>
                <a:lnTo>
                  <a:pt x="1759257" y="1026145"/>
                </a:lnTo>
                <a:cubicBezTo>
                  <a:pt x="1759257" y="1139517"/>
                  <a:pt x="1667351" y="1231423"/>
                  <a:pt x="1553979" y="1231423"/>
                </a:cubicBezTo>
                <a:lnTo>
                  <a:pt x="205278" y="1231423"/>
                </a:lnTo>
                <a:cubicBezTo>
                  <a:pt x="91906" y="1231423"/>
                  <a:pt x="0" y="1139517"/>
                  <a:pt x="0" y="1026145"/>
                </a:cubicBezTo>
                <a:lnTo>
                  <a:pt x="0" y="20527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3944" tIns="143944" rIns="143944" bIns="143944" numCol="1" spcCol="1270" anchor="ctr" anchorCtr="0">
            <a:noAutofit/>
          </a:bodyPr>
          <a:lstStyle/>
          <a:p>
            <a:pPr lvl="0" algn="ctr" defTabSz="977900">
              <a:lnSpc>
                <a:spcPct val="90000"/>
              </a:lnSpc>
              <a:spcBef>
                <a:spcPct val="0"/>
              </a:spcBef>
              <a:spcAft>
                <a:spcPct val="35000"/>
              </a:spcAft>
            </a:pPr>
            <a:r>
              <a:rPr lang="en-US" altLang="zh-CN" sz="2200" kern="1200" dirty="0" smtClean="0">
                <a:solidFill>
                  <a:schemeClr val="tx1">
                    <a:lumMod val="75000"/>
                    <a:lumOff val="25000"/>
                  </a:schemeClr>
                </a:solidFill>
              </a:rPr>
              <a:t> </a:t>
            </a:r>
            <a:r>
              <a:rPr lang="en-US" altLang="zh-CN" sz="2200" kern="1200" dirty="0" smtClean="0">
                <a:solidFill>
                  <a:schemeClr val="bg1"/>
                </a:solidFill>
              </a:rPr>
              <a:t>Empirical</a:t>
            </a:r>
          </a:p>
          <a:p>
            <a:pPr lvl="0" algn="ctr" defTabSz="977900">
              <a:lnSpc>
                <a:spcPct val="90000"/>
              </a:lnSpc>
              <a:spcBef>
                <a:spcPct val="0"/>
              </a:spcBef>
              <a:spcAft>
                <a:spcPct val="35000"/>
              </a:spcAft>
            </a:pPr>
            <a:r>
              <a:rPr lang="en-US" altLang="zh-CN" sz="2200" kern="1200" dirty="0" smtClean="0">
                <a:solidFill>
                  <a:schemeClr val="bg1"/>
                </a:solidFill>
              </a:rPr>
              <a:t>regression </a:t>
            </a:r>
            <a:endParaRPr lang="zh-CN" altLang="en-US" sz="2200" kern="1200" dirty="0">
              <a:solidFill>
                <a:schemeClr val="bg1"/>
              </a:solidFill>
            </a:endParaRPr>
          </a:p>
        </p:txBody>
      </p:sp>
      <p:sp>
        <p:nvSpPr>
          <p:cNvPr id="21" name="任意多边形 20"/>
          <p:cNvSpPr/>
          <p:nvPr/>
        </p:nvSpPr>
        <p:spPr>
          <a:xfrm>
            <a:off x="7007501" y="4272567"/>
            <a:ext cx="1279516" cy="995290"/>
          </a:xfrm>
          <a:custGeom>
            <a:avLst/>
            <a:gdLst>
              <a:gd name="connsiteX0" fmla="*/ 0 w 1279516"/>
              <a:gd name="connsiteY0" fmla="*/ 0 h 995290"/>
              <a:gd name="connsiteX1" fmla="*/ 1279516 w 1279516"/>
              <a:gd name="connsiteY1" fmla="*/ 0 h 995290"/>
              <a:gd name="connsiteX2" fmla="*/ 1279516 w 1279516"/>
              <a:gd name="connsiteY2" fmla="*/ 995290 h 995290"/>
              <a:gd name="connsiteX3" fmla="*/ 0 w 1279516"/>
              <a:gd name="connsiteY3" fmla="*/ 995290 h 995290"/>
              <a:gd name="connsiteX4" fmla="*/ 0 w 1279516"/>
              <a:gd name="connsiteY4" fmla="*/ 0 h 995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9516" h="995290">
                <a:moveTo>
                  <a:pt x="0" y="0"/>
                </a:moveTo>
                <a:lnTo>
                  <a:pt x="1279516" y="0"/>
                </a:lnTo>
                <a:lnTo>
                  <a:pt x="1279516" y="995290"/>
                </a:lnTo>
                <a:lnTo>
                  <a:pt x="0" y="9952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83820" tIns="83820" rIns="83820" bIns="83820" numCol="1" spcCol="1270" anchor="ctr" anchorCtr="0">
            <a:noAutofit/>
          </a:bodyPr>
          <a:lstStyle/>
          <a:p>
            <a:pPr marL="171450" lvl="1" indent="-171450" algn="l" defTabSz="755650">
              <a:lnSpc>
                <a:spcPct val="90000"/>
              </a:lnSpc>
              <a:spcBef>
                <a:spcPct val="0"/>
              </a:spcBef>
              <a:spcAft>
                <a:spcPct val="15000"/>
              </a:spcAft>
              <a:buChar char="••"/>
            </a:pPr>
            <a:endParaRPr lang="zh-CN" altLang="en-US" sz="1700" kern="1200" dirty="0">
              <a:solidFill>
                <a:schemeClr val="tx1">
                  <a:lumMod val="75000"/>
                  <a:lumOff val="25000"/>
                </a:schemeClr>
              </a:solidFill>
            </a:endParaRPr>
          </a:p>
        </p:txBody>
      </p:sp>
      <p:sp>
        <p:nvSpPr>
          <p:cNvPr id="22" name="任意多边形 21"/>
          <p:cNvSpPr/>
          <p:nvPr/>
        </p:nvSpPr>
        <p:spPr>
          <a:xfrm>
            <a:off x="7194814" y="5538417"/>
            <a:ext cx="1759257" cy="1231423"/>
          </a:xfrm>
          <a:custGeom>
            <a:avLst/>
            <a:gdLst>
              <a:gd name="connsiteX0" fmla="*/ 0 w 1759257"/>
              <a:gd name="connsiteY0" fmla="*/ 205278 h 1231423"/>
              <a:gd name="connsiteX1" fmla="*/ 205278 w 1759257"/>
              <a:gd name="connsiteY1" fmla="*/ 0 h 1231423"/>
              <a:gd name="connsiteX2" fmla="*/ 1553979 w 1759257"/>
              <a:gd name="connsiteY2" fmla="*/ 0 h 1231423"/>
              <a:gd name="connsiteX3" fmla="*/ 1759257 w 1759257"/>
              <a:gd name="connsiteY3" fmla="*/ 205278 h 1231423"/>
              <a:gd name="connsiteX4" fmla="*/ 1759257 w 1759257"/>
              <a:gd name="connsiteY4" fmla="*/ 1026145 h 1231423"/>
              <a:gd name="connsiteX5" fmla="*/ 1553979 w 1759257"/>
              <a:gd name="connsiteY5" fmla="*/ 1231423 h 1231423"/>
              <a:gd name="connsiteX6" fmla="*/ 205278 w 1759257"/>
              <a:gd name="connsiteY6" fmla="*/ 1231423 h 1231423"/>
              <a:gd name="connsiteX7" fmla="*/ 0 w 1759257"/>
              <a:gd name="connsiteY7" fmla="*/ 1026145 h 1231423"/>
              <a:gd name="connsiteX8" fmla="*/ 0 w 1759257"/>
              <a:gd name="connsiteY8" fmla="*/ 205278 h 123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9257" h="1231423">
                <a:moveTo>
                  <a:pt x="0" y="205278"/>
                </a:moveTo>
                <a:cubicBezTo>
                  <a:pt x="0" y="91906"/>
                  <a:pt x="91906" y="0"/>
                  <a:pt x="205278" y="0"/>
                </a:cubicBezTo>
                <a:lnTo>
                  <a:pt x="1553979" y="0"/>
                </a:lnTo>
                <a:cubicBezTo>
                  <a:pt x="1667351" y="0"/>
                  <a:pt x="1759257" y="91906"/>
                  <a:pt x="1759257" y="205278"/>
                </a:cubicBezTo>
                <a:lnTo>
                  <a:pt x="1759257" y="1026145"/>
                </a:lnTo>
                <a:cubicBezTo>
                  <a:pt x="1759257" y="1139517"/>
                  <a:pt x="1667351" y="1231423"/>
                  <a:pt x="1553979" y="1231423"/>
                </a:cubicBezTo>
                <a:lnTo>
                  <a:pt x="205278" y="1231423"/>
                </a:lnTo>
                <a:cubicBezTo>
                  <a:pt x="91906" y="1231423"/>
                  <a:pt x="0" y="1139517"/>
                  <a:pt x="0" y="1026145"/>
                </a:cubicBezTo>
                <a:lnTo>
                  <a:pt x="0" y="20527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3944" tIns="143944" rIns="143944" bIns="143944" numCol="1" spcCol="1270" anchor="ctr" anchorCtr="0">
            <a:noAutofit/>
          </a:bodyPr>
          <a:lstStyle/>
          <a:p>
            <a:pPr lvl="0" algn="ctr" defTabSz="977900">
              <a:lnSpc>
                <a:spcPct val="90000"/>
              </a:lnSpc>
              <a:spcBef>
                <a:spcPct val="0"/>
              </a:spcBef>
              <a:spcAft>
                <a:spcPct val="35000"/>
              </a:spcAft>
            </a:pPr>
            <a:r>
              <a:rPr lang="en-US" altLang="zh-CN" sz="2200" kern="1200" dirty="0" smtClean="0">
                <a:solidFill>
                  <a:schemeClr val="bg1"/>
                </a:solidFill>
              </a:rPr>
              <a:t>Results and discussion</a:t>
            </a:r>
            <a:endParaRPr lang="zh-CN" altLang="en-US" sz="2200" kern="1200" dirty="0">
              <a:solidFill>
                <a:schemeClr val="bg1"/>
              </a:solidFill>
            </a:endParaRPr>
          </a:p>
        </p:txBody>
      </p:sp>
      <p:sp>
        <p:nvSpPr>
          <p:cNvPr id="23" name="任意多边形 22"/>
          <p:cNvSpPr/>
          <p:nvPr/>
        </p:nvSpPr>
        <p:spPr>
          <a:xfrm>
            <a:off x="8954071" y="5655862"/>
            <a:ext cx="1279516" cy="995290"/>
          </a:xfrm>
          <a:custGeom>
            <a:avLst/>
            <a:gdLst>
              <a:gd name="connsiteX0" fmla="*/ 0 w 1279516"/>
              <a:gd name="connsiteY0" fmla="*/ 0 h 995290"/>
              <a:gd name="connsiteX1" fmla="*/ 1279516 w 1279516"/>
              <a:gd name="connsiteY1" fmla="*/ 0 h 995290"/>
              <a:gd name="connsiteX2" fmla="*/ 1279516 w 1279516"/>
              <a:gd name="connsiteY2" fmla="*/ 995290 h 995290"/>
              <a:gd name="connsiteX3" fmla="*/ 0 w 1279516"/>
              <a:gd name="connsiteY3" fmla="*/ 995290 h 995290"/>
              <a:gd name="connsiteX4" fmla="*/ 0 w 1279516"/>
              <a:gd name="connsiteY4" fmla="*/ 0 h 995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9516" h="995290">
                <a:moveTo>
                  <a:pt x="0" y="0"/>
                </a:moveTo>
                <a:lnTo>
                  <a:pt x="1279516" y="0"/>
                </a:lnTo>
                <a:lnTo>
                  <a:pt x="1279516" y="995290"/>
                </a:lnTo>
                <a:lnTo>
                  <a:pt x="0" y="9952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9540" tIns="129540" rIns="129540" bIns="129540" numCol="1" spcCol="1270" anchor="ctr" anchorCtr="0">
            <a:noAutofit/>
          </a:bodyPr>
          <a:lstStyle/>
          <a:p>
            <a:pPr marL="228600" lvl="1" indent="-228600" algn="l" defTabSz="1200150">
              <a:lnSpc>
                <a:spcPct val="90000"/>
              </a:lnSpc>
              <a:spcBef>
                <a:spcPct val="0"/>
              </a:spcBef>
              <a:spcAft>
                <a:spcPct val="15000"/>
              </a:spcAft>
              <a:buChar char="••"/>
            </a:pPr>
            <a:endParaRPr lang="zh-CN" altLang="en-US" sz="2700" kern="1200" dirty="0">
              <a:solidFill>
                <a:schemeClr val="tx1">
                  <a:lumMod val="75000"/>
                  <a:lumOff val="25000"/>
                </a:schemeClr>
              </a:solidFill>
            </a:endParaRPr>
          </a:p>
        </p:txBody>
      </p:sp>
      <p:sp>
        <p:nvSpPr>
          <p:cNvPr id="27" name="任意多边形 26"/>
          <p:cNvSpPr/>
          <p:nvPr/>
        </p:nvSpPr>
        <p:spPr>
          <a:xfrm>
            <a:off x="7179643" y="4224311"/>
            <a:ext cx="4552747" cy="1064602"/>
          </a:xfrm>
          <a:custGeom>
            <a:avLst/>
            <a:gdLst>
              <a:gd name="connsiteX0" fmla="*/ 0 w 3312680"/>
              <a:gd name="connsiteY0" fmla="*/ 0 h 1073181"/>
              <a:gd name="connsiteX1" fmla="*/ 3312680 w 3312680"/>
              <a:gd name="connsiteY1" fmla="*/ 0 h 1073181"/>
              <a:gd name="connsiteX2" fmla="*/ 3312680 w 3312680"/>
              <a:gd name="connsiteY2" fmla="*/ 1073181 h 1073181"/>
              <a:gd name="connsiteX3" fmla="*/ 0 w 3312680"/>
              <a:gd name="connsiteY3" fmla="*/ 1073181 h 1073181"/>
              <a:gd name="connsiteX4" fmla="*/ 0 w 3312680"/>
              <a:gd name="connsiteY4" fmla="*/ 0 h 1073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680" h="1073181">
                <a:moveTo>
                  <a:pt x="0" y="0"/>
                </a:moveTo>
                <a:lnTo>
                  <a:pt x="3312680" y="0"/>
                </a:lnTo>
                <a:lnTo>
                  <a:pt x="3312680" y="1073181"/>
                </a:lnTo>
                <a:lnTo>
                  <a:pt x="0" y="107318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altLang="zh-CN" sz="2400" dirty="0" smtClean="0">
                <a:solidFill>
                  <a:schemeClr val="tx1">
                    <a:lumMod val="75000"/>
                    <a:lumOff val="25000"/>
                  </a:schemeClr>
                </a:solidFill>
              </a:rPr>
              <a:t>Binary logistic regression model</a:t>
            </a:r>
            <a:endParaRPr lang="zh-CN" altLang="en-US" sz="2400" kern="1200" dirty="0">
              <a:solidFill>
                <a:schemeClr val="tx1">
                  <a:lumMod val="75000"/>
                  <a:lumOff val="25000"/>
                </a:schemeClr>
              </a:solidFill>
            </a:endParaRPr>
          </a:p>
        </p:txBody>
      </p:sp>
      <p:sp>
        <p:nvSpPr>
          <p:cNvPr id="15" name="矩形 3"/>
          <p:cNvSpPr>
            <a:spLocks noChangeArrowheads="1"/>
          </p:cNvSpPr>
          <p:nvPr/>
        </p:nvSpPr>
        <p:spPr bwMode="auto">
          <a:xfrm>
            <a:off x="1073958" y="379644"/>
            <a:ext cx="3986971"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eaLnBrk="1" hangingPunct="1">
              <a:spcBef>
                <a:spcPct val="0"/>
              </a:spcBef>
              <a:buFont typeface="Arial" charset="0"/>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Impact" pitchFamily="34" charset="0"/>
              </a:rPr>
              <a:t>Research approach</a:t>
            </a:r>
            <a:endParaRPr lang="zh-CN" altLang="en-US" b="1" dirty="0">
              <a:solidFill>
                <a:schemeClr val="tx1">
                  <a:lumMod val="65000"/>
                  <a:lumOff val="35000"/>
                </a:schemeClr>
              </a:solidFill>
              <a:latin typeface="Arial" panose="020B0604020202020204" pitchFamily="34" charset="0"/>
              <a:ea typeface="宋体" pitchFamily="2" charset="-122"/>
              <a:cs typeface="Arial" panose="020B0604020202020204" pitchFamily="34" charset="0"/>
            </a:endParaRPr>
          </a:p>
        </p:txBody>
      </p:sp>
      <p:sp>
        <p:nvSpPr>
          <p:cNvPr id="16" name="任意多边形 15"/>
          <p:cNvSpPr/>
          <p:nvPr/>
        </p:nvSpPr>
        <p:spPr>
          <a:xfrm>
            <a:off x="1236919" y="1168336"/>
            <a:ext cx="1759257" cy="1231423"/>
          </a:xfrm>
          <a:custGeom>
            <a:avLst/>
            <a:gdLst>
              <a:gd name="connsiteX0" fmla="*/ 0 w 1759257"/>
              <a:gd name="connsiteY0" fmla="*/ 205278 h 1231423"/>
              <a:gd name="connsiteX1" fmla="*/ 205278 w 1759257"/>
              <a:gd name="connsiteY1" fmla="*/ 0 h 1231423"/>
              <a:gd name="connsiteX2" fmla="*/ 1553979 w 1759257"/>
              <a:gd name="connsiteY2" fmla="*/ 0 h 1231423"/>
              <a:gd name="connsiteX3" fmla="*/ 1759257 w 1759257"/>
              <a:gd name="connsiteY3" fmla="*/ 205278 h 1231423"/>
              <a:gd name="connsiteX4" fmla="*/ 1759257 w 1759257"/>
              <a:gd name="connsiteY4" fmla="*/ 1026145 h 1231423"/>
              <a:gd name="connsiteX5" fmla="*/ 1553979 w 1759257"/>
              <a:gd name="connsiteY5" fmla="*/ 1231423 h 1231423"/>
              <a:gd name="connsiteX6" fmla="*/ 205278 w 1759257"/>
              <a:gd name="connsiteY6" fmla="*/ 1231423 h 1231423"/>
              <a:gd name="connsiteX7" fmla="*/ 0 w 1759257"/>
              <a:gd name="connsiteY7" fmla="*/ 1026145 h 1231423"/>
              <a:gd name="connsiteX8" fmla="*/ 0 w 1759257"/>
              <a:gd name="connsiteY8" fmla="*/ 205278 h 123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9257" h="1231423">
                <a:moveTo>
                  <a:pt x="0" y="205278"/>
                </a:moveTo>
                <a:cubicBezTo>
                  <a:pt x="0" y="91906"/>
                  <a:pt x="91906" y="0"/>
                  <a:pt x="205278" y="0"/>
                </a:cubicBezTo>
                <a:lnTo>
                  <a:pt x="1553979" y="0"/>
                </a:lnTo>
                <a:cubicBezTo>
                  <a:pt x="1667351" y="0"/>
                  <a:pt x="1759257" y="91906"/>
                  <a:pt x="1759257" y="205278"/>
                </a:cubicBezTo>
                <a:lnTo>
                  <a:pt x="1759257" y="1026145"/>
                </a:lnTo>
                <a:cubicBezTo>
                  <a:pt x="1759257" y="1139517"/>
                  <a:pt x="1667351" y="1231423"/>
                  <a:pt x="1553979" y="1231423"/>
                </a:cubicBezTo>
                <a:lnTo>
                  <a:pt x="205278" y="1231423"/>
                </a:lnTo>
                <a:cubicBezTo>
                  <a:pt x="91906" y="1231423"/>
                  <a:pt x="0" y="1139517"/>
                  <a:pt x="0" y="1026145"/>
                </a:cubicBezTo>
                <a:lnTo>
                  <a:pt x="0" y="20527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3944" tIns="143944" rIns="143944" bIns="143944" numCol="1" spcCol="1270" anchor="ctr" anchorCtr="0">
            <a:noAutofit/>
          </a:bodyPr>
          <a:lstStyle/>
          <a:p>
            <a:pPr lvl="0" algn="ctr" defTabSz="977900">
              <a:lnSpc>
                <a:spcPct val="90000"/>
              </a:lnSpc>
              <a:spcBef>
                <a:spcPct val="0"/>
              </a:spcBef>
              <a:spcAft>
                <a:spcPct val="35000"/>
              </a:spcAft>
            </a:pPr>
            <a:r>
              <a:rPr lang="en-US" altLang="zh-CN" sz="2200" dirty="0" smtClean="0">
                <a:solidFill>
                  <a:schemeClr val="bg1"/>
                </a:solidFill>
              </a:rPr>
              <a:t>Literature review</a:t>
            </a:r>
            <a:endParaRPr lang="zh-CN" altLang="en-US" sz="2200" kern="1200" dirty="0">
              <a:solidFill>
                <a:schemeClr val="bg1"/>
              </a:solidFill>
            </a:endParaRPr>
          </a:p>
        </p:txBody>
      </p:sp>
      <p:sp>
        <p:nvSpPr>
          <p:cNvPr id="17" name="任意多边形 16"/>
          <p:cNvSpPr/>
          <p:nvPr/>
        </p:nvSpPr>
        <p:spPr>
          <a:xfrm>
            <a:off x="3301672" y="1234970"/>
            <a:ext cx="4552747" cy="1064602"/>
          </a:xfrm>
          <a:custGeom>
            <a:avLst/>
            <a:gdLst>
              <a:gd name="connsiteX0" fmla="*/ 0 w 3312680"/>
              <a:gd name="connsiteY0" fmla="*/ 0 h 1073181"/>
              <a:gd name="connsiteX1" fmla="*/ 3312680 w 3312680"/>
              <a:gd name="connsiteY1" fmla="*/ 0 h 1073181"/>
              <a:gd name="connsiteX2" fmla="*/ 3312680 w 3312680"/>
              <a:gd name="connsiteY2" fmla="*/ 1073181 h 1073181"/>
              <a:gd name="connsiteX3" fmla="*/ 0 w 3312680"/>
              <a:gd name="connsiteY3" fmla="*/ 1073181 h 1073181"/>
              <a:gd name="connsiteX4" fmla="*/ 0 w 3312680"/>
              <a:gd name="connsiteY4" fmla="*/ 0 h 1073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2680" h="1073181">
                <a:moveTo>
                  <a:pt x="0" y="0"/>
                </a:moveTo>
                <a:lnTo>
                  <a:pt x="3312680" y="0"/>
                </a:lnTo>
                <a:lnTo>
                  <a:pt x="3312680" y="1073181"/>
                </a:lnTo>
                <a:lnTo>
                  <a:pt x="0" y="107318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endParaRPr lang="zh-CN" altLang="en-US" sz="2400" kern="1200" dirty="0">
              <a:solidFill>
                <a:schemeClr val="tx1">
                  <a:lumMod val="75000"/>
                  <a:lumOff val="25000"/>
                </a:schemeClr>
              </a:solidFill>
            </a:endParaRPr>
          </a:p>
        </p:txBody>
      </p:sp>
      <p:sp>
        <p:nvSpPr>
          <p:cNvPr id="24" name="直角上箭头 23"/>
          <p:cNvSpPr/>
          <p:nvPr/>
        </p:nvSpPr>
        <p:spPr>
          <a:xfrm rot="5400000">
            <a:off x="1696087" y="2327407"/>
            <a:ext cx="1045054" cy="1189758"/>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9753964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05882" y="3806864"/>
            <a:ext cx="5580247" cy="830997"/>
          </a:xfrm>
          <a:prstGeom prst="rect">
            <a:avLst/>
          </a:prstGeom>
          <a:noFill/>
        </p:spPr>
        <p:txBody>
          <a:bodyPr vert="horz" wrap="none" rtlCol="0" anchor="ctr">
            <a:spAutoFit/>
          </a:bodyPr>
          <a:lstStyle/>
          <a:p>
            <a:pPr algn="ctr"/>
            <a:r>
              <a:rPr lang="en-US" altLang="zh-CN" sz="4800" b="1" dirty="0" smtClean="0">
                <a:solidFill>
                  <a:srgbClr val="5A538C"/>
                </a:solidFill>
                <a:latin typeface="Microsoft YaHei" charset="-122"/>
                <a:ea typeface="Microsoft YaHei" charset="-122"/>
                <a:cs typeface="Microsoft YaHei" charset="-122"/>
              </a:rPr>
              <a:t>Literature Review</a:t>
            </a:r>
            <a:endParaRPr lang="zh-CN" altLang="en-US" sz="4800" b="1" dirty="0">
              <a:solidFill>
                <a:srgbClr val="5A538C"/>
              </a:solidFill>
              <a:latin typeface="Microsoft YaHei" charset="-122"/>
              <a:ea typeface="Microsoft YaHei" charset="-122"/>
              <a:cs typeface="Microsoft YaHei" charset="-122"/>
            </a:endParaRPr>
          </a:p>
        </p:txBody>
      </p:sp>
      <p:grpSp>
        <p:nvGrpSpPr>
          <p:cNvPr id="4" name="组合 7"/>
          <p:cNvGrpSpPr/>
          <p:nvPr/>
        </p:nvGrpSpPr>
        <p:grpSpPr>
          <a:xfrm>
            <a:off x="5023040" y="1569382"/>
            <a:ext cx="2498670" cy="1862048"/>
            <a:chOff x="2757770" y="2361497"/>
            <a:chExt cx="2498670" cy="1862048"/>
          </a:xfrm>
        </p:grpSpPr>
        <p:sp>
          <p:nvSpPr>
            <p:cNvPr id="5" name="TextBox 59"/>
            <p:cNvSpPr txBox="1">
              <a:spLocks noChangeArrowheads="1"/>
            </p:cNvSpPr>
            <p:nvPr/>
          </p:nvSpPr>
          <p:spPr bwMode="auto">
            <a:xfrm flipH="1">
              <a:off x="3115977" y="2361497"/>
              <a:ext cx="1782258" cy="1862048"/>
            </a:xfrm>
            <a:prstGeom prst="rect">
              <a:avLst/>
            </a:prstGeom>
            <a:noFill/>
            <a:ln>
              <a:noFill/>
            </a:ln>
            <a:extLst/>
          </p:spPr>
          <p:txBody>
            <a:bodyPr wrap="squar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685800">
                <a:defRPr/>
              </a:pPr>
              <a:r>
                <a:rPr lang="en-US" altLang="zh-CN" sz="11500" kern="0" dirty="0" smtClean="0">
                  <a:solidFill>
                    <a:srgbClr val="5A538C"/>
                  </a:solidFill>
                  <a:latin typeface="Impact" panose="020B0806030902050204" pitchFamily="34" charset="0"/>
                  <a:ea typeface="微软雅黑" pitchFamily="34" charset="-122"/>
                </a:rPr>
                <a:t>02</a:t>
              </a:r>
              <a:endParaRPr lang="en-US" altLang="ko-KR" sz="8800" kern="0" dirty="0">
                <a:solidFill>
                  <a:srgbClr val="5A538C"/>
                </a:solidFill>
                <a:latin typeface="Impact" panose="020B0806030902050204" pitchFamily="34" charset="0"/>
                <a:ea typeface="微软雅黑" pitchFamily="34" charset="-122"/>
              </a:endParaRPr>
            </a:p>
          </p:txBody>
        </p:sp>
        <p:sp>
          <p:nvSpPr>
            <p:cNvPr id="6" name="椭圆 5"/>
            <p:cNvSpPr/>
            <p:nvPr/>
          </p:nvSpPr>
          <p:spPr>
            <a:xfrm>
              <a:off x="2787950" y="3646240"/>
              <a:ext cx="2468490" cy="327680"/>
            </a:xfrm>
            <a:prstGeom prst="ellipse">
              <a:avLst/>
            </a:prstGeom>
            <a:gradFill flip="none" rotWithShape="1">
              <a:gsLst>
                <a:gs pos="0">
                  <a:schemeClr val="tx1">
                    <a:alpha val="90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A538C"/>
                </a:solidFill>
              </a:endParaRPr>
            </a:p>
          </p:txBody>
        </p:sp>
        <p:sp>
          <p:nvSpPr>
            <p:cNvPr id="7" name="矩形 6"/>
            <p:cNvSpPr/>
            <p:nvPr/>
          </p:nvSpPr>
          <p:spPr>
            <a:xfrm>
              <a:off x="2757770" y="3801706"/>
              <a:ext cx="2498670" cy="387863"/>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A538C"/>
                </a:solidFill>
              </a:endParaRPr>
            </a:p>
          </p:txBody>
        </p:sp>
      </p:grpSp>
      <p:sp>
        <p:nvSpPr>
          <p:cNvPr id="8" name="任意多边形 38"/>
          <p:cNvSpPr/>
          <p:nvPr/>
        </p:nvSpPr>
        <p:spPr>
          <a:xfrm>
            <a:off x="5318387" y="1331543"/>
            <a:ext cx="1954610" cy="1113172"/>
          </a:xfrm>
          <a:custGeom>
            <a:avLst/>
            <a:gdLst>
              <a:gd name="connsiteX0" fmla="*/ 0 w 1845118"/>
              <a:gd name="connsiteY0" fmla="*/ 0 h 1113172"/>
              <a:gd name="connsiteX1" fmla="*/ 1845118 w 1845118"/>
              <a:gd name="connsiteY1" fmla="*/ 0 h 1113172"/>
              <a:gd name="connsiteX2" fmla="*/ 1845118 w 1845118"/>
              <a:gd name="connsiteY2" fmla="*/ 1113172 h 1113172"/>
              <a:gd name="connsiteX3" fmla="*/ 1054278 w 1845118"/>
              <a:gd name="connsiteY3" fmla="*/ 1113172 h 1113172"/>
              <a:gd name="connsiteX4" fmla="*/ 1054278 w 1845118"/>
              <a:gd name="connsiteY4" fmla="*/ 539460 h 1113172"/>
              <a:gd name="connsiteX5" fmla="*/ 0 w 1845118"/>
              <a:gd name="connsiteY5" fmla="*/ 539460 h 1113172"/>
              <a:gd name="connsiteX0" fmla="*/ 1054278 w 1845118"/>
              <a:gd name="connsiteY0" fmla="*/ 539460 h 1113172"/>
              <a:gd name="connsiteX1" fmla="*/ 0 w 1845118"/>
              <a:gd name="connsiteY1" fmla="*/ 539460 h 1113172"/>
              <a:gd name="connsiteX2" fmla="*/ 0 w 1845118"/>
              <a:gd name="connsiteY2" fmla="*/ 0 h 1113172"/>
              <a:gd name="connsiteX3" fmla="*/ 1845118 w 1845118"/>
              <a:gd name="connsiteY3" fmla="*/ 0 h 1113172"/>
              <a:gd name="connsiteX4" fmla="*/ 1845118 w 1845118"/>
              <a:gd name="connsiteY4" fmla="*/ 1113172 h 1113172"/>
              <a:gd name="connsiteX5" fmla="*/ 1054278 w 1845118"/>
              <a:gd name="connsiteY5" fmla="*/ 1113172 h 1113172"/>
              <a:gd name="connsiteX6" fmla="*/ 1145718 w 1845118"/>
              <a:gd name="connsiteY6" fmla="*/ 630900 h 1113172"/>
              <a:gd name="connsiteX0" fmla="*/ 1054278 w 1845118"/>
              <a:gd name="connsiteY0" fmla="*/ 539460 h 1113172"/>
              <a:gd name="connsiteX1" fmla="*/ 0 w 1845118"/>
              <a:gd name="connsiteY1" fmla="*/ 539460 h 1113172"/>
              <a:gd name="connsiteX2" fmla="*/ 0 w 1845118"/>
              <a:gd name="connsiteY2" fmla="*/ 0 h 1113172"/>
              <a:gd name="connsiteX3" fmla="*/ 1845118 w 1845118"/>
              <a:gd name="connsiteY3" fmla="*/ 0 h 1113172"/>
              <a:gd name="connsiteX4" fmla="*/ 1845118 w 1845118"/>
              <a:gd name="connsiteY4" fmla="*/ 1113172 h 1113172"/>
              <a:gd name="connsiteX5" fmla="*/ 1054278 w 1845118"/>
              <a:gd name="connsiteY5" fmla="*/ 1113172 h 1113172"/>
              <a:gd name="connsiteX0" fmla="*/ 0 w 1845118"/>
              <a:gd name="connsiteY0" fmla="*/ 539460 h 1113172"/>
              <a:gd name="connsiteX1" fmla="*/ 0 w 1845118"/>
              <a:gd name="connsiteY1" fmla="*/ 0 h 1113172"/>
              <a:gd name="connsiteX2" fmla="*/ 1845118 w 1845118"/>
              <a:gd name="connsiteY2" fmla="*/ 0 h 1113172"/>
              <a:gd name="connsiteX3" fmla="*/ 1845118 w 1845118"/>
              <a:gd name="connsiteY3" fmla="*/ 1113172 h 1113172"/>
              <a:gd name="connsiteX4" fmla="*/ 1054278 w 1845118"/>
              <a:gd name="connsiteY4" fmla="*/ 1113172 h 1113172"/>
              <a:gd name="connsiteX0" fmla="*/ 0 w 1845118"/>
              <a:gd name="connsiteY0" fmla="*/ 539460 h 1113172"/>
              <a:gd name="connsiteX1" fmla="*/ 0 w 1845118"/>
              <a:gd name="connsiteY1" fmla="*/ 0 h 1113172"/>
              <a:gd name="connsiteX2" fmla="*/ 1845118 w 1845118"/>
              <a:gd name="connsiteY2" fmla="*/ 0 h 1113172"/>
              <a:gd name="connsiteX3" fmla="*/ 1845118 w 1845118"/>
              <a:gd name="connsiteY3" fmla="*/ 1113172 h 1113172"/>
            </a:gdLst>
            <a:ahLst/>
            <a:cxnLst>
              <a:cxn ang="0">
                <a:pos x="connsiteX0" y="connsiteY0"/>
              </a:cxn>
              <a:cxn ang="0">
                <a:pos x="connsiteX1" y="connsiteY1"/>
              </a:cxn>
              <a:cxn ang="0">
                <a:pos x="connsiteX2" y="connsiteY2"/>
              </a:cxn>
              <a:cxn ang="0">
                <a:pos x="connsiteX3" y="connsiteY3"/>
              </a:cxn>
            </a:cxnLst>
            <a:rect l="l" t="t" r="r" b="b"/>
            <a:pathLst>
              <a:path w="1845118" h="1113172">
                <a:moveTo>
                  <a:pt x="0" y="539460"/>
                </a:moveTo>
                <a:lnTo>
                  <a:pt x="0" y="0"/>
                </a:lnTo>
                <a:lnTo>
                  <a:pt x="1845118" y="0"/>
                </a:lnTo>
                <a:lnTo>
                  <a:pt x="1845118" y="1113172"/>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5A538C"/>
              </a:solidFill>
            </a:endParaRPr>
          </a:p>
        </p:txBody>
      </p:sp>
      <p:sp>
        <p:nvSpPr>
          <p:cNvPr id="9" name="任意多边形 36"/>
          <p:cNvSpPr/>
          <p:nvPr/>
        </p:nvSpPr>
        <p:spPr>
          <a:xfrm>
            <a:off x="5023040" y="1639722"/>
            <a:ext cx="2498670" cy="1827878"/>
          </a:xfrm>
          <a:custGeom>
            <a:avLst/>
            <a:gdLst>
              <a:gd name="connsiteX0" fmla="*/ 0 w 2362498"/>
              <a:gd name="connsiteY0" fmla="*/ 0 h 1827878"/>
              <a:gd name="connsiteX1" fmla="*/ 618105 w 2362498"/>
              <a:gd name="connsiteY1" fmla="*/ 0 h 1827878"/>
              <a:gd name="connsiteX2" fmla="*/ 618105 w 2362498"/>
              <a:gd name="connsiteY2" fmla="*/ 1612423 h 1827878"/>
              <a:gd name="connsiteX3" fmla="*/ 2362498 w 2362498"/>
              <a:gd name="connsiteY3" fmla="*/ 1612423 h 1827878"/>
              <a:gd name="connsiteX4" fmla="*/ 2362498 w 2362498"/>
              <a:gd name="connsiteY4" fmla="*/ 1827878 h 1827878"/>
              <a:gd name="connsiteX5" fmla="*/ 839514 w 2362498"/>
              <a:gd name="connsiteY5" fmla="*/ 1827878 h 1827878"/>
              <a:gd name="connsiteX6" fmla="*/ 433218 w 2362498"/>
              <a:gd name="connsiteY6" fmla="*/ 1827878 h 1827878"/>
              <a:gd name="connsiteX7" fmla="*/ 433218 w 2362498"/>
              <a:gd name="connsiteY7" fmla="*/ 1826314 h 1827878"/>
              <a:gd name="connsiteX8" fmla="*/ 0 w 2362498"/>
              <a:gd name="connsiteY8" fmla="*/ 1826314 h 1827878"/>
              <a:gd name="connsiteX0" fmla="*/ 618105 w 2362498"/>
              <a:gd name="connsiteY0" fmla="*/ 1612423 h 1827878"/>
              <a:gd name="connsiteX1" fmla="*/ 2362498 w 2362498"/>
              <a:gd name="connsiteY1" fmla="*/ 1612423 h 1827878"/>
              <a:gd name="connsiteX2" fmla="*/ 2362498 w 2362498"/>
              <a:gd name="connsiteY2" fmla="*/ 1827878 h 1827878"/>
              <a:gd name="connsiteX3" fmla="*/ 839514 w 2362498"/>
              <a:gd name="connsiteY3" fmla="*/ 1827878 h 1827878"/>
              <a:gd name="connsiteX4" fmla="*/ 433218 w 2362498"/>
              <a:gd name="connsiteY4" fmla="*/ 1827878 h 1827878"/>
              <a:gd name="connsiteX5" fmla="*/ 433218 w 2362498"/>
              <a:gd name="connsiteY5" fmla="*/ 1826314 h 1827878"/>
              <a:gd name="connsiteX6" fmla="*/ 0 w 2362498"/>
              <a:gd name="connsiteY6" fmla="*/ 1826314 h 1827878"/>
              <a:gd name="connsiteX7" fmla="*/ 0 w 2362498"/>
              <a:gd name="connsiteY7" fmla="*/ 0 h 1827878"/>
              <a:gd name="connsiteX8" fmla="*/ 618105 w 2362498"/>
              <a:gd name="connsiteY8" fmla="*/ 0 h 1827878"/>
              <a:gd name="connsiteX9" fmla="*/ 709545 w 2362498"/>
              <a:gd name="connsiteY9" fmla="*/ 1703863 h 1827878"/>
              <a:gd name="connsiteX0" fmla="*/ 618105 w 2362498"/>
              <a:gd name="connsiteY0" fmla="*/ 1612423 h 1827878"/>
              <a:gd name="connsiteX1" fmla="*/ 2362498 w 2362498"/>
              <a:gd name="connsiteY1" fmla="*/ 1612423 h 1827878"/>
              <a:gd name="connsiteX2" fmla="*/ 2362498 w 2362498"/>
              <a:gd name="connsiteY2" fmla="*/ 1827878 h 1827878"/>
              <a:gd name="connsiteX3" fmla="*/ 839514 w 2362498"/>
              <a:gd name="connsiteY3" fmla="*/ 1827878 h 1827878"/>
              <a:gd name="connsiteX4" fmla="*/ 433218 w 2362498"/>
              <a:gd name="connsiteY4" fmla="*/ 1827878 h 1827878"/>
              <a:gd name="connsiteX5" fmla="*/ 433218 w 2362498"/>
              <a:gd name="connsiteY5" fmla="*/ 1826314 h 1827878"/>
              <a:gd name="connsiteX6" fmla="*/ 0 w 2362498"/>
              <a:gd name="connsiteY6" fmla="*/ 1826314 h 1827878"/>
              <a:gd name="connsiteX7" fmla="*/ 0 w 2362498"/>
              <a:gd name="connsiteY7" fmla="*/ 0 h 1827878"/>
              <a:gd name="connsiteX8" fmla="*/ 618105 w 2362498"/>
              <a:gd name="connsiteY8" fmla="*/ 0 h 1827878"/>
              <a:gd name="connsiteX0" fmla="*/ 2362498 w 2362498"/>
              <a:gd name="connsiteY0" fmla="*/ 1612423 h 1827878"/>
              <a:gd name="connsiteX1" fmla="*/ 2362498 w 2362498"/>
              <a:gd name="connsiteY1" fmla="*/ 1827878 h 1827878"/>
              <a:gd name="connsiteX2" fmla="*/ 839514 w 2362498"/>
              <a:gd name="connsiteY2" fmla="*/ 1827878 h 1827878"/>
              <a:gd name="connsiteX3" fmla="*/ 433218 w 2362498"/>
              <a:gd name="connsiteY3" fmla="*/ 1827878 h 1827878"/>
              <a:gd name="connsiteX4" fmla="*/ 433218 w 2362498"/>
              <a:gd name="connsiteY4" fmla="*/ 1826314 h 1827878"/>
              <a:gd name="connsiteX5" fmla="*/ 0 w 2362498"/>
              <a:gd name="connsiteY5" fmla="*/ 1826314 h 1827878"/>
              <a:gd name="connsiteX6" fmla="*/ 0 w 2362498"/>
              <a:gd name="connsiteY6" fmla="*/ 0 h 1827878"/>
              <a:gd name="connsiteX7" fmla="*/ 618105 w 2362498"/>
              <a:gd name="connsiteY7" fmla="*/ 0 h 1827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2498" h="1827878">
                <a:moveTo>
                  <a:pt x="2362498" y="1612423"/>
                </a:moveTo>
                <a:lnTo>
                  <a:pt x="2362498" y="1827878"/>
                </a:lnTo>
                <a:lnTo>
                  <a:pt x="839514" y="1827878"/>
                </a:lnTo>
                <a:lnTo>
                  <a:pt x="433218" y="1827878"/>
                </a:lnTo>
                <a:lnTo>
                  <a:pt x="433218" y="1826314"/>
                </a:lnTo>
                <a:lnTo>
                  <a:pt x="0" y="1826314"/>
                </a:lnTo>
                <a:lnTo>
                  <a:pt x="0" y="0"/>
                </a:lnTo>
                <a:lnTo>
                  <a:pt x="618105" y="0"/>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5A538C"/>
              </a:solidFill>
            </a:endParaRPr>
          </a:p>
        </p:txBody>
      </p:sp>
    </p:spTree>
    <p:extLst>
      <p:ext uri="{BB962C8B-B14F-4D97-AF65-F5344CB8AC3E}">
        <p14:creationId xmlns:p14="http://schemas.microsoft.com/office/powerpoint/2010/main" val="38657250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任意多边形 4"/>
          <p:cNvSpPr/>
          <p:nvPr/>
        </p:nvSpPr>
        <p:spPr>
          <a:xfrm flipH="1">
            <a:off x="274490" y="423071"/>
            <a:ext cx="496568" cy="557564"/>
          </a:xfrm>
          <a:custGeom>
            <a:avLst/>
            <a:gdLst>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0 w 3171687"/>
              <a:gd name="connsiteY0" fmla="*/ 0 h 2069635"/>
              <a:gd name="connsiteX1" fmla="*/ 3171687 w 3171687"/>
              <a:gd name="connsiteY1" fmla="*/ 0 h 2069635"/>
              <a:gd name="connsiteX2" fmla="*/ 3171687 w 3171687"/>
              <a:gd name="connsiteY2" fmla="*/ 2069635 h 2069635"/>
              <a:gd name="connsiteX3" fmla="*/ 0 w 3171687"/>
              <a:gd name="connsiteY3" fmla="*/ 2069635 h 2069635"/>
              <a:gd name="connsiteX4" fmla="*/ 0 w 3171687"/>
              <a:gd name="connsiteY4" fmla="*/ 1810069 h 2069635"/>
              <a:gd name="connsiteX5" fmla="*/ 979903 w 3171687"/>
              <a:gd name="connsiteY5" fmla="*/ 1810069 h 2069635"/>
              <a:gd name="connsiteX6" fmla="*/ 979903 w 3171687"/>
              <a:gd name="connsiteY6" fmla="*/ 259565 h 2069635"/>
              <a:gd name="connsiteX7" fmla="*/ 0 w 3171687"/>
              <a:gd name="connsiteY7" fmla="*/ 259565 h 2069635"/>
              <a:gd name="connsiteX8" fmla="*/ 0 w 3171687"/>
              <a:gd name="connsiteY8" fmla="*/ 0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8" fmla="*/ 1071343 w 3171687"/>
              <a:gd name="connsiteY8" fmla="*/ 1901509 h 2069635"/>
              <a:gd name="connsiteX0" fmla="*/ 979903 w 3171687"/>
              <a:gd name="connsiteY0" fmla="*/ 1810069 h 2069635"/>
              <a:gd name="connsiteX1" fmla="*/ 979903 w 3171687"/>
              <a:gd name="connsiteY1" fmla="*/ 259565 h 2069635"/>
              <a:gd name="connsiteX2" fmla="*/ 0 w 3171687"/>
              <a:gd name="connsiteY2" fmla="*/ 259565 h 2069635"/>
              <a:gd name="connsiteX3" fmla="*/ 0 w 3171687"/>
              <a:gd name="connsiteY3" fmla="*/ 0 h 2069635"/>
              <a:gd name="connsiteX4" fmla="*/ 3171687 w 3171687"/>
              <a:gd name="connsiteY4" fmla="*/ 0 h 2069635"/>
              <a:gd name="connsiteX5" fmla="*/ 3171687 w 3171687"/>
              <a:gd name="connsiteY5" fmla="*/ 2069635 h 2069635"/>
              <a:gd name="connsiteX6" fmla="*/ 0 w 3171687"/>
              <a:gd name="connsiteY6" fmla="*/ 2069635 h 2069635"/>
              <a:gd name="connsiteX7" fmla="*/ 0 w 3171687"/>
              <a:gd name="connsiteY7" fmla="*/ 1810069 h 2069635"/>
              <a:gd name="connsiteX0" fmla="*/ 979903 w 3171687"/>
              <a:gd name="connsiteY0" fmla="*/ 259565 h 2069635"/>
              <a:gd name="connsiteX1" fmla="*/ 0 w 3171687"/>
              <a:gd name="connsiteY1" fmla="*/ 259565 h 2069635"/>
              <a:gd name="connsiteX2" fmla="*/ 0 w 3171687"/>
              <a:gd name="connsiteY2" fmla="*/ 0 h 2069635"/>
              <a:gd name="connsiteX3" fmla="*/ 3171687 w 3171687"/>
              <a:gd name="connsiteY3" fmla="*/ 0 h 2069635"/>
              <a:gd name="connsiteX4" fmla="*/ 3171687 w 3171687"/>
              <a:gd name="connsiteY4" fmla="*/ 2069635 h 2069635"/>
              <a:gd name="connsiteX5" fmla="*/ 0 w 3171687"/>
              <a:gd name="connsiteY5" fmla="*/ 2069635 h 2069635"/>
              <a:gd name="connsiteX6" fmla="*/ 0 w 3171687"/>
              <a:gd name="connsiteY6" fmla="*/ 1810069 h 2069635"/>
              <a:gd name="connsiteX0" fmla="*/ 0 w 3171687"/>
              <a:gd name="connsiteY0" fmla="*/ 259565 h 2069635"/>
              <a:gd name="connsiteX1" fmla="*/ 0 w 3171687"/>
              <a:gd name="connsiteY1" fmla="*/ 0 h 2069635"/>
              <a:gd name="connsiteX2" fmla="*/ 3171687 w 3171687"/>
              <a:gd name="connsiteY2" fmla="*/ 0 h 2069635"/>
              <a:gd name="connsiteX3" fmla="*/ 3171687 w 3171687"/>
              <a:gd name="connsiteY3" fmla="*/ 2069635 h 2069635"/>
              <a:gd name="connsiteX4" fmla="*/ 0 w 3171687"/>
              <a:gd name="connsiteY4" fmla="*/ 2069635 h 2069635"/>
              <a:gd name="connsiteX5" fmla="*/ 0 w 3171687"/>
              <a:gd name="connsiteY5" fmla="*/ 1810069 h 2069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1687" h="2069635">
                <a:moveTo>
                  <a:pt x="0" y="259565"/>
                </a:moveTo>
                <a:lnTo>
                  <a:pt x="0" y="0"/>
                </a:lnTo>
                <a:lnTo>
                  <a:pt x="3171687" y="0"/>
                </a:lnTo>
                <a:lnTo>
                  <a:pt x="3171687" y="2069635"/>
                </a:lnTo>
                <a:lnTo>
                  <a:pt x="0" y="2069635"/>
                </a:lnTo>
                <a:lnTo>
                  <a:pt x="0" y="1810069"/>
                </a:lnTo>
              </a:path>
            </a:pathLst>
          </a:custGeom>
          <a:noFill/>
          <a:ln w="317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5"/>
          <p:cNvSpPr/>
          <p:nvPr/>
        </p:nvSpPr>
        <p:spPr>
          <a:xfrm flipH="1">
            <a:off x="425940" y="300119"/>
            <a:ext cx="496568" cy="443846"/>
          </a:xfrm>
          <a:custGeom>
            <a:avLst/>
            <a:gdLst>
              <a:gd name="connsiteX0" fmla="*/ 0 w 2253807"/>
              <a:gd name="connsiteY0" fmla="*/ 0 h 1262130"/>
              <a:gd name="connsiteX1" fmla="*/ 2253807 w 2253807"/>
              <a:gd name="connsiteY1" fmla="*/ 0 h 1262130"/>
              <a:gd name="connsiteX2" fmla="*/ 2253807 w 2253807"/>
              <a:gd name="connsiteY2" fmla="*/ 1262130 h 1262130"/>
              <a:gd name="connsiteX3" fmla="*/ 1013277 w 2253807"/>
              <a:gd name="connsiteY3" fmla="*/ 1262130 h 1262130"/>
              <a:gd name="connsiteX4" fmla="*/ 1013277 w 2253807"/>
              <a:gd name="connsiteY4" fmla="*/ 700070 h 1262130"/>
              <a:gd name="connsiteX5" fmla="*/ 0 w 2253807"/>
              <a:gd name="connsiteY5" fmla="*/ 700070 h 1262130"/>
              <a:gd name="connsiteX6" fmla="*/ 0 w 2253807"/>
              <a:gd name="connsiteY6" fmla="*/ 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6" fmla="*/ 1104717 w 2253807"/>
              <a:gd name="connsiteY6" fmla="*/ 791510 h 1262130"/>
              <a:gd name="connsiteX0" fmla="*/ 1013277 w 2253807"/>
              <a:gd name="connsiteY0" fmla="*/ 700070 h 1262130"/>
              <a:gd name="connsiteX1" fmla="*/ 0 w 2253807"/>
              <a:gd name="connsiteY1" fmla="*/ 700070 h 1262130"/>
              <a:gd name="connsiteX2" fmla="*/ 0 w 2253807"/>
              <a:gd name="connsiteY2" fmla="*/ 0 h 1262130"/>
              <a:gd name="connsiteX3" fmla="*/ 2253807 w 2253807"/>
              <a:gd name="connsiteY3" fmla="*/ 0 h 1262130"/>
              <a:gd name="connsiteX4" fmla="*/ 2253807 w 2253807"/>
              <a:gd name="connsiteY4" fmla="*/ 1262130 h 1262130"/>
              <a:gd name="connsiteX5" fmla="*/ 1013277 w 2253807"/>
              <a:gd name="connsiteY5" fmla="*/ 1262130 h 1262130"/>
              <a:gd name="connsiteX0" fmla="*/ 0 w 2253807"/>
              <a:gd name="connsiteY0" fmla="*/ 700070 h 1262130"/>
              <a:gd name="connsiteX1" fmla="*/ 0 w 2253807"/>
              <a:gd name="connsiteY1" fmla="*/ 0 h 1262130"/>
              <a:gd name="connsiteX2" fmla="*/ 2253807 w 2253807"/>
              <a:gd name="connsiteY2" fmla="*/ 0 h 1262130"/>
              <a:gd name="connsiteX3" fmla="*/ 2253807 w 2253807"/>
              <a:gd name="connsiteY3" fmla="*/ 1262130 h 1262130"/>
              <a:gd name="connsiteX4" fmla="*/ 1013277 w 2253807"/>
              <a:gd name="connsiteY4" fmla="*/ 1262130 h 126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807" h="1262130">
                <a:moveTo>
                  <a:pt x="0" y="700070"/>
                </a:moveTo>
                <a:lnTo>
                  <a:pt x="0" y="0"/>
                </a:lnTo>
                <a:lnTo>
                  <a:pt x="2253807" y="0"/>
                </a:lnTo>
                <a:lnTo>
                  <a:pt x="2253807" y="1262130"/>
                </a:lnTo>
                <a:lnTo>
                  <a:pt x="1013277" y="1262130"/>
                </a:lnTo>
              </a:path>
            </a:pathLst>
          </a:custGeom>
          <a:noFill/>
          <a:ln w="317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6"/>
          <p:cNvSpPr txBox="1"/>
          <p:nvPr/>
        </p:nvSpPr>
        <p:spPr>
          <a:xfrm>
            <a:off x="1337388" y="1528365"/>
            <a:ext cx="9907477" cy="4985980"/>
          </a:xfrm>
          <a:prstGeom prst="rect">
            <a:avLst/>
          </a:prstGeom>
          <a:noFill/>
        </p:spPr>
        <p:txBody>
          <a:bodyPr wrap="square" rtlCol="0">
            <a:spAutoFit/>
          </a:bodyPr>
          <a:lstStyle/>
          <a:p>
            <a:pPr marL="342900" indent="-342900" fontAlgn="base">
              <a:lnSpc>
                <a:spcPct val="150000"/>
              </a:lnSpc>
              <a:spcBef>
                <a:spcPct val="0"/>
              </a:spcBef>
              <a:spcAft>
                <a:spcPct val="0"/>
              </a:spcAft>
              <a:buFont typeface="Arial" panose="020B0604020202020204" pitchFamily="34" charset="0"/>
              <a:buChar char="•"/>
            </a:pPr>
            <a:r>
              <a:rPr lang="en-US" altLang="zh-CN" sz="2400" b="1" dirty="0" smtClean="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rPr>
              <a:t>AON</a:t>
            </a:r>
          </a:p>
          <a:p>
            <a:pPr marL="342900" indent="-342900" fontAlgn="base">
              <a:lnSpc>
                <a:spcPct val="150000"/>
              </a:lnSpc>
              <a:spcBef>
                <a:spcPct val="0"/>
              </a:spcBef>
              <a:spcAft>
                <a:spcPct val="0"/>
              </a:spcAft>
              <a:buFont typeface="Arial" panose="020B0604020202020204" pitchFamily="34" charset="0"/>
              <a:buChar char="•"/>
            </a:pPr>
            <a:r>
              <a:rPr lang="en-US" altLang="zh-CN" sz="2400" b="1" dirty="0" smtClean="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rPr>
              <a:t>KIA</a:t>
            </a:r>
            <a:endParaRPr lang="en-US" altLang="zh-CN" sz="2400" b="1" dirty="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lvl="0" algn="just" fontAlgn="base">
              <a:lnSpc>
                <a:spcPct val="150000"/>
              </a:lnSpc>
              <a:spcBef>
                <a:spcPct val="0"/>
              </a:spcBef>
              <a:spcAft>
                <a:spcPct val="0"/>
              </a:spcAft>
            </a:pPr>
            <a:r>
              <a:rPr lang="en-US" altLang="zh-CN" sz="2000" dirty="0" smtClean="0">
                <a:solidFill>
                  <a:prstClr val="black">
                    <a:lumMod val="75000"/>
                    <a:lumOff val="25000"/>
                  </a:prstClr>
                </a:solidFill>
                <a:latin typeface="Arial" panose="020B0604020202020204" pitchFamily="34" charset="0"/>
                <a:ea typeface="微软雅黑" panose="020B0503020204020204" pitchFamily="34" charset="-122"/>
                <a:cs typeface="+mn-ea"/>
                <a:sym typeface="Arial" panose="020B0604020202020204" pitchFamily="34" charset="0"/>
              </a:rPr>
              <a:t>	AON (All or nothing) means that the </a:t>
            </a:r>
            <a:r>
              <a:rPr lang="en-US" altLang="zh-CN" sz="2000" dirty="0">
                <a:solidFill>
                  <a:prstClr val="black">
                    <a:lumMod val="75000"/>
                    <a:lumOff val="25000"/>
                  </a:prstClr>
                </a:solidFill>
                <a:latin typeface="Arial" panose="020B0604020202020204" pitchFamily="34" charset="0"/>
                <a:ea typeface="微软雅黑" panose="020B0503020204020204" pitchFamily="34" charset="-122"/>
                <a:cs typeface="+mn-ea"/>
                <a:sym typeface="Arial" panose="020B0604020202020204" pitchFamily="34" charset="0"/>
              </a:rPr>
              <a:t>founders set a fundraising goal and keep nothing unless the goal is achieved, </a:t>
            </a:r>
            <a:r>
              <a:rPr lang="en-US" altLang="zh-CN" sz="2000" dirty="0" smtClean="0">
                <a:solidFill>
                  <a:prstClr val="black">
                    <a:lumMod val="75000"/>
                    <a:lumOff val="25000"/>
                  </a:prstClr>
                </a:solidFill>
                <a:latin typeface="Arial" panose="020B0604020202020204" pitchFamily="34" charset="0"/>
                <a:ea typeface="微软雅黑" panose="020B0503020204020204" pitchFamily="34" charset="-122"/>
                <a:cs typeface="+mn-ea"/>
                <a:sym typeface="Arial" panose="020B0604020202020204" pitchFamily="34" charset="0"/>
              </a:rPr>
              <a:t>thereby the </a:t>
            </a:r>
            <a:r>
              <a:rPr lang="en-US" altLang="zh-CN" sz="2000" dirty="0">
                <a:solidFill>
                  <a:prstClr val="black">
                    <a:lumMod val="75000"/>
                    <a:lumOff val="25000"/>
                  </a:prstClr>
                </a:solidFill>
                <a:latin typeface="Arial" panose="020B0604020202020204" pitchFamily="34" charset="0"/>
                <a:ea typeface="微软雅黑" panose="020B0503020204020204" pitchFamily="34" charset="-122"/>
                <a:cs typeface="+mn-ea"/>
                <a:sym typeface="Arial" panose="020B0604020202020204" pitchFamily="34" charset="0"/>
              </a:rPr>
              <a:t>risk is shifted to the </a:t>
            </a:r>
            <a:r>
              <a:rPr lang="en-US" altLang="zh-CN" sz="2000" dirty="0" smtClean="0">
                <a:solidFill>
                  <a:prstClr val="black">
                    <a:lumMod val="75000"/>
                    <a:lumOff val="25000"/>
                  </a:prstClr>
                </a:solidFill>
                <a:latin typeface="Arial" panose="020B0604020202020204" pitchFamily="34" charset="0"/>
                <a:ea typeface="微软雅黑" panose="020B0503020204020204" pitchFamily="34" charset="-122"/>
                <a:cs typeface="+mn-ea"/>
                <a:sym typeface="Arial" panose="020B0604020202020204" pitchFamily="34" charset="0"/>
              </a:rPr>
              <a:t>founder.</a:t>
            </a:r>
            <a:r>
              <a:rPr lang="en-US" altLang="zh-CN" sz="2400" b="1" dirty="0">
                <a:solidFill>
                  <a:schemeClr val="tx1">
                    <a:lumMod val="85000"/>
                    <a:lumOff val="1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en-US" altLang="zh-CN" sz="20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KIA (Keep it all) means that </a:t>
            </a:r>
            <a:r>
              <a:rPr lang="en-US" altLang="zh-CN" sz="20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t</a:t>
            </a:r>
            <a:r>
              <a:rPr lang="en-US" altLang="zh-CN" sz="20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he </a:t>
            </a:r>
            <a:r>
              <a:rPr lang="en-US" altLang="zh-CN" sz="20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founders set </a:t>
            </a:r>
            <a:r>
              <a:rPr lang="en-US" altLang="zh-CN" sz="20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a fundraising goal </a:t>
            </a:r>
            <a:r>
              <a:rPr lang="en-US" altLang="zh-CN" sz="20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and keep </a:t>
            </a:r>
            <a:r>
              <a:rPr lang="en-US" altLang="zh-CN" sz="20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the entire amount raised, regardless of whether or not they meet their goal, </a:t>
            </a:r>
            <a:r>
              <a:rPr lang="en-US" altLang="zh-CN" sz="20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thereby </a:t>
            </a:r>
            <a:r>
              <a:rPr lang="en-US" altLang="zh-CN" sz="20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allocates the </a:t>
            </a:r>
            <a:r>
              <a:rPr lang="en-US" altLang="zh-CN" sz="2000" dirty="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risk to the </a:t>
            </a:r>
            <a:r>
              <a:rPr lang="en-US" altLang="zh-CN" sz="20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crowd (</a:t>
            </a:r>
            <a:r>
              <a:rPr lang="en-US" altLang="zh-CN" sz="2000" dirty="0" err="1"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Marwell</a:t>
            </a:r>
            <a:r>
              <a:rPr lang="en-US" altLang="zh-CN" sz="2000" dirty="0" smtClean="0">
                <a:solidFill>
                  <a:schemeClr val="tx1">
                    <a:lumMod val="75000"/>
                    <a:lumOff val="25000"/>
                  </a:schemeClr>
                </a:solidFill>
                <a:latin typeface="Arial" panose="020B0604020202020204" pitchFamily="34" charset="0"/>
                <a:ea typeface="微软雅黑" panose="020B0503020204020204" pitchFamily="34" charset="-122"/>
                <a:cs typeface="+mn-ea"/>
                <a:sym typeface="Arial" panose="020B0604020202020204" pitchFamily="34" charset="0"/>
              </a:rPr>
              <a:t>, 2015). </a:t>
            </a:r>
          </a:p>
          <a:p>
            <a:pPr algn="just">
              <a:lnSpc>
                <a:spcPct val="150000"/>
              </a:lnSpc>
            </a:pP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	AON </a:t>
            </a:r>
            <a:r>
              <a:rPr lang="en-US" altLang="zh-CN" sz="2000" dirty="0">
                <a:solidFill>
                  <a:schemeClr val="tx1">
                    <a:lumMod val="75000"/>
                    <a:lumOff val="25000"/>
                  </a:schemeClr>
                </a:solidFill>
                <a:latin typeface="Arial" panose="020B0604020202020204" pitchFamily="34" charset="0"/>
                <a:cs typeface="Arial" panose="020B0604020202020204" pitchFamily="34" charset="0"/>
              </a:rPr>
              <a:t>can act as a screening mechanisms to attract higher quality </a:t>
            </a: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projects. W</a:t>
            </a:r>
            <a:r>
              <a:rPr lang="zh-CN" altLang="en-US" sz="2000" dirty="0">
                <a:solidFill>
                  <a:schemeClr val="tx1">
                    <a:lumMod val="75000"/>
                    <a:lumOff val="25000"/>
                  </a:schemeClr>
                </a:solidFill>
                <a:latin typeface="Arial" panose="020B0604020202020204" pitchFamily="34" charset="0"/>
                <a:cs typeface="Arial" panose="020B0604020202020204" pitchFamily="34" charset="0"/>
              </a:rPr>
              <a:t>hen the investment is not protected enough (KIA), backers are more careful of </a:t>
            </a:r>
            <a:r>
              <a:rPr lang="zh-CN" altLang="en-US" sz="2000" dirty="0" smtClean="0">
                <a:solidFill>
                  <a:schemeClr val="tx1">
                    <a:lumMod val="75000"/>
                    <a:lumOff val="25000"/>
                  </a:schemeClr>
                </a:solidFill>
                <a:latin typeface="Arial" panose="020B0604020202020204" pitchFamily="34" charset="0"/>
                <a:cs typeface="Arial" panose="020B0604020202020204" pitchFamily="34" charset="0"/>
              </a:rPr>
              <a:t>invest amount </a:t>
            </a:r>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(Kim et al., 2015).</a:t>
            </a:r>
            <a:endParaRPr lang="zh-CN"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0" name="矩形 3"/>
          <p:cNvSpPr>
            <a:spLocks noChangeArrowheads="1"/>
          </p:cNvSpPr>
          <p:nvPr/>
        </p:nvSpPr>
        <p:spPr bwMode="auto">
          <a:xfrm>
            <a:off x="1073958" y="379644"/>
            <a:ext cx="5557914"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en-US" altLang="zh-CN" b="1" dirty="0" smtClean="0">
                <a:solidFill>
                  <a:schemeClr val="tx1">
                    <a:lumMod val="65000"/>
                    <a:lumOff val="35000"/>
                  </a:schemeClr>
                </a:solidFill>
                <a:latin typeface="Arial" panose="020B0604020202020204" pitchFamily="34" charset="0"/>
                <a:cs typeface="Arial" panose="020B0604020202020204" pitchFamily="34" charset="0"/>
                <a:sym typeface="Impact" pitchFamily="34" charset="0"/>
              </a:rPr>
              <a:t>Crowdfunding mechanisms</a:t>
            </a:r>
            <a:endParaRPr lang="en-US" altLang="zh-CN" b="1" dirty="0">
              <a:solidFill>
                <a:schemeClr val="tx1">
                  <a:lumMod val="65000"/>
                  <a:lumOff val="35000"/>
                </a:schemeClr>
              </a:solidFill>
              <a:latin typeface="Arial" panose="020B0604020202020204" pitchFamily="34" charset="0"/>
              <a:cs typeface="Arial" panose="020B0604020202020204" pitchFamily="34" charset="0"/>
              <a:sym typeface="Impact" pitchFamily="34" charset="0"/>
            </a:endParaRPr>
          </a:p>
        </p:txBody>
      </p:sp>
      <p:sp>
        <p:nvSpPr>
          <p:cNvPr id="3" name="矩形 2"/>
          <p:cNvSpPr/>
          <p:nvPr/>
        </p:nvSpPr>
        <p:spPr>
          <a:xfrm>
            <a:off x="1337388" y="4744630"/>
            <a:ext cx="9186929" cy="400110"/>
          </a:xfrm>
          <a:prstGeom prst="rect">
            <a:avLst/>
          </a:prstGeom>
        </p:spPr>
        <p:txBody>
          <a:bodyPr wrap="square">
            <a:spAutoFit/>
          </a:bodyPr>
          <a:lstStyle/>
          <a:p>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	</a:t>
            </a:r>
            <a:endParaRPr lang="zh-CN"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00635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2316</TotalTime>
  <Words>978</Words>
  <Application>Microsoft Office PowerPoint</Application>
  <PresentationFormat>宽屏</PresentationFormat>
  <Paragraphs>244</Paragraphs>
  <Slides>34</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34</vt:i4>
      </vt:variant>
    </vt:vector>
  </HeadingPairs>
  <TitlesOfParts>
    <vt:vector size="48" baseType="lpstr">
      <vt:lpstr>等线</vt:lpstr>
      <vt:lpstr>宋体</vt:lpstr>
      <vt:lpstr>Microsoft YaHei</vt:lpstr>
      <vt:lpstr>Microsoft YaHei</vt:lpstr>
      <vt:lpstr>幼圆</vt:lpstr>
      <vt:lpstr>Arial</vt:lpstr>
      <vt:lpstr>Arial Narrow</vt:lpstr>
      <vt:lpstr>Calibri</vt:lpstr>
      <vt:lpstr>Ebrima</vt:lpstr>
      <vt:lpstr>Impact</vt:lpstr>
      <vt:lpstr>Wingdings</vt:lpstr>
      <vt:lpstr>第一PPT，www.1ppt.com</vt:lpstr>
      <vt:lpstr>Equation</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极简工作汇报</dc:title>
  <dc:creator>第一PPT模板网-WWW.1PPT.COM</dc:creator>
  <cp:keywords>第一PPT模板网-WWW.1PPT.COM</cp:keywords>
  <cp:lastModifiedBy>Tiger Watson</cp:lastModifiedBy>
  <cp:revision>176</cp:revision>
  <dcterms:created xsi:type="dcterms:W3CDTF">2017-08-18T03:02:00Z</dcterms:created>
  <dcterms:modified xsi:type="dcterms:W3CDTF">2018-07-16T10:27:26Z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