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2"/>
  </p:notesMasterIdLst>
  <p:sldIdLst>
    <p:sldId id="1729" r:id="rId3"/>
    <p:sldId id="275" r:id="rId4"/>
    <p:sldId id="258" r:id="rId5"/>
    <p:sldId id="1765" r:id="rId6"/>
    <p:sldId id="1766" r:id="rId7"/>
    <p:sldId id="1840" r:id="rId8"/>
    <p:sldId id="1841" r:id="rId9"/>
    <p:sldId id="1842" r:id="rId10"/>
    <p:sldId id="1844" r:id="rId11"/>
    <p:sldId id="1845" r:id="rId12"/>
    <p:sldId id="1846" r:id="rId13"/>
    <p:sldId id="1847" r:id="rId14"/>
    <p:sldId id="1767" r:id="rId15"/>
    <p:sldId id="1768" r:id="rId16"/>
    <p:sldId id="1769" r:id="rId17"/>
    <p:sldId id="1803" r:id="rId18"/>
    <p:sldId id="1854" r:id="rId19"/>
    <p:sldId id="1837" r:id="rId20"/>
    <p:sldId id="1839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61"/>
    <a:srgbClr val="2EBACE"/>
    <a:srgbClr val="D6EEFA"/>
    <a:srgbClr val="F2FAFD"/>
    <a:srgbClr val="F6FCFE"/>
    <a:srgbClr val="E51111"/>
    <a:srgbClr val="015978"/>
    <a:srgbClr val="1B8BA1"/>
    <a:srgbClr val="66DADA"/>
    <a:srgbClr val="1B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8" autoAdjust="0"/>
    <p:restoredTop sz="94660"/>
  </p:normalViewPr>
  <p:slideViewPr>
    <p:cSldViewPr snapToGrid="0">
      <p:cViewPr varScale="1">
        <p:scale>
          <a:sx n="75" d="100"/>
          <a:sy n="75" d="100"/>
        </p:scale>
        <p:origin x="96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microsoft.com/office/2007/relationships/hdphoto" Target="../media/image3.wdp"/><Relationship Id="rId4" Type="http://schemas.openxmlformats.org/officeDocument/2006/relationships/image" Target="../media/image2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microsoft.com/office/2007/relationships/hdphoto" Target="../media/image3.wdp"/><Relationship Id="rId6" Type="http://schemas.openxmlformats.org/officeDocument/2006/relationships/image" Target="../media/image2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2150019"/>
            <a:ext cx="4423002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320800"/>
            <a:ext cx="4423002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3189949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3453845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60" name="组合 59"/>
          <p:cNvGrpSpPr/>
          <p:nvPr userDrawn="1"/>
        </p:nvGrpSpPr>
        <p:grpSpPr>
          <a:xfrm>
            <a:off x="-12088" y="4794394"/>
            <a:ext cx="12204089" cy="2063607"/>
            <a:chOff x="-12088" y="4794394"/>
            <a:chExt cx="12204089" cy="2063607"/>
          </a:xfrm>
        </p:grpSpPr>
        <p:sp>
          <p:nvSpPr>
            <p:cNvPr id="52" name="任意多边形: 形状 51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4" name="任意多边形: 形状 53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8" name="任意多边形: 形状 57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7778078" y="0"/>
            <a:ext cx="4413923" cy="3499502"/>
            <a:chOff x="7778078" y="0"/>
            <a:chExt cx="4413923" cy="3499502"/>
          </a:xfrm>
        </p:grpSpPr>
        <p:sp>
          <p:nvSpPr>
            <p:cNvPr id="42" name="任意多边形: 形状 41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956131" y="2352597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rgbClr val="003D6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1950358" y="3233648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grpSp>
        <p:nvGrpSpPr>
          <p:cNvPr id="9" name="组合 8"/>
          <p:cNvGrpSpPr/>
          <p:nvPr userDrawn="1"/>
        </p:nvGrpSpPr>
        <p:grpSpPr>
          <a:xfrm flipV="1">
            <a:off x="8256760" y="-16020"/>
            <a:ext cx="3935241" cy="6874019"/>
            <a:chOff x="7778078" y="0"/>
            <a:chExt cx="4413923" cy="3499502"/>
          </a:xfrm>
        </p:grpSpPr>
        <p:sp>
          <p:nvSpPr>
            <p:cNvPr id="10" name="任意多边形: 形状 9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99591" y="1502142"/>
            <a:ext cx="3985202" cy="865136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299591" y="2930176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299591" y="324581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 flipH="1">
            <a:off x="-1" y="0"/>
            <a:ext cx="3893927" cy="3087232"/>
            <a:chOff x="7778078" y="0"/>
            <a:chExt cx="4413923" cy="3499502"/>
          </a:xfrm>
        </p:grpSpPr>
        <p:sp>
          <p:nvSpPr>
            <p:cNvPr id="17" name="任意多边形: 形状 16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>
            <a:off x="-12089" y="4291344"/>
            <a:ext cx="12204089" cy="2566658"/>
            <a:chOff x="-12088" y="4794394"/>
            <a:chExt cx="12204089" cy="2063607"/>
          </a:xfrm>
        </p:grpSpPr>
        <p:sp>
          <p:nvSpPr>
            <p:cNvPr id="26" name="任意多边形: 形状 25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7" name="任意多边形: 形状 26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9" name="任意多边形: 形状 28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Team108-</a:t>
            </a:r>
            <a:r>
              <a:rPr lang="zh-CN" altLang="en-US" dirty="0"/>
              <a:t>申优答辩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69925" y="4133215"/>
            <a:ext cx="2359660" cy="248285"/>
          </a:xfrm>
        </p:spPr>
        <p:txBody>
          <a:bodyPr/>
          <a:lstStyle/>
          <a:p>
            <a:pPr fontAlgn="auto">
              <a:lnSpc>
                <a:spcPct val="100000"/>
              </a:lnSpc>
            </a:pPr>
            <a:r>
              <a:rPr lang="en-US" altLang="zh-CN" sz="2000" dirty="0"/>
              <a:t>16231183 </a:t>
            </a:r>
            <a:r>
              <a:rPr lang="zh-CN" altLang="en-US" sz="2000" dirty="0"/>
              <a:t>李嘉业</a:t>
            </a:r>
            <a:endParaRPr lang="zh-CN" altLang="en-US" sz="2000" dirty="0"/>
          </a:p>
          <a:p>
            <a:pPr fontAlgn="auto">
              <a:lnSpc>
                <a:spcPct val="100000"/>
              </a:lnSpc>
            </a:pPr>
            <a:r>
              <a:rPr lang="en-US" altLang="zh-CN" sz="2000" dirty="0"/>
              <a:t>16231136 </a:t>
            </a:r>
            <a:r>
              <a:rPr lang="zh-CN" altLang="en-US" sz="2000" dirty="0"/>
              <a:t>张弩</a:t>
            </a:r>
            <a:endParaRPr lang="zh-CN" altLang="en-US" sz="2000" dirty="0"/>
          </a:p>
          <a:p>
            <a:pPr fontAlgn="auto">
              <a:lnSpc>
                <a:spcPct val="100000"/>
              </a:lnSpc>
            </a:pPr>
            <a:r>
              <a:rPr lang="en-US" altLang="zh-CN" sz="2000" dirty="0"/>
              <a:t>16231112 </a:t>
            </a:r>
            <a:r>
              <a:rPr lang="zh-CN" altLang="en-US" sz="2000" dirty="0"/>
              <a:t>王润安</a:t>
            </a:r>
            <a:endParaRPr lang="zh-CN" altLang="en-US" sz="2000" dirty="0"/>
          </a:p>
          <a:p>
            <a:pPr fontAlgn="auto">
              <a:lnSpc>
                <a:spcPct val="100000"/>
              </a:lnSpc>
            </a:pPr>
            <a:r>
              <a:rPr lang="en-US" altLang="zh-CN" sz="2000" dirty="0"/>
              <a:t>16231173 </a:t>
            </a:r>
            <a:r>
              <a:rPr lang="zh-CN" altLang="en-US" sz="2000" dirty="0"/>
              <a:t>母江涛</a:t>
            </a:r>
            <a:endParaRPr lang="zh-CN" altLang="en-US" sz="20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471850" y="3702216"/>
            <a:ext cx="1930019" cy="1146309"/>
            <a:chOff x="7176119" y="4410546"/>
            <a:chExt cx="2176766" cy="1292862"/>
          </a:xfrm>
        </p:grpSpPr>
        <p:grpSp>
          <p:nvGrpSpPr>
            <p:cNvPr id="14" name="组合 13"/>
            <p:cNvGrpSpPr/>
            <p:nvPr/>
          </p:nvGrpSpPr>
          <p:grpSpPr>
            <a:xfrm>
              <a:off x="7176120" y="4410547"/>
              <a:ext cx="2176765" cy="1292861"/>
              <a:chOff x="922942" y="1294557"/>
              <a:chExt cx="2306399" cy="1369855"/>
            </a:xfrm>
          </p:grpSpPr>
          <p:sp>
            <p:nvSpPr>
              <p:cNvPr id="18" name="文本框 23"/>
              <p:cNvSpPr txBox="1"/>
              <p:nvPr/>
            </p:nvSpPr>
            <p:spPr>
              <a:xfrm>
                <a:off x="922942" y="2194511"/>
                <a:ext cx="2306399" cy="469901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6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rPr>
                  <a:t>REPORT</a:t>
                </a:r>
                <a:endParaRPr kumimoji="0" lang="zh-CN" altLang="en-US" sz="16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" name="文本框 24"/>
              <p:cNvSpPr txBox="1"/>
              <p:nvPr/>
            </p:nvSpPr>
            <p:spPr>
              <a:xfrm>
                <a:off x="926965" y="1817115"/>
                <a:ext cx="1645678" cy="281587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Arial" panose="020B0604020202020204" pitchFamily="34" charset="0"/>
                  </a:rPr>
                  <a:t>CLASS</a:t>
                </a:r>
                <a:endParaRPr kumimoji="0" lang="en-US" altLang="zh-CN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" name="文本框 25"/>
              <p:cNvSpPr txBox="1"/>
              <p:nvPr/>
            </p:nvSpPr>
            <p:spPr>
              <a:xfrm>
                <a:off x="1792429" y="1294557"/>
                <a:ext cx="1027941" cy="421969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Arial" panose="020B0604020202020204" pitchFamily="34" charset="0"/>
                  </a:rPr>
                  <a:t>2019</a:t>
                </a:r>
                <a:endParaRPr kumimoji="0" lang="zh-CN" altLang="en-US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7176120" y="4410546"/>
              <a:ext cx="720080" cy="371475"/>
            </a:xfrm>
            <a:prstGeom prst="rect">
              <a:avLst/>
            </a:prstGeom>
            <a:solidFill>
              <a:srgbClr val="0096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176119" y="4410546"/>
              <a:ext cx="216025" cy="371475"/>
            </a:xfrm>
            <a:prstGeom prst="rect">
              <a:avLst/>
            </a:prstGeom>
            <a:solidFill>
              <a:srgbClr val="0096D6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833635" y="4647551"/>
              <a:ext cx="519250" cy="518466"/>
            </a:xfrm>
            <a:custGeom>
              <a:avLst/>
              <a:gdLst>
                <a:gd name="connsiteX0" fmla="*/ 259984 w 607639"/>
                <a:gd name="connsiteY0" fmla="*/ 430308 h 606722"/>
                <a:gd name="connsiteX1" fmla="*/ 287837 w 607639"/>
                <a:gd name="connsiteY1" fmla="*/ 458126 h 606722"/>
                <a:gd name="connsiteX2" fmla="*/ 139047 w 607639"/>
                <a:gd name="connsiteY2" fmla="*/ 606722 h 606722"/>
                <a:gd name="connsiteX3" fmla="*/ 111282 w 607639"/>
                <a:gd name="connsiteY3" fmla="*/ 578905 h 606722"/>
                <a:gd name="connsiteX4" fmla="*/ 204460 w 607639"/>
                <a:gd name="connsiteY4" fmla="*/ 374844 h 606722"/>
                <a:gd name="connsiteX5" fmla="*/ 232231 w 607639"/>
                <a:gd name="connsiteY5" fmla="*/ 402573 h 606722"/>
                <a:gd name="connsiteX6" fmla="*/ 27771 w 607639"/>
                <a:gd name="connsiteY6" fmla="*/ 606722 h 606722"/>
                <a:gd name="connsiteX7" fmla="*/ 0 w 607639"/>
                <a:gd name="connsiteY7" fmla="*/ 578904 h 606722"/>
                <a:gd name="connsiteX8" fmla="*/ 148791 w 607639"/>
                <a:gd name="connsiteY8" fmla="*/ 319309 h 606722"/>
                <a:gd name="connsiteX9" fmla="*/ 176555 w 607639"/>
                <a:gd name="connsiteY9" fmla="*/ 347040 h 606722"/>
                <a:gd name="connsiteX10" fmla="*/ 27853 w 607639"/>
                <a:gd name="connsiteY10" fmla="*/ 495652 h 606722"/>
                <a:gd name="connsiteX11" fmla="*/ 0 w 607639"/>
                <a:gd name="connsiteY11" fmla="*/ 467921 h 606722"/>
                <a:gd name="connsiteX12" fmla="*/ 482456 w 607639"/>
                <a:gd name="connsiteY12" fmla="*/ 291506 h 606722"/>
                <a:gd name="connsiteX13" fmla="*/ 441354 w 607639"/>
                <a:gd name="connsiteY13" fmla="*/ 444829 h 606722"/>
                <a:gd name="connsiteX14" fmla="*/ 385749 w 607639"/>
                <a:gd name="connsiteY14" fmla="*/ 500380 h 606722"/>
                <a:gd name="connsiteX15" fmla="*/ 329611 w 607639"/>
                <a:gd name="connsiteY15" fmla="*/ 444295 h 606722"/>
                <a:gd name="connsiteX16" fmla="*/ 218312 w 607639"/>
                <a:gd name="connsiteY16" fmla="*/ 277605 h 606722"/>
                <a:gd name="connsiteX17" fmla="*/ 329470 w 607639"/>
                <a:gd name="connsiteY17" fmla="*/ 388739 h 606722"/>
                <a:gd name="connsiteX18" fmla="*/ 301703 w 607639"/>
                <a:gd name="connsiteY18" fmla="*/ 416478 h 606722"/>
                <a:gd name="connsiteX19" fmla="*/ 190456 w 607639"/>
                <a:gd name="connsiteY19" fmla="*/ 305433 h 606722"/>
                <a:gd name="connsiteX20" fmla="*/ 315639 w 607639"/>
                <a:gd name="connsiteY20" fmla="*/ 124971 h 606722"/>
                <a:gd name="connsiteX21" fmla="*/ 162720 w 607639"/>
                <a:gd name="connsiteY21" fmla="*/ 277604 h 606722"/>
                <a:gd name="connsiteX22" fmla="*/ 106554 w 607639"/>
                <a:gd name="connsiteY22" fmla="*/ 221544 h 606722"/>
                <a:gd name="connsiteX23" fmla="*/ 162097 w 607639"/>
                <a:gd name="connsiteY23" fmla="*/ 166016 h 606722"/>
                <a:gd name="connsiteX24" fmla="*/ 459243 w 607639"/>
                <a:gd name="connsiteY24" fmla="*/ 120359 h 606722"/>
                <a:gd name="connsiteX25" fmla="*/ 431471 w 607639"/>
                <a:gd name="connsiteY25" fmla="*/ 148088 h 606722"/>
                <a:gd name="connsiteX26" fmla="*/ 459243 w 607639"/>
                <a:gd name="connsiteY26" fmla="*/ 175905 h 606722"/>
                <a:gd name="connsiteX27" fmla="*/ 487103 w 607639"/>
                <a:gd name="connsiteY27" fmla="*/ 148088 h 606722"/>
                <a:gd name="connsiteX28" fmla="*/ 445357 w 607639"/>
                <a:gd name="connsiteY28" fmla="*/ 50948 h 606722"/>
                <a:gd name="connsiteX29" fmla="*/ 556620 w 607639"/>
                <a:gd name="connsiteY29" fmla="*/ 161952 h 606722"/>
                <a:gd name="connsiteX30" fmla="*/ 357326 w 607639"/>
                <a:gd name="connsiteY30" fmla="*/ 360942 h 606722"/>
                <a:gd name="connsiteX31" fmla="*/ 246062 w 607639"/>
                <a:gd name="connsiteY31" fmla="*/ 249938 h 606722"/>
                <a:gd name="connsiteX32" fmla="*/ 607639 w 607639"/>
                <a:gd name="connsiteY32" fmla="*/ 0 h 606722"/>
                <a:gd name="connsiteX33" fmla="*/ 576136 w 607639"/>
                <a:gd name="connsiteY33" fmla="*/ 125818 h 606722"/>
                <a:gd name="connsiteX34" fmla="*/ 481539 w 607639"/>
                <a:gd name="connsiteY34" fmla="*/ 31454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7639" h="606722">
                  <a:moveTo>
                    <a:pt x="259984" y="430308"/>
                  </a:moveTo>
                  <a:lnTo>
                    <a:pt x="287837" y="458126"/>
                  </a:lnTo>
                  <a:lnTo>
                    <a:pt x="139047" y="606722"/>
                  </a:lnTo>
                  <a:lnTo>
                    <a:pt x="111282" y="578905"/>
                  </a:lnTo>
                  <a:close/>
                  <a:moveTo>
                    <a:pt x="204460" y="374844"/>
                  </a:moveTo>
                  <a:lnTo>
                    <a:pt x="232231" y="402573"/>
                  </a:lnTo>
                  <a:lnTo>
                    <a:pt x="27771" y="606722"/>
                  </a:lnTo>
                  <a:lnTo>
                    <a:pt x="0" y="578904"/>
                  </a:lnTo>
                  <a:close/>
                  <a:moveTo>
                    <a:pt x="148791" y="319309"/>
                  </a:moveTo>
                  <a:lnTo>
                    <a:pt x="176555" y="347040"/>
                  </a:lnTo>
                  <a:lnTo>
                    <a:pt x="27853" y="495652"/>
                  </a:lnTo>
                  <a:lnTo>
                    <a:pt x="0" y="467921"/>
                  </a:lnTo>
                  <a:close/>
                  <a:moveTo>
                    <a:pt x="482456" y="291506"/>
                  </a:moveTo>
                  <a:lnTo>
                    <a:pt x="441354" y="444829"/>
                  </a:lnTo>
                  <a:lnTo>
                    <a:pt x="385749" y="500380"/>
                  </a:lnTo>
                  <a:lnTo>
                    <a:pt x="329611" y="444295"/>
                  </a:lnTo>
                  <a:close/>
                  <a:moveTo>
                    <a:pt x="218312" y="277605"/>
                  </a:moveTo>
                  <a:lnTo>
                    <a:pt x="329470" y="388739"/>
                  </a:lnTo>
                  <a:lnTo>
                    <a:pt x="301703" y="416478"/>
                  </a:lnTo>
                  <a:lnTo>
                    <a:pt x="190456" y="305433"/>
                  </a:lnTo>
                  <a:close/>
                  <a:moveTo>
                    <a:pt x="315639" y="124971"/>
                  </a:moveTo>
                  <a:lnTo>
                    <a:pt x="162720" y="277604"/>
                  </a:lnTo>
                  <a:lnTo>
                    <a:pt x="106554" y="221544"/>
                  </a:lnTo>
                  <a:lnTo>
                    <a:pt x="162097" y="166016"/>
                  </a:lnTo>
                  <a:close/>
                  <a:moveTo>
                    <a:pt x="459243" y="120359"/>
                  </a:moveTo>
                  <a:lnTo>
                    <a:pt x="431471" y="148088"/>
                  </a:lnTo>
                  <a:lnTo>
                    <a:pt x="459243" y="175905"/>
                  </a:lnTo>
                  <a:lnTo>
                    <a:pt x="487103" y="148088"/>
                  </a:lnTo>
                  <a:close/>
                  <a:moveTo>
                    <a:pt x="445357" y="50948"/>
                  </a:moveTo>
                  <a:lnTo>
                    <a:pt x="556620" y="161952"/>
                  </a:lnTo>
                  <a:lnTo>
                    <a:pt x="357326" y="360942"/>
                  </a:lnTo>
                  <a:lnTo>
                    <a:pt x="246062" y="249938"/>
                  </a:lnTo>
                  <a:close/>
                  <a:moveTo>
                    <a:pt x="607639" y="0"/>
                  </a:moveTo>
                  <a:lnTo>
                    <a:pt x="576136" y="125818"/>
                  </a:lnTo>
                  <a:lnTo>
                    <a:pt x="481539" y="31454"/>
                  </a:lnTo>
                  <a:close/>
                </a:path>
              </a:pathLst>
            </a:custGeom>
            <a:solidFill>
              <a:srgbClr val="0096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技术线</a:t>
            </a:r>
            <a:endParaRPr lang="zh-CN" altLang="en-US" dirty="0"/>
          </a:p>
        </p:txBody>
      </p:sp>
      <p:sp>
        <p:nvSpPr>
          <p:cNvPr id="3" name="矩形: 圆角 2"/>
          <p:cNvSpPr/>
          <p:nvPr/>
        </p:nvSpPr>
        <p:spPr>
          <a:xfrm>
            <a:off x="1925468" y="1287379"/>
            <a:ext cx="2827421" cy="2165684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跟随模式</a:t>
            </a:r>
            <a:endParaRPr lang="zh-CN" altLang="en-US" sz="4000" dirty="0"/>
          </a:p>
        </p:txBody>
      </p:sp>
      <p:sp>
        <p:nvSpPr>
          <p:cNvPr id="5" name="矩形: 圆角 4"/>
          <p:cNvSpPr/>
          <p:nvPr/>
        </p:nvSpPr>
        <p:spPr>
          <a:xfrm>
            <a:off x="7453081" y="1287379"/>
            <a:ext cx="2827421" cy="216568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手动模式</a:t>
            </a:r>
            <a:endParaRPr lang="zh-CN" altLang="en-US" sz="4000" dirty="0"/>
          </a:p>
        </p:txBody>
      </p:sp>
      <p:sp>
        <p:nvSpPr>
          <p:cNvPr id="6" name="矩形 5"/>
          <p:cNvSpPr/>
          <p:nvPr/>
        </p:nvSpPr>
        <p:spPr>
          <a:xfrm>
            <a:off x="1876138" y="3711742"/>
            <a:ext cx="2926080" cy="23069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实时建图与导航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跟随用户移动并建图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语音控制抓取物体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抓取物体后返回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70623" y="3711742"/>
            <a:ext cx="4450080" cy="23069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控制机器人移动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fontAlgn="auto">
              <a:lnSpc>
                <a:spcPct val="150000"/>
              </a:lnSpc>
            </a:pP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APP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控制建图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抓取物体并返回起点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fontAlgn="auto">
              <a:lnSpc>
                <a:spcPct val="150000"/>
              </a:lnSpc>
            </a:pP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APP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控制确定导航点、模拟巡逻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技术线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9925" y="1223010"/>
            <a:ext cx="10851515" cy="39693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对函数、接口进行了单元测试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对功能模块进行了功能测试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对整个系统进行了集成测试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尽量使用自动化测试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对于安卓应用和服务器端代码编写代码进行自动化测试，并生成了测试报告，统计了代码及分支覆盖率。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没有自动化测试的部分使用手动测试，保证功能模块全覆盖。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技术线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9290" y="1094740"/>
            <a:ext cx="10851515" cy="50774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测试过程中发现问题，解决问题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问题：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运动命令结束后无法停止；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一条运动命令的运动量过小；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机器人向右行走会向后方偏移；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物体抓取可能不成功；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机器人移动后返回起点与实际起点存在偏差；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跟随过程中可能丢失用户；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机器人识别平面条件较苛刻。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Autofit/>
          </a:bodyPr>
          <a:lstStyle/>
          <a:p>
            <a:pPr algn="ctr"/>
            <a:r>
              <a:rPr lang="zh-CN" sz="3200" dirty="0"/>
              <a:t>团队亮点</a:t>
            </a:r>
            <a:br>
              <a:rPr lang="zh-CN" sz="3600" dirty="0"/>
            </a:br>
            <a:r>
              <a:rPr lang="zh-CN" sz="3600" dirty="0"/>
              <a:t>                        </a:t>
            </a:r>
            <a:r>
              <a:rPr lang="en-US" altLang="zh-CN" sz="1800" dirty="0"/>
              <a:t>——</a:t>
            </a:r>
            <a:r>
              <a:rPr lang="zh-CN" altLang="en-US" sz="1800" dirty="0"/>
              <a:t>管理线</a:t>
            </a:r>
            <a:endParaRPr lang="zh-CN" altLang="en-US" sz="1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管理线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7060" y="1160780"/>
            <a:ext cx="110521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/>
              <a:t>版本清晰，详细可查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1</a:t>
            </a:r>
            <a:r>
              <a:rPr lang="zh-CN" altLang="en-US" sz="2400" b="1"/>
              <a:t>、每一份文档都有详细的版本记录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endParaRPr lang="zh-CN" altLang="en-US" sz="24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2486660"/>
            <a:ext cx="4393565" cy="17379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4478655"/>
            <a:ext cx="4413885" cy="2149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255" y="2486660"/>
            <a:ext cx="4317365" cy="2901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管理线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7060" y="1160780"/>
            <a:ext cx="1105217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/>
              <a:t>不断改进，日趋完善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1</a:t>
            </a:r>
            <a:r>
              <a:rPr lang="zh-CN" altLang="en-US" sz="2400" b="1"/>
              <a:t>、第一次迭代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问题：缺少问题与看板系统的建立；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解决措施：立即建立问题与看板系统，并且将其他出现的问题加入系统；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2</a:t>
            </a:r>
            <a:r>
              <a:rPr lang="zh-CN" altLang="en-US" sz="2400" b="1"/>
              <a:t>、第二次迭代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问题：问题缺少阶段性的标签；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解决措施：立即添加有关阶段性的标签；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3</a:t>
            </a:r>
            <a:r>
              <a:rPr lang="zh-CN" altLang="en-US" sz="2400" b="1"/>
              <a:t>、第三次迭代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问题：缺少单元测试；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解决措施：立即添加单元测试；</a:t>
            </a:r>
            <a:endParaRPr lang="zh-CN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管理线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7060" y="1160780"/>
            <a:ext cx="110521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/>
              <a:t>从线下到线上，结合小团队的特点应用课程知识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1</a:t>
            </a:r>
            <a:r>
              <a:rPr lang="zh-CN" altLang="en-US" sz="2400" b="1"/>
              <a:t>、会议记录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通过会议记录的形式，使所有成员第一时间获得最新的会议信息；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2</a:t>
            </a:r>
            <a:r>
              <a:rPr lang="zh-CN" altLang="en-US" sz="2400" b="1"/>
              <a:t>、版本控制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从初期的线下版本添加和交换，到全</a:t>
            </a:r>
            <a:r>
              <a:rPr lang="en-US" altLang="zh-CN" sz="2400"/>
              <a:t>Github</a:t>
            </a:r>
            <a:r>
              <a:rPr lang="zh-CN" altLang="en-US" sz="2400"/>
              <a:t>的版本更新；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 b="1"/>
              <a:t>3</a:t>
            </a:r>
            <a:r>
              <a:rPr lang="zh-CN" altLang="en-US" sz="2400" b="1"/>
              <a:t>、两种模式切换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取其所长，那种有利于效率用那种；</a:t>
            </a:r>
            <a:endParaRPr lang="zh-CN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管理线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7060" y="1160780"/>
            <a:ext cx="11052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/>
              <a:t>每人基础</a:t>
            </a:r>
            <a:r>
              <a:rPr lang="en-US" altLang="zh-CN" sz="2400" b="1"/>
              <a:t>20%</a:t>
            </a:r>
            <a:r>
              <a:rPr lang="zh-CN" altLang="en-US" sz="2400" b="1"/>
              <a:t>，</a:t>
            </a:r>
            <a:r>
              <a:rPr lang="zh-CN" altLang="en-US" sz="2400" b="1"/>
              <a:t>然后按</a:t>
            </a:r>
            <a:r>
              <a:rPr lang="en-US" altLang="zh-CN" sz="2400" b="1"/>
              <a:t>5</a:t>
            </a:r>
            <a:r>
              <a:rPr lang="zh-CN" altLang="en-US" sz="2400" b="1"/>
              <a:t>项评测决定最终成绩；</a:t>
            </a:r>
            <a:endParaRPr lang="zh-CN" altLang="en-US" sz="24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2017395"/>
            <a:ext cx="10015855" cy="31921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Autofit/>
          </a:bodyPr>
          <a:lstStyle/>
          <a:p>
            <a:pPr algn="ctr"/>
            <a:r>
              <a:rPr lang="zh-CN" sz="3200" dirty="0"/>
              <a:t>未来工作</a:t>
            </a:r>
            <a:endParaRPr lang="zh-CN" sz="3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299591" y="1870442"/>
            <a:ext cx="3985202" cy="865136"/>
          </a:xfrm>
        </p:spPr>
        <p:txBody>
          <a:bodyPr>
            <a:normAutofit/>
          </a:bodyPr>
          <a:lstStyle/>
          <a:p>
            <a:r>
              <a:rPr lang="en-US" sz="3600"/>
              <a:t>THANKS</a:t>
            </a:r>
            <a:endParaRPr lang="en-US" sz="36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r>
              <a:rPr sz="2400"/>
              <a:t>欢迎各位批评和指导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f48ef244-3850-4800-9882-63d3c6849d3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265253"/>
            <a:ext cx="10852150" cy="4868847"/>
            <a:chOff x="669925" y="1062431"/>
            <a:chExt cx="10852150" cy="4868847"/>
          </a:xfrm>
        </p:grpSpPr>
        <p:sp>
          <p:nvSpPr>
            <p:cNvPr id="29" name="ï$liḑê"/>
            <p:cNvSpPr txBox="1"/>
            <p:nvPr/>
          </p:nvSpPr>
          <p:spPr>
            <a:xfrm>
              <a:off x="5310611" y="1062431"/>
              <a:ext cx="1570777" cy="615553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</a:rPr>
                <a:t>CONTENTS</a:t>
              </a:r>
              <a:endParaRPr lang="en-US" altLang="zh-CN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7" name="îṡḻïḍè"/>
            <p:cNvSpPr/>
            <p:nvPr/>
          </p:nvSpPr>
          <p:spPr bwMode="auto">
            <a:xfrm>
              <a:off x="669925" y="1358770"/>
              <a:ext cx="10852150" cy="4572508"/>
            </a:xfrm>
            <a:custGeom>
              <a:avLst/>
              <a:gdLst>
                <a:gd name="connsiteX0" fmla="*/ 0 w 9505056"/>
                <a:gd name="connsiteY0" fmla="*/ 0 h 4452528"/>
                <a:gd name="connsiteX1" fmla="*/ 3996443 w 9505056"/>
                <a:gd name="connsiteY1" fmla="*/ 0 h 4452528"/>
                <a:gd name="connsiteX2" fmla="*/ 3996443 w 9505056"/>
                <a:gd name="connsiteY2" fmla="*/ 217767 h 4452528"/>
                <a:gd name="connsiteX3" fmla="*/ 5508611 w 9505056"/>
                <a:gd name="connsiteY3" fmla="*/ 217767 h 4452528"/>
                <a:gd name="connsiteX4" fmla="*/ 5508611 w 9505056"/>
                <a:gd name="connsiteY4" fmla="*/ 0 h 4452528"/>
                <a:gd name="connsiteX5" fmla="*/ 9505056 w 9505056"/>
                <a:gd name="connsiteY5" fmla="*/ 0 h 4452528"/>
                <a:gd name="connsiteX6" fmla="*/ 9505056 w 9505056"/>
                <a:gd name="connsiteY6" fmla="*/ 4452528 h 4452528"/>
                <a:gd name="connsiteX7" fmla="*/ 0 w 9505056"/>
                <a:gd name="connsiteY7" fmla="*/ 4452528 h 4452528"/>
                <a:gd name="connsiteX0-1" fmla="*/ 5508611 w 9505056"/>
                <a:gd name="connsiteY0-2" fmla="*/ 217767 h 4452528"/>
                <a:gd name="connsiteX1-3" fmla="*/ 5508611 w 9505056"/>
                <a:gd name="connsiteY1-4" fmla="*/ 0 h 4452528"/>
                <a:gd name="connsiteX2-5" fmla="*/ 9505056 w 9505056"/>
                <a:gd name="connsiteY2-6" fmla="*/ 0 h 4452528"/>
                <a:gd name="connsiteX3-7" fmla="*/ 9505056 w 9505056"/>
                <a:gd name="connsiteY3-8" fmla="*/ 4452528 h 4452528"/>
                <a:gd name="connsiteX4-9" fmla="*/ 0 w 9505056"/>
                <a:gd name="connsiteY4-10" fmla="*/ 4452528 h 4452528"/>
                <a:gd name="connsiteX5-11" fmla="*/ 0 w 9505056"/>
                <a:gd name="connsiteY5-12" fmla="*/ 0 h 4452528"/>
                <a:gd name="connsiteX6-13" fmla="*/ 3996443 w 9505056"/>
                <a:gd name="connsiteY6-14" fmla="*/ 0 h 4452528"/>
                <a:gd name="connsiteX7-15" fmla="*/ 4087883 w 9505056"/>
                <a:gd name="connsiteY7-16" fmla="*/ 309207 h 4452528"/>
                <a:gd name="connsiteX0-17" fmla="*/ 5508611 w 9505056"/>
                <a:gd name="connsiteY0-18" fmla="*/ 217767 h 4452528"/>
                <a:gd name="connsiteX1-19" fmla="*/ 5508611 w 9505056"/>
                <a:gd name="connsiteY1-20" fmla="*/ 0 h 4452528"/>
                <a:gd name="connsiteX2-21" fmla="*/ 9505056 w 9505056"/>
                <a:gd name="connsiteY2-22" fmla="*/ 0 h 4452528"/>
                <a:gd name="connsiteX3-23" fmla="*/ 9505056 w 9505056"/>
                <a:gd name="connsiteY3-24" fmla="*/ 4452528 h 4452528"/>
                <a:gd name="connsiteX4-25" fmla="*/ 0 w 9505056"/>
                <a:gd name="connsiteY4-26" fmla="*/ 4452528 h 4452528"/>
                <a:gd name="connsiteX5-27" fmla="*/ 0 w 9505056"/>
                <a:gd name="connsiteY5-28" fmla="*/ 0 h 4452528"/>
                <a:gd name="connsiteX6-29" fmla="*/ 3996443 w 9505056"/>
                <a:gd name="connsiteY6-30" fmla="*/ 0 h 4452528"/>
                <a:gd name="connsiteX0-31" fmla="*/ 5508611 w 9505056"/>
                <a:gd name="connsiteY0-32" fmla="*/ 0 h 4452528"/>
                <a:gd name="connsiteX1-33" fmla="*/ 9505056 w 9505056"/>
                <a:gd name="connsiteY1-34" fmla="*/ 0 h 4452528"/>
                <a:gd name="connsiteX2-35" fmla="*/ 9505056 w 9505056"/>
                <a:gd name="connsiteY2-36" fmla="*/ 4452528 h 4452528"/>
                <a:gd name="connsiteX3-37" fmla="*/ 0 w 9505056"/>
                <a:gd name="connsiteY3-38" fmla="*/ 4452528 h 4452528"/>
                <a:gd name="connsiteX4-39" fmla="*/ 0 w 9505056"/>
                <a:gd name="connsiteY4-40" fmla="*/ 0 h 4452528"/>
                <a:gd name="connsiteX5-41" fmla="*/ 3996443 w 9505056"/>
                <a:gd name="connsiteY5-42" fmla="*/ 0 h 44525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9505056" h="4452528">
                  <a:moveTo>
                    <a:pt x="5508611" y="0"/>
                  </a:moveTo>
                  <a:lnTo>
                    <a:pt x="9505056" y="0"/>
                  </a:lnTo>
                  <a:lnTo>
                    <a:pt x="9505056" y="4452528"/>
                  </a:lnTo>
                  <a:lnTo>
                    <a:pt x="0" y="4452528"/>
                  </a:lnTo>
                  <a:lnTo>
                    <a:pt x="0" y="0"/>
                  </a:lnTo>
                  <a:lnTo>
                    <a:pt x="3996443" y="0"/>
                  </a:lnTo>
                </a:path>
              </a:pathLst>
            </a:custGeom>
            <a:noFill/>
            <a:ln w="98425" cap="rnd">
              <a:solidFill>
                <a:schemeClr val="tx2">
                  <a:alpha val="21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îşḻîḍè"/>
            <p:cNvSpPr/>
            <p:nvPr/>
          </p:nvSpPr>
          <p:spPr bwMode="auto">
            <a:xfrm>
              <a:off x="1146000" y="2033566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1iḍè"/>
            <p:cNvSpPr/>
            <p:nvPr/>
          </p:nvSpPr>
          <p:spPr bwMode="auto">
            <a:xfrm>
              <a:off x="1146000" y="2793084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ṩľídé"/>
            <p:cNvSpPr/>
            <p:nvPr/>
          </p:nvSpPr>
          <p:spPr bwMode="auto">
            <a:xfrm>
              <a:off x="1146000" y="3552603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íŝlïdê"/>
            <p:cNvSpPr/>
            <p:nvPr/>
          </p:nvSpPr>
          <p:spPr bwMode="auto">
            <a:xfrm>
              <a:off x="1146000" y="4312122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îšḻïḑe"/>
            <p:cNvSpPr/>
            <p:nvPr/>
          </p:nvSpPr>
          <p:spPr bwMode="auto">
            <a:xfrm>
              <a:off x="1146000" y="2033566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  <a:endParaRPr lang="en-US" altLang="zh-CN" sz="24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4" name="îṧlide"/>
            <p:cNvSpPr/>
            <p:nvPr/>
          </p:nvSpPr>
          <p:spPr bwMode="auto">
            <a:xfrm>
              <a:off x="1146000" y="2793084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  <a:endParaRPr lang="en-US" altLang="zh-CN" sz="240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íṣḷïďe"/>
            <p:cNvSpPr/>
            <p:nvPr/>
          </p:nvSpPr>
          <p:spPr bwMode="auto">
            <a:xfrm>
              <a:off x="1146000" y="3552602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en-US" altLang="zh-CN" sz="240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íśľíḋé"/>
            <p:cNvSpPr/>
            <p:nvPr/>
          </p:nvSpPr>
          <p:spPr bwMode="auto">
            <a:xfrm>
              <a:off x="1146000" y="4312120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en-US" altLang="zh-CN" sz="2400">
                <a:solidFill>
                  <a:schemeClr val="accent4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2509776" y="2065209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2509776" y="2824727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509776" y="3584245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509776" y="4343763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íšḷíḑé"/>
            <p:cNvSpPr/>
            <p:nvPr/>
          </p:nvSpPr>
          <p:spPr bwMode="auto">
            <a:xfrm>
              <a:off x="2901000" y="2033566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sz="2000" b="1" dirty="0"/>
                <a:t>整体总结</a:t>
              </a:r>
              <a:endParaRPr lang="zh-CN" sz="2000" b="1" dirty="0"/>
            </a:p>
          </p:txBody>
        </p:sp>
        <p:sp>
          <p:nvSpPr>
            <p:cNvPr id="24" name="íṥḻíḓe"/>
            <p:cNvSpPr/>
            <p:nvPr/>
          </p:nvSpPr>
          <p:spPr bwMode="auto">
            <a:xfrm>
              <a:off x="2901000" y="2793084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r>
                <a:rPr lang="zh-CN" sz="2000" b="1" dirty="0"/>
                <a:t>团队亮点</a:t>
              </a:r>
              <a:r>
                <a:rPr lang="en-US" altLang="zh-CN" sz="2000" b="1" dirty="0"/>
                <a:t>——</a:t>
              </a:r>
              <a:r>
                <a:rPr lang="zh-CN" altLang="en-US" sz="2000" b="1" dirty="0"/>
                <a:t>技术线</a:t>
              </a:r>
              <a:endParaRPr lang="zh-CN" altLang="en-US" sz="2000" b="1" dirty="0"/>
            </a:p>
          </p:txBody>
        </p:sp>
        <p:sp>
          <p:nvSpPr>
            <p:cNvPr id="25" name="íṩļiḍè"/>
            <p:cNvSpPr/>
            <p:nvPr/>
          </p:nvSpPr>
          <p:spPr bwMode="auto">
            <a:xfrm>
              <a:off x="2901000" y="3552602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sz="2000" b="1" dirty="0"/>
                <a:t>团队亮点</a:t>
              </a:r>
              <a:r>
                <a:rPr lang="en-US" altLang="zh-CN" sz="2000" b="1" dirty="0"/>
                <a:t>——</a:t>
              </a:r>
              <a:r>
                <a:rPr lang="zh-CN" altLang="en-US" sz="2000" b="1" dirty="0"/>
                <a:t>管理线</a:t>
              </a:r>
              <a:endParaRPr lang="zh-CN" altLang="en-US" sz="2000" b="1" dirty="0"/>
            </a:p>
          </p:txBody>
        </p:sp>
        <p:sp>
          <p:nvSpPr>
            <p:cNvPr id="26" name="iŝlïḑê"/>
            <p:cNvSpPr/>
            <p:nvPr/>
          </p:nvSpPr>
          <p:spPr bwMode="auto">
            <a:xfrm>
              <a:off x="2901000" y="4312120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sz="2000" b="1" dirty="0"/>
                <a:t>未来工作</a:t>
              </a:r>
              <a:endParaRPr lang="zh-CN" sz="2000" b="1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Autofit/>
          </a:bodyPr>
          <a:lstStyle/>
          <a:p>
            <a:pPr algn="ctr"/>
            <a:r>
              <a:rPr lang="zh-CN" sz="3200" dirty="0"/>
              <a:t>整体总结</a:t>
            </a:r>
            <a:endParaRPr lang="zh-CN" sz="3200" b="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整体总结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7060" y="1160780"/>
            <a:ext cx="110521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/>
              <a:t>技术性工作</a:t>
            </a:r>
            <a:endParaRPr lang="zh-CN" altLang="en-US" sz="2400" b="1" dirty="0"/>
          </a:p>
          <a:p>
            <a:pPr fontAlgn="auto">
              <a:lnSpc>
                <a:spcPct val="150000"/>
              </a:lnSpc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、基本避障功能</a:t>
            </a:r>
            <a:endParaRPr lang="zh-CN" altLang="en-US" sz="2400" b="1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实现了在路径规划后，导航行进的过程中遇障急停；</a:t>
            </a:r>
            <a:endParaRPr lang="zh-CN" altLang="en-US" sz="2400" dirty="0"/>
          </a:p>
          <a:p>
            <a:pPr fontAlgn="auto">
              <a:lnSpc>
                <a:spcPct val="150000"/>
              </a:lnSpc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、路径规划型</a:t>
            </a:r>
            <a:endParaRPr lang="zh-CN" altLang="en-US" sz="2400" b="1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实现了在设置好的多个导航点之间巡航，且在巡航过程中可以遇障急停；</a:t>
            </a:r>
            <a:endParaRPr lang="zh-CN" altLang="en-US" sz="2400" dirty="0"/>
          </a:p>
          <a:p>
            <a:pPr fontAlgn="auto">
              <a:lnSpc>
                <a:spcPct val="150000"/>
              </a:lnSpc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、目标检测及抓取型</a:t>
            </a:r>
            <a:endParaRPr lang="zh-CN" altLang="en-US" sz="2400" b="1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实现了可以在用户发出指令后，抓取指定物体；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整体总结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7060" y="1160780"/>
            <a:ext cx="110521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/>
              <a:t>管理型工作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1</a:t>
            </a:r>
            <a:r>
              <a:rPr lang="zh-CN" altLang="en-US" sz="2400"/>
              <a:t>、较好地完成各类文档的撰写；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2</a:t>
            </a:r>
            <a:r>
              <a:rPr lang="zh-CN" altLang="en-US" sz="2400"/>
              <a:t>、较好地完成了每次迭代的推进与问题查改；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3</a:t>
            </a:r>
            <a:r>
              <a:rPr lang="zh-CN" altLang="en-US" sz="2400"/>
              <a:t>、建立基于</a:t>
            </a:r>
            <a:r>
              <a:rPr lang="en-US" altLang="zh-CN" sz="2400"/>
              <a:t>Github</a:t>
            </a:r>
            <a:r>
              <a:rPr lang="zh-CN" altLang="en-US" sz="2400"/>
              <a:t>平台的问题系统；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4</a:t>
            </a:r>
            <a:r>
              <a:rPr lang="zh-CN" altLang="en-US" sz="2400"/>
              <a:t>、建立基于</a:t>
            </a:r>
            <a:r>
              <a:rPr lang="en-US" altLang="zh-CN" sz="2400"/>
              <a:t>Github</a:t>
            </a:r>
            <a:r>
              <a:rPr lang="zh-CN" altLang="en-US" sz="2400"/>
              <a:t>平台的看板系统；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385" y="2242185"/>
            <a:ext cx="4535170" cy="110744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3600" dirty="0"/>
              <a:t>团队亮点</a:t>
            </a:r>
            <a:br>
              <a:rPr lang="zh-CN" altLang="en-US" sz="3600" dirty="0"/>
            </a:br>
            <a:r>
              <a:rPr lang="zh-CN" altLang="en-US" dirty="0"/>
              <a:t>                                         </a:t>
            </a:r>
            <a:r>
              <a:rPr lang="en-US" altLang="zh-CN" sz="2000" dirty="0"/>
              <a:t>——</a:t>
            </a:r>
            <a:r>
              <a:rPr lang="zh-CN" altLang="en-US" sz="2000" dirty="0"/>
              <a:t>技术线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技术线</a:t>
            </a:r>
            <a:endParaRPr lang="zh-CN" altLang="en-US" dirty="0"/>
          </a:p>
        </p:txBody>
      </p:sp>
      <p:grpSp>
        <p:nvGrpSpPr>
          <p:cNvPr id="42" name="组合 41"/>
          <p:cNvGrpSpPr/>
          <p:nvPr/>
        </p:nvGrpSpPr>
        <p:grpSpPr>
          <a:xfrm>
            <a:off x="4731557" y="2699776"/>
            <a:ext cx="2475047" cy="1885427"/>
            <a:chOff x="4923131" y="2524104"/>
            <a:chExt cx="2475047" cy="1885427"/>
          </a:xfrm>
        </p:grpSpPr>
        <p:sp>
          <p:nvSpPr>
            <p:cNvPr id="24" name="îślïḑé"/>
            <p:cNvSpPr/>
            <p:nvPr/>
          </p:nvSpPr>
          <p:spPr>
            <a:xfrm flipV="1">
              <a:off x="5250104" y="2978554"/>
              <a:ext cx="1691792" cy="14309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6" name="iśḷïdê"/>
            <p:cNvSpPr txBox="1"/>
            <p:nvPr/>
          </p:nvSpPr>
          <p:spPr bwMode="auto">
            <a:xfrm>
              <a:off x="4923131" y="2524104"/>
              <a:ext cx="2475047" cy="1043262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Autofit/>
            </a:bodyPr>
            <a:lstStyle/>
            <a:p>
              <a:r>
                <a:rPr lang="zh-CN" altLang="en-US" sz="2400" b="1" dirty="0">
                  <a:solidFill>
                    <a:schemeClr val="accent2"/>
                  </a:solidFill>
                  <a:effectLst/>
                  <a:latin typeface="Impact" panose="020B0806030902050204" pitchFamily="34" charset="0"/>
                </a:rPr>
                <a:t>基于例程，重新设计、组合已有功能</a:t>
              </a:r>
              <a:endParaRPr lang="en-US" altLang="ko-KR" sz="2400" b="1" dirty="0">
                <a:solidFill>
                  <a:schemeClr val="accent2"/>
                </a:solidFill>
                <a:effectLst/>
                <a:latin typeface="Impact" panose="020B080603090205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999628" y="1875267"/>
            <a:ext cx="1691792" cy="1767223"/>
            <a:chOff x="7872792" y="1919807"/>
            <a:chExt cx="1691792" cy="1767223"/>
          </a:xfrm>
        </p:grpSpPr>
        <p:sp>
          <p:nvSpPr>
            <p:cNvPr id="28" name="iŝḷíḑè"/>
            <p:cNvSpPr/>
            <p:nvPr/>
          </p:nvSpPr>
          <p:spPr>
            <a:xfrm flipV="1">
              <a:off x="7872792" y="2256053"/>
              <a:ext cx="1691792" cy="14309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30" name="ïṩ1íḋè"/>
            <p:cNvSpPr txBox="1"/>
            <p:nvPr/>
          </p:nvSpPr>
          <p:spPr bwMode="auto">
            <a:xfrm>
              <a:off x="7872792" y="1919807"/>
              <a:ext cx="1691792" cy="10286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Autofit/>
            </a:bodyPr>
            <a:lstStyle/>
            <a:p>
              <a:r>
                <a:rPr lang="zh-CN" altLang="en-US" sz="2400" b="1" dirty="0">
                  <a:solidFill>
                    <a:schemeClr val="accent3"/>
                  </a:solidFill>
                  <a:effectLst/>
                  <a:latin typeface="Impact" panose="020B0806030902050204" pitchFamily="34" charset="0"/>
                </a:rPr>
                <a:t>添加新功能，无线控制</a:t>
              </a:r>
              <a:endParaRPr lang="en-US" altLang="ko-KR" sz="2400" b="1" dirty="0">
                <a:solidFill>
                  <a:schemeClr val="accent3"/>
                </a:solidFill>
                <a:effectLst/>
                <a:latin typeface="Impact" panose="020B080603090205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445162" y="3802141"/>
            <a:ext cx="1691792" cy="1808822"/>
            <a:chOff x="1500580" y="3490894"/>
            <a:chExt cx="1691792" cy="1808822"/>
          </a:xfrm>
        </p:grpSpPr>
        <p:sp>
          <p:nvSpPr>
            <p:cNvPr id="32" name="iś1íḓé"/>
            <p:cNvSpPr/>
            <p:nvPr/>
          </p:nvSpPr>
          <p:spPr>
            <a:xfrm flipV="1">
              <a:off x="1500580" y="3868739"/>
              <a:ext cx="1691792" cy="1430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34" name="îşḻïďè"/>
            <p:cNvSpPr txBox="1"/>
            <p:nvPr/>
          </p:nvSpPr>
          <p:spPr bwMode="auto">
            <a:xfrm>
              <a:off x="1546121" y="3490894"/>
              <a:ext cx="1646251" cy="10286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Autofit/>
            </a:bodyPr>
            <a:lstStyle/>
            <a:p>
              <a:r>
                <a:rPr lang="zh-CN" altLang="en-US" sz="2400" b="1" dirty="0">
                  <a:solidFill>
                    <a:schemeClr val="accent1"/>
                  </a:solidFill>
                  <a:latin typeface="Impact" panose="020B0806030902050204" pitchFamily="34" charset="0"/>
                </a:rPr>
                <a:t>优化、调整已</a:t>
              </a:r>
              <a:r>
                <a:rPr lang="zh-CN" altLang="en-US" sz="2400" b="1" dirty="0">
                  <a:solidFill>
                    <a:schemeClr val="accent1"/>
                  </a:solidFill>
                  <a:effectLst/>
                  <a:latin typeface="Impact" panose="020B0806030902050204" pitchFamily="34" charset="0"/>
                </a:rPr>
                <a:t>有的功能</a:t>
              </a:r>
              <a:endParaRPr lang="en-US" altLang="zh-CN" sz="2400" b="1" dirty="0">
                <a:solidFill>
                  <a:schemeClr val="accent1"/>
                </a:solidFill>
                <a:effectLst/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技术线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69925" y="1160780"/>
            <a:ext cx="9830435" cy="4523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、优化、调整现有功能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调整了抓取函数中的参数，提高抓取成功率；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、基于例程，重新设计、组合已有功能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任务脚本系统；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跟随模式，实时建图与导航；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APP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控制机器人行驶至目标地点，抓取物体并返回；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APP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控制机器人行驶至两个目标地点并记录，随后依次行驶至起点、两个导航点，模拟巡逻功能；</a:t>
            </a:r>
            <a:endParaRPr lang="zh-CN" altLang="en-US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技术线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70024" y="1209214"/>
            <a:ext cx="4450080" cy="175323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在已有功能基础上，添加新功能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使用安卓应用作为交互界面</a:t>
            </a:r>
            <a:endParaRPr lang="en-US" altLang="zh-C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实现运动控制模块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5" t="-364" r="19773" b="-793"/>
          <a:stretch>
            <a:fillRect/>
          </a:stretch>
        </p:blipFill>
        <p:spPr>
          <a:xfrm>
            <a:off x="680509" y="2937315"/>
            <a:ext cx="1346200" cy="2222500"/>
          </a:xfrm>
          <a:prstGeom prst="rect">
            <a:avLst/>
          </a:prstGeom>
        </p:spPr>
      </p:pic>
      <p:pic>
        <p:nvPicPr>
          <p:cNvPr id="8" name="图片 7" descr="图片包含 建筑物&#10;&#10;已生成高可信度的说明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995" y="3236785"/>
            <a:ext cx="1657925" cy="1657925"/>
          </a:xfrm>
          <a:prstGeom prst="rect">
            <a:avLst/>
          </a:prstGeom>
        </p:spPr>
      </p:pic>
      <p:cxnSp>
        <p:nvCxnSpPr>
          <p:cNvPr id="10" name="直接箭头连接符 9"/>
          <p:cNvCxnSpPr>
            <a:stCxn id="6" idx="3"/>
            <a:endCxn id="8" idx="1"/>
          </p:cNvCxnSpPr>
          <p:nvPr/>
        </p:nvCxnSpPr>
        <p:spPr>
          <a:xfrm>
            <a:off x="2026709" y="4048565"/>
            <a:ext cx="2372286" cy="1718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723832" y="3586899"/>
            <a:ext cx="11256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Socket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8685207" y="4928074"/>
            <a:ext cx="1653988" cy="52331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定点巡逻</a:t>
            </a:r>
            <a:endParaRPr lang="zh-CN" altLang="en-US" dirty="0"/>
          </a:p>
        </p:txBody>
      </p:sp>
      <p:sp>
        <p:nvSpPr>
          <p:cNvPr id="21" name="矩形: 圆角 20"/>
          <p:cNvSpPr/>
          <p:nvPr/>
        </p:nvSpPr>
        <p:spPr>
          <a:xfrm>
            <a:off x="8685207" y="3991891"/>
            <a:ext cx="1653988" cy="52331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抓取物体</a:t>
            </a:r>
            <a:endParaRPr lang="zh-CN" altLang="en-US" dirty="0"/>
          </a:p>
        </p:txBody>
      </p:sp>
      <p:sp>
        <p:nvSpPr>
          <p:cNvPr id="22" name="矩形: 圆角 21"/>
          <p:cNvSpPr/>
          <p:nvPr/>
        </p:nvSpPr>
        <p:spPr>
          <a:xfrm>
            <a:off x="8685207" y="3114865"/>
            <a:ext cx="1653988" cy="52331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建图及保存</a:t>
            </a:r>
            <a:endParaRPr lang="zh-CN" altLang="en-US" dirty="0"/>
          </a:p>
        </p:txBody>
      </p:sp>
      <p:sp>
        <p:nvSpPr>
          <p:cNvPr id="23" name="矩形: 圆角 22"/>
          <p:cNvSpPr/>
          <p:nvPr/>
        </p:nvSpPr>
        <p:spPr>
          <a:xfrm>
            <a:off x="8685207" y="1766067"/>
            <a:ext cx="1653988" cy="99508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前进控制、后退控制、转动控制</a:t>
            </a:r>
            <a:r>
              <a:rPr lang="en-US" altLang="zh-CN" dirty="0"/>
              <a:t>…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24" name="矩形: 圆角 23"/>
          <p:cNvSpPr/>
          <p:nvPr/>
        </p:nvSpPr>
        <p:spPr>
          <a:xfrm>
            <a:off x="8685207" y="5847404"/>
            <a:ext cx="1653988" cy="52331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跟随模式</a:t>
            </a:r>
            <a:endParaRPr lang="zh-CN" altLang="en-US" dirty="0"/>
          </a:p>
        </p:txBody>
      </p:sp>
      <p:sp>
        <p:nvSpPr>
          <p:cNvPr id="33" name="矩形: 圆角 32"/>
          <p:cNvSpPr/>
          <p:nvPr/>
        </p:nvSpPr>
        <p:spPr>
          <a:xfrm>
            <a:off x="8416931" y="1549225"/>
            <a:ext cx="2172540" cy="4997669"/>
          </a:xfrm>
          <a:prstGeom prst="roundRect">
            <a:avLst/>
          </a:prstGeom>
          <a:noFill/>
          <a:ln w="4762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/>
          <p:cNvSpPr/>
          <p:nvPr/>
        </p:nvSpPr>
        <p:spPr>
          <a:xfrm rot="10800000">
            <a:off x="6221747" y="3675658"/>
            <a:ext cx="1586866" cy="745812"/>
          </a:xfrm>
          <a:prstGeom prst="rightArrow">
            <a:avLst>
              <a:gd name="adj1" fmla="val 50000"/>
              <a:gd name="adj2" fmla="val 9025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DIAGRAM" val="f48ef244-3850-4800-9882-63d3c6849d33"/>
</p:tagLst>
</file>

<file path=ppt/tags/tag2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439031c0-57b2-43ea-9fab-3192a86c5924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B4E72"/>
      </a:accent1>
      <a:accent2>
        <a:srgbClr val="2790B0"/>
      </a:accent2>
      <a:accent3>
        <a:srgbClr val="94BA65"/>
      </a:accent3>
      <a:accent4>
        <a:srgbClr val="353432"/>
      </a:accent4>
      <a:accent5>
        <a:srgbClr val="4E4D4A"/>
      </a:accent5>
      <a:accent6>
        <a:srgbClr val="BFBFBF"/>
      </a:accent6>
      <a:hlink>
        <a:srgbClr val="0077B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1312</Words>
  <Application>WPS 演示</Application>
  <PresentationFormat>宽屏</PresentationFormat>
  <Paragraphs>177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Arial</vt:lpstr>
      <vt:lpstr>Impact</vt:lpstr>
      <vt:lpstr>Arial Unicode MS</vt:lpstr>
      <vt:lpstr>Calibri</vt:lpstr>
      <vt:lpstr>等线</vt:lpstr>
      <vt:lpstr>主题5</vt:lpstr>
      <vt:lpstr>Team108-申优答辩</vt:lpstr>
      <vt:lpstr>PowerPoint 演示文稿</vt:lpstr>
      <vt:lpstr>整体总结</vt:lpstr>
      <vt:lpstr>整体总结</vt:lpstr>
      <vt:lpstr>整体总结</vt:lpstr>
      <vt:lpstr>团队亮点                                          ——技术线</vt:lpstr>
      <vt:lpstr>技术线</vt:lpstr>
      <vt:lpstr>技术线</vt:lpstr>
      <vt:lpstr>技术线</vt:lpstr>
      <vt:lpstr>技术线</vt:lpstr>
      <vt:lpstr>技术线</vt:lpstr>
      <vt:lpstr>技术线</vt:lpstr>
      <vt:lpstr>团队亮点                         ——管理线</vt:lpstr>
      <vt:lpstr>管理线</vt:lpstr>
      <vt:lpstr>管理线</vt:lpstr>
      <vt:lpstr>管理线</vt:lpstr>
      <vt:lpstr>管理线</vt:lpstr>
      <vt:lpstr>未来工作</vt:lpstr>
      <vt:lpstr>THANKS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Lee</cp:lastModifiedBy>
  <cp:revision>32</cp:revision>
  <cp:lastPrinted>2017-12-11T16:00:00Z</cp:lastPrinted>
  <dcterms:created xsi:type="dcterms:W3CDTF">2017-12-11T16:00:00Z</dcterms:created>
  <dcterms:modified xsi:type="dcterms:W3CDTF">2019-06-10T16:39:08Z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2018-09-05T06:34:13.0891959Z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2052-11.1.0.8696</vt:lpwstr>
  </property>
</Properties>
</file>