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8" r:id="rId4"/>
    <p:sldId id="272" r:id="rId5"/>
    <p:sldId id="1700" r:id="rId6"/>
    <p:sldId id="1695" r:id="rId7"/>
    <p:sldId id="1701" r:id="rId8"/>
    <p:sldId id="297" r:id="rId9"/>
    <p:sldId id="1698" r:id="rId10"/>
    <p:sldId id="1702" r:id="rId11"/>
    <p:sldId id="1703" r:id="rId12"/>
    <p:sldId id="1704" r:id="rId13"/>
    <p:sldId id="284" r:id="rId14"/>
    <p:sldId id="277" r:id="rId15"/>
    <p:sldId id="1705" r:id="rId16"/>
    <p:sldId id="1706" r:id="rId17"/>
    <p:sldId id="1707" r:id="rId18"/>
    <p:sldId id="1708" r:id="rId19"/>
    <p:sldId id="1709" r:id="rId20"/>
    <p:sldId id="1710" r:id="rId21"/>
    <p:sldId id="1711" r:id="rId22"/>
    <p:sldId id="1712" r:id="rId23"/>
    <p:sldId id="1713" r:id="rId24"/>
    <p:sldId id="1714" r:id="rId25"/>
    <p:sldId id="171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61"/>
    <a:srgbClr val="2EBACE"/>
    <a:srgbClr val="D6EEFA"/>
    <a:srgbClr val="F2FAFD"/>
    <a:srgbClr val="F6FCFE"/>
    <a:srgbClr val="E51111"/>
    <a:srgbClr val="015978"/>
    <a:srgbClr val="1B8BA1"/>
    <a:srgbClr val="66DADA"/>
    <a:srgbClr val="1B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8" autoAdjust="0"/>
    <p:restoredTop sz="94660"/>
  </p:normalViewPr>
  <p:slideViewPr>
    <p:cSldViewPr snapToGrid="0">
      <p:cViewPr varScale="1">
        <p:scale>
          <a:sx n="56" d="100"/>
          <a:sy n="56" d="100"/>
        </p:scale>
        <p:origin x="21" y="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2150019"/>
            <a:ext cx="44230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320800"/>
            <a:ext cx="4423002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3189949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3453845"/>
            <a:ext cx="2045144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-12088" y="4794394"/>
            <a:ext cx="12204089" cy="2063607"/>
            <a:chOff x="-12088" y="4794394"/>
            <a:chExt cx="12204089" cy="2063607"/>
          </a:xfrm>
        </p:grpSpPr>
        <p:sp>
          <p:nvSpPr>
            <p:cNvPr id="52" name="任意多边形: 形状 51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4" name="任意多边形: 形状 53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58" name="任意多边形: 形状 57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42" name="任意多边形: 形状 41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956131" y="2352597"/>
            <a:ext cx="4535055" cy="656792"/>
          </a:xfrm>
        </p:spPr>
        <p:txBody>
          <a:bodyPr anchor="ctr">
            <a:normAutofit/>
          </a:bodyPr>
          <a:lstStyle>
            <a:lvl1pPr algn="ctr">
              <a:defRPr sz="2400" b="1">
                <a:solidFill>
                  <a:srgbClr val="003D6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950358" y="3233648"/>
            <a:ext cx="4546600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8256760" y="-16020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99591" y="1502142"/>
            <a:ext cx="3985202" cy="865136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99591" y="2930176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99591" y="324581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 userDrawn="1"/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 userDrawn="1"/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 userDrawn="1"/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 userDrawn="1"/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 userDrawn="1"/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7" name="任意多边形: 形状 26"/>
            <p:cNvSpPr/>
            <p:nvPr userDrawn="1"/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 userDrawn="1"/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/>
            </a:p>
          </p:txBody>
        </p:sp>
        <p:sp>
          <p:nvSpPr>
            <p:cNvPr id="29" name="任意多边形: 形状 28"/>
            <p:cNvSpPr/>
            <p:nvPr userDrawn="1"/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Team108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代码分析评审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5" y="3806534"/>
            <a:ext cx="2045144" cy="248371"/>
          </a:xfrm>
        </p:spPr>
        <p:txBody>
          <a:bodyPr/>
          <a:lstStyle/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16231183 </a:t>
            </a:r>
            <a:r>
              <a:rPr lang="zh-CN" altLang="en-US" sz="1800" dirty="0">
                <a:sym typeface="+mn-ea"/>
              </a:rPr>
              <a:t>李嘉业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16231136 </a:t>
            </a:r>
            <a:r>
              <a:rPr lang="zh-CN" altLang="en-US" sz="1800" dirty="0">
                <a:sym typeface="+mn-ea"/>
              </a:rPr>
              <a:t>张弩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16231112 </a:t>
            </a:r>
            <a:r>
              <a:rPr lang="zh-CN" altLang="en-US" sz="1800" dirty="0">
                <a:sym typeface="+mn-ea"/>
              </a:rPr>
              <a:t>王润安</a:t>
            </a:r>
            <a:endParaRPr lang="zh-CN" altLang="en-US" sz="1800" dirty="0"/>
          </a:p>
          <a:p>
            <a:pPr fontAlgn="auto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16231173 </a:t>
            </a:r>
            <a:r>
              <a:rPr lang="zh-CN" altLang="en-US" sz="1800" dirty="0">
                <a:sym typeface="+mn-ea"/>
              </a:rPr>
              <a:t>母江涛</a:t>
            </a:r>
            <a:endParaRPr lang="en-US" altLang="zh-CN" sz="1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471850" y="3702216"/>
            <a:ext cx="1930019" cy="1146309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18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REPORT</a:t>
                </a:r>
                <a:endParaRPr kumimoji="0" lang="zh-CN" altLang="en-US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ANNUAL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2019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rgbClr val="0096D6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rgbClr val="0096D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图片 10">
            <a:extLst>
              <a:ext uri="{FF2B5EF4-FFF2-40B4-BE49-F238E27FC236}">
                <a16:creationId xmlns:a16="http://schemas.microsoft.com/office/drawing/2014/main" id="{A4581FFB-1CBC-48E0-B2B1-C6878A77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4386556" y="953198"/>
            <a:ext cx="341729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接口设计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240906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用户界面设计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外部接口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内部接口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82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用户界面设计</a:t>
            </a:r>
          </a:p>
        </p:txBody>
      </p:sp>
      <p:pic>
        <p:nvPicPr>
          <p:cNvPr id="2050" name="图片 9">
            <a:extLst>
              <a:ext uri="{FF2B5EF4-FFF2-40B4-BE49-F238E27FC236}">
                <a16:creationId xmlns:a16="http://schemas.microsoft.com/office/drawing/2014/main" id="{367CA626-503E-46ED-981A-DEFEF2131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6230" r="12714" b="8257"/>
          <a:stretch>
            <a:fillRect/>
          </a:stretch>
        </p:blipFill>
        <p:spPr bwMode="auto">
          <a:xfrm>
            <a:off x="1930545" y="1138382"/>
            <a:ext cx="3211298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0">
            <a:extLst>
              <a:ext uri="{FF2B5EF4-FFF2-40B4-BE49-F238E27FC236}">
                <a16:creationId xmlns:a16="http://schemas.microsoft.com/office/drawing/2014/main" id="{7EDB9FFC-FA8F-43A8-A408-2419931D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 t="5775" r="12215" b="7983"/>
          <a:stretch>
            <a:fillRect/>
          </a:stretch>
        </p:blipFill>
        <p:spPr bwMode="auto">
          <a:xfrm>
            <a:off x="6611574" y="1138381"/>
            <a:ext cx="3269644" cy="54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2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grpSp>
        <p:nvGrpSpPr>
          <p:cNvPr id="5" name="6ceb79f8-eb92-404b-8100-9145e4f4c3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91000" y="1944000"/>
            <a:ext cx="9810000" cy="3464044"/>
            <a:chOff x="1191000" y="1944000"/>
            <a:chExt cx="9810000" cy="3464044"/>
          </a:xfrm>
        </p:grpSpPr>
        <p:grpSp>
          <p:nvGrpSpPr>
            <p:cNvPr id="6" name="îṩḻîḑê"/>
            <p:cNvGrpSpPr/>
            <p:nvPr/>
          </p:nvGrpSpPr>
          <p:grpSpPr>
            <a:xfrm>
              <a:off x="3395731" y="2034000"/>
              <a:ext cx="5400538" cy="3258238"/>
              <a:chOff x="3395731" y="2034000"/>
              <a:chExt cx="5400538" cy="3258238"/>
            </a:xfrm>
          </p:grpSpPr>
          <p:sp>
            <p:nvSpPr>
              <p:cNvPr id="19" name="íṡḷïḍé"/>
              <p:cNvSpPr/>
              <p:nvPr/>
            </p:nvSpPr>
            <p:spPr>
              <a:xfrm rot="13674748">
                <a:off x="5347115" y="2389480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íṡļiḋe"/>
              <p:cNvSpPr/>
              <p:nvPr/>
            </p:nvSpPr>
            <p:spPr>
              <a:xfrm rot="8943721" flipH="1">
                <a:off x="6509414" y="2320040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iṡ1ïḑè"/>
              <p:cNvSpPr/>
              <p:nvPr/>
            </p:nvSpPr>
            <p:spPr>
              <a:xfrm rot="6358749" flipH="1">
                <a:off x="6921230" y="2032099"/>
                <a:ext cx="78399" cy="1131853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î$ľîḓé"/>
              <p:cNvSpPr/>
              <p:nvPr/>
            </p:nvSpPr>
            <p:spPr>
              <a:xfrm rot="16200000" flipH="1">
                <a:off x="6497759" y="3902386"/>
                <a:ext cx="78399" cy="1874964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íşļïḍê"/>
              <p:cNvSpPr/>
              <p:nvPr/>
            </p:nvSpPr>
            <p:spPr>
              <a:xfrm rot="19652835" flipH="1">
                <a:off x="7226182" y="3476721"/>
                <a:ext cx="78399" cy="14712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ṣlïďê"/>
              <p:cNvSpPr/>
              <p:nvPr/>
            </p:nvSpPr>
            <p:spPr>
              <a:xfrm rot="1004593" flipH="1">
                <a:off x="7974711" y="3987602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Sľïḋê"/>
              <p:cNvSpPr/>
              <p:nvPr/>
            </p:nvSpPr>
            <p:spPr>
              <a:xfrm rot="15057229" flipH="1">
                <a:off x="7111152" y="2434985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" name="ïṧļïḍe"/>
              <p:cNvSpPr/>
              <p:nvPr/>
            </p:nvSpPr>
            <p:spPr>
              <a:xfrm rot="11627016" flipH="1">
                <a:off x="8187759" y="3205104"/>
                <a:ext cx="78399" cy="859182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îSlíḍè"/>
              <p:cNvSpPr/>
              <p:nvPr/>
            </p:nvSpPr>
            <p:spPr>
              <a:xfrm rot="2810845">
                <a:off x="4326640" y="3326849"/>
                <a:ext cx="78399" cy="1422381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ṣļiḍè"/>
              <p:cNvSpPr/>
              <p:nvPr/>
            </p:nvSpPr>
            <p:spPr>
              <a:xfrm rot="5400000">
                <a:off x="4763491" y="3972638"/>
                <a:ext cx="78399" cy="1734459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ṩḻïḋé"/>
              <p:cNvSpPr/>
              <p:nvPr/>
            </p:nvSpPr>
            <p:spPr>
              <a:xfrm rot="4263180">
                <a:off x="5038480" y="3148936"/>
                <a:ext cx="78399" cy="2250855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îṣḻiḓe"/>
              <p:cNvGrpSpPr/>
              <p:nvPr/>
            </p:nvGrpSpPr>
            <p:grpSpPr>
              <a:xfrm>
                <a:off x="5784921" y="2034000"/>
                <a:ext cx="740748" cy="740748"/>
                <a:chOff x="5784921" y="1899000"/>
                <a:chExt cx="740748" cy="740748"/>
              </a:xfrm>
            </p:grpSpPr>
            <p:sp>
              <p:nvSpPr>
                <p:cNvPr id="41" name="ïśľiḑé"/>
                <p:cNvSpPr/>
                <p:nvPr/>
              </p:nvSpPr>
              <p:spPr>
                <a:xfrm>
                  <a:off x="5784921" y="1899000"/>
                  <a:ext cx="740748" cy="7407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ṧ1íḓê"/>
                <p:cNvSpPr/>
                <p:nvPr/>
              </p:nvSpPr>
              <p:spPr bwMode="auto">
                <a:xfrm>
                  <a:off x="5918531" y="207773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iṩļídè"/>
              <p:cNvSpPr/>
              <p:nvPr/>
            </p:nvSpPr>
            <p:spPr>
              <a:xfrm rot="17067092" flipH="1">
                <a:off x="7849347" y="2422055"/>
                <a:ext cx="78399" cy="859181"/>
              </a:xfrm>
              <a:prstGeom prst="triangl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2" name="íṡ1ïḓê"/>
              <p:cNvGrpSpPr/>
              <p:nvPr/>
            </p:nvGrpSpPr>
            <p:grpSpPr>
              <a:xfrm>
                <a:off x="8055521" y="2731569"/>
                <a:ext cx="740748" cy="740748"/>
                <a:chOff x="8055521" y="2596569"/>
                <a:chExt cx="740748" cy="740748"/>
              </a:xfrm>
            </p:grpSpPr>
            <p:sp>
              <p:nvSpPr>
                <p:cNvPr id="39" name="îṥlîďè"/>
                <p:cNvSpPr/>
                <p:nvPr/>
              </p:nvSpPr>
              <p:spPr>
                <a:xfrm>
                  <a:off x="8055521" y="2596569"/>
                  <a:ext cx="740748" cy="74074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sļïḓê"/>
                <p:cNvSpPr/>
                <p:nvPr/>
              </p:nvSpPr>
              <p:spPr bwMode="auto">
                <a:xfrm>
                  <a:off x="8189132" y="277530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îṣļíḓê"/>
              <p:cNvGrpSpPr/>
              <p:nvPr/>
            </p:nvGrpSpPr>
            <p:grpSpPr>
              <a:xfrm>
                <a:off x="7418579" y="4553047"/>
                <a:ext cx="739189" cy="739191"/>
                <a:chOff x="7418579" y="4418047"/>
                <a:chExt cx="739189" cy="739191"/>
              </a:xfrm>
            </p:grpSpPr>
            <p:sp>
              <p:nvSpPr>
                <p:cNvPr id="37" name="isļïde"/>
                <p:cNvSpPr/>
                <p:nvPr/>
              </p:nvSpPr>
              <p:spPr>
                <a:xfrm>
                  <a:off x="7418579" y="4418047"/>
                  <a:ext cx="739189" cy="73919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ṩľîḋé"/>
                <p:cNvSpPr/>
                <p:nvPr/>
              </p:nvSpPr>
              <p:spPr bwMode="auto">
                <a:xfrm>
                  <a:off x="7551410" y="4596007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isľïḋe"/>
              <p:cNvGrpSpPr/>
              <p:nvPr/>
            </p:nvGrpSpPr>
            <p:grpSpPr>
              <a:xfrm>
                <a:off x="3395731" y="4343633"/>
                <a:ext cx="740748" cy="740748"/>
                <a:chOff x="3395731" y="4208633"/>
                <a:chExt cx="740748" cy="740748"/>
              </a:xfrm>
            </p:grpSpPr>
            <p:sp>
              <p:nvSpPr>
                <p:cNvPr id="35" name="íṣḻîde"/>
                <p:cNvSpPr/>
                <p:nvPr/>
              </p:nvSpPr>
              <p:spPr>
                <a:xfrm>
                  <a:off x="3395731" y="4208633"/>
                  <a:ext cx="740748" cy="7407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ïṥlîdé"/>
                <p:cNvSpPr/>
                <p:nvPr/>
              </p:nvSpPr>
              <p:spPr bwMode="auto">
                <a:xfrm>
                  <a:off x="3529340" y="4387376"/>
                  <a:ext cx="473526" cy="38327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i$ļiďé"/>
            <p:cNvGrpSpPr/>
            <p:nvPr/>
          </p:nvGrpSpPr>
          <p:grpSpPr>
            <a:xfrm>
              <a:off x="8892937" y="2641569"/>
              <a:ext cx="2108063" cy="944997"/>
              <a:chOff x="8722857" y="2910096"/>
              <a:chExt cx="2108063" cy="944997"/>
            </a:xfrm>
          </p:grpSpPr>
          <p:sp>
            <p:nvSpPr>
              <p:cNvPr id="17" name="ísľiď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8" name="ïS1íḍé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šḻiḋê"/>
            <p:cNvGrpSpPr/>
            <p:nvPr/>
          </p:nvGrpSpPr>
          <p:grpSpPr>
            <a:xfrm>
              <a:off x="8254436" y="4463047"/>
              <a:ext cx="2108063" cy="944997"/>
              <a:chOff x="8722857" y="2910096"/>
              <a:chExt cx="2108063" cy="944997"/>
            </a:xfrm>
          </p:grpSpPr>
          <p:sp>
            <p:nvSpPr>
              <p:cNvPr id="15" name="ísľíḑé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6" name="iSlîḋe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iṩ1îḍè"/>
            <p:cNvGrpSpPr/>
            <p:nvPr/>
          </p:nvGrpSpPr>
          <p:grpSpPr>
            <a:xfrm>
              <a:off x="3580190" y="1944000"/>
              <a:ext cx="2108063" cy="944997"/>
              <a:chOff x="8722857" y="2910096"/>
              <a:chExt cx="2108063" cy="944997"/>
            </a:xfrm>
          </p:grpSpPr>
          <p:sp>
            <p:nvSpPr>
              <p:cNvPr id="13" name="íŝ1îdè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4" name="íṩ1ïḑ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用户交互</a:t>
                </a:r>
                <a:endParaRPr lang="en-US" altLang="zh-CN" sz="1800" b="1" dirty="0"/>
              </a:p>
            </p:txBody>
          </p:sp>
        </p:grpSp>
        <p:grpSp>
          <p:nvGrpSpPr>
            <p:cNvPr id="10" name="iṧľíḑè"/>
            <p:cNvGrpSpPr/>
            <p:nvPr/>
          </p:nvGrpSpPr>
          <p:grpSpPr>
            <a:xfrm>
              <a:off x="1191000" y="4253633"/>
              <a:ext cx="2108063" cy="944997"/>
              <a:chOff x="8722857" y="2910096"/>
              <a:chExt cx="2108063" cy="944997"/>
            </a:xfrm>
          </p:grpSpPr>
          <p:sp>
            <p:nvSpPr>
              <p:cNvPr id="11" name="îŝļïḓe"/>
              <p:cNvSpPr/>
              <p:nvPr/>
            </p:nvSpPr>
            <p:spPr bwMode="auto">
              <a:xfrm>
                <a:off x="8722857" y="3297694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12" name="î$lidê"/>
              <p:cNvSpPr txBox="1"/>
              <p:nvPr/>
            </p:nvSpPr>
            <p:spPr bwMode="auto">
              <a:xfrm>
                <a:off x="8722857" y="2910096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内部接口</a:t>
            </a:r>
          </a:p>
        </p:txBody>
      </p:sp>
      <p:grpSp>
        <p:nvGrpSpPr>
          <p:cNvPr id="7" name="i$lîḋè"/>
          <p:cNvGrpSpPr/>
          <p:nvPr/>
        </p:nvGrpSpPr>
        <p:grpSpPr>
          <a:xfrm>
            <a:off x="884550" y="1202329"/>
            <a:ext cx="5059048" cy="1405543"/>
            <a:chOff x="7484264" y="1161168"/>
            <a:chExt cx="4036225" cy="876359"/>
          </a:xfrm>
        </p:grpSpPr>
        <p:sp>
          <p:nvSpPr>
            <p:cNvPr id="21" name="išļîḓè"/>
            <p:cNvSpPr/>
            <p:nvPr/>
          </p:nvSpPr>
          <p:spPr bwMode="auto">
            <a:xfrm>
              <a:off x="7484264" y="1360826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touchToPoint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将用户在地图上点击的点转化为目的地坐标；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selectTarget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用户选择需要抓取的物体。</a:t>
              </a:r>
            </a:p>
          </p:txBody>
        </p:sp>
        <p:sp>
          <p:nvSpPr>
            <p:cNvPr id="22" name="iṣļiďé"/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用户交互接口</a:t>
              </a:r>
              <a:endParaRPr lang="en-US" altLang="zh-CN" sz="1800" b="1" dirty="0"/>
            </a:p>
          </p:txBody>
        </p:sp>
      </p:grpSp>
      <p:grpSp>
        <p:nvGrpSpPr>
          <p:cNvPr id="8" name="iŝḷîḓé"/>
          <p:cNvGrpSpPr/>
          <p:nvPr/>
        </p:nvGrpSpPr>
        <p:grpSpPr>
          <a:xfrm>
            <a:off x="884552" y="2204073"/>
            <a:ext cx="5627082" cy="2765323"/>
            <a:chOff x="7484265" y="1180722"/>
            <a:chExt cx="4036224" cy="819667"/>
          </a:xfrm>
        </p:grpSpPr>
        <p:sp>
          <p:nvSpPr>
            <p:cNvPr id="19" name="ïšḻîḋe"/>
            <p:cNvSpPr/>
            <p:nvPr/>
          </p:nvSpPr>
          <p:spPr bwMode="auto">
            <a:xfrm>
              <a:off x="7484265" y="1279217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socket() </a:t>
              </a:r>
              <a:r>
                <a:rPr lang="zh-CN" altLang="en-US" sz="1400" dirty="0"/>
                <a:t>创建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bind() </a:t>
              </a:r>
              <a:r>
                <a:rPr lang="zh-CN" altLang="en-US" sz="1400" dirty="0"/>
                <a:t>将本地地址与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绑定；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listen() </a:t>
              </a:r>
              <a:r>
                <a:rPr lang="zh-CN" altLang="en-US" sz="1400" dirty="0"/>
                <a:t>监听连接请求；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connect() </a:t>
              </a:r>
              <a:r>
                <a:rPr lang="zh-CN" altLang="en-US" sz="1400" dirty="0"/>
                <a:t>建立连接；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accept() </a:t>
              </a:r>
              <a:r>
                <a:rPr lang="zh-CN" altLang="en-US" sz="1400" dirty="0"/>
                <a:t>接收连接请求；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send() </a:t>
              </a:r>
              <a:r>
                <a:rPr lang="zh-CN" altLang="en-US" sz="1400" dirty="0"/>
                <a:t>发送数据；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recv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接收数据，写入本地绑定的</a:t>
              </a:r>
              <a:r>
                <a:rPr lang="en-US" altLang="zh-CN" sz="1400" dirty="0"/>
                <a:t>socket</a:t>
              </a:r>
              <a:r>
                <a:rPr lang="zh-CN" altLang="en-US" sz="1400" dirty="0"/>
                <a:t>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20" name="îṧļïḓê"/>
            <p:cNvSpPr txBox="1"/>
            <p:nvPr/>
          </p:nvSpPr>
          <p:spPr bwMode="auto">
            <a:xfrm>
              <a:off x="7484265" y="1180722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无线传输接口</a:t>
              </a:r>
              <a:endParaRPr lang="en-US" altLang="zh-CN" sz="1800" b="1" dirty="0"/>
            </a:p>
          </p:txBody>
        </p:sp>
      </p:grpSp>
      <p:grpSp>
        <p:nvGrpSpPr>
          <p:cNvPr id="98" name="i$lîḋè">
            <a:extLst>
              <a:ext uri="{FF2B5EF4-FFF2-40B4-BE49-F238E27FC236}">
                <a16:creationId xmlns:a16="http://schemas.microsoft.com/office/drawing/2014/main" id="{3FF9E03E-EA1C-462D-9134-2061FC3C2B06}"/>
              </a:ext>
            </a:extLst>
          </p:cNvPr>
          <p:cNvGrpSpPr/>
          <p:nvPr/>
        </p:nvGrpSpPr>
        <p:grpSpPr>
          <a:xfrm>
            <a:off x="827924" y="4863750"/>
            <a:ext cx="5973450" cy="2064497"/>
            <a:chOff x="7484265" y="1161168"/>
            <a:chExt cx="4036224" cy="825861"/>
          </a:xfrm>
        </p:grpSpPr>
        <p:sp>
          <p:nvSpPr>
            <p:cNvPr id="99" name="išļîḓè">
              <a:extLst>
                <a:ext uri="{FF2B5EF4-FFF2-40B4-BE49-F238E27FC236}">
                  <a16:creationId xmlns:a16="http://schemas.microsoft.com/office/drawing/2014/main" id="{198DA61C-B653-41B1-AEB8-3DE8D927476E}"/>
                </a:ext>
              </a:extLst>
            </p:cNvPr>
            <p:cNvSpPr/>
            <p:nvPr/>
          </p:nvSpPr>
          <p:spPr bwMode="auto">
            <a:xfrm>
              <a:off x="7484265" y="1310328"/>
              <a:ext cx="4036224" cy="676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sendGoal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将导航目标信息传递给导航服务客户端</a:t>
              </a:r>
              <a:r>
                <a:rPr lang="en-US" altLang="zh-CN" sz="1400" dirty="0"/>
                <a:t>ac</a:t>
              </a:r>
              <a:r>
                <a:rPr lang="zh-CN" altLang="en-US" sz="1400" dirty="0"/>
                <a:t>，监控导航过程；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等待导航结果直到整个导航过程结束，或导航过程被其他原因中断；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waitForResult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阻塞结束后，调用</a:t>
              </a:r>
              <a:r>
                <a:rPr lang="en-US" altLang="zh-CN" sz="1400" dirty="0" err="1"/>
                <a:t>getState</a:t>
              </a:r>
              <a:r>
                <a:rPr lang="en-US" altLang="zh-CN" sz="1400" dirty="0"/>
                <a:t>()</a:t>
              </a:r>
              <a:r>
                <a:rPr lang="zh-CN" altLang="en-US" sz="1400" dirty="0"/>
                <a:t>获取导航服务的结果；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1400" dirty="0"/>
            </a:p>
          </p:txBody>
        </p:sp>
        <p:sp>
          <p:nvSpPr>
            <p:cNvPr id="100" name="iṣļiďé">
              <a:extLst>
                <a:ext uri="{FF2B5EF4-FFF2-40B4-BE49-F238E27FC236}">
                  <a16:creationId xmlns:a16="http://schemas.microsoft.com/office/drawing/2014/main" id="{12F8519B-3120-4018-83A1-85936C141CF8}"/>
                </a:ext>
              </a:extLst>
            </p:cNvPr>
            <p:cNvSpPr txBox="1"/>
            <p:nvPr/>
          </p:nvSpPr>
          <p:spPr bwMode="auto">
            <a:xfrm>
              <a:off x="7484265" y="11611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路径规划及运动接口</a:t>
              </a:r>
              <a:endParaRPr lang="en-US" altLang="zh-CN" sz="1800" b="1" dirty="0"/>
            </a:p>
          </p:txBody>
        </p:sp>
      </p:grpSp>
      <p:grpSp>
        <p:nvGrpSpPr>
          <p:cNvPr id="101" name="iŝḷîḓé">
            <a:extLst>
              <a:ext uri="{FF2B5EF4-FFF2-40B4-BE49-F238E27FC236}">
                <a16:creationId xmlns:a16="http://schemas.microsoft.com/office/drawing/2014/main" id="{DB2A194D-F717-4157-BEF4-7FE0DEF6C52C}"/>
              </a:ext>
            </a:extLst>
          </p:cNvPr>
          <p:cNvGrpSpPr/>
          <p:nvPr/>
        </p:nvGrpSpPr>
        <p:grpSpPr>
          <a:xfrm>
            <a:off x="6384807" y="1202329"/>
            <a:ext cx="5627082" cy="2781213"/>
            <a:chOff x="7484265" y="1205468"/>
            <a:chExt cx="4036224" cy="824377"/>
          </a:xfrm>
        </p:grpSpPr>
        <p:sp>
          <p:nvSpPr>
            <p:cNvPr id="102" name="ïšḻîḋe">
              <a:extLst>
                <a:ext uri="{FF2B5EF4-FFF2-40B4-BE49-F238E27FC236}">
                  <a16:creationId xmlns:a16="http://schemas.microsoft.com/office/drawing/2014/main" id="{794951BB-D438-4721-AD88-A9013F5086BC}"/>
                </a:ext>
              </a:extLst>
            </p:cNvPr>
            <p:cNvSpPr/>
            <p:nvPr/>
          </p:nvSpPr>
          <p:spPr bwMode="auto">
            <a:xfrm>
              <a:off x="7484265" y="1308673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Obj_detect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调用</a:t>
              </a:r>
              <a:r>
                <a:rPr lang="en-US" altLang="zh-CN" sz="1400" dirty="0"/>
                <a:t>kinect2</a:t>
              </a:r>
              <a:r>
                <a:rPr lang="zh-CN" altLang="en-US" sz="1400" dirty="0"/>
                <a:t>摄像头进行物体识别；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DrawBox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在识别出的物体外围绘制框体；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DrawText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为识别出的物体标号；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Img2base64() </a:t>
              </a:r>
              <a:r>
                <a:rPr lang="zh-CN" altLang="en-US" sz="1400" dirty="0"/>
                <a:t>将识别出的物体图片进行</a:t>
              </a:r>
              <a:r>
                <a:rPr lang="en-US" altLang="zh-CN" sz="1400" dirty="0"/>
                <a:t>base64</a:t>
              </a:r>
              <a:r>
                <a:rPr lang="zh-CN" altLang="en-US" sz="1400" dirty="0"/>
                <a:t>编码，准备传送；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2400" dirty="0"/>
            </a:p>
          </p:txBody>
        </p:sp>
        <p:sp>
          <p:nvSpPr>
            <p:cNvPr id="103" name="îṧļïḓê">
              <a:extLst>
                <a:ext uri="{FF2B5EF4-FFF2-40B4-BE49-F238E27FC236}">
                  <a16:creationId xmlns:a16="http://schemas.microsoft.com/office/drawing/2014/main" id="{B7D22B71-4AA6-446C-B334-DAE6634247F2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物体识别接口</a:t>
              </a:r>
              <a:endParaRPr lang="en-US" altLang="zh-CN" sz="1800" b="1" dirty="0"/>
            </a:p>
          </p:txBody>
        </p:sp>
      </p:grpSp>
      <p:grpSp>
        <p:nvGrpSpPr>
          <p:cNvPr id="105" name="iŝḷîḓé">
            <a:extLst>
              <a:ext uri="{FF2B5EF4-FFF2-40B4-BE49-F238E27FC236}">
                <a16:creationId xmlns:a16="http://schemas.microsoft.com/office/drawing/2014/main" id="{BB7165F9-1338-49D9-93DE-E4B31CF7B6B7}"/>
              </a:ext>
            </a:extLst>
          </p:cNvPr>
          <p:cNvGrpSpPr/>
          <p:nvPr/>
        </p:nvGrpSpPr>
        <p:grpSpPr>
          <a:xfrm>
            <a:off x="6384807" y="3185830"/>
            <a:ext cx="5627082" cy="2871828"/>
            <a:chOff x="7484265" y="1205468"/>
            <a:chExt cx="4036224" cy="851236"/>
          </a:xfrm>
        </p:grpSpPr>
        <p:sp>
          <p:nvSpPr>
            <p:cNvPr id="106" name="ïšḻîḋe">
              <a:extLst>
                <a:ext uri="{FF2B5EF4-FFF2-40B4-BE49-F238E27FC236}">
                  <a16:creationId xmlns:a16="http://schemas.microsoft.com/office/drawing/2014/main" id="{EABE96D4-9DA2-4D4E-9904-043093C19F05}"/>
                </a:ext>
              </a:extLst>
            </p:cNvPr>
            <p:cNvSpPr/>
            <p:nvPr/>
          </p:nvSpPr>
          <p:spPr bwMode="auto">
            <a:xfrm>
              <a:off x="7484265" y="1335532"/>
              <a:ext cx="4036224" cy="72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ctrl_msg</a:t>
              </a:r>
              <a:r>
                <a:rPr lang="en-US" altLang="zh-CN" sz="1400" dirty="0"/>
                <a:t>() </a:t>
              </a:r>
              <a:r>
                <a:rPr lang="zh-CN" altLang="en-US" sz="1400" dirty="0"/>
                <a:t>定义一个机械臂控制消息对象并初始化。</a:t>
              </a:r>
              <a:r>
                <a:rPr lang="en-US" altLang="zh-CN" sz="1400" dirty="0" err="1"/>
                <a:t>ctrl_msg</a:t>
              </a:r>
              <a:r>
                <a:rPr lang="zh-CN" altLang="en-US" sz="1400" dirty="0"/>
                <a:t>的</a:t>
              </a:r>
              <a:r>
                <a:rPr lang="en-US" altLang="zh-CN" sz="1400" dirty="0"/>
                <a:t>name</a:t>
              </a:r>
              <a:r>
                <a:rPr lang="zh-CN" altLang="en-US" sz="1400" dirty="0"/>
                <a:t>数组是关节名称；</a:t>
              </a:r>
              <a:r>
                <a:rPr lang="en-US" altLang="zh-CN" sz="1400" dirty="0"/>
                <a:t>position</a:t>
              </a:r>
              <a:r>
                <a:rPr lang="zh-CN" altLang="en-US" sz="1400" dirty="0"/>
                <a:t>数组是控制量，单位是米；</a:t>
              </a:r>
              <a:r>
                <a:rPr lang="en-US" altLang="zh-CN" sz="1400" dirty="0"/>
                <a:t>velocity</a:t>
              </a:r>
              <a:r>
                <a:rPr lang="zh-CN" altLang="en-US" sz="1400" dirty="0"/>
                <a:t>数组是运动速度，单位不定；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publish() </a:t>
              </a:r>
              <a:r>
                <a:rPr lang="zh-CN" altLang="en-US" sz="1400" dirty="0"/>
                <a:t>将控制消息发布至机器人控制节点，实现对机械臂的控制。</a:t>
              </a:r>
            </a:p>
          </p:txBody>
        </p:sp>
        <p:sp>
          <p:nvSpPr>
            <p:cNvPr id="107" name="îṧļïḓê">
              <a:extLst>
                <a:ext uri="{FF2B5EF4-FFF2-40B4-BE49-F238E27FC236}">
                  <a16:creationId xmlns:a16="http://schemas.microsoft.com/office/drawing/2014/main" id="{F44E13BA-3726-4970-BC94-3D3F7E95E63D}"/>
                </a:ext>
              </a:extLst>
            </p:cNvPr>
            <p:cNvSpPr txBox="1"/>
            <p:nvPr/>
          </p:nvSpPr>
          <p:spPr bwMode="auto">
            <a:xfrm>
              <a:off x="7484265" y="1205468"/>
              <a:ext cx="4036224" cy="13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机械臂控制接口</a:t>
              </a:r>
              <a:endParaRPr lang="en-US" altLang="zh-CN" sz="1800" b="1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详细设计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6"/>
            <a:ext cx="4672510" cy="2542453"/>
          </a:xfrm>
        </p:spPr>
        <p:txBody>
          <a:bodyPr>
            <a:normAutofit lnSpcReduction="10000"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制图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路径规划与运动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障碍检测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识别物体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抓取物体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用户交互</a:t>
            </a:r>
          </a:p>
        </p:txBody>
      </p:sp>
    </p:spTree>
    <p:extLst>
      <p:ext uri="{BB962C8B-B14F-4D97-AF65-F5344CB8AC3E}">
        <p14:creationId xmlns:p14="http://schemas.microsoft.com/office/powerpoint/2010/main" val="319863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D94E10B1-2AAA-43E7-81AD-CBA07D17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" y="1290559"/>
            <a:ext cx="7221100" cy="468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369059" y="1943819"/>
            <a:ext cx="3196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</a:p>
          <a:p>
            <a:endParaRPr lang="en-US" altLang="zh-CN" dirty="0"/>
          </a:p>
          <a:p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启动建图，然后启动各个节点，各个节点调用底层传感器获得相应信息，建好图后返回地图文件。最后将地图文件存储到指定的位置上。</a:t>
            </a:r>
          </a:p>
        </p:txBody>
      </p:sp>
    </p:spTree>
    <p:extLst>
      <p:ext uri="{BB962C8B-B14F-4D97-AF65-F5344CB8AC3E}">
        <p14:creationId xmlns:p14="http://schemas.microsoft.com/office/powerpoint/2010/main" val="27792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369059" y="1943819"/>
            <a:ext cx="319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制图采用</a:t>
            </a:r>
            <a:r>
              <a:rPr lang="en-US" altLang="zh-CN" dirty="0"/>
              <a:t>ROS</a:t>
            </a:r>
            <a:r>
              <a:rPr lang="zh-CN" altLang="zh-CN" dirty="0"/>
              <a:t>内置的</a:t>
            </a:r>
            <a:r>
              <a:rPr lang="en-US" altLang="zh-CN" dirty="0"/>
              <a:t>SLAM</a:t>
            </a:r>
            <a:r>
              <a:rPr lang="zh-CN" altLang="zh-CN" dirty="0"/>
              <a:t>建图的思路，主要完成的工作是先调用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SLAM</a:t>
            </a:r>
            <a:r>
              <a:rPr lang="zh-CN" altLang="zh-CN" dirty="0"/>
              <a:t>的相关函数获取地图的信息，再调用</a:t>
            </a:r>
            <a:r>
              <a:rPr lang="en-US" altLang="zh-CN" dirty="0"/>
              <a:t>map-server</a:t>
            </a:r>
            <a:r>
              <a:rPr lang="zh-CN" altLang="zh-CN" dirty="0"/>
              <a:t>的</a:t>
            </a:r>
            <a:r>
              <a:rPr lang="en-US" altLang="zh-CN" dirty="0"/>
              <a:t>map-saver</a:t>
            </a:r>
            <a:r>
              <a:rPr lang="zh-CN" altLang="zh-CN" dirty="0"/>
              <a:t>函数，并将建好的图保存到指定的路径下。</a:t>
            </a:r>
          </a:p>
          <a:p>
            <a:endParaRPr lang="en-US" altLang="zh-CN" dirty="0"/>
          </a:p>
          <a:p>
            <a:r>
              <a:rPr lang="en-US" altLang="zh-CN" dirty="0" err="1"/>
              <a:t>Hector_mapping</a:t>
            </a:r>
            <a:r>
              <a:rPr lang="en-US" altLang="zh-CN" dirty="0"/>
              <a:t>()</a:t>
            </a:r>
            <a:r>
              <a:rPr lang="zh-CN" altLang="en-US" dirty="0"/>
              <a:t>启动建图，然后启动各个节点，各个节点调用底层传感器获得相应信息，建好图后返回地图文件。</a:t>
            </a:r>
          </a:p>
        </p:txBody>
      </p:sp>
      <p:pic>
        <p:nvPicPr>
          <p:cNvPr id="2050" name="图片 14">
            <a:extLst>
              <a:ext uri="{FF2B5EF4-FFF2-40B4-BE49-F238E27FC236}">
                <a16:creationId xmlns:a16="http://schemas.microsoft.com/office/drawing/2014/main" id="{25EDC3B8-1198-41AB-BC30-C62DF494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82" y="1892659"/>
            <a:ext cx="4752855" cy="362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32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087262" y="2136338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</a:p>
          <a:p>
            <a:endParaRPr lang="en-US" altLang="zh-CN" dirty="0"/>
          </a:p>
          <a:p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</a:p>
        </p:txBody>
      </p:sp>
      <p:pic>
        <p:nvPicPr>
          <p:cNvPr id="3074" name="图片 15">
            <a:extLst>
              <a:ext uri="{FF2B5EF4-FFF2-40B4-BE49-F238E27FC236}">
                <a16:creationId xmlns:a16="http://schemas.microsoft.com/office/drawing/2014/main" id="{D556B0EF-590D-48CD-A9B2-8F77A9CA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4" y="1143729"/>
            <a:ext cx="74544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5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路径规划与运动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8087262" y="2136338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实现的方式是编写一个导航的节点，通过设置目标点来确定目标，然后用</a:t>
            </a:r>
            <a:r>
              <a:rPr lang="en-US" altLang="zh-CN" dirty="0"/>
              <a:t>ROS</a:t>
            </a:r>
            <a:r>
              <a:rPr lang="zh-CN" altLang="zh-CN" dirty="0"/>
              <a:t>的</a:t>
            </a:r>
            <a:r>
              <a:rPr lang="en-US" altLang="zh-CN" dirty="0"/>
              <a:t>Navigation</a:t>
            </a:r>
            <a:r>
              <a:rPr lang="zh-CN" altLang="zh-CN" dirty="0"/>
              <a:t>来进行导航。</a:t>
            </a:r>
          </a:p>
          <a:p>
            <a:endParaRPr lang="en-US" altLang="zh-CN" dirty="0"/>
          </a:p>
          <a:p>
            <a:r>
              <a:rPr lang="zh-CN" altLang="en-US" dirty="0"/>
              <a:t>发出地点请求后将请求解析成点坐标加朝向的形式，广播给</a:t>
            </a:r>
            <a:r>
              <a:rPr lang="en-US" altLang="zh-CN" dirty="0"/>
              <a:t>Navigation</a:t>
            </a:r>
            <a:r>
              <a:rPr lang="zh-CN" altLang="en-US" dirty="0"/>
              <a:t>，然后等待运行结果返回运行信息。</a:t>
            </a:r>
          </a:p>
        </p:txBody>
      </p:sp>
      <p:pic>
        <p:nvPicPr>
          <p:cNvPr id="4098" name="图片 16">
            <a:extLst>
              <a:ext uri="{FF2B5EF4-FFF2-40B4-BE49-F238E27FC236}">
                <a16:creationId xmlns:a16="http://schemas.microsoft.com/office/drawing/2014/main" id="{CDEBC4E7-DA97-4BC3-AE0C-9597FCB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35" y="1555561"/>
            <a:ext cx="5455134" cy="39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2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48ef244-3850-4800-9882-63d3c6849d3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5253"/>
            <a:ext cx="10852150" cy="4868847"/>
            <a:chOff x="669925" y="1062431"/>
            <a:chExt cx="10852150" cy="4868847"/>
          </a:xfrm>
        </p:grpSpPr>
        <p:sp>
          <p:nvSpPr>
            <p:cNvPr id="29" name="ï$liḑê"/>
            <p:cNvSpPr txBox="1"/>
            <p:nvPr/>
          </p:nvSpPr>
          <p:spPr>
            <a:xfrm>
              <a:off x="5310611" y="1062431"/>
              <a:ext cx="1570777" cy="615553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7" name="îṡḻïḍè"/>
            <p:cNvSpPr/>
            <p:nvPr/>
          </p:nvSpPr>
          <p:spPr bwMode="auto">
            <a:xfrm>
              <a:off x="669925" y="1358770"/>
              <a:ext cx="10852150" cy="4572508"/>
            </a:xfrm>
            <a:custGeom>
              <a:avLst/>
              <a:gdLst>
                <a:gd name="connsiteX0" fmla="*/ 0 w 9505056"/>
                <a:gd name="connsiteY0" fmla="*/ 0 h 4452528"/>
                <a:gd name="connsiteX1" fmla="*/ 3996443 w 9505056"/>
                <a:gd name="connsiteY1" fmla="*/ 0 h 4452528"/>
                <a:gd name="connsiteX2" fmla="*/ 3996443 w 9505056"/>
                <a:gd name="connsiteY2" fmla="*/ 217767 h 4452528"/>
                <a:gd name="connsiteX3" fmla="*/ 5508611 w 9505056"/>
                <a:gd name="connsiteY3" fmla="*/ 217767 h 4452528"/>
                <a:gd name="connsiteX4" fmla="*/ 5508611 w 9505056"/>
                <a:gd name="connsiteY4" fmla="*/ 0 h 4452528"/>
                <a:gd name="connsiteX5" fmla="*/ 9505056 w 9505056"/>
                <a:gd name="connsiteY5" fmla="*/ 0 h 4452528"/>
                <a:gd name="connsiteX6" fmla="*/ 9505056 w 9505056"/>
                <a:gd name="connsiteY6" fmla="*/ 4452528 h 4452528"/>
                <a:gd name="connsiteX7" fmla="*/ 0 w 9505056"/>
                <a:gd name="connsiteY7" fmla="*/ 4452528 h 4452528"/>
                <a:gd name="connsiteX0-1" fmla="*/ 5508611 w 9505056"/>
                <a:gd name="connsiteY0-2" fmla="*/ 217767 h 4452528"/>
                <a:gd name="connsiteX1-3" fmla="*/ 5508611 w 9505056"/>
                <a:gd name="connsiteY1-4" fmla="*/ 0 h 4452528"/>
                <a:gd name="connsiteX2-5" fmla="*/ 9505056 w 9505056"/>
                <a:gd name="connsiteY2-6" fmla="*/ 0 h 4452528"/>
                <a:gd name="connsiteX3-7" fmla="*/ 9505056 w 9505056"/>
                <a:gd name="connsiteY3-8" fmla="*/ 4452528 h 4452528"/>
                <a:gd name="connsiteX4-9" fmla="*/ 0 w 9505056"/>
                <a:gd name="connsiteY4-10" fmla="*/ 4452528 h 4452528"/>
                <a:gd name="connsiteX5-11" fmla="*/ 0 w 9505056"/>
                <a:gd name="connsiteY5-12" fmla="*/ 0 h 4452528"/>
                <a:gd name="connsiteX6-13" fmla="*/ 3996443 w 9505056"/>
                <a:gd name="connsiteY6-14" fmla="*/ 0 h 4452528"/>
                <a:gd name="connsiteX7-15" fmla="*/ 4087883 w 9505056"/>
                <a:gd name="connsiteY7-16" fmla="*/ 309207 h 4452528"/>
                <a:gd name="connsiteX0-17" fmla="*/ 5508611 w 9505056"/>
                <a:gd name="connsiteY0-18" fmla="*/ 217767 h 4452528"/>
                <a:gd name="connsiteX1-19" fmla="*/ 5508611 w 9505056"/>
                <a:gd name="connsiteY1-20" fmla="*/ 0 h 4452528"/>
                <a:gd name="connsiteX2-21" fmla="*/ 9505056 w 9505056"/>
                <a:gd name="connsiteY2-22" fmla="*/ 0 h 4452528"/>
                <a:gd name="connsiteX3-23" fmla="*/ 9505056 w 9505056"/>
                <a:gd name="connsiteY3-24" fmla="*/ 4452528 h 4452528"/>
                <a:gd name="connsiteX4-25" fmla="*/ 0 w 9505056"/>
                <a:gd name="connsiteY4-26" fmla="*/ 4452528 h 4452528"/>
                <a:gd name="connsiteX5-27" fmla="*/ 0 w 9505056"/>
                <a:gd name="connsiteY5-28" fmla="*/ 0 h 4452528"/>
                <a:gd name="connsiteX6-29" fmla="*/ 3996443 w 9505056"/>
                <a:gd name="connsiteY6-30" fmla="*/ 0 h 4452528"/>
                <a:gd name="connsiteX0-31" fmla="*/ 5508611 w 9505056"/>
                <a:gd name="connsiteY0-32" fmla="*/ 0 h 4452528"/>
                <a:gd name="connsiteX1-33" fmla="*/ 9505056 w 9505056"/>
                <a:gd name="connsiteY1-34" fmla="*/ 0 h 4452528"/>
                <a:gd name="connsiteX2-35" fmla="*/ 9505056 w 9505056"/>
                <a:gd name="connsiteY2-36" fmla="*/ 4452528 h 4452528"/>
                <a:gd name="connsiteX3-37" fmla="*/ 0 w 9505056"/>
                <a:gd name="connsiteY3-38" fmla="*/ 4452528 h 4452528"/>
                <a:gd name="connsiteX4-39" fmla="*/ 0 w 9505056"/>
                <a:gd name="connsiteY4-40" fmla="*/ 0 h 4452528"/>
                <a:gd name="connsiteX5-41" fmla="*/ 3996443 w 9505056"/>
                <a:gd name="connsiteY5-42" fmla="*/ 0 h 44525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9505056" h="4452528">
                  <a:moveTo>
                    <a:pt x="5508611" y="0"/>
                  </a:moveTo>
                  <a:lnTo>
                    <a:pt x="9505056" y="0"/>
                  </a:lnTo>
                  <a:lnTo>
                    <a:pt x="9505056" y="4452528"/>
                  </a:lnTo>
                  <a:lnTo>
                    <a:pt x="0" y="4452528"/>
                  </a:lnTo>
                  <a:lnTo>
                    <a:pt x="0" y="0"/>
                  </a:lnTo>
                  <a:lnTo>
                    <a:pt x="3996443" y="0"/>
                  </a:lnTo>
                </a:path>
              </a:pathLst>
            </a:custGeom>
            <a:noFill/>
            <a:ln w="98425" cap="rnd">
              <a:solidFill>
                <a:schemeClr val="tx2">
                  <a:alpha val="2100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şḻîḍè"/>
            <p:cNvSpPr/>
            <p:nvPr/>
          </p:nvSpPr>
          <p:spPr bwMode="auto">
            <a:xfrm>
              <a:off x="1146000" y="2033566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š1iḍè"/>
            <p:cNvSpPr/>
            <p:nvPr/>
          </p:nvSpPr>
          <p:spPr bwMode="auto">
            <a:xfrm>
              <a:off x="1146000" y="2793084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ľídé"/>
            <p:cNvSpPr/>
            <p:nvPr/>
          </p:nvSpPr>
          <p:spPr bwMode="auto">
            <a:xfrm>
              <a:off x="1146000" y="3552603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ŝlïdê"/>
            <p:cNvSpPr/>
            <p:nvPr/>
          </p:nvSpPr>
          <p:spPr bwMode="auto">
            <a:xfrm>
              <a:off x="1146000" y="4312122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1idé"/>
            <p:cNvSpPr/>
            <p:nvPr/>
          </p:nvSpPr>
          <p:spPr bwMode="auto">
            <a:xfrm>
              <a:off x="1146000" y="5071640"/>
              <a:ext cx="9900000" cy="504056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ḻïḑe"/>
            <p:cNvSpPr/>
            <p:nvPr/>
          </p:nvSpPr>
          <p:spPr bwMode="auto">
            <a:xfrm>
              <a:off x="1146000" y="2033566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ṧlide"/>
            <p:cNvSpPr/>
            <p:nvPr/>
          </p:nvSpPr>
          <p:spPr bwMode="auto">
            <a:xfrm>
              <a:off x="1146000" y="2793084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5" name="íṣḷïďe"/>
            <p:cNvSpPr/>
            <p:nvPr/>
          </p:nvSpPr>
          <p:spPr bwMode="auto">
            <a:xfrm>
              <a:off x="1146000" y="3552602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íśľíḋé"/>
            <p:cNvSpPr/>
            <p:nvPr/>
          </p:nvSpPr>
          <p:spPr bwMode="auto">
            <a:xfrm>
              <a:off x="1146000" y="4312120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7" name="išḻiďè"/>
            <p:cNvSpPr/>
            <p:nvPr/>
          </p:nvSpPr>
          <p:spPr bwMode="auto">
            <a:xfrm>
              <a:off x="1146000" y="5071638"/>
              <a:ext cx="1363776" cy="504056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509776" y="2065209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509776" y="2824727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09776" y="3584245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09776" y="4343763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09776" y="5103281"/>
              <a:ext cx="0" cy="440770"/>
            </a:xfrm>
            <a:prstGeom prst="line">
              <a:avLst/>
            </a:prstGeom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íšḷíḑé"/>
            <p:cNvSpPr/>
            <p:nvPr/>
          </p:nvSpPr>
          <p:spPr bwMode="auto">
            <a:xfrm>
              <a:off x="2901000" y="2033566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总体结构</a:t>
              </a:r>
            </a:p>
          </p:txBody>
        </p:sp>
        <p:sp>
          <p:nvSpPr>
            <p:cNvPr id="24" name="íṥḻíḓe"/>
            <p:cNvSpPr/>
            <p:nvPr/>
          </p:nvSpPr>
          <p:spPr bwMode="auto">
            <a:xfrm>
              <a:off x="2901000" y="2793084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r>
                <a:rPr lang="zh-CN" altLang="en-US" b="1" dirty="0"/>
                <a:t>关键问题与接口设计</a:t>
              </a:r>
            </a:p>
          </p:txBody>
        </p:sp>
        <p:sp>
          <p:nvSpPr>
            <p:cNvPr id="25" name="íṩļiḍè"/>
            <p:cNvSpPr/>
            <p:nvPr/>
          </p:nvSpPr>
          <p:spPr bwMode="auto">
            <a:xfrm>
              <a:off x="2901000" y="3552602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详细设计</a:t>
              </a:r>
            </a:p>
          </p:txBody>
        </p:sp>
        <p:sp>
          <p:nvSpPr>
            <p:cNvPr id="26" name="iŝlïḑê"/>
            <p:cNvSpPr/>
            <p:nvPr/>
          </p:nvSpPr>
          <p:spPr bwMode="auto">
            <a:xfrm>
              <a:off x="2901000" y="4312120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b="1" dirty="0"/>
                <a:t>需求可追踪性说明</a:t>
              </a:r>
            </a:p>
          </p:txBody>
        </p:sp>
        <p:sp>
          <p:nvSpPr>
            <p:cNvPr id="27" name="íṡļíḑé"/>
            <p:cNvSpPr/>
            <p:nvPr/>
          </p:nvSpPr>
          <p:spPr bwMode="auto">
            <a:xfrm>
              <a:off x="2901000" y="5071638"/>
              <a:ext cx="8144999" cy="504056"/>
            </a:xfrm>
            <a:prstGeom prst="rect">
              <a:avLst/>
            </a:prstGeom>
            <a:noFill/>
            <a:ln w="19050">
              <a:noFill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</a:schemeClr>
                  </a:solidFill>
                </a14:hiddenFill>
              </a:ext>
            </a:extLst>
          </p:spPr>
          <p:txBody>
            <a:bodyPr rot="0" spcFirstLastPara="0" vert="horz" wrap="none" lIns="91440" tIns="45720" rIns="91440" bIns="45720" anchor="ctr" anchorCtr="0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/>
                <a:t>前项的调整与修改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障碍检测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844645" y="3105834"/>
            <a:ext cx="319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方法是在运动中加一个节点对运动时前方的状态进行检测。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DF4517B-89FA-4D4C-9CF5-B38CCA60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57" y="1162290"/>
            <a:ext cx="5481637" cy="51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20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603105" y="2341920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</a:p>
        </p:txBody>
      </p:sp>
      <p:pic>
        <p:nvPicPr>
          <p:cNvPr id="6146" name="图片 19">
            <a:extLst>
              <a:ext uri="{FF2B5EF4-FFF2-40B4-BE49-F238E27FC236}">
                <a16:creationId xmlns:a16="http://schemas.microsoft.com/office/drawing/2014/main" id="{3BD864CF-B5CF-4FEE-8C3F-629EA97B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437140"/>
            <a:ext cx="6389302" cy="429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15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603105" y="2341920"/>
            <a:ext cx="3196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先根据</a:t>
            </a:r>
            <a:r>
              <a:rPr lang="en-US" altLang="zh-CN" dirty="0"/>
              <a:t>Kinect</a:t>
            </a:r>
            <a:r>
              <a:rPr lang="zh-CN" altLang="zh-CN" dirty="0"/>
              <a:t>数据获得数据点云，然后根据</a:t>
            </a:r>
            <a:r>
              <a:rPr lang="en-US" altLang="zh-CN" dirty="0"/>
              <a:t>PCL</a:t>
            </a:r>
            <a:r>
              <a:rPr lang="zh-CN" altLang="zh-CN" dirty="0"/>
              <a:t>分割提供的算法将点云分割成</a:t>
            </a:r>
            <a:r>
              <a:rPr lang="en-US" altLang="zh-CN" dirty="0"/>
              <a:t>PCL-segment</a:t>
            </a:r>
            <a:r>
              <a:rPr lang="zh-CN" altLang="zh-CN" dirty="0"/>
              <a:t>格式，使用</a:t>
            </a:r>
            <a:r>
              <a:rPr lang="en-US" altLang="zh-CN" dirty="0"/>
              <a:t>PCL-segmentation</a:t>
            </a:r>
            <a:r>
              <a:rPr lang="zh-CN" altLang="zh-CN" dirty="0"/>
              <a:t>来识别桌面，通过物品特点分离物品点云集合，使用近邻算法处理这些集合分割出物体，最后画出物体的边界。</a:t>
            </a:r>
          </a:p>
        </p:txBody>
      </p:sp>
      <p:pic>
        <p:nvPicPr>
          <p:cNvPr id="7170" name="图片 20">
            <a:extLst>
              <a:ext uri="{FF2B5EF4-FFF2-40B4-BE49-F238E27FC236}">
                <a16:creationId xmlns:a16="http://schemas.microsoft.com/office/drawing/2014/main" id="{9D2943F2-F57E-4194-9D89-8E4038EA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12" y="1724295"/>
            <a:ext cx="4624504" cy="38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88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345346" y="2895917"/>
            <a:ext cx="319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906135-AD01-4613-98DD-AEB9A152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45" y="0"/>
            <a:ext cx="4927448" cy="672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83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抓取物体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345346" y="2895917"/>
            <a:ext cx="319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先进行初始化，让机器人各个部件都处于可以接收到信息的状态，然后先调整机器人相对物品的位置，再调整机器人机械臂的位置，最后抓取物品。</a:t>
            </a:r>
            <a:endParaRPr lang="zh-CN" altLang="zh-CN" dirty="0"/>
          </a:p>
        </p:txBody>
      </p:sp>
      <p:pic>
        <p:nvPicPr>
          <p:cNvPr id="9218" name="图片 2">
            <a:extLst>
              <a:ext uri="{FF2B5EF4-FFF2-40B4-BE49-F238E27FC236}">
                <a16:creationId xmlns:a16="http://schemas.microsoft.com/office/drawing/2014/main" id="{FBD61530-4937-4915-A171-27346CB6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r="545" b="15604"/>
          <a:stretch>
            <a:fillRect/>
          </a:stretch>
        </p:blipFill>
        <p:spPr bwMode="auto">
          <a:xfrm>
            <a:off x="1212460" y="1734639"/>
            <a:ext cx="5292803" cy="360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61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用户界面与交互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527586" y="1064064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7DA561-7006-4083-9D40-25E3E9691CE1}"/>
              </a:ext>
            </a:extLst>
          </p:cNvPr>
          <p:cNvSpPr txBox="1"/>
          <p:nvPr/>
        </p:nvSpPr>
        <p:spPr>
          <a:xfrm>
            <a:off x="7585852" y="2151174"/>
            <a:ext cx="319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主要涉及两个部分，一个是交互界面的输出与显示，另一个方面是对输入进行解析。</a:t>
            </a:r>
            <a:endParaRPr lang="en-US" altLang="zh-CN" dirty="0"/>
          </a:p>
          <a:p>
            <a:r>
              <a:rPr lang="zh-CN" altLang="en-US" dirty="0"/>
              <a:t>具体也分为两方面的输入，一是地点的输入，一是物品的输入。</a:t>
            </a:r>
            <a:endParaRPr lang="en-US" altLang="zh-CN" dirty="0"/>
          </a:p>
          <a:p>
            <a:r>
              <a:rPr lang="zh-CN" altLang="en-US" dirty="0"/>
              <a:t>而对于输入到机器人的转换也涉及地点的转换和物品的转换。</a:t>
            </a:r>
            <a:endParaRPr lang="zh-CN" altLang="zh-CN" dirty="0"/>
          </a:p>
        </p:txBody>
      </p:sp>
      <p:pic>
        <p:nvPicPr>
          <p:cNvPr id="10242" name="图片 23">
            <a:extLst>
              <a:ext uri="{FF2B5EF4-FFF2-40B4-BE49-F238E27FC236}">
                <a16:creationId xmlns:a16="http://schemas.microsoft.com/office/drawing/2014/main" id="{D92CCB47-A9B0-40C5-827F-ECB5432F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" y="1074437"/>
            <a:ext cx="6183575" cy="51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24">
            <a:extLst>
              <a:ext uri="{FF2B5EF4-FFF2-40B4-BE49-F238E27FC236}">
                <a16:creationId xmlns:a16="http://schemas.microsoft.com/office/drawing/2014/main" id="{FF06FB2B-0828-4F77-A203-F2C8C93F3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94" y="4355628"/>
            <a:ext cx="26670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25">
            <a:extLst>
              <a:ext uri="{FF2B5EF4-FFF2-40B4-BE49-F238E27FC236}">
                <a16:creationId xmlns:a16="http://schemas.microsoft.com/office/drawing/2014/main" id="{13C05855-A669-4714-9905-14CA5720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0" y="4401765"/>
            <a:ext cx="2598737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7263" y="2381190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Section Header Here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61490" y="3088505"/>
            <a:ext cx="4546600" cy="1015623"/>
          </a:xfrm>
        </p:spPr>
        <p:txBody>
          <a:bodyPr/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Supporting text here.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1490" y="2431713"/>
            <a:ext cx="4535055" cy="65679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0" dirty="0"/>
              <a:t>关键问题与解决方案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196132" y="4985797"/>
            <a:ext cx="1324356" cy="115147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8AE241C8-A747-476D-8484-7516B183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490" y="3185487"/>
            <a:ext cx="4672510" cy="2162368"/>
          </a:xfrm>
        </p:spPr>
        <p:txBody>
          <a:bodyPr>
            <a:norm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紧急避障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无线数据传输</a:t>
            </a:r>
            <a:endParaRPr lang="en-US" altLang="zh-CN" sz="2400" dirty="0"/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CN" altLang="en-US" sz="2400" dirty="0"/>
              <a:t>确定被抓取物体</a:t>
            </a:r>
            <a:endParaRPr lang="en-US" altLang="zh-CN" sz="2400" dirty="0"/>
          </a:p>
          <a:p>
            <a:pPr lvl="0" algn="l"/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68E80E5-AC20-465C-B331-35D08B14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787356"/>
            <a:ext cx="10320469" cy="3283289"/>
          </a:xfrm>
          <a:prstGeom prst="rect">
            <a:avLst/>
          </a:prstGeom>
        </p:spPr>
      </p:pic>
      <p:sp>
        <p:nvSpPr>
          <p:cNvPr id="33" name="ïśļîḍé">
            <a:extLst>
              <a:ext uri="{FF2B5EF4-FFF2-40B4-BE49-F238E27FC236}">
                <a16:creationId xmlns:a16="http://schemas.microsoft.com/office/drawing/2014/main" id="{81597BE6-5663-433F-ABA8-BB1EFCC75EE3}"/>
              </a:ext>
            </a:extLst>
          </p:cNvPr>
          <p:cNvSpPr txBox="1"/>
          <p:nvPr/>
        </p:nvSpPr>
        <p:spPr bwMode="auto">
          <a:xfrm>
            <a:off x="2388901" y="5070645"/>
            <a:ext cx="7412608" cy="47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机器人处理一条命令的流程</a:t>
            </a:r>
            <a:endParaRPr lang="en-US" altLang="zh-CN" sz="18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2145ED6-B4AF-4C51-924F-68EAD2103DB5}"/>
              </a:ext>
            </a:extLst>
          </p:cNvPr>
          <p:cNvSpPr/>
          <p:nvPr/>
        </p:nvSpPr>
        <p:spPr>
          <a:xfrm>
            <a:off x="7361848" y="1787356"/>
            <a:ext cx="2088573" cy="1984544"/>
          </a:xfrm>
          <a:prstGeom prst="rect">
            <a:avLst/>
          </a:prstGeom>
          <a:noFill/>
          <a:ln w="1016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718" y="0"/>
            <a:ext cx="10850563" cy="1028699"/>
          </a:xfrm>
        </p:spPr>
        <p:txBody>
          <a:bodyPr/>
          <a:lstStyle/>
          <a:p>
            <a:r>
              <a:rPr lang="zh-CN" altLang="en-US" dirty="0"/>
              <a:t>紧急避障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9E97915-9FBE-4A55-B151-89C71E7C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08" y="904672"/>
            <a:ext cx="6498983" cy="60980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D607EE1-AE7E-4206-9004-9CF80176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72110"/>
              </p:ext>
            </p:extLst>
          </p:nvPr>
        </p:nvGraphicFramePr>
        <p:xfrm>
          <a:off x="2258079" y="1811181"/>
          <a:ext cx="7675842" cy="3587672"/>
        </p:xfrm>
        <a:graphic>
          <a:graphicData uri="http://schemas.openxmlformats.org/drawingml/2006/table">
            <a:tbl>
              <a:tblPr/>
              <a:tblGrid>
                <a:gridCol w="4654501">
                  <a:extLst>
                    <a:ext uri="{9D8B030D-6E8A-4147-A177-3AD203B41FA5}">
                      <a16:colId xmlns:a16="http://schemas.microsoft.com/office/drawing/2014/main" val="2921199816"/>
                    </a:ext>
                  </a:extLst>
                </a:gridCol>
                <a:gridCol w="3021341">
                  <a:extLst>
                    <a:ext uri="{9D8B030D-6E8A-4147-A177-3AD203B41FA5}">
                      <a16:colId xmlns:a16="http://schemas.microsoft.com/office/drawing/2014/main" val="1428659597"/>
                    </a:ext>
                  </a:extLst>
                </a:gridCol>
              </a:tblGrid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接口函数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4855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socket(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type, int protocol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创建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4098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bind(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将本地地址与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绑定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23130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listen( SOCKET s, int backlog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在套接字上监听连接请求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45185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connect( 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*name, int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指定的地址建立连接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32479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 accept(SOCKET s, struct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int *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addrlen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接受与本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的连接请求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76398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send( SOCKET s, char *buf,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上发送数据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33194"/>
                  </a:ext>
                </a:extLst>
              </a:tr>
              <a:tr h="448459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 recv( SOCKET s, char* buf, int len, int flags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在连接的或绑定的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socket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上接收数据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4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6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无线数据传输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2C39D9-9118-4F48-ABD4-A1882359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457" y="0"/>
            <a:ext cx="5423496" cy="7242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选择被抓取物体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642F41-4630-442E-B57B-C0BA70012BAE}"/>
              </a:ext>
            </a:extLst>
          </p:cNvPr>
          <p:cNvGrpSpPr/>
          <p:nvPr/>
        </p:nvGrpSpPr>
        <p:grpSpPr>
          <a:xfrm>
            <a:off x="4269976" y="1829602"/>
            <a:ext cx="3650457" cy="4247199"/>
            <a:chOff x="4270772" y="1778726"/>
            <a:chExt cx="3650457" cy="4247199"/>
          </a:xfrm>
        </p:grpSpPr>
        <p:sp>
          <p:nvSpPr>
            <p:cNvPr id="42" name="íṣľîḍe">
              <a:extLst>
                <a:ext uri="{FF2B5EF4-FFF2-40B4-BE49-F238E27FC236}">
                  <a16:creationId xmlns:a16="http://schemas.microsoft.com/office/drawing/2014/main" id="{0282FC81-CED7-4A60-886F-D909A86F245F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íṥḻïďê">
              <a:extLst>
                <a:ext uri="{FF2B5EF4-FFF2-40B4-BE49-F238E27FC236}">
                  <a16:creationId xmlns:a16="http://schemas.microsoft.com/office/drawing/2014/main" id="{EC5290F5-A514-4F55-893C-EA64CC2BF1AC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îslíḓé">
              <a:extLst>
                <a:ext uri="{FF2B5EF4-FFF2-40B4-BE49-F238E27FC236}">
                  <a16:creationId xmlns:a16="http://schemas.microsoft.com/office/drawing/2014/main" id="{DACC534C-943E-42CF-8EB3-61DBF4EBEF3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iŝḷiḓê">
              <a:extLst>
                <a:ext uri="{FF2B5EF4-FFF2-40B4-BE49-F238E27FC236}">
                  <a16:creationId xmlns:a16="http://schemas.microsoft.com/office/drawing/2014/main" id="{4E6290C7-B15D-498D-BB1C-771944A3EB8E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iṡlîḍè">
              <a:extLst>
                <a:ext uri="{FF2B5EF4-FFF2-40B4-BE49-F238E27FC236}">
                  <a16:creationId xmlns:a16="http://schemas.microsoft.com/office/drawing/2014/main" id="{BC9A5CBB-7331-4D02-934B-1A6F915813DA}"/>
                </a:ext>
              </a:extLst>
            </p:cNvPr>
            <p:cNvSpPr/>
            <p:nvPr/>
          </p:nvSpPr>
          <p:spPr bwMode="auto">
            <a:xfrm>
              <a:off x="4314389" y="2850739"/>
              <a:ext cx="3541517" cy="2054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45720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机器人与移动设备已经建立连接，调用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mg2base64()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将图片进行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base64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转码，通过</a:t>
              </a:r>
              <a:r>
                <a:rPr lang="en-US" altLang="zh-CN" sz="2000" dirty="0">
                  <a:solidFill>
                    <a:srgbClr val="000000"/>
                  </a:solidFill>
                </a:rPr>
                <a:t>send()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发送至移动设备。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6DC802B-6AD7-46D8-A1DF-51C1BBB07052}"/>
              </a:ext>
            </a:extLst>
          </p:cNvPr>
          <p:cNvGrpSpPr/>
          <p:nvPr/>
        </p:nvGrpSpPr>
        <p:grpSpPr>
          <a:xfrm>
            <a:off x="8090746" y="2432904"/>
            <a:ext cx="3867150" cy="4247199"/>
            <a:chOff x="4156074" y="1778726"/>
            <a:chExt cx="3867150" cy="4247199"/>
          </a:xfrm>
        </p:grpSpPr>
        <p:sp>
          <p:nvSpPr>
            <p:cNvPr id="48" name="íṣľîḍe">
              <a:extLst>
                <a:ext uri="{FF2B5EF4-FFF2-40B4-BE49-F238E27FC236}">
                  <a16:creationId xmlns:a16="http://schemas.microsoft.com/office/drawing/2014/main" id="{38F39A76-2A6E-40B2-BDB7-BB7DC78156E4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íṥḻïďê">
              <a:extLst>
                <a:ext uri="{FF2B5EF4-FFF2-40B4-BE49-F238E27FC236}">
                  <a16:creationId xmlns:a16="http://schemas.microsoft.com/office/drawing/2014/main" id="{66EC8AB2-CFA4-4367-9201-3D008FCE25F9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îslíḓé">
              <a:extLst>
                <a:ext uri="{FF2B5EF4-FFF2-40B4-BE49-F238E27FC236}">
                  <a16:creationId xmlns:a16="http://schemas.microsoft.com/office/drawing/2014/main" id="{12CE0BE7-F49F-467C-8447-18D7837F44BA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iŝḷiḓê">
              <a:extLst>
                <a:ext uri="{FF2B5EF4-FFF2-40B4-BE49-F238E27FC236}">
                  <a16:creationId xmlns:a16="http://schemas.microsoft.com/office/drawing/2014/main" id="{FFB4CC98-6576-40A0-85B4-1F85486B55AC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ṡlîḍè">
              <a:extLst>
                <a:ext uri="{FF2B5EF4-FFF2-40B4-BE49-F238E27FC236}">
                  <a16:creationId xmlns:a16="http://schemas.microsoft.com/office/drawing/2014/main" id="{1CDB71A6-3F4D-4470-A19B-512A988131C4}"/>
                </a:ext>
              </a:extLst>
            </p:cNvPr>
            <p:cNvSpPr/>
            <p:nvPr/>
          </p:nvSpPr>
          <p:spPr bwMode="auto">
            <a:xfrm>
              <a:off x="4156074" y="3027443"/>
              <a:ext cx="3867150" cy="2019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AB5EE1-EF9A-4F55-8B4B-9976437350C7}"/>
              </a:ext>
            </a:extLst>
          </p:cNvPr>
          <p:cNvGrpSpPr/>
          <p:nvPr/>
        </p:nvGrpSpPr>
        <p:grpSpPr>
          <a:xfrm>
            <a:off x="363950" y="1164778"/>
            <a:ext cx="3650457" cy="4247199"/>
            <a:chOff x="4270772" y="1778726"/>
            <a:chExt cx="3650457" cy="4247199"/>
          </a:xfrm>
        </p:grpSpPr>
        <p:sp>
          <p:nvSpPr>
            <p:cNvPr id="54" name="íṣľîḍe">
              <a:extLst>
                <a:ext uri="{FF2B5EF4-FFF2-40B4-BE49-F238E27FC236}">
                  <a16:creationId xmlns:a16="http://schemas.microsoft.com/office/drawing/2014/main" id="{0F54B65E-F70D-419B-ACEB-454695B94EBA}"/>
                </a:ext>
              </a:extLst>
            </p:cNvPr>
            <p:cNvSpPr/>
            <p:nvPr/>
          </p:nvSpPr>
          <p:spPr>
            <a:xfrm>
              <a:off x="5443140" y="1778726"/>
              <a:ext cx="1293018" cy="281530"/>
            </a:xfrm>
            <a:prstGeom prst="trapezoid">
              <a:avLst>
                <a:gd name="adj" fmla="val 4699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77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íṥḻïďê">
              <a:extLst>
                <a:ext uri="{FF2B5EF4-FFF2-40B4-BE49-F238E27FC236}">
                  <a16:creationId xmlns:a16="http://schemas.microsoft.com/office/drawing/2014/main" id="{68096039-23EC-4B35-B2E2-A2292850D4D4}"/>
                </a:ext>
              </a:extLst>
            </p:cNvPr>
            <p:cNvSpPr/>
            <p:nvPr/>
          </p:nvSpPr>
          <p:spPr>
            <a:xfrm>
              <a:off x="4270772" y="2048533"/>
              <a:ext cx="3650457" cy="397739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BD374A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îslíḓé">
              <a:extLst>
                <a:ext uri="{FF2B5EF4-FFF2-40B4-BE49-F238E27FC236}">
                  <a16:creationId xmlns:a16="http://schemas.microsoft.com/office/drawing/2014/main" id="{28C98AD8-FCFE-4AE9-A7EA-F1A0FE57B910}"/>
                </a:ext>
              </a:extLst>
            </p:cNvPr>
            <p:cNvSpPr/>
            <p:nvPr/>
          </p:nvSpPr>
          <p:spPr>
            <a:xfrm>
              <a:off x="5576489" y="1778726"/>
              <a:ext cx="1028700" cy="10287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iŝḷiḓê">
              <a:extLst>
                <a:ext uri="{FF2B5EF4-FFF2-40B4-BE49-F238E27FC236}">
                  <a16:creationId xmlns:a16="http://schemas.microsoft.com/office/drawing/2014/main" id="{39BFC1D9-12F9-46F6-B692-0B7690FFA242}"/>
                </a:ext>
              </a:extLst>
            </p:cNvPr>
            <p:cNvSpPr/>
            <p:nvPr/>
          </p:nvSpPr>
          <p:spPr bwMode="auto">
            <a:xfrm>
              <a:off x="5878354" y="2077395"/>
              <a:ext cx="424971" cy="431365"/>
            </a:xfrm>
            <a:custGeom>
              <a:avLst/>
              <a:gdLst>
                <a:gd name="connsiteX0" fmla="*/ 221980 w 592223"/>
                <a:gd name="connsiteY0" fmla="*/ 389269 h 601134"/>
                <a:gd name="connsiteX1" fmla="*/ 206643 w 592223"/>
                <a:gd name="connsiteY1" fmla="*/ 390881 h 601134"/>
                <a:gd name="connsiteX2" fmla="*/ 139645 w 592223"/>
                <a:gd name="connsiteY2" fmla="*/ 469057 h 601134"/>
                <a:gd name="connsiteX3" fmla="*/ 98478 w 592223"/>
                <a:gd name="connsiteY3" fmla="*/ 438431 h 601134"/>
                <a:gd name="connsiteX4" fmla="*/ 83142 w 592223"/>
                <a:gd name="connsiteY4" fmla="*/ 440043 h 601134"/>
                <a:gd name="connsiteX5" fmla="*/ 85563 w 592223"/>
                <a:gd name="connsiteY5" fmla="*/ 455356 h 601134"/>
                <a:gd name="connsiteX6" fmla="*/ 134802 w 592223"/>
                <a:gd name="connsiteY6" fmla="*/ 492429 h 601134"/>
                <a:gd name="connsiteX7" fmla="*/ 141260 w 592223"/>
                <a:gd name="connsiteY7" fmla="*/ 494041 h 601134"/>
                <a:gd name="connsiteX8" fmla="*/ 149332 w 592223"/>
                <a:gd name="connsiteY8" fmla="*/ 490817 h 601134"/>
                <a:gd name="connsiteX9" fmla="*/ 222787 w 592223"/>
                <a:gd name="connsiteY9" fmla="*/ 404581 h 601134"/>
                <a:gd name="connsiteX10" fmla="*/ 221980 w 592223"/>
                <a:gd name="connsiteY10" fmla="*/ 389269 h 601134"/>
                <a:gd name="connsiteX11" fmla="*/ 439075 w 592223"/>
                <a:gd name="connsiteY11" fmla="*/ 344088 h 601134"/>
                <a:gd name="connsiteX12" fmla="*/ 344643 w 592223"/>
                <a:gd name="connsiteY12" fmla="*/ 438365 h 601134"/>
                <a:gd name="connsiteX13" fmla="*/ 439075 w 592223"/>
                <a:gd name="connsiteY13" fmla="*/ 532642 h 601134"/>
                <a:gd name="connsiteX14" fmla="*/ 534313 w 592223"/>
                <a:gd name="connsiteY14" fmla="*/ 438365 h 601134"/>
                <a:gd name="connsiteX15" fmla="*/ 439075 w 592223"/>
                <a:gd name="connsiteY15" fmla="*/ 344088 h 601134"/>
                <a:gd name="connsiteX16" fmla="*/ 439075 w 592223"/>
                <a:gd name="connsiteY16" fmla="*/ 322332 h 601134"/>
                <a:gd name="connsiteX17" fmla="*/ 555298 w 592223"/>
                <a:gd name="connsiteY17" fmla="*/ 438365 h 601134"/>
                <a:gd name="connsiteX18" fmla="*/ 525435 w 592223"/>
                <a:gd name="connsiteY18" fmla="*/ 516527 h 601134"/>
                <a:gd name="connsiteX19" fmla="*/ 589197 w 592223"/>
                <a:gd name="connsiteY19" fmla="*/ 583407 h 601134"/>
                <a:gd name="connsiteX20" fmla="*/ 589197 w 592223"/>
                <a:gd name="connsiteY20" fmla="*/ 598717 h 601134"/>
                <a:gd name="connsiteX21" fmla="*/ 581933 w 592223"/>
                <a:gd name="connsiteY21" fmla="*/ 601134 h 601134"/>
                <a:gd name="connsiteX22" fmla="*/ 573861 w 592223"/>
                <a:gd name="connsiteY22" fmla="*/ 597911 h 601134"/>
                <a:gd name="connsiteX23" fmla="*/ 509293 w 592223"/>
                <a:gd name="connsiteY23" fmla="*/ 531031 h 601134"/>
                <a:gd name="connsiteX24" fmla="*/ 439075 w 592223"/>
                <a:gd name="connsiteY24" fmla="*/ 554399 h 601134"/>
                <a:gd name="connsiteX25" fmla="*/ 322851 w 592223"/>
                <a:gd name="connsiteY25" fmla="*/ 438365 h 601134"/>
                <a:gd name="connsiteX26" fmla="*/ 439075 w 592223"/>
                <a:gd name="connsiteY26" fmla="*/ 322332 h 601134"/>
                <a:gd name="connsiteX27" fmla="*/ 221980 w 592223"/>
                <a:gd name="connsiteY27" fmla="*/ 228081 h 601134"/>
                <a:gd name="connsiteX28" fmla="*/ 206643 w 592223"/>
                <a:gd name="connsiteY28" fmla="*/ 229693 h 601134"/>
                <a:gd name="connsiteX29" fmla="*/ 139645 w 592223"/>
                <a:gd name="connsiteY29" fmla="*/ 307869 h 601134"/>
                <a:gd name="connsiteX30" fmla="*/ 98478 w 592223"/>
                <a:gd name="connsiteY30" fmla="*/ 277243 h 601134"/>
                <a:gd name="connsiteX31" fmla="*/ 83142 w 592223"/>
                <a:gd name="connsiteY31" fmla="*/ 278855 h 601134"/>
                <a:gd name="connsiteX32" fmla="*/ 85563 w 592223"/>
                <a:gd name="connsiteY32" fmla="*/ 294168 h 601134"/>
                <a:gd name="connsiteX33" fmla="*/ 134802 w 592223"/>
                <a:gd name="connsiteY33" fmla="*/ 331241 h 601134"/>
                <a:gd name="connsiteX34" fmla="*/ 141260 w 592223"/>
                <a:gd name="connsiteY34" fmla="*/ 332853 h 601134"/>
                <a:gd name="connsiteX35" fmla="*/ 149332 w 592223"/>
                <a:gd name="connsiteY35" fmla="*/ 329629 h 601134"/>
                <a:gd name="connsiteX36" fmla="*/ 222787 w 592223"/>
                <a:gd name="connsiteY36" fmla="*/ 243394 h 601134"/>
                <a:gd name="connsiteX37" fmla="*/ 221980 w 592223"/>
                <a:gd name="connsiteY37" fmla="*/ 228081 h 601134"/>
                <a:gd name="connsiteX38" fmla="*/ 290592 w 592223"/>
                <a:gd name="connsiteY38" fmla="*/ 128950 h 601134"/>
                <a:gd name="connsiteX39" fmla="*/ 280098 w 592223"/>
                <a:gd name="connsiteY39" fmla="*/ 139428 h 601134"/>
                <a:gd name="connsiteX40" fmla="*/ 290592 w 592223"/>
                <a:gd name="connsiteY40" fmla="*/ 150711 h 601134"/>
                <a:gd name="connsiteX41" fmla="*/ 484319 w 592223"/>
                <a:gd name="connsiteY41" fmla="*/ 150711 h 601134"/>
                <a:gd name="connsiteX42" fmla="*/ 495620 w 592223"/>
                <a:gd name="connsiteY42" fmla="*/ 139428 h 601134"/>
                <a:gd name="connsiteX43" fmla="*/ 484319 w 592223"/>
                <a:gd name="connsiteY43" fmla="*/ 128950 h 601134"/>
                <a:gd name="connsiteX44" fmla="*/ 221980 w 592223"/>
                <a:gd name="connsiteY44" fmla="*/ 78176 h 601134"/>
                <a:gd name="connsiteX45" fmla="*/ 206643 w 592223"/>
                <a:gd name="connsiteY45" fmla="*/ 78982 h 601134"/>
                <a:gd name="connsiteX46" fmla="*/ 139645 w 592223"/>
                <a:gd name="connsiteY46" fmla="*/ 157158 h 601134"/>
                <a:gd name="connsiteX47" fmla="*/ 98478 w 592223"/>
                <a:gd name="connsiteY47" fmla="*/ 126533 h 601134"/>
                <a:gd name="connsiteX48" fmla="*/ 83142 w 592223"/>
                <a:gd name="connsiteY48" fmla="*/ 128950 h 601134"/>
                <a:gd name="connsiteX49" fmla="*/ 85563 w 592223"/>
                <a:gd name="connsiteY49" fmla="*/ 143457 h 601134"/>
                <a:gd name="connsiteX50" fmla="*/ 134802 w 592223"/>
                <a:gd name="connsiteY50" fmla="*/ 180530 h 601134"/>
                <a:gd name="connsiteX51" fmla="*/ 141260 w 592223"/>
                <a:gd name="connsiteY51" fmla="*/ 182948 h 601134"/>
                <a:gd name="connsiteX52" fmla="*/ 149332 w 592223"/>
                <a:gd name="connsiteY52" fmla="*/ 178919 h 601134"/>
                <a:gd name="connsiteX53" fmla="*/ 222787 w 592223"/>
                <a:gd name="connsiteY53" fmla="*/ 92683 h 601134"/>
                <a:gd name="connsiteX54" fmla="*/ 221980 w 592223"/>
                <a:gd name="connsiteY54" fmla="*/ 78176 h 601134"/>
                <a:gd name="connsiteX55" fmla="*/ 131573 w 592223"/>
                <a:gd name="connsiteY55" fmla="*/ 0 h 601134"/>
                <a:gd name="connsiteX56" fmla="*/ 450417 w 592223"/>
                <a:gd name="connsiteY56" fmla="*/ 0 h 601134"/>
                <a:gd name="connsiteX57" fmla="*/ 581183 w 592223"/>
                <a:gd name="connsiteY57" fmla="*/ 130562 h 601134"/>
                <a:gd name="connsiteX58" fmla="*/ 581183 w 592223"/>
                <a:gd name="connsiteY58" fmla="*/ 395716 h 601134"/>
                <a:gd name="connsiteX59" fmla="*/ 489970 w 592223"/>
                <a:gd name="connsiteY59" fmla="*/ 299003 h 601134"/>
                <a:gd name="connsiteX60" fmla="*/ 495620 w 592223"/>
                <a:gd name="connsiteY60" fmla="*/ 290138 h 601134"/>
                <a:gd name="connsiteX61" fmla="*/ 484319 w 592223"/>
                <a:gd name="connsiteY61" fmla="*/ 279661 h 601134"/>
                <a:gd name="connsiteX62" fmla="*/ 290592 w 592223"/>
                <a:gd name="connsiteY62" fmla="*/ 279661 h 601134"/>
                <a:gd name="connsiteX63" fmla="*/ 280098 w 592223"/>
                <a:gd name="connsiteY63" fmla="*/ 290138 h 601134"/>
                <a:gd name="connsiteX64" fmla="*/ 290592 w 592223"/>
                <a:gd name="connsiteY64" fmla="*/ 300615 h 601134"/>
                <a:gd name="connsiteX65" fmla="*/ 384227 w 592223"/>
                <a:gd name="connsiteY65" fmla="*/ 300615 h 601134"/>
                <a:gd name="connsiteX66" fmla="*/ 290592 w 592223"/>
                <a:gd name="connsiteY66" fmla="*/ 438431 h 601134"/>
                <a:gd name="connsiteX67" fmla="*/ 291399 w 592223"/>
                <a:gd name="connsiteY67" fmla="*/ 440849 h 601134"/>
                <a:gd name="connsiteX68" fmla="*/ 290592 w 592223"/>
                <a:gd name="connsiteY68" fmla="*/ 440849 h 601134"/>
                <a:gd name="connsiteX69" fmla="*/ 293013 w 592223"/>
                <a:gd name="connsiteY69" fmla="*/ 461803 h 601134"/>
                <a:gd name="connsiteX70" fmla="*/ 396335 w 592223"/>
                <a:gd name="connsiteY70" fmla="*/ 580276 h 601134"/>
                <a:gd name="connsiteX71" fmla="*/ 131573 w 592223"/>
                <a:gd name="connsiteY71" fmla="*/ 580276 h 601134"/>
                <a:gd name="connsiteX72" fmla="*/ 0 w 592223"/>
                <a:gd name="connsiteY72" fmla="*/ 449714 h 601134"/>
                <a:gd name="connsiteX73" fmla="*/ 0 w 592223"/>
                <a:gd name="connsiteY73" fmla="*/ 130562 h 601134"/>
                <a:gd name="connsiteX74" fmla="*/ 131573 w 592223"/>
                <a:gd name="connsiteY74" fmla="*/ 0 h 60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92223" h="601134">
                  <a:moveTo>
                    <a:pt x="221980" y="389269"/>
                  </a:moveTo>
                  <a:cubicBezTo>
                    <a:pt x="217136" y="385239"/>
                    <a:pt x="210679" y="386045"/>
                    <a:pt x="206643" y="390881"/>
                  </a:cubicBezTo>
                  <a:lnTo>
                    <a:pt x="139645" y="469057"/>
                  </a:lnTo>
                  <a:lnTo>
                    <a:pt x="98478" y="438431"/>
                  </a:lnTo>
                  <a:cubicBezTo>
                    <a:pt x="93635" y="434401"/>
                    <a:pt x="87178" y="435207"/>
                    <a:pt x="83142" y="440043"/>
                  </a:cubicBezTo>
                  <a:cubicBezTo>
                    <a:pt x="79913" y="444878"/>
                    <a:pt x="80720" y="452132"/>
                    <a:pt x="85563" y="455356"/>
                  </a:cubicBezTo>
                  <a:lnTo>
                    <a:pt x="134802" y="492429"/>
                  </a:lnTo>
                  <a:cubicBezTo>
                    <a:pt x="136417" y="493235"/>
                    <a:pt x="138838" y="494041"/>
                    <a:pt x="141260" y="494041"/>
                  </a:cubicBezTo>
                  <a:cubicBezTo>
                    <a:pt x="143681" y="494041"/>
                    <a:pt x="146910" y="493235"/>
                    <a:pt x="149332" y="490817"/>
                  </a:cubicBezTo>
                  <a:lnTo>
                    <a:pt x="222787" y="404581"/>
                  </a:lnTo>
                  <a:cubicBezTo>
                    <a:pt x="226823" y="399746"/>
                    <a:pt x="226016" y="393298"/>
                    <a:pt x="221980" y="389269"/>
                  </a:cubicBezTo>
                  <a:close/>
                  <a:moveTo>
                    <a:pt x="439075" y="344088"/>
                  </a:moveTo>
                  <a:cubicBezTo>
                    <a:pt x="387420" y="344088"/>
                    <a:pt x="344643" y="385989"/>
                    <a:pt x="344643" y="438365"/>
                  </a:cubicBezTo>
                  <a:cubicBezTo>
                    <a:pt x="344643" y="490741"/>
                    <a:pt x="387420" y="532642"/>
                    <a:pt x="439075" y="532642"/>
                  </a:cubicBezTo>
                  <a:cubicBezTo>
                    <a:pt x="491537" y="532642"/>
                    <a:pt x="534313" y="490741"/>
                    <a:pt x="534313" y="438365"/>
                  </a:cubicBezTo>
                  <a:cubicBezTo>
                    <a:pt x="534313" y="385989"/>
                    <a:pt x="491537" y="344088"/>
                    <a:pt x="439075" y="344088"/>
                  </a:cubicBezTo>
                  <a:close/>
                  <a:moveTo>
                    <a:pt x="439075" y="322332"/>
                  </a:moveTo>
                  <a:cubicBezTo>
                    <a:pt x="503643" y="322332"/>
                    <a:pt x="555298" y="374708"/>
                    <a:pt x="555298" y="438365"/>
                  </a:cubicBezTo>
                  <a:cubicBezTo>
                    <a:pt x="555298" y="468179"/>
                    <a:pt x="543999" y="495576"/>
                    <a:pt x="525435" y="516527"/>
                  </a:cubicBezTo>
                  <a:lnTo>
                    <a:pt x="589197" y="583407"/>
                  </a:lnTo>
                  <a:cubicBezTo>
                    <a:pt x="593232" y="587436"/>
                    <a:pt x="593232" y="594688"/>
                    <a:pt x="589197" y="598717"/>
                  </a:cubicBezTo>
                  <a:cubicBezTo>
                    <a:pt x="586775" y="600328"/>
                    <a:pt x="584354" y="601134"/>
                    <a:pt x="581933" y="601134"/>
                  </a:cubicBezTo>
                  <a:cubicBezTo>
                    <a:pt x="578704" y="601134"/>
                    <a:pt x="576283" y="600328"/>
                    <a:pt x="573861" y="597911"/>
                  </a:cubicBezTo>
                  <a:lnTo>
                    <a:pt x="509293" y="531031"/>
                  </a:lnTo>
                  <a:cubicBezTo>
                    <a:pt x="489922" y="545535"/>
                    <a:pt x="465709" y="554399"/>
                    <a:pt x="439075" y="554399"/>
                  </a:cubicBezTo>
                  <a:cubicBezTo>
                    <a:pt x="375313" y="554399"/>
                    <a:pt x="322851" y="502022"/>
                    <a:pt x="322851" y="438365"/>
                  </a:cubicBezTo>
                  <a:cubicBezTo>
                    <a:pt x="322851" y="374708"/>
                    <a:pt x="375313" y="322332"/>
                    <a:pt x="439075" y="322332"/>
                  </a:cubicBezTo>
                  <a:close/>
                  <a:moveTo>
                    <a:pt x="221980" y="228081"/>
                  </a:moveTo>
                  <a:cubicBezTo>
                    <a:pt x="217136" y="224051"/>
                    <a:pt x="210679" y="224857"/>
                    <a:pt x="206643" y="229693"/>
                  </a:cubicBezTo>
                  <a:lnTo>
                    <a:pt x="139645" y="307869"/>
                  </a:lnTo>
                  <a:lnTo>
                    <a:pt x="98478" y="277243"/>
                  </a:lnTo>
                  <a:cubicBezTo>
                    <a:pt x="93635" y="273213"/>
                    <a:pt x="87178" y="274019"/>
                    <a:pt x="83142" y="278855"/>
                  </a:cubicBezTo>
                  <a:cubicBezTo>
                    <a:pt x="79913" y="283691"/>
                    <a:pt x="80720" y="290944"/>
                    <a:pt x="85563" y="294168"/>
                  </a:cubicBezTo>
                  <a:lnTo>
                    <a:pt x="134802" y="331241"/>
                  </a:lnTo>
                  <a:cubicBezTo>
                    <a:pt x="136417" y="332047"/>
                    <a:pt x="138838" y="332853"/>
                    <a:pt x="141260" y="332853"/>
                  </a:cubicBezTo>
                  <a:cubicBezTo>
                    <a:pt x="143681" y="332853"/>
                    <a:pt x="146910" y="332047"/>
                    <a:pt x="149332" y="329629"/>
                  </a:cubicBezTo>
                  <a:lnTo>
                    <a:pt x="222787" y="243394"/>
                  </a:lnTo>
                  <a:cubicBezTo>
                    <a:pt x="226823" y="238558"/>
                    <a:pt x="226016" y="232111"/>
                    <a:pt x="221980" y="228081"/>
                  </a:cubicBezTo>
                  <a:close/>
                  <a:moveTo>
                    <a:pt x="290592" y="128950"/>
                  </a:moveTo>
                  <a:cubicBezTo>
                    <a:pt x="284941" y="128950"/>
                    <a:pt x="280098" y="133786"/>
                    <a:pt x="280098" y="139428"/>
                  </a:cubicBezTo>
                  <a:cubicBezTo>
                    <a:pt x="280098" y="145875"/>
                    <a:pt x="284941" y="150711"/>
                    <a:pt x="290592" y="150711"/>
                  </a:cubicBezTo>
                  <a:lnTo>
                    <a:pt x="484319" y="150711"/>
                  </a:lnTo>
                  <a:cubicBezTo>
                    <a:pt x="490777" y="150711"/>
                    <a:pt x="495620" y="145875"/>
                    <a:pt x="495620" y="139428"/>
                  </a:cubicBezTo>
                  <a:cubicBezTo>
                    <a:pt x="495620" y="133786"/>
                    <a:pt x="490777" y="128950"/>
                    <a:pt x="484319" y="128950"/>
                  </a:cubicBezTo>
                  <a:close/>
                  <a:moveTo>
                    <a:pt x="221980" y="78176"/>
                  </a:moveTo>
                  <a:cubicBezTo>
                    <a:pt x="217136" y="74147"/>
                    <a:pt x="210679" y="74147"/>
                    <a:pt x="206643" y="78982"/>
                  </a:cubicBezTo>
                  <a:lnTo>
                    <a:pt x="139645" y="157158"/>
                  </a:lnTo>
                  <a:lnTo>
                    <a:pt x="98478" y="126533"/>
                  </a:lnTo>
                  <a:cubicBezTo>
                    <a:pt x="93635" y="123309"/>
                    <a:pt x="87178" y="124115"/>
                    <a:pt x="83142" y="128950"/>
                  </a:cubicBezTo>
                  <a:cubicBezTo>
                    <a:pt x="79913" y="133786"/>
                    <a:pt x="80720" y="140233"/>
                    <a:pt x="85563" y="143457"/>
                  </a:cubicBezTo>
                  <a:lnTo>
                    <a:pt x="134802" y="180530"/>
                  </a:lnTo>
                  <a:cubicBezTo>
                    <a:pt x="136417" y="182142"/>
                    <a:pt x="138838" y="182948"/>
                    <a:pt x="141260" y="182948"/>
                  </a:cubicBezTo>
                  <a:cubicBezTo>
                    <a:pt x="143681" y="182948"/>
                    <a:pt x="146910" y="181336"/>
                    <a:pt x="149332" y="178919"/>
                  </a:cubicBezTo>
                  <a:lnTo>
                    <a:pt x="222787" y="92683"/>
                  </a:lnTo>
                  <a:cubicBezTo>
                    <a:pt x="226823" y="88653"/>
                    <a:pt x="226016" y="81400"/>
                    <a:pt x="221980" y="78176"/>
                  </a:cubicBezTo>
                  <a:close/>
                  <a:moveTo>
                    <a:pt x="131573" y="0"/>
                  </a:moveTo>
                  <a:lnTo>
                    <a:pt x="450417" y="0"/>
                  </a:lnTo>
                  <a:cubicBezTo>
                    <a:pt x="523065" y="0"/>
                    <a:pt x="581183" y="58834"/>
                    <a:pt x="581183" y="130562"/>
                  </a:cubicBezTo>
                  <a:lnTo>
                    <a:pt x="581183" y="395716"/>
                  </a:lnTo>
                  <a:cubicBezTo>
                    <a:pt x="568268" y="350584"/>
                    <a:pt x="533558" y="315122"/>
                    <a:pt x="489970" y="299003"/>
                  </a:cubicBezTo>
                  <a:cubicBezTo>
                    <a:pt x="493198" y="297392"/>
                    <a:pt x="495620" y="294168"/>
                    <a:pt x="495620" y="290138"/>
                  </a:cubicBezTo>
                  <a:cubicBezTo>
                    <a:pt x="495620" y="284497"/>
                    <a:pt x="490777" y="279661"/>
                    <a:pt x="484319" y="279661"/>
                  </a:cubicBezTo>
                  <a:lnTo>
                    <a:pt x="290592" y="279661"/>
                  </a:lnTo>
                  <a:cubicBezTo>
                    <a:pt x="284941" y="279661"/>
                    <a:pt x="280098" y="284497"/>
                    <a:pt x="280098" y="290138"/>
                  </a:cubicBezTo>
                  <a:cubicBezTo>
                    <a:pt x="280098" y="295780"/>
                    <a:pt x="284941" y="300615"/>
                    <a:pt x="290592" y="300615"/>
                  </a:cubicBezTo>
                  <a:lnTo>
                    <a:pt x="384227" y="300615"/>
                  </a:lnTo>
                  <a:cubicBezTo>
                    <a:pt x="329337" y="323182"/>
                    <a:pt x="290592" y="376374"/>
                    <a:pt x="290592" y="438431"/>
                  </a:cubicBezTo>
                  <a:cubicBezTo>
                    <a:pt x="290592" y="439237"/>
                    <a:pt x="291399" y="440043"/>
                    <a:pt x="291399" y="440849"/>
                  </a:cubicBezTo>
                  <a:lnTo>
                    <a:pt x="290592" y="440849"/>
                  </a:lnTo>
                  <a:cubicBezTo>
                    <a:pt x="290592" y="448908"/>
                    <a:pt x="293013" y="461803"/>
                    <a:pt x="293013" y="461803"/>
                  </a:cubicBezTo>
                  <a:cubicBezTo>
                    <a:pt x="301892" y="518219"/>
                    <a:pt x="343059" y="564157"/>
                    <a:pt x="396335" y="580276"/>
                  </a:cubicBezTo>
                  <a:lnTo>
                    <a:pt x="131573" y="580276"/>
                  </a:lnTo>
                  <a:cubicBezTo>
                    <a:pt x="58926" y="580276"/>
                    <a:pt x="0" y="521443"/>
                    <a:pt x="0" y="449714"/>
                  </a:cubicBezTo>
                  <a:lnTo>
                    <a:pt x="0" y="130562"/>
                  </a:lnTo>
                  <a:cubicBezTo>
                    <a:pt x="0" y="58834"/>
                    <a:pt x="58926" y="0"/>
                    <a:pt x="13157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iṡlîḍè">
              <a:extLst>
                <a:ext uri="{FF2B5EF4-FFF2-40B4-BE49-F238E27FC236}">
                  <a16:creationId xmlns:a16="http://schemas.microsoft.com/office/drawing/2014/main" id="{7159CA9F-C044-4F75-97CB-E9E188EE9F3A}"/>
                </a:ext>
              </a:extLst>
            </p:cNvPr>
            <p:cNvSpPr/>
            <p:nvPr/>
          </p:nvSpPr>
          <p:spPr bwMode="auto">
            <a:xfrm>
              <a:off x="4394285" y="3173584"/>
              <a:ext cx="3412187" cy="2000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374A"/>
                </a:buClr>
                <a:buSzPct val="150000"/>
                <a:buFontTx/>
                <a:buNone/>
                <a:defRPr/>
              </a:pPr>
              <a:r>
                <a:rPr lang="zh-CN" altLang="en-US" sz="2000" dirty="0">
                  <a:solidFill>
                    <a:srgbClr val="000000"/>
                  </a:solidFill>
                </a:rPr>
                <a:t>机器人行驶至目的地点后，调用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Obj_detect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进行物体识别。随后使用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DrawBox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()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和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DrawText</a:t>
              </a:r>
              <a:r>
                <a:rPr lang="en-US" altLang="zh-CN" sz="2000" dirty="0">
                  <a:solidFill>
                    <a:srgbClr val="000000"/>
                  </a:solidFill>
                </a:rPr>
                <a:t>()</a:t>
              </a:r>
              <a:r>
                <a:rPr lang="zh-CN" altLang="en-US" sz="2000" dirty="0">
                  <a:solidFill>
                    <a:srgbClr val="000000"/>
                  </a:solidFill>
                </a:rPr>
                <a:t>在识别的物体上添加边框与文字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iṡlîḍè">
            <a:extLst>
              <a:ext uri="{FF2B5EF4-FFF2-40B4-BE49-F238E27FC236}">
                <a16:creationId xmlns:a16="http://schemas.microsoft.com/office/drawing/2014/main" id="{BA822A62-370B-4A45-A5F8-5ACA92E563E5}"/>
              </a:ext>
            </a:extLst>
          </p:cNvPr>
          <p:cNvSpPr/>
          <p:nvPr/>
        </p:nvSpPr>
        <p:spPr bwMode="auto">
          <a:xfrm>
            <a:off x="8253562" y="3599687"/>
            <a:ext cx="3541517" cy="205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374A"/>
              </a:buClr>
              <a:buSzPct val="150000"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移动设备收到数据后进行解码，还原出图片并显示，用户在移动端选择需要抓取的物体，下达抓取命令。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5944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439031c0-57b2-43ea-9fab-3192a86c59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8ef244-3850-4800-9882-63d3c6849d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eb79f8-eb92-404b-8100-9145e4f4c31b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72"/>
      </a:accent1>
      <a:accent2>
        <a:srgbClr val="2790B0"/>
      </a:accent2>
      <a:accent3>
        <a:srgbClr val="94BA65"/>
      </a:accent3>
      <a:accent4>
        <a:srgbClr val="353432"/>
      </a:accent4>
      <a:accent5>
        <a:srgbClr val="4E4D4A"/>
      </a:accent5>
      <a:accent6>
        <a:srgbClr val="BFBFBF"/>
      </a:accent6>
      <a:hlink>
        <a:srgbClr val="0077B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2B4E72"/>
    </a:accent1>
    <a:accent2>
      <a:srgbClr val="2790B0"/>
    </a:accent2>
    <a:accent3>
      <a:srgbClr val="94BA65"/>
    </a:accent3>
    <a:accent4>
      <a:srgbClr val="353432"/>
    </a:accent4>
    <a:accent5>
      <a:srgbClr val="4E4D4A"/>
    </a:accent5>
    <a:accent6>
      <a:srgbClr val="BFBFBF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1269</Words>
  <Application>Microsoft Office PowerPoint</Application>
  <PresentationFormat>宽屏</PresentationFormat>
  <Paragraphs>147</Paragraphs>
  <Slides>25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黑体</vt:lpstr>
      <vt:lpstr>Arial</vt:lpstr>
      <vt:lpstr>Calibri</vt:lpstr>
      <vt:lpstr>Impact</vt:lpstr>
      <vt:lpstr>主题5</vt:lpstr>
      <vt:lpstr>代码分析评审</vt:lpstr>
      <vt:lpstr>PowerPoint 演示文稿</vt:lpstr>
      <vt:lpstr>Section Header Here</vt:lpstr>
      <vt:lpstr>关键问题与解决方案</vt:lpstr>
      <vt:lpstr>紧急避障</vt:lpstr>
      <vt:lpstr>紧急避障</vt:lpstr>
      <vt:lpstr>无线数据传输</vt:lpstr>
      <vt:lpstr>无线数据传输</vt:lpstr>
      <vt:lpstr>选择被抓取物体</vt:lpstr>
      <vt:lpstr>选择被抓取物体</vt:lpstr>
      <vt:lpstr>接口设计</vt:lpstr>
      <vt:lpstr>用户界面设计</vt:lpstr>
      <vt:lpstr>内部接口</vt:lpstr>
      <vt:lpstr>内部接口</vt:lpstr>
      <vt:lpstr>详细设计</vt:lpstr>
      <vt:lpstr>制图</vt:lpstr>
      <vt:lpstr>制图</vt:lpstr>
      <vt:lpstr>路径规划与运动</vt:lpstr>
      <vt:lpstr>路径规划与运动</vt:lpstr>
      <vt:lpstr>障碍检测</vt:lpstr>
      <vt:lpstr>识别物体</vt:lpstr>
      <vt:lpstr>识别物体</vt:lpstr>
      <vt:lpstr>抓取物体</vt:lpstr>
      <vt:lpstr>抓取物体</vt:lpstr>
      <vt:lpstr>用户界面与交互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润安 王</cp:lastModifiedBy>
  <cp:revision>29</cp:revision>
  <cp:lastPrinted>2017-12-11T16:00:00Z</cp:lastPrinted>
  <dcterms:created xsi:type="dcterms:W3CDTF">2017-12-11T16:00:00Z</dcterms:created>
  <dcterms:modified xsi:type="dcterms:W3CDTF">2019-04-22T14:37:34Z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2018-09-05T06:34:13.0891959Z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2052-11.1.0.8567</vt:lpwstr>
  </property>
</Properties>
</file>