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Lst>
  <p:notesMasterIdLst>
    <p:notesMasterId r:id="rId35"/>
  </p:notesMasterIdLst>
  <p:handoutMasterIdLst>
    <p:handoutMasterId r:id="rId36"/>
  </p:handoutMasterIdLst>
  <p:sldIdLst>
    <p:sldId id="256" r:id="rId4"/>
    <p:sldId id="275" r:id="rId5"/>
    <p:sldId id="258" r:id="rId6"/>
    <p:sldId id="1729" r:id="rId7"/>
    <p:sldId id="1763" r:id="rId8"/>
    <p:sldId id="1780" r:id="rId9"/>
    <p:sldId id="1781" r:id="rId10"/>
    <p:sldId id="1764" r:id="rId11"/>
    <p:sldId id="1782" r:id="rId12"/>
    <p:sldId id="1765" r:id="rId13"/>
    <p:sldId id="1767" r:id="rId14"/>
    <p:sldId id="1766" r:id="rId15"/>
    <p:sldId id="1769" r:id="rId16"/>
    <p:sldId id="1772" r:id="rId17"/>
    <p:sldId id="1774" r:id="rId18"/>
    <p:sldId id="1773" r:id="rId19"/>
    <p:sldId id="1775" r:id="rId20"/>
    <p:sldId id="1776" r:id="rId21"/>
    <p:sldId id="1777" r:id="rId22"/>
    <p:sldId id="1778" r:id="rId23"/>
    <p:sldId id="1831" r:id="rId24"/>
    <p:sldId id="1833" r:id="rId25"/>
    <p:sldId id="1838" r:id="rId26"/>
    <p:sldId id="1839" r:id="rId27"/>
    <p:sldId id="1841" r:id="rId28"/>
    <p:sldId id="1770" r:id="rId29"/>
    <p:sldId id="1771" r:id="rId30"/>
    <p:sldId id="1842" r:id="rId31"/>
    <p:sldId id="1843" r:id="rId32"/>
    <p:sldId id="1844" r:id="rId33"/>
    <p:sldId id="1845" r:id="rId34"/>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8" autoAdjust="0"/>
    <p:restoredTop sz="94660"/>
  </p:normalViewPr>
  <p:slideViewPr>
    <p:cSldViewPr snapToGrid="0">
      <p:cViewPr varScale="1">
        <p:scale>
          <a:sx n="67" d="100"/>
          <a:sy n="67" d="100"/>
        </p:scale>
        <p:origin x="460" y="5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259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3.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FB2C6-C3FD-4F47-8333-810BFCB91EF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964EE6-EADB-4C35-90D5-868D37EB2F9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3.wdp"/><Relationship Id="rId4" Type="http://schemas.openxmlformats.org/officeDocument/2006/relationships/image" Target="../media/image2.png"/><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3.wdp"/><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0" name="标题 1"/>
          <p:cNvSpPr>
            <a:spLocks noGrp="1"/>
          </p:cNvSpPr>
          <p:nvPr>
            <p:ph type="title"/>
          </p:nvPr>
        </p:nvSpPr>
        <p:spPr>
          <a:xfrm>
            <a:off x="5564413" y="2333625"/>
            <a:ext cx="4546600" cy="1092879"/>
          </a:xfrm>
        </p:spPr>
        <p:txBody>
          <a:bodyPr anchor="ctr">
            <a:normAutofit/>
          </a:bodyPr>
          <a:lstStyle>
            <a:lvl1pPr algn="l">
              <a:defRPr sz="2400" b="1">
                <a:solidFill>
                  <a:srgbClr val="36A9AC"/>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5564413" y="3430587"/>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flipV="1">
            <a:off x="1185" y="0"/>
            <a:ext cx="12189630" cy="6858000"/>
          </a:xfrm>
          <a:prstGeom prst="rect">
            <a:avLst/>
          </a:prstGeom>
        </p:spPr>
      </p:pic>
      <p:sp>
        <p:nvSpPr>
          <p:cNvPr id="13" name="标题 1"/>
          <p:cNvSpPr>
            <a:spLocks noGrp="1"/>
          </p:cNvSpPr>
          <p:nvPr>
            <p:ph type="ctrTitle" hasCustomPrompt="1"/>
          </p:nvPr>
        </p:nvSpPr>
        <p:spPr>
          <a:xfrm>
            <a:off x="1615155" y="2183363"/>
            <a:ext cx="3985202" cy="1179264"/>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796597"/>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1615155" y="4107468"/>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25" name="图片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9801" name="副标题 2"/>
          <p:cNvSpPr>
            <a:spLocks noGrp="1"/>
          </p:cNvSpPr>
          <p:nvPr userDrawn="1">
            <p:ph type="subTitle" idx="1"/>
          </p:nvPr>
        </p:nvSpPr>
        <p:spPr>
          <a:xfrm>
            <a:off x="5259687" y="3012211"/>
            <a:ext cx="5787426" cy="608032"/>
          </a:xfrm>
        </p:spPr>
        <p:txBody>
          <a:bodyPr anchor="t">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a:p>
            <a:endParaRPr lang="zh-CN" altLang="en-US" dirty="0"/>
          </a:p>
        </p:txBody>
      </p:sp>
      <p:sp>
        <p:nvSpPr>
          <p:cNvPr id="9802" name="标题 1"/>
          <p:cNvSpPr>
            <a:spLocks noGrp="1"/>
          </p:cNvSpPr>
          <p:nvPr userDrawn="1">
            <p:ph type="ctrTitle"/>
          </p:nvPr>
        </p:nvSpPr>
        <p:spPr>
          <a:xfrm>
            <a:off x="5259687" y="1567543"/>
            <a:ext cx="5787426" cy="1421844"/>
          </a:xfrm>
        </p:spPr>
        <p:txBody>
          <a:bodyPr anchor="ctr">
            <a:norm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79076"/>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8133330" y="4487628"/>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dirty="0"/>
              <a:t>Team108_</a:t>
            </a:r>
            <a:r>
              <a:rPr lang="zh-CN" altLang="en-US" dirty="0"/>
              <a:t>需求评审</a:t>
            </a:r>
            <a:endParaRPr lang="zh-CN" altLang="en-US" dirty="0"/>
          </a:p>
        </p:txBody>
      </p:sp>
      <p:sp>
        <p:nvSpPr>
          <p:cNvPr id="6" name="文本占位符 5"/>
          <p:cNvSpPr>
            <a:spLocks noGrp="1"/>
          </p:cNvSpPr>
          <p:nvPr>
            <p:ph type="body" sz="quarter" idx="10"/>
          </p:nvPr>
        </p:nvSpPr>
        <p:spPr>
          <a:xfrm>
            <a:off x="669925" y="4133215"/>
            <a:ext cx="2359660" cy="248285"/>
          </a:xfrm>
        </p:spPr>
        <p:txBody>
          <a:bodyPr/>
          <a:lstStyle/>
          <a:p>
            <a:pPr fontAlgn="auto">
              <a:lnSpc>
                <a:spcPct val="100000"/>
              </a:lnSpc>
            </a:pPr>
            <a:r>
              <a:rPr lang="en-US" altLang="zh-CN" sz="2000" dirty="0"/>
              <a:t>16231183 </a:t>
            </a:r>
            <a:r>
              <a:rPr lang="zh-CN" altLang="en-US" sz="2000" dirty="0"/>
              <a:t>李嘉业</a:t>
            </a:r>
            <a:endParaRPr lang="zh-CN" altLang="en-US" sz="2000" dirty="0"/>
          </a:p>
          <a:p>
            <a:pPr fontAlgn="auto">
              <a:lnSpc>
                <a:spcPct val="100000"/>
              </a:lnSpc>
            </a:pPr>
            <a:r>
              <a:rPr lang="en-US" altLang="zh-CN" sz="2000" dirty="0"/>
              <a:t>16231136 </a:t>
            </a:r>
            <a:r>
              <a:rPr lang="zh-CN" altLang="en-US" sz="2000" dirty="0"/>
              <a:t>张弩</a:t>
            </a:r>
            <a:endParaRPr lang="zh-CN" altLang="en-US" sz="2000" dirty="0"/>
          </a:p>
          <a:p>
            <a:pPr fontAlgn="auto">
              <a:lnSpc>
                <a:spcPct val="100000"/>
              </a:lnSpc>
            </a:pPr>
            <a:r>
              <a:rPr lang="en-US" altLang="zh-CN" sz="2000" dirty="0"/>
              <a:t>16231112 </a:t>
            </a:r>
            <a:r>
              <a:rPr lang="zh-CN" altLang="en-US" sz="2000" dirty="0"/>
              <a:t>王润安</a:t>
            </a:r>
            <a:endParaRPr lang="zh-CN" altLang="en-US" sz="2000" dirty="0"/>
          </a:p>
          <a:p>
            <a:pPr fontAlgn="auto">
              <a:lnSpc>
                <a:spcPct val="100000"/>
              </a:lnSpc>
            </a:pPr>
            <a:r>
              <a:rPr lang="en-US" altLang="zh-CN" sz="2000" dirty="0"/>
              <a:t>16231173 </a:t>
            </a:r>
            <a:r>
              <a:rPr lang="zh-CN" altLang="en-US" sz="2000" dirty="0"/>
              <a:t>母江涛</a:t>
            </a:r>
            <a:endParaRPr lang="zh-CN" altLang="en-US" sz="2000" dirty="0"/>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Requirements</a:t>
                </a:r>
                <a:endPar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功能需求</a:t>
            </a:r>
            <a:endParaRPr 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dirty="0"/>
                  <a:t>用例模型</a:t>
                </a:r>
                <a:endParaRPr lang="zh-CN"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t>用户描述</a:t>
                </a:r>
                <a:endParaRPr lang="zh-CN" altLang="en-US"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t>用例模型</a:t>
                </a:r>
                <a:endParaRPr lang="zh-CN" altLang="en-US"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de-DE" sz="2100" b="1" dirty="0">
                  <a:sym typeface="+mn-ea"/>
                </a:rPr>
                <a:t>用例模型</a:t>
              </a:r>
              <a:endParaRPr lang="zh-CN" altLang="de-DE" sz="2100" b="1" dirty="0">
                <a:sym typeface="+mn-ea"/>
              </a:endParaRP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sym typeface="+mn-ea"/>
                </a:rPr>
                <a:t>三种功能的例图模型</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de-DE" sz="2100" b="1" dirty="0"/>
                <a:t>用例模型</a:t>
              </a:r>
              <a:endParaRPr lang="zh-CN" altLang="de-DE" sz="2100" b="1" dirty="0"/>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各功能用例的详细解释</a:t>
              </a:r>
              <a:endParaRPr lang="zh-CN" sz="1600" dirty="0"/>
            </a:p>
          </p:txBody>
        </p:sp>
        <p:sp>
          <p:nvSpPr>
            <p:cNvPr id="15" name="iṡlîďê"/>
            <p:cNvSpPr txBox="1"/>
            <p:nvPr/>
          </p:nvSpPr>
          <p:spPr>
            <a:xfrm>
              <a:off x="671513" y="2711919"/>
              <a:ext cx="3624487" cy="392512"/>
            </a:xfrm>
            <a:prstGeom prst="rect">
              <a:avLst/>
            </a:prstGeom>
            <a:noFill/>
            <a:ln>
              <a:noFill/>
            </a:ln>
          </p:spPr>
          <p:txBody>
            <a:bodyPr wrap="none" lIns="91440" tIns="45720" rIns="91440" bIns="45720" anchor="ctr" anchorCtr="0">
              <a:noAutofit/>
            </a:bodyPr>
            <a:lstStyle/>
            <a:p>
              <a:pPr>
                <a:buSzPct val="25000"/>
              </a:pPr>
              <a:r>
                <a:rPr lang="zh-CN" altLang="de-DE" sz="2400" b="1" dirty="0"/>
                <a:t>用户描述</a:t>
              </a:r>
              <a:endParaRPr lang="zh-CN" altLang="de-DE" sz="2400" b="1" dirty="0"/>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功能涉及参与者的描述</a:t>
              </a:r>
              <a:endParaRPr lang="zh-CN" sz="1600" dirty="0"/>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用例模型</a:t>
            </a:r>
            <a:endParaRPr lang="zh-CN" dirty="0"/>
          </a:p>
        </p:txBody>
      </p:sp>
      <p:sp>
        <p:nvSpPr>
          <p:cNvPr id="2" name="文本框 1"/>
          <p:cNvSpPr txBox="1"/>
          <p:nvPr/>
        </p:nvSpPr>
        <p:spPr>
          <a:xfrm>
            <a:off x="7082155" y="1227455"/>
            <a:ext cx="4379595" cy="4523105"/>
          </a:xfrm>
          <a:prstGeom prst="rect">
            <a:avLst/>
          </a:prstGeom>
          <a:noFill/>
        </p:spPr>
        <p:txBody>
          <a:bodyPr wrap="square" rtlCol="0">
            <a:spAutoFit/>
          </a:bodyPr>
          <a:lstStyle/>
          <a:p>
            <a:pPr fontAlgn="auto">
              <a:lnSpc>
                <a:spcPct val="150000"/>
              </a:lnSpc>
            </a:pPr>
            <a:r>
              <a:rPr lang="zh-CN" altLang="en-US" sz="1600"/>
              <a:t>以基本避障型为例</a:t>
            </a:r>
            <a:endParaRPr lang="zh-CN" altLang="en-US" sz="1600"/>
          </a:p>
          <a:p>
            <a:pPr fontAlgn="auto">
              <a:lnSpc>
                <a:spcPct val="150000"/>
              </a:lnSpc>
            </a:pPr>
            <a:endParaRPr lang="zh-CN" altLang="en-US" sz="1600"/>
          </a:p>
          <a:p>
            <a:pPr fontAlgn="auto">
              <a:lnSpc>
                <a:spcPct val="150000"/>
              </a:lnSpc>
            </a:pPr>
            <a:r>
              <a:rPr lang="zh-CN" altLang="en-US" sz="1600"/>
              <a:t>参与者</a:t>
            </a:r>
            <a:endParaRPr lang="zh-CN" altLang="en-US" sz="1600"/>
          </a:p>
          <a:p>
            <a:pPr fontAlgn="auto">
              <a:lnSpc>
                <a:spcPct val="150000"/>
              </a:lnSpc>
            </a:pPr>
            <a:r>
              <a:rPr lang="zh-CN" altLang="en-US" sz="1600"/>
              <a:t>机器人，机器人管理员，（传感器）；</a:t>
            </a:r>
            <a:endParaRPr lang="zh-CN" altLang="en-US" sz="1600"/>
          </a:p>
          <a:p>
            <a:pPr fontAlgn="auto">
              <a:lnSpc>
                <a:spcPct val="150000"/>
              </a:lnSpc>
            </a:pPr>
            <a:endParaRPr lang="zh-CN" altLang="en-US" sz="1600"/>
          </a:p>
          <a:p>
            <a:pPr fontAlgn="auto">
              <a:lnSpc>
                <a:spcPct val="150000"/>
              </a:lnSpc>
            </a:pPr>
            <a:r>
              <a:rPr lang="zh-CN" altLang="en-US" sz="1600"/>
              <a:t>使用功能</a:t>
            </a:r>
            <a:endParaRPr lang="zh-CN" altLang="en-US" sz="1600"/>
          </a:p>
          <a:p>
            <a:pPr fontAlgn="auto">
              <a:lnSpc>
                <a:spcPct val="150000"/>
              </a:lnSpc>
            </a:pPr>
            <a:r>
              <a:rPr lang="zh-CN" altLang="en-US" sz="1600"/>
              <a:t>运动驱动；</a:t>
            </a:r>
            <a:endParaRPr lang="zh-CN" altLang="en-US" sz="1600"/>
          </a:p>
          <a:p>
            <a:pPr fontAlgn="auto">
              <a:lnSpc>
                <a:spcPct val="150000"/>
              </a:lnSpc>
            </a:pPr>
            <a:r>
              <a:rPr lang="zh-CN" altLang="en-US" sz="1600"/>
              <a:t>避障路径规划；</a:t>
            </a:r>
            <a:endParaRPr lang="zh-CN" altLang="en-US" sz="1600"/>
          </a:p>
          <a:p>
            <a:pPr fontAlgn="auto">
              <a:lnSpc>
                <a:spcPct val="150000"/>
              </a:lnSpc>
            </a:pPr>
            <a:r>
              <a:rPr lang="zh-CN" altLang="en-US" sz="1600"/>
              <a:t>障碍物检测；</a:t>
            </a:r>
            <a:endParaRPr lang="zh-CN" altLang="en-US" sz="1600"/>
          </a:p>
          <a:p>
            <a:pPr fontAlgn="auto">
              <a:lnSpc>
                <a:spcPct val="150000"/>
              </a:lnSpc>
            </a:pPr>
            <a:r>
              <a:rPr lang="zh-CN" altLang="en-US" sz="1600"/>
              <a:t>错误处理；</a:t>
            </a:r>
            <a:endParaRPr lang="zh-CN" altLang="en-US" sz="1600"/>
          </a:p>
          <a:p>
            <a:pPr fontAlgn="auto">
              <a:lnSpc>
                <a:spcPct val="150000"/>
              </a:lnSpc>
            </a:pPr>
            <a:r>
              <a:rPr lang="zh-CN" altLang="en-US" sz="1600"/>
              <a:t>重新配置传感器等</a:t>
            </a:r>
            <a:r>
              <a:rPr lang="en-US" altLang="zh-CN" sz="1600"/>
              <a:t>......</a:t>
            </a:r>
            <a:endParaRPr lang="zh-CN" altLang="en-US" sz="1600"/>
          </a:p>
          <a:p>
            <a:pPr fontAlgn="auto">
              <a:lnSpc>
                <a:spcPct val="150000"/>
              </a:lnSpc>
            </a:pPr>
            <a:endParaRPr lang="zh-CN" altLang="en-US" sz="1600"/>
          </a:p>
        </p:txBody>
      </p:sp>
      <p:pic>
        <p:nvPicPr>
          <p:cNvPr id="3" name="图片 2" descr="基本避障"/>
          <p:cNvPicPr>
            <a:picLocks noChangeAspect="1"/>
          </p:cNvPicPr>
          <p:nvPr/>
        </p:nvPicPr>
        <p:blipFill>
          <a:blip r:embed="rId1"/>
          <a:stretch>
            <a:fillRect/>
          </a:stretch>
        </p:blipFill>
        <p:spPr>
          <a:xfrm>
            <a:off x="669925" y="1471295"/>
            <a:ext cx="5969635" cy="4345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用户描述</a:t>
            </a:r>
            <a:endParaRPr 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使用者</a:t>
              </a:r>
              <a:endParaRPr kumimoji="0" lang="zh-CN" altLang="en-US"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机器人管理员</a:t>
              </a:r>
              <a:endParaRPr kumimoji="0" lang="zh-CN" altLang="en-US"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rgbClr val="BD374A"/>
                  </a:solidFill>
                  <a:effectLst/>
                  <a:uLnTx/>
                  <a:uFillTx/>
                </a:rPr>
                <a:t>机器人</a:t>
              </a:r>
              <a:endParaRPr kumimoji="0" lang="en-US" sz="2000" b="1" i="0" u="none" strike="noStrike" kern="1200" cap="none" spc="0" normalizeH="0" baseline="0" noProof="0" dirty="0">
                <a:ln>
                  <a:noFill/>
                </a:ln>
                <a:solidFill>
                  <a:srgbClr val="BD374A"/>
                </a:solidFill>
                <a:effectLst/>
                <a:uLnTx/>
                <a:uFillTx/>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162425" y="2547620"/>
              <a:ext cx="386715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lang="en-US" altLang="zh-CN" sz="1600" noProof="0" dirty="0">
                  <a:ln>
                    <a:noFill/>
                  </a:ln>
                  <a:solidFill>
                    <a:srgbClr val="000000"/>
                  </a:solidFill>
                  <a:effectLst/>
                  <a:uLnTx/>
                  <a:uFillTx/>
                  <a:sym typeface="+mn-ea"/>
                </a:rPr>
                <a:t>具体任务的执行者，在机器人管理人员的指令下，结合用户的输入，完成相应的任务。机器人最主要的任务是负责运动控制。在此项功能之外，机器人还负责机械臂的控制，各项传感器读入数据的处理和寻路算法的实现。</a:t>
              </a:r>
              <a:endParaRPr kumimoji="0" lang="en-US" altLang="zh-CN" sz="1600" b="0" i="0" u="none" strike="noStrike" kern="1200" cap="none" spc="0" normalizeH="0" baseline="0" noProof="0" dirty="0">
                <a:ln>
                  <a:noFill/>
                </a:ln>
                <a:solidFill>
                  <a:srgbClr val="000000"/>
                </a:solidFill>
                <a:effectLst/>
                <a:uLnTx/>
                <a:uFillTx/>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机器人管理人员负责机器人的维护，同时机器人管理人员还负责机器人内部相关程序的编写。是机器人的实际操作者。</a:t>
              </a:r>
              <a:endParaRPr kumimoji="0" lang="en-US" altLang="zh-CN" sz="1600" b="0" i="0" u="none" strike="noStrike" kern="1200" cap="none" spc="0" normalizeH="0" baseline="0" noProof="0" dirty="0">
                <a:ln>
                  <a:noFill/>
                </a:ln>
                <a:solidFill>
                  <a:srgbClr val="000000"/>
                </a:solidFill>
                <a:effectLst/>
                <a:uLnTx/>
                <a:uFillTx/>
              </a:endParaRP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使用者是一类权限较低的使用者，一般情况下用户仅充当某件任务/实验的启动者。即给出该项任务/实验所需的一些必要的输入。</a:t>
              </a:r>
              <a:endParaRPr kumimoji="0" lang="en-US" altLang="zh-CN" sz="1600" b="0" i="0" u="none" strike="noStrike" kern="1200" cap="none" spc="0" normalizeH="0" baseline="0" noProof="0" dirty="0">
                <a:ln>
                  <a:noFill/>
                </a:ln>
                <a:solidFill>
                  <a:srgbClr val="000000"/>
                </a:solidFill>
                <a:effectLst/>
                <a:uLnTx/>
                <a:uFillTx/>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用例模型（详细描述）</a:t>
            </a:r>
            <a:endParaRPr lang="zh-CN" dirty="0"/>
          </a:p>
        </p:txBody>
      </p:sp>
      <p:sp>
        <p:nvSpPr>
          <p:cNvPr id="6" name="iṩḷíḓé"/>
          <p:cNvSpPr/>
          <p:nvPr/>
        </p:nvSpPr>
        <p:spPr bwMode="auto">
          <a:xfrm>
            <a:off x="8293100" y="1143635"/>
            <a:ext cx="3696970" cy="5714365"/>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sp>
        <p:nvSpPr>
          <p:cNvPr id="21" name="文本框 20"/>
          <p:cNvSpPr txBox="1"/>
          <p:nvPr/>
        </p:nvSpPr>
        <p:spPr>
          <a:xfrm>
            <a:off x="701040" y="1227455"/>
            <a:ext cx="8276590" cy="5682615"/>
          </a:xfrm>
          <a:prstGeom prst="rect">
            <a:avLst/>
          </a:prstGeom>
          <a:noFill/>
        </p:spPr>
        <p:txBody>
          <a:bodyPr wrap="square" rtlCol="0">
            <a:spAutoFit/>
          </a:bodyPr>
          <a:lstStyle/>
          <a:p>
            <a:pPr algn="l" fontAlgn="auto">
              <a:lnSpc>
                <a:spcPct val="120000"/>
              </a:lnSpc>
            </a:pPr>
            <a:r>
              <a:rPr lang="zh-CN" altLang="en-US" b="1">
                <a:sym typeface="+mn-ea"/>
              </a:rPr>
              <a:t>以目标检测抓取型为例</a:t>
            </a:r>
            <a:endParaRPr lang="zh-CN" altLang="en-US" b="1"/>
          </a:p>
          <a:p>
            <a:pPr algn="l" fontAlgn="auto">
              <a:lnSpc>
                <a:spcPct val="120000"/>
              </a:lnSpc>
            </a:pPr>
            <a:r>
              <a:rPr lang="zh-CN" altLang="en-US" b="1">
                <a:sym typeface="+mn-ea"/>
              </a:rPr>
              <a:t>主要参与者：</a:t>
            </a:r>
            <a:r>
              <a:rPr lang="zh-CN" altLang="en-US">
                <a:sym typeface="+mn-ea"/>
              </a:rPr>
              <a:t>机器人；</a:t>
            </a:r>
            <a:endParaRPr lang="zh-CN" altLang="en-US"/>
          </a:p>
          <a:p>
            <a:pPr algn="l" fontAlgn="auto">
              <a:lnSpc>
                <a:spcPct val="120000"/>
              </a:lnSpc>
            </a:pPr>
            <a:r>
              <a:rPr lang="zh-CN" altLang="en-US" b="1">
                <a:sym typeface="+mn-ea"/>
              </a:rPr>
              <a:t>目标：</a:t>
            </a:r>
            <a:r>
              <a:rPr lang="zh-CN" altLang="en-US">
                <a:sym typeface="+mn-ea"/>
              </a:rPr>
              <a:t>机器人能够自主完成指定物体的抓取；</a:t>
            </a:r>
            <a:endParaRPr lang="zh-CN" altLang="en-US"/>
          </a:p>
          <a:p>
            <a:pPr algn="l" fontAlgn="auto">
              <a:lnSpc>
                <a:spcPct val="120000"/>
              </a:lnSpc>
            </a:pPr>
            <a:r>
              <a:rPr lang="zh-CN" altLang="en-US" b="1">
                <a:sym typeface="+mn-ea"/>
              </a:rPr>
              <a:t>前置条件：</a:t>
            </a:r>
            <a:r>
              <a:rPr lang="zh-CN" altLang="en-US">
                <a:sym typeface="+mn-ea"/>
              </a:rPr>
              <a:t>必须完整配置系统；</a:t>
            </a:r>
            <a:endParaRPr lang="zh-CN" altLang="en-US"/>
          </a:p>
          <a:p>
            <a:pPr algn="l" fontAlgn="auto">
              <a:lnSpc>
                <a:spcPct val="120000"/>
              </a:lnSpc>
            </a:pPr>
            <a:r>
              <a:rPr lang="zh-CN" altLang="en-US" b="1">
                <a:sym typeface="+mn-ea"/>
              </a:rPr>
              <a:t>启动：</a:t>
            </a:r>
            <a:r>
              <a:rPr lang="zh-CN" altLang="en-US">
                <a:sym typeface="+mn-ea"/>
              </a:rPr>
              <a:t>机器人开始运动；</a:t>
            </a:r>
            <a:endParaRPr lang="zh-CN" altLang="en-US"/>
          </a:p>
          <a:p>
            <a:pPr algn="l" fontAlgn="auto">
              <a:lnSpc>
                <a:spcPct val="120000"/>
              </a:lnSpc>
            </a:pPr>
            <a:r>
              <a:rPr lang="zh-CN" altLang="en-US" b="1">
                <a:sym typeface="+mn-ea"/>
              </a:rPr>
              <a:t>场景：</a:t>
            </a:r>
            <a:endParaRPr lang="zh-CN" altLang="en-US"/>
          </a:p>
          <a:p>
            <a:pPr algn="l" fontAlgn="auto">
              <a:lnSpc>
                <a:spcPct val="120000"/>
              </a:lnSpc>
            </a:pPr>
            <a:r>
              <a:rPr lang="zh-CN" altLang="en-US">
                <a:sym typeface="+mn-ea"/>
              </a:rPr>
              <a:t>1.将物体所在位置输入机器人控制系统；</a:t>
            </a:r>
            <a:endParaRPr lang="zh-CN" altLang="en-US"/>
          </a:p>
          <a:p>
            <a:pPr algn="l" fontAlgn="auto">
              <a:lnSpc>
                <a:spcPct val="120000"/>
              </a:lnSpc>
            </a:pPr>
            <a:r>
              <a:rPr lang="zh-CN" altLang="en-US">
                <a:sym typeface="+mn-ea"/>
              </a:rPr>
              <a:t>2.机器人按指定路径移动到物体所在位置；</a:t>
            </a:r>
            <a:endParaRPr lang="zh-CN" altLang="en-US"/>
          </a:p>
          <a:p>
            <a:pPr algn="l" fontAlgn="auto">
              <a:lnSpc>
                <a:spcPct val="120000"/>
              </a:lnSpc>
            </a:pPr>
            <a:r>
              <a:rPr lang="zh-CN" altLang="en-US">
                <a:sym typeface="+mn-ea"/>
              </a:rPr>
              <a:t>3.机器人检测物体的位置细节以及物体形状；</a:t>
            </a:r>
            <a:endParaRPr lang="zh-CN" altLang="en-US"/>
          </a:p>
          <a:p>
            <a:pPr algn="l" fontAlgn="auto">
              <a:lnSpc>
                <a:spcPct val="120000"/>
              </a:lnSpc>
            </a:pPr>
            <a:r>
              <a:rPr lang="zh-CN" altLang="en-US">
                <a:sym typeface="+mn-ea"/>
              </a:rPr>
              <a:t>4.机器人进行物体的抓取规划；</a:t>
            </a:r>
            <a:endParaRPr lang="zh-CN" altLang="en-US"/>
          </a:p>
          <a:p>
            <a:pPr algn="l" fontAlgn="auto">
              <a:lnSpc>
                <a:spcPct val="120000"/>
              </a:lnSpc>
            </a:pPr>
            <a:r>
              <a:rPr lang="zh-CN" altLang="en-US">
                <a:sym typeface="+mn-ea"/>
              </a:rPr>
              <a:t>5.机器人对物体进行抓取；</a:t>
            </a:r>
            <a:endParaRPr lang="zh-CN" altLang="en-US"/>
          </a:p>
          <a:p>
            <a:pPr algn="l" fontAlgn="auto">
              <a:lnSpc>
                <a:spcPct val="120000"/>
              </a:lnSpc>
            </a:pPr>
            <a:r>
              <a:rPr lang="zh-CN" altLang="en-US">
                <a:sym typeface="+mn-ea"/>
              </a:rPr>
              <a:t>6.完成抓取命令；</a:t>
            </a:r>
            <a:endParaRPr lang="zh-CN" altLang="en-US"/>
          </a:p>
          <a:p>
            <a:pPr algn="l" fontAlgn="auto">
              <a:lnSpc>
                <a:spcPct val="120000"/>
              </a:lnSpc>
            </a:pPr>
            <a:r>
              <a:rPr lang="zh-CN" altLang="en-US" b="1">
                <a:sym typeface="+mn-ea"/>
              </a:rPr>
              <a:t>优先级：</a:t>
            </a:r>
            <a:r>
              <a:rPr lang="zh-CN" altLang="en-US">
                <a:sym typeface="+mn-ea"/>
              </a:rPr>
              <a:t>中</a:t>
            </a:r>
            <a:endParaRPr lang="zh-CN" altLang="en-US"/>
          </a:p>
          <a:p>
            <a:pPr algn="l" fontAlgn="auto">
              <a:lnSpc>
                <a:spcPct val="120000"/>
              </a:lnSpc>
            </a:pPr>
            <a:r>
              <a:rPr lang="zh-CN" altLang="en-US" b="1">
                <a:sym typeface="+mn-ea"/>
              </a:rPr>
              <a:t>何时可用：</a:t>
            </a:r>
            <a:r>
              <a:rPr lang="zh-CN" altLang="en-US">
                <a:sym typeface="+mn-ea"/>
              </a:rPr>
              <a:t>第三个增量</a:t>
            </a:r>
            <a:endParaRPr lang="zh-CN" altLang="en-US"/>
          </a:p>
          <a:p>
            <a:pPr algn="l" fontAlgn="auto">
              <a:lnSpc>
                <a:spcPct val="120000"/>
              </a:lnSpc>
            </a:pPr>
            <a:r>
              <a:rPr lang="zh-CN" altLang="en-US" b="1">
                <a:sym typeface="+mn-ea"/>
              </a:rPr>
              <a:t>使用频率：</a:t>
            </a:r>
            <a:r>
              <a:rPr lang="zh-CN" altLang="en-US">
                <a:sym typeface="+mn-ea"/>
              </a:rPr>
              <a:t>中</a:t>
            </a:r>
            <a:endParaRPr lang="zh-CN" altLang="en-US"/>
          </a:p>
          <a:p>
            <a:pPr algn="l" fontAlgn="auto">
              <a:lnSpc>
                <a:spcPct val="120000"/>
              </a:lnSpc>
            </a:pPr>
            <a:r>
              <a:rPr lang="zh-CN" altLang="en-US" b="1">
                <a:sym typeface="+mn-ea"/>
              </a:rPr>
              <a:t>次要参与者：</a:t>
            </a:r>
            <a:r>
              <a:rPr lang="zh-CN" altLang="en-US">
                <a:sym typeface="+mn-ea"/>
              </a:rPr>
              <a:t>机器人所携带的各类传感器；</a:t>
            </a:r>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dirty="0"/>
              <a:t>需求</a:t>
            </a:r>
            <a:endParaRPr lang="zh-CN" dirty="0"/>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lang="en-US" altLang="zh-CN"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02</a:t>
                </a:r>
                <a:endParaRPr lang="en-US" altLang="zh-CN"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03</a:t>
                </a:r>
                <a:endParaRPr lang="en-US" altLang="zh-CN"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en-US" sz="2100" b="1" dirty="0">
                  <a:sym typeface="+mn-ea"/>
                </a:rPr>
                <a:t>分析方法</a:t>
              </a:r>
              <a:endParaRPr lang="zh-CN" altLang="de-DE" sz="2100" b="1" dirty="0">
                <a:sym typeface="+mn-ea"/>
              </a:endParaRP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altLang="en-US" sz="1600" dirty="0">
                  <a:sym typeface="+mn-ea"/>
                </a:rPr>
                <a:t>这里根据本工程的特性，给出待开发系统的类层次系统和各个类的说明。</a:t>
              </a:r>
              <a:endParaRPr lang="en-US" altLang="zh-CN" sz="1600" dirty="0">
                <a:sym typeface="+mn-ea"/>
              </a:endParaRPr>
            </a:p>
            <a:p>
              <a:pPr>
                <a:lnSpc>
                  <a:spcPct val="150000"/>
                </a:lnSpc>
                <a:buSzPct val="25000"/>
              </a:pPr>
              <a:r>
                <a:rPr lang="zh-CN" altLang="en-US" sz="1600" dirty="0">
                  <a:sym typeface="+mn-ea"/>
                </a:rPr>
                <a:t>没有采用构造数据库的数据需求分析方法，原因是设计的数据比较少。</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en-US" sz="2100" b="1" dirty="0"/>
                <a:t>类详细说明</a:t>
              </a:r>
              <a:endParaRPr lang="zh-CN" altLang="de-DE" sz="2100" b="1" dirty="0"/>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各类功能的详细说明</a:t>
              </a:r>
              <a:endParaRPr lang="zh-CN" sz="1600" dirty="0"/>
            </a:p>
          </p:txBody>
        </p:sp>
        <p:sp>
          <p:nvSpPr>
            <p:cNvPr id="15" name="iṡlîďê"/>
            <p:cNvSpPr txBox="1"/>
            <p:nvPr/>
          </p:nvSpPr>
          <p:spPr>
            <a:xfrm>
              <a:off x="671513" y="2700089"/>
              <a:ext cx="3624487" cy="392512"/>
            </a:xfrm>
            <a:prstGeom prst="rect">
              <a:avLst/>
            </a:prstGeom>
            <a:noFill/>
            <a:ln>
              <a:noFill/>
            </a:ln>
          </p:spPr>
          <p:txBody>
            <a:bodyPr wrap="none" lIns="91440" tIns="45720" rIns="91440" bIns="45720" anchor="ctr" anchorCtr="0">
              <a:noAutofit/>
            </a:bodyPr>
            <a:lstStyle/>
            <a:p>
              <a:pPr>
                <a:buSzPct val="25000"/>
              </a:pPr>
              <a:r>
                <a:rPr lang="zh-CN" altLang="en-US" sz="2100" b="1" dirty="0"/>
                <a:t>类层次说明</a:t>
              </a:r>
              <a:endParaRPr lang="zh-CN" altLang="de-DE" sz="2100" b="1" dirty="0"/>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本项目涉及各类的分类以及联系</a:t>
              </a:r>
              <a:endParaRPr lang="zh-CN" sz="1600" dirty="0"/>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类层次说明</a:t>
            </a:r>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23145" y="1853655"/>
            <a:ext cx="5141513" cy="3149999"/>
            <a:chOff x="6378975" y="2709000"/>
            <a:chExt cx="5141513" cy="3149999"/>
          </a:xfrm>
        </p:grpSpPr>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zh-CN" dirty="0"/>
                  <a:t>根据用例可以分析出所在系统中有潜在类，经过对类的识别分析之后可以得到实体类</a:t>
                </a:r>
                <a:r>
                  <a:rPr lang="zh-CN" altLang="en-US" dirty="0"/>
                  <a:t>。</a:t>
                </a: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Step1 </a:t>
                </a:r>
                <a:r>
                  <a:rPr lang="zh-CN" altLang="en-US" b="1" dirty="0"/>
                  <a:t>划分实体类</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700" dirty="0"/>
                  <a:t>通过类之间的联系来确定类的整体组织结构</a:t>
                </a:r>
                <a:endParaRPr lang="en-US" altLang="zh-CN" sz="17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Step2 </a:t>
                </a:r>
                <a:r>
                  <a:rPr lang="zh-CN" altLang="en-US" b="1" dirty="0"/>
                  <a:t>组织类结构</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6" name="表格 5"/>
          <p:cNvGraphicFramePr/>
          <p:nvPr/>
        </p:nvGraphicFramePr>
        <p:xfrm>
          <a:off x="526415" y="2098040"/>
          <a:ext cx="6080125" cy="2905760"/>
        </p:xfrm>
        <a:graphic>
          <a:graphicData uri="http://schemas.openxmlformats.org/drawingml/2006/table">
            <a:tbl>
              <a:tblPr firstRow="1" bandRow="1">
                <a:tableStyleId>{5940675A-B579-460E-94D1-54222C63F5DA}</a:tableStyleId>
              </a:tblPr>
              <a:tblGrid>
                <a:gridCol w="1518285"/>
                <a:gridCol w="1522095"/>
                <a:gridCol w="1520190"/>
                <a:gridCol w="1519555"/>
              </a:tblGrid>
              <a:tr h="363220">
                <a:tc>
                  <a:txBody>
                    <a:bodyPr/>
                    <a:p>
                      <a:pPr indent="0" algn="ctr">
                        <a:buNone/>
                      </a:pPr>
                      <a:r>
                        <a:rPr lang="en-US" sz="1600" b="1">
                          <a:solidFill>
                            <a:srgbClr val="000000"/>
                          </a:solidFill>
                          <a:latin typeface="+mn-ea"/>
                          <a:cs typeface="等线" panose="02010600030101010101" charset="-122"/>
                        </a:rPr>
                        <a:t>事物</a:t>
                      </a:r>
                      <a:endParaRPr lang="en-US" altLang="en-US" sz="1600" b="1">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mn-ea"/>
                          <a:cs typeface="等线" panose="02010600030101010101" charset="-122"/>
                        </a:rPr>
                        <a:t>事件</a:t>
                      </a:r>
                      <a:endParaRPr lang="en-US" altLang="en-US" sz="1600" b="1">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mn-ea"/>
                          <a:cs typeface="等线" panose="02010600030101010101" charset="-122"/>
                        </a:rPr>
                        <a:t>场所</a:t>
                      </a:r>
                      <a:endParaRPr lang="en-US" altLang="en-US" sz="1600" b="1">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mn-ea"/>
                          <a:cs typeface="等线" panose="02010600030101010101" charset="-122"/>
                        </a:rPr>
                        <a:t>设备</a:t>
                      </a:r>
                      <a:endParaRPr lang="en-US" altLang="en-US" sz="1600" b="1">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运动控制系统</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启动</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房间</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摄像头</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导航系统</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获取目标位置</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地面</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机械臂</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物品识别系统</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规划路线</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障碍物</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运动设备</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抓取控制系统</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按路线行进</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待抓取物品</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激光雷达</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总系统</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感知躲避障碍</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抓取</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停止</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等线" panose="02010600030101010101" charset="-122"/>
                        </a:rPr>
                        <a:t> </a:t>
                      </a: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solidFill>
                          <a:srgbClr val="000000"/>
                        </a:solidFill>
                        <a:latin typeface="+mn-ea"/>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5462" y="1400640"/>
            <a:ext cx="6602083" cy="483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类层次说明</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2"/>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îSḷïdè"/>
            <p:cNvSpPr/>
            <p:nvPr/>
          </p:nvSpPr>
          <p:spPr bwMode="auto">
            <a:xfrm>
              <a:off x="4759165" y="5315802"/>
              <a:ext cx="2108063" cy="557399"/>
            </a:xfrm>
            <a:prstGeom prst="rect">
              <a:avLst/>
            </a:prstGeom>
            <a:noFill/>
            <a:ln>
              <a:noFill/>
            </a:ln>
            <a:extLst>
              <a:ext uri="{909E8E84-426E-40DD-AFC4-6F175D3DCCD1}">
                <a14:hiddenFill xmlns:a14="http://schemas.microsoft.com/office/drawing/2010/main">
                  <a:blipFill>
                    <a:blip r:embed="rId3"/>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对障碍物的识别，</a:t>
              </a:r>
              <a:r>
                <a:rPr lang="zh-CN" altLang="en-US" dirty="0"/>
                <a:t>和</a:t>
              </a:r>
              <a:r>
                <a:rPr lang="zh-CN" altLang="zh-CN" dirty="0"/>
                <a:t>对障碍物的躲避</a:t>
              </a:r>
              <a:endParaRPr lang="en-US" altLang="zh-CN" sz="1000" dirty="0"/>
            </a:p>
          </p:txBody>
        </p:sp>
        <p:sp>
          <p:nvSpPr>
            <p:cNvPr id="7" name="ïsḻîḓê"/>
            <p:cNvSpPr txBox="1"/>
            <p:nvPr/>
          </p:nvSpPr>
          <p:spPr bwMode="auto">
            <a:xfrm>
              <a:off x="4759165" y="4902922"/>
              <a:ext cx="2108063" cy="412880"/>
            </a:xfrm>
            <a:prstGeom prst="rect">
              <a:avLst/>
            </a:prstGeom>
            <a:noFill/>
            <a:ln>
              <a:noFill/>
            </a:ln>
            <a:extLst>
              <a:ext uri="{909E8E84-426E-40DD-AFC4-6F175D3DCCD1}">
                <a14:hiddenFill xmlns:a14="http://schemas.microsoft.com/office/drawing/2010/main">
                  <a:blipFill>
                    <a:blip r:embed="rId3"/>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障碍物</a:t>
              </a:r>
              <a:endParaRPr lang="zh-CN" altLang="en-US" sz="1800" b="1" dirty="0"/>
            </a:p>
          </p:txBody>
        </p:sp>
        <p:sp>
          <p:nvSpPr>
            <p:cNvPr id="8" name="işlîḓê"/>
            <p:cNvSpPr/>
            <p:nvPr/>
          </p:nvSpPr>
          <p:spPr bwMode="auto">
            <a:xfrm>
              <a:off x="4120618" y="4995813"/>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blipFill>
              <a:blip r:embed="rId3"/>
              <a:stretch>
                <a:fillRect l="-39904" r="-37764"/>
              </a:stretch>
            </a:blipFill>
            <a:ln>
              <a:noFill/>
            </a:ln>
          </p:spPr>
          <p:txBody>
            <a:bodyPr anchor="ctr"/>
            <a:lstStyle/>
            <a:p>
              <a:pPr algn="ctr"/>
            </a:p>
          </p:txBody>
        </p:sp>
        <p:sp>
          <p:nvSpPr>
            <p:cNvPr id="9" name="iṩḻîḍê"/>
            <p:cNvSpPr/>
            <p:nvPr/>
          </p:nvSpPr>
          <p:spPr bwMode="auto">
            <a:xfrm>
              <a:off x="8287557" y="5315802"/>
              <a:ext cx="2108063" cy="557399"/>
            </a:xfrm>
            <a:prstGeom prst="rect">
              <a:avLst/>
            </a:prstGeom>
            <a:noFill/>
            <a:ln>
              <a:noFill/>
            </a:ln>
            <a:extLst>
              <a:ext uri="{909E8E84-426E-40DD-AFC4-6F175D3DCCD1}">
                <a14:hiddenFill xmlns:a14="http://schemas.microsoft.com/office/drawing/2010/main">
                  <a:blipFill>
                    <a:blip r:embed="rId3"/>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实现每时每刻机器人在房间中所处的位置</a:t>
              </a:r>
              <a:r>
                <a:rPr lang="zh-CN" altLang="en-US" dirty="0"/>
                <a:t>的定位</a:t>
              </a:r>
              <a:endParaRPr lang="en-US" altLang="zh-CN" sz="1000" dirty="0"/>
            </a:p>
          </p:txBody>
        </p:sp>
        <p:sp>
          <p:nvSpPr>
            <p:cNvPr id="10" name="ïṧlîḓè"/>
            <p:cNvSpPr txBox="1"/>
            <p:nvPr/>
          </p:nvSpPr>
          <p:spPr bwMode="auto">
            <a:xfrm>
              <a:off x="8287557" y="4902922"/>
              <a:ext cx="2108063" cy="412880"/>
            </a:xfrm>
            <a:prstGeom prst="rect">
              <a:avLst/>
            </a:prstGeom>
            <a:noFill/>
            <a:ln>
              <a:noFill/>
            </a:ln>
            <a:extLst>
              <a:ext uri="{909E8E84-426E-40DD-AFC4-6F175D3DCCD1}">
                <a14:hiddenFill xmlns:a14="http://schemas.microsoft.com/office/drawing/2010/main">
                  <a:blipFill>
                    <a:blip r:embed="rId3"/>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位置定位</a:t>
              </a:r>
              <a:endParaRPr lang="zh-CN" altLang="zh-CN" b="1" dirty="0"/>
            </a:p>
          </p:txBody>
        </p:sp>
        <p:sp>
          <p:nvSpPr>
            <p:cNvPr id="11" name="îšlíḍè"/>
            <p:cNvSpPr/>
            <p:nvPr/>
          </p:nvSpPr>
          <p:spPr bwMode="auto">
            <a:xfrm>
              <a:off x="7649010" y="5059845"/>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blipFill>
              <a:blip r:embed="rId3"/>
              <a:stretch>
                <a:fillRect l="-14535" r="-13755"/>
              </a:stretch>
            </a:blipFill>
            <a:ln>
              <a:noFill/>
            </a:ln>
          </p:spPr>
          <p:txBody>
            <a:bodyPr anchor="ctr"/>
            <a:lstStyle/>
            <a:p>
              <a:pPr algn="ctr"/>
            </a:p>
          </p:txBody>
        </p:sp>
        <p:cxnSp>
          <p:nvCxnSpPr>
            <p:cNvPr id="12" name="直接箭头连接符 11"/>
            <p:cNvCxnSpPr/>
            <p:nvPr/>
          </p:nvCxnSpPr>
          <p:spPr>
            <a:xfrm>
              <a:off x="5486400" y="4111247"/>
              <a:ext cx="0" cy="587274"/>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iṡľïḍe"/>
            <p:cNvSpPr/>
            <p:nvPr/>
          </p:nvSpPr>
          <p:spPr bwMode="auto">
            <a:xfrm>
              <a:off x="4759165"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0000"/>
            </a:bodyPr>
            <a:lstStyle/>
            <a:p>
              <a:pPr>
                <a:lnSpc>
                  <a:spcPct val="150000"/>
                </a:lnSpc>
              </a:pPr>
              <a:r>
                <a:rPr lang="zh-CN" altLang="zh-CN" sz="1600" dirty="0"/>
                <a:t>指导运动系统机器人将要向什么方向进行行进</a:t>
              </a:r>
              <a:endParaRPr lang="en-US" altLang="zh-CN" sz="1600" dirty="0"/>
            </a:p>
          </p:txBody>
        </p:sp>
        <p:sp>
          <p:nvSpPr>
            <p:cNvPr id="15" name="ïslïdé"/>
            <p:cNvSpPr txBox="1"/>
            <p:nvPr/>
          </p:nvSpPr>
          <p:spPr bwMode="auto">
            <a:xfrm>
              <a:off x="4759165"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导航系统</a:t>
              </a:r>
              <a:endParaRPr lang="zh-CN" altLang="zh-CN" b="1" dirty="0"/>
            </a:p>
          </p:txBody>
        </p:sp>
        <p:sp>
          <p:nvSpPr>
            <p:cNvPr id="16" name="îşļîḋè"/>
            <p:cNvSpPr/>
            <p:nvPr/>
          </p:nvSpPr>
          <p:spPr bwMode="auto">
            <a:xfrm>
              <a:off x="4120618" y="328156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p>
          </p:txBody>
        </p:sp>
        <p:sp>
          <p:nvSpPr>
            <p:cNvPr id="17" name="iṡľíďê"/>
            <p:cNvSpPr/>
            <p:nvPr/>
          </p:nvSpPr>
          <p:spPr bwMode="auto">
            <a:xfrm>
              <a:off x="8287557"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通过位置定位提供的目标来实现对机器人行进路线的规划</a:t>
              </a:r>
              <a:endParaRPr lang="en-US" altLang="zh-CN" sz="1000" dirty="0"/>
            </a:p>
          </p:txBody>
        </p:sp>
        <p:sp>
          <p:nvSpPr>
            <p:cNvPr id="18" name="ïṣļïḋê"/>
            <p:cNvSpPr txBox="1"/>
            <p:nvPr/>
          </p:nvSpPr>
          <p:spPr bwMode="auto">
            <a:xfrm>
              <a:off x="8287557"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规划路线</a:t>
              </a:r>
              <a:endParaRPr lang="zh-CN" altLang="en-US" sz="1800" b="1" dirty="0"/>
            </a:p>
          </p:txBody>
        </p:sp>
        <p:sp>
          <p:nvSpPr>
            <p:cNvPr id="19" name="íṧ1iḍê"/>
            <p:cNvSpPr/>
            <p:nvPr/>
          </p:nvSpPr>
          <p:spPr bwMode="auto">
            <a:xfrm>
              <a:off x="7649010" y="323402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p>
          </p:txBody>
        </p:sp>
        <p:cxnSp>
          <p:nvCxnSpPr>
            <p:cNvPr id="20" name="直接箭头连接符 19"/>
            <p:cNvCxnSpPr/>
            <p:nvPr/>
          </p:nvCxnSpPr>
          <p:spPr>
            <a:xfrm>
              <a:off x="6656560" y="346801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397767" y="3990922"/>
              <a:ext cx="1360256" cy="661591"/>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2"/>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4791381" y="448550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操纵机器人的行进速度以及行进的距离</a:t>
              </a:r>
              <a:endParaRPr lang="en-US" altLang="zh-CN" sz="1000" dirty="0"/>
            </a:p>
          </p:txBody>
        </p:sp>
        <p:sp>
          <p:nvSpPr>
            <p:cNvPr id="15" name="ïslïdé"/>
            <p:cNvSpPr txBox="1"/>
            <p:nvPr/>
          </p:nvSpPr>
          <p:spPr bwMode="auto">
            <a:xfrm>
              <a:off x="4791381"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运动控制系统</a:t>
              </a:r>
              <a:endParaRPr lang="zh-CN" altLang="zh-CN" b="1" dirty="0"/>
            </a:p>
          </p:txBody>
        </p:sp>
        <p:sp>
          <p:nvSpPr>
            <p:cNvPr id="16" name="îşļîḋè"/>
            <p:cNvSpPr/>
            <p:nvPr/>
          </p:nvSpPr>
          <p:spPr bwMode="auto">
            <a:xfrm>
              <a:off x="4152834" y="4213222"/>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p>
          </p:txBody>
        </p:sp>
        <p:sp>
          <p:nvSpPr>
            <p:cNvPr id="17" name="iṡľíďê"/>
            <p:cNvSpPr/>
            <p:nvPr/>
          </p:nvSpPr>
          <p:spPr bwMode="auto">
            <a:xfrm>
              <a:off x="8319773" y="4485501"/>
              <a:ext cx="2108063" cy="8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zh-CN" altLang="en-US" sz="1100" dirty="0"/>
                <a:t>通过转向点的信息和上个转向点的信息可以确定需要如何转弯以及如何行进</a:t>
              </a:r>
              <a:endParaRPr lang="en-US" altLang="zh-CN" sz="1100" dirty="0"/>
            </a:p>
          </p:txBody>
        </p:sp>
        <p:sp>
          <p:nvSpPr>
            <p:cNvPr id="18" name="ïṣļïḋê"/>
            <p:cNvSpPr txBox="1"/>
            <p:nvPr/>
          </p:nvSpPr>
          <p:spPr bwMode="auto">
            <a:xfrm>
              <a:off x="8319773"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按路线行进</a:t>
              </a:r>
              <a:endParaRPr lang="zh-CN" altLang="en-US" sz="1800" b="1" dirty="0"/>
            </a:p>
          </p:txBody>
        </p:sp>
        <p:sp>
          <p:nvSpPr>
            <p:cNvPr id="19" name="íṧ1iḍê"/>
            <p:cNvSpPr/>
            <p:nvPr/>
          </p:nvSpPr>
          <p:spPr bwMode="auto">
            <a:xfrm>
              <a:off x="7681226" y="4165673"/>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p>
          </p:txBody>
        </p:sp>
        <p:cxnSp>
          <p:nvCxnSpPr>
            <p:cNvPr id="20" name="直接箭头连接符 19"/>
            <p:cNvCxnSpPr/>
            <p:nvPr/>
          </p:nvCxnSpPr>
          <p:spPr>
            <a:xfrm>
              <a:off x="6688776" y="4399663"/>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2"/>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p>
              <a:pPr>
                <a:lnSpc>
                  <a:spcPct val="150000"/>
                </a:lnSpc>
              </a:pPr>
              <a:r>
                <a:rPr lang="zh-CN" altLang="zh-CN" dirty="0"/>
                <a:t>需要实现的服务是对物体的识别。这里需要调用的类包括一个物体类。识别的过程中将要通过摄像头得到的照片与物体类中包含的信息进行图像模式识别来进行对物体的判断。</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物体识别</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zh-CN" dirty="0"/>
                <a:t>需要实现的服务是通过物体识别类提供的三维坐标来实现对目标物品的抓取。粗浅的设计是首先让机械臂达到指定的位置，再让机械臂做抓取的动作。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物体抓取</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p>
          </p:txBody>
        </p:sp>
        <p:cxnSp>
          <p:nvCxnSpPr>
            <p:cNvPr id="20" name="直接箭头连接符 19"/>
            <p:cNvCxnSpPr/>
            <p:nvPr/>
          </p:nvCxnSpPr>
          <p:spPr>
            <a:xfrm>
              <a:off x="6662311" y="366275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实现的任务是目标物品的识别和抓取工作。</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zh-CN" dirty="0"/>
              <a:t>物体识别及抓取</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endParaRPr lang="en-US" altLang="zh-CN" sz="2000" b="1" dirty="0">
                <a:solidFill>
                  <a:schemeClr val="tx2"/>
                </a:solidFill>
              </a:endParaRP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endParaRPr lang="en-US" altLang="zh-CN" sz="2400" dirty="0">
                <a:solidFill>
                  <a:schemeClr val="accent1">
                    <a:lumMod val="100000"/>
                  </a:schemeClr>
                </a:solidFill>
                <a:latin typeface="Impact" panose="020B0806030902050204" pitchFamily="34" charset="0"/>
              </a:endParaRP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endParaRPr lang="en-US" altLang="zh-CN" sz="2400">
                <a:solidFill>
                  <a:schemeClr val="accent2">
                    <a:lumMod val="100000"/>
                  </a:schemeClr>
                </a:solidFill>
                <a:latin typeface="Impact" panose="020B0806030902050204" pitchFamily="34" charset="0"/>
              </a:endParaRP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endParaRPr lang="en-US" altLang="zh-CN" sz="2400">
                <a:solidFill>
                  <a:schemeClr val="accent3">
                    <a:lumMod val="100000"/>
                  </a:schemeClr>
                </a:solidFill>
                <a:latin typeface="Impact" panose="020B0806030902050204" pitchFamily="34" charset="0"/>
              </a:endParaRP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endParaRPr lang="en-US" altLang="zh-CN" sz="2400">
                <a:solidFill>
                  <a:schemeClr val="accent4">
                    <a:lumMod val="100000"/>
                  </a:schemeClr>
                </a:solidFill>
                <a:latin typeface="Impact" panose="020B0806030902050204" pitchFamily="34" charset="0"/>
              </a:endParaRP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endParaRPr lang="en-US" altLang="zh-CN" sz="2400">
                <a:solidFill>
                  <a:schemeClr val="accent5">
                    <a:lumMod val="100000"/>
                  </a:schemeClr>
                </a:solidFill>
                <a:latin typeface="Impact" panose="020B0806030902050204" pitchFamily="34" charset="0"/>
              </a:endParaRP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小组分工</a:t>
              </a:r>
              <a:endParaRPr lang="zh-CN" sz="2000" b="1" dirty="0"/>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sz="2000" b="1" dirty="0"/>
                <a:t>范围描述</a:t>
              </a:r>
              <a:endParaRPr lang="zh-CN" sz="2000" b="1" dirty="0"/>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各类需求</a:t>
              </a:r>
              <a:endParaRPr lang="zh-CN" sz="2000" b="1" dirty="0"/>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软硬件环境</a:t>
              </a:r>
              <a:endParaRPr lang="zh-CN" sz="2000" b="1" dirty="0"/>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用户界面需求</a:t>
              </a:r>
              <a:endParaRPr lang="zh-CN" sz="2000" b="1"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2"/>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en-US" dirty="0"/>
                <a:t>启动时不但要完成系统的加载任务，还需要完成对一些基本数据的初始化。这些数据包括机器人的起始位置、目标物品所在位置以及房间的长宽信息。</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启动</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p>
              <a:pPr>
                <a:lnSpc>
                  <a:spcPct val="150000"/>
                </a:lnSpc>
              </a:pPr>
              <a:r>
                <a:rPr lang="zh-CN" altLang="en-US" dirty="0"/>
                <a:t>当硬件出现故障时紧急停止，当转了</a:t>
              </a:r>
              <a:r>
                <a:rPr lang="en-US" altLang="zh-CN" dirty="0"/>
                <a:t>360</a:t>
              </a:r>
              <a:r>
                <a:rPr lang="zh-CN" altLang="en-US" dirty="0"/>
                <a:t>度而没有前进时紧急停止，当返回了历史转向点时（说明迷路了）紧急停止。</a:t>
              </a:r>
              <a:endParaRPr lang="en-US" altLang="zh-CN" dirty="0"/>
            </a:p>
            <a:p>
              <a:pPr>
                <a:lnSpc>
                  <a:spcPct val="150000"/>
                </a:lnSpc>
              </a:pPr>
              <a:r>
                <a:rPr lang="zh-CN" altLang="en-US" dirty="0"/>
                <a:t>出现上述信息时应当返回相应信息等待管理员进行下一步操作。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紧急终止</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p>
          </p:txBody>
        </p: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实现的任务是机器人在初始启动以及遇到一些意外的问题时的处理方法。</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启动及终止</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非功能性需求</a:t>
            </a:r>
            <a:endParaRPr lang="zh-CN" dirty="0"/>
          </a:p>
        </p:txBody>
      </p:sp>
      <p:grpSp>
        <p:nvGrpSpPr>
          <p:cNvPr id="5" name="eb6ce8d4-d194-4584-80cd-48ea3741a58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2268402"/>
            <a:ext cx="10850563" cy="2870558"/>
            <a:chOff x="669925" y="2268402"/>
            <a:chExt cx="10850563" cy="2870558"/>
          </a:xfrm>
        </p:grpSpPr>
        <p:sp>
          <p:nvSpPr>
            <p:cNvPr id="6" name="ïŝ1îḋé"/>
            <p:cNvSpPr/>
            <p:nvPr/>
          </p:nvSpPr>
          <p:spPr bwMode="auto">
            <a:xfrm>
              <a:off x="669925" y="2268402"/>
              <a:ext cx="10850563" cy="1009956"/>
            </a:xfrm>
            <a:prstGeom prst="homePlate">
              <a:avLst/>
            </a:prstGeom>
            <a:solidFill>
              <a:schemeClr val="bg1">
                <a:lumMod val="85000"/>
              </a:schemeClr>
            </a:solidFill>
            <a:ln w="19050">
              <a:noFill/>
              <a:round/>
            </a:ln>
            <a:effectLst/>
          </p:spPr>
          <p:txBody>
            <a:bodyPr anchor="ctr"/>
            <a:lstStyle/>
            <a:p>
              <a:pPr algn="ctr"/>
            </a:p>
          </p:txBody>
        </p:sp>
        <p:grpSp>
          <p:nvGrpSpPr>
            <p:cNvPr id="7" name="ïṩľïďê"/>
            <p:cNvGrpSpPr/>
            <p:nvPr/>
          </p:nvGrpSpPr>
          <p:grpSpPr>
            <a:xfrm>
              <a:off x="1540209" y="2602588"/>
              <a:ext cx="949536" cy="949536"/>
              <a:chOff x="3181757" y="2258239"/>
              <a:chExt cx="475436" cy="475436"/>
            </a:xfrm>
            <a:effectLst/>
          </p:grpSpPr>
          <p:sp>
            <p:nvSpPr>
              <p:cNvPr id="54" name="işḷiḋé"/>
              <p:cNvSpPr/>
              <p:nvPr/>
            </p:nvSpPr>
            <p:spPr bwMode="auto">
              <a:xfrm>
                <a:off x="3181757" y="2258239"/>
                <a:ext cx="475436" cy="475436"/>
              </a:xfrm>
              <a:prstGeom prst="ellipse">
                <a:avLst/>
              </a:prstGeom>
              <a:solidFill>
                <a:schemeClr val="accent1"/>
              </a:solidFill>
              <a:ln w="19050">
                <a:solidFill>
                  <a:schemeClr val="bg1"/>
                </a:solidFill>
                <a:round/>
              </a:ln>
            </p:spPr>
            <p:txBody>
              <a:bodyPr anchor="ctr"/>
              <a:lstStyle/>
              <a:p>
                <a:pPr algn="ctr"/>
              </a:p>
            </p:txBody>
          </p:sp>
          <p:grpSp>
            <p:nvGrpSpPr>
              <p:cNvPr id="55" name="ïSľiḋe"/>
              <p:cNvGrpSpPr/>
              <p:nvPr/>
            </p:nvGrpSpPr>
            <p:grpSpPr>
              <a:xfrm>
                <a:off x="3276095" y="2324131"/>
                <a:ext cx="286761" cy="343619"/>
                <a:chOff x="3735388" y="3473450"/>
                <a:chExt cx="184150" cy="220663"/>
              </a:xfrm>
              <a:solidFill>
                <a:schemeClr val="bg1"/>
              </a:solidFill>
            </p:grpSpPr>
            <p:sp>
              <p:nvSpPr>
                <p:cNvPr id="56" name="iśļïḋe"/>
                <p:cNvSpPr/>
                <p:nvPr/>
              </p:nvSpPr>
              <p:spPr bwMode="auto">
                <a:xfrm>
                  <a:off x="3773488" y="3473450"/>
                  <a:ext cx="104775" cy="104775"/>
                </a:xfrm>
                <a:custGeom>
                  <a:avLst/>
                  <a:gdLst/>
                  <a:ahLst/>
                  <a:cxnLst>
                    <a:cxn ang="0">
                      <a:pos x="21" y="41"/>
                    </a:cxn>
                    <a:cxn ang="0">
                      <a:pos x="41" y="21"/>
                    </a:cxn>
                    <a:cxn ang="0">
                      <a:pos x="21" y="0"/>
                    </a:cxn>
                    <a:cxn ang="0">
                      <a:pos x="0" y="21"/>
                    </a:cxn>
                    <a:cxn ang="0">
                      <a:pos x="21" y="41"/>
                    </a:cxn>
                    <a:cxn ang="0">
                      <a:pos x="21" y="6"/>
                    </a:cxn>
                    <a:cxn ang="0">
                      <a:pos x="36" y="21"/>
                    </a:cxn>
                    <a:cxn ang="0">
                      <a:pos x="21" y="36"/>
                    </a:cxn>
                    <a:cxn ang="0">
                      <a:pos x="6" y="21"/>
                    </a:cxn>
                    <a:cxn ang="0">
                      <a:pos x="21" y="6"/>
                    </a:cxn>
                  </a:cxnLst>
                  <a:rect l="0" t="0" r="r" b="b"/>
                  <a:pathLst>
                    <a:path w="41" h="41">
                      <a:moveTo>
                        <a:pt x="21" y="41"/>
                      </a:moveTo>
                      <a:cubicBezTo>
                        <a:pt x="32" y="41"/>
                        <a:pt x="41" y="32"/>
                        <a:pt x="41" y="21"/>
                      </a:cubicBezTo>
                      <a:cubicBezTo>
                        <a:pt x="41" y="9"/>
                        <a:pt x="32" y="0"/>
                        <a:pt x="21" y="0"/>
                      </a:cubicBezTo>
                      <a:cubicBezTo>
                        <a:pt x="10" y="0"/>
                        <a:pt x="0" y="9"/>
                        <a:pt x="0" y="21"/>
                      </a:cubicBezTo>
                      <a:cubicBezTo>
                        <a:pt x="0" y="32"/>
                        <a:pt x="10" y="41"/>
                        <a:pt x="21" y="41"/>
                      </a:cubicBezTo>
                      <a:close/>
                      <a:moveTo>
                        <a:pt x="21" y="6"/>
                      </a:moveTo>
                      <a:cubicBezTo>
                        <a:pt x="29" y="6"/>
                        <a:pt x="36" y="12"/>
                        <a:pt x="36" y="21"/>
                      </a:cubicBezTo>
                      <a:cubicBezTo>
                        <a:pt x="36" y="29"/>
                        <a:pt x="29" y="36"/>
                        <a:pt x="21" y="36"/>
                      </a:cubicBezTo>
                      <a:cubicBezTo>
                        <a:pt x="12" y="36"/>
                        <a:pt x="6" y="29"/>
                        <a:pt x="6" y="21"/>
                      </a:cubicBezTo>
                      <a:cubicBezTo>
                        <a:pt x="6" y="12"/>
                        <a:pt x="12" y="6"/>
                        <a:pt x="21" y="6"/>
                      </a:cubicBezTo>
                      <a:close/>
                    </a:path>
                  </a:pathLst>
                </a:custGeom>
                <a:grpFill/>
                <a:ln w="9525">
                  <a:noFill/>
                  <a:round/>
                </a:ln>
              </p:spPr>
              <p:txBody>
                <a:bodyPr anchor="ctr"/>
                <a:lstStyle/>
                <a:p>
                  <a:pPr algn="ctr"/>
                </a:p>
              </p:txBody>
            </p:sp>
            <p:sp>
              <p:nvSpPr>
                <p:cNvPr id="57" name="ïṩḻíḍe"/>
                <p:cNvSpPr/>
                <p:nvPr/>
              </p:nvSpPr>
              <p:spPr bwMode="auto">
                <a:xfrm>
                  <a:off x="3735388" y="3586163"/>
                  <a:ext cx="184150" cy="107950"/>
                </a:xfrm>
                <a:custGeom>
                  <a:avLst/>
                  <a:gdLst/>
                  <a:ahLst/>
                  <a:cxnLst>
                    <a:cxn ang="0">
                      <a:pos x="71" y="19"/>
                    </a:cxn>
                    <a:cxn ang="0">
                      <a:pos x="48" y="0"/>
                    </a:cxn>
                    <a:cxn ang="0">
                      <a:pos x="45" y="1"/>
                    </a:cxn>
                    <a:cxn ang="0">
                      <a:pos x="36" y="12"/>
                    </a:cxn>
                    <a:cxn ang="0">
                      <a:pos x="27" y="1"/>
                    </a:cxn>
                    <a:cxn ang="0">
                      <a:pos x="24" y="0"/>
                    </a:cxn>
                    <a:cxn ang="0">
                      <a:pos x="0" y="19"/>
                    </a:cxn>
                    <a:cxn ang="0">
                      <a:pos x="0" y="21"/>
                    </a:cxn>
                    <a:cxn ang="0">
                      <a:pos x="36" y="42"/>
                    </a:cxn>
                    <a:cxn ang="0">
                      <a:pos x="71" y="21"/>
                    </a:cxn>
                    <a:cxn ang="0">
                      <a:pos x="71" y="19"/>
                    </a:cxn>
                    <a:cxn ang="0">
                      <a:pos x="49" y="6"/>
                    </a:cxn>
                    <a:cxn ang="0">
                      <a:pos x="53" y="8"/>
                    </a:cxn>
                    <a:cxn ang="0">
                      <a:pos x="44" y="20"/>
                    </a:cxn>
                    <a:cxn ang="0">
                      <a:pos x="42" y="18"/>
                    </a:cxn>
                    <a:cxn ang="0">
                      <a:pos x="39" y="16"/>
                    </a:cxn>
                    <a:cxn ang="0">
                      <a:pos x="49" y="6"/>
                    </a:cxn>
                    <a:cxn ang="0">
                      <a:pos x="32" y="16"/>
                    </a:cxn>
                    <a:cxn ang="0">
                      <a:pos x="29" y="18"/>
                    </a:cxn>
                    <a:cxn ang="0">
                      <a:pos x="28" y="20"/>
                    </a:cxn>
                    <a:cxn ang="0">
                      <a:pos x="19" y="8"/>
                    </a:cxn>
                    <a:cxn ang="0">
                      <a:pos x="23" y="6"/>
                    </a:cxn>
                    <a:cxn ang="0">
                      <a:pos x="32" y="16"/>
                    </a:cxn>
                    <a:cxn ang="0">
                      <a:pos x="38" y="36"/>
                    </a:cxn>
                    <a:cxn ang="0">
                      <a:pos x="38" y="24"/>
                    </a:cxn>
                    <a:cxn ang="0">
                      <a:pos x="36" y="23"/>
                    </a:cxn>
                    <a:cxn ang="0">
                      <a:pos x="34" y="24"/>
                    </a:cxn>
                    <a:cxn ang="0">
                      <a:pos x="34" y="36"/>
                    </a:cxn>
                    <a:cxn ang="0">
                      <a:pos x="6" y="20"/>
                    </a:cxn>
                    <a:cxn ang="0">
                      <a:pos x="16" y="10"/>
                    </a:cxn>
                    <a:cxn ang="0">
                      <a:pos x="27" y="23"/>
                    </a:cxn>
                    <a:cxn ang="0">
                      <a:pos x="29" y="23"/>
                    </a:cxn>
                    <a:cxn ang="0">
                      <a:pos x="32" y="21"/>
                    </a:cxn>
                    <a:cxn ang="0">
                      <a:pos x="36" y="18"/>
                    </a:cxn>
                    <a:cxn ang="0">
                      <a:pos x="40" y="21"/>
                    </a:cxn>
                    <a:cxn ang="0">
                      <a:pos x="43" y="23"/>
                    </a:cxn>
                    <a:cxn ang="0">
                      <a:pos x="44" y="24"/>
                    </a:cxn>
                    <a:cxn ang="0">
                      <a:pos x="45" y="23"/>
                    </a:cxn>
                    <a:cxn ang="0">
                      <a:pos x="56" y="10"/>
                    </a:cxn>
                    <a:cxn ang="0">
                      <a:pos x="66" y="20"/>
                    </a:cxn>
                    <a:cxn ang="0">
                      <a:pos x="38" y="36"/>
                    </a:cxn>
                  </a:cxnLst>
                  <a:rect l="0" t="0" r="r" b="b"/>
                  <a:pathLst>
                    <a:path w="72" h="42">
                      <a:moveTo>
                        <a:pt x="71" y="19"/>
                      </a:moveTo>
                      <a:cubicBezTo>
                        <a:pt x="66" y="10"/>
                        <a:pt x="58" y="3"/>
                        <a:pt x="48" y="0"/>
                      </a:cubicBezTo>
                      <a:cubicBezTo>
                        <a:pt x="47" y="0"/>
                        <a:pt x="46" y="0"/>
                        <a:pt x="45" y="1"/>
                      </a:cubicBezTo>
                      <a:cubicBezTo>
                        <a:pt x="43" y="6"/>
                        <a:pt x="40" y="9"/>
                        <a:pt x="36" y="12"/>
                      </a:cubicBezTo>
                      <a:cubicBezTo>
                        <a:pt x="32" y="9"/>
                        <a:pt x="29" y="6"/>
                        <a:pt x="27" y="1"/>
                      </a:cubicBezTo>
                      <a:cubicBezTo>
                        <a:pt x="26" y="0"/>
                        <a:pt x="25" y="0"/>
                        <a:pt x="24" y="0"/>
                      </a:cubicBezTo>
                      <a:cubicBezTo>
                        <a:pt x="14" y="3"/>
                        <a:pt x="6" y="10"/>
                        <a:pt x="0" y="19"/>
                      </a:cubicBezTo>
                      <a:cubicBezTo>
                        <a:pt x="0" y="19"/>
                        <a:pt x="0" y="20"/>
                        <a:pt x="0" y="21"/>
                      </a:cubicBezTo>
                      <a:cubicBezTo>
                        <a:pt x="8" y="34"/>
                        <a:pt x="21" y="42"/>
                        <a:pt x="36" y="42"/>
                      </a:cubicBezTo>
                      <a:cubicBezTo>
                        <a:pt x="50" y="42"/>
                        <a:pt x="64" y="34"/>
                        <a:pt x="71" y="21"/>
                      </a:cubicBezTo>
                      <a:cubicBezTo>
                        <a:pt x="72" y="20"/>
                        <a:pt x="72" y="19"/>
                        <a:pt x="71" y="19"/>
                      </a:cubicBezTo>
                      <a:close/>
                      <a:moveTo>
                        <a:pt x="49" y="6"/>
                      </a:moveTo>
                      <a:cubicBezTo>
                        <a:pt x="50" y="6"/>
                        <a:pt x="52" y="7"/>
                        <a:pt x="53" y="8"/>
                      </a:cubicBezTo>
                      <a:cubicBezTo>
                        <a:pt x="51" y="12"/>
                        <a:pt x="48" y="16"/>
                        <a:pt x="44" y="20"/>
                      </a:cubicBezTo>
                      <a:cubicBezTo>
                        <a:pt x="43" y="19"/>
                        <a:pt x="43" y="19"/>
                        <a:pt x="42" y="18"/>
                      </a:cubicBezTo>
                      <a:cubicBezTo>
                        <a:pt x="41" y="18"/>
                        <a:pt x="40" y="17"/>
                        <a:pt x="39" y="16"/>
                      </a:cubicBezTo>
                      <a:cubicBezTo>
                        <a:pt x="43" y="13"/>
                        <a:pt x="46" y="10"/>
                        <a:pt x="49" y="6"/>
                      </a:cubicBezTo>
                      <a:close/>
                      <a:moveTo>
                        <a:pt x="32" y="16"/>
                      </a:moveTo>
                      <a:cubicBezTo>
                        <a:pt x="31" y="17"/>
                        <a:pt x="30" y="18"/>
                        <a:pt x="29" y="18"/>
                      </a:cubicBezTo>
                      <a:cubicBezTo>
                        <a:pt x="29" y="19"/>
                        <a:pt x="28" y="19"/>
                        <a:pt x="28" y="20"/>
                      </a:cubicBezTo>
                      <a:cubicBezTo>
                        <a:pt x="24" y="16"/>
                        <a:pt x="21" y="12"/>
                        <a:pt x="19" y="8"/>
                      </a:cubicBezTo>
                      <a:cubicBezTo>
                        <a:pt x="20" y="7"/>
                        <a:pt x="22" y="6"/>
                        <a:pt x="23" y="6"/>
                      </a:cubicBezTo>
                      <a:cubicBezTo>
                        <a:pt x="25" y="10"/>
                        <a:pt x="29" y="13"/>
                        <a:pt x="32" y="16"/>
                      </a:cubicBezTo>
                      <a:close/>
                      <a:moveTo>
                        <a:pt x="38" y="36"/>
                      </a:moveTo>
                      <a:cubicBezTo>
                        <a:pt x="38" y="24"/>
                        <a:pt x="38" y="24"/>
                        <a:pt x="38" y="24"/>
                      </a:cubicBezTo>
                      <a:cubicBezTo>
                        <a:pt x="38" y="23"/>
                        <a:pt x="37" y="23"/>
                        <a:pt x="36" y="23"/>
                      </a:cubicBezTo>
                      <a:cubicBezTo>
                        <a:pt x="35" y="23"/>
                        <a:pt x="34" y="23"/>
                        <a:pt x="34" y="24"/>
                      </a:cubicBezTo>
                      <a:cubicBezTo>
                        <a:pt x="34" y="36"/>
                        <a:pt x="34" y="36"/>
                        <a:pt x="34" y="36"/>
                      </a:cubicBezTo>
                      <a:cubicBezTo>
                        <a:pt x="23" y="36"/>
                        <a:pt x="12" y="30"/>
                        <a:pt x="6" y="20"/>
                      </a:cubicBezTo>
                      <a:cubicBezTo>
                        <a:pt x="8" y="16"/>
                        <a:pt x="12" y="12"/>
                        <a:pt x="16" y="10"/>
                      </a:cubicBezTo>
                      <a:cubicBezTo>
                        <a:pt x="18" y="14"/>
                        <a:pt x="22" y="19"/>
                        <a:pt x="27" y="23"/>
                      </a:cubicBezTo>
                      <a:cubicBezTo>
                        <a:pt x="27" y="24"/>
                        <a:pt x="28" y="24"/>
                        <a:pt x="29" y="23"/>
                      </a:cubicBezTo>
                      <a:cubicBezTo>
                        <a:pt x="30" y="23"/>
                        <a:pt x="31" y="22"/>
                        <a:pt x="32" y="21"/>
                      </a:cubicBezTo>
                      <a:cubicBezTo>
                        <a:pt x="33" y="20"/>
                        <a:pt x="34" y="19"/>
                        <a:pt x="36" y="18"/>
                      </a:cubicBezTo>
                      <a:cubicBezTo>
                        <a:pt x="37" y="19"/>
                        <a:pt x="39" y="20"/>
                        <a:pt x="40" y="21"/>
                      </a:cubicBezTo>
                      <a:cubicBezTo>
                        <a:pt x="41" y="22"/>
                        <a:pt x="42" y="23"/>
                        <a:pt x="43" y="23"/>
                      </a:cubicBezTo>
                      <a:cubicBezTo>
                        <a:pt x="43" y="24"/>
                        <a:pt x="43" y="24"/>
                        <a:pt x="44" y="24"/>
                      </a:cubicBezTo>
                      <a:cubicBezTo>
                        <a:pt x="44" y="24"/>
                        <a:pt x="45" y="24"/>
                        <a:pt x="45" y="23"/>
                      </a:cubicBezTo>
                      <a:cubicBezTo>
                        <a:pt x="50" y="19"/>
                        <a:pt x="53" y="14"/>
                        <a:pt x="56" y="10"/>
                      </a:cubicBezTo>
                      <a:cubicBezTo>
                        <a:pt x="60" y="12"/>
                        <a:pt x="63" y="16"/>
                        <a:pt x="66" y="20"/>
                      </a:cubicBezTo>
                      <a:cubicBezTo>
                        <a:pt x="60" y="30"/>
                        <a:pt x="49" y="36"/>
                        <a:pt x="38" y="36"/>
                      </a:cubicBezTo>
                      <a:close/>
                    </a:path>
                  </a:pathLst>
                </a:custGeom>
                <a:grpFill/>
                <a:ln w="9525">
                  <a:noFill/>
                  <a:round/>
                </a:ln>
              </p:spPr>
              <p:txBody>
                <a:bodyPr anchor="ctr"/>
                <a:lstStyle/>
                <a:p>
                  <a:pPr algn="ctr"/>
                </a:p>
              </p:txBody>
            </p:sp>
          </p:grpSp>
        </p:grpSp>
        <p:grpSp>
          <p:nvGrpSpPr>
            <p:cNvPr id="8" name="îṧ1idè"/>
            <p:cNvGrpSpPr/>
            <p:nvPr/>
          </p:nvGrpSpPr>
          <p:grpSpPr>
            <a:xfrm>
              <a:off x="3472566" y="2602588"/>
              <a:ext cx="949536" cy="949536"/>
              <a:chOff x="4581932" y="2258239"/>
              <a:chExt cx="475436" cy="475436"/>
            </a:xfrm>
            <a:effectLst/>
          </p:grpSpPr>
          <p:sp>
            <p:nvSpPr>
              <p:cNvPr id="47" name="ïslîḑe"/>
              <p:cNvSpPr/>
              <p:nvPr/>
            </p:nvSpPr>
            <p:spPr bwMode="auto">
              <a:xfrm>
                <a:off x="4581932" y="2258239"/>
                <a:ext cx="475436" cy="475436"/>
              </a:xfrm>
              <a:prstGeom prst="ellipse">
                <a:avLst/>
              </a:prstGeom>
              <a:solidFill>
                <a:schemeClr val="accent2"/>
              </a:solidFill>
              <a:ln w="19050">
                <a:solidFill>
                  <a:schemeClr val="bg1"/>
                </a:solidFill>
                <a:round/>
              </a:ln>
            </p:spPr>
            <p:txBody>
              <a:bodyPr anchor="ctr"/>
              <a:lstStyle/>
              <a:p>
                <a:pPr algn="ctr"/>
              </a:p>
            </p:txBody>
          </p:sp>
          <p:grpSp>
            <p:nvGrpSpPr>
              <p:cNvPr id="48" name="î$ļïdê"/>
              <p:cNvGrpSpPr/>
              <p:nvPr/>
            </p:nvGrpSpPr>
            <p:grpSpPr>
              <a:xfrm>
                <a:off x="4705933" y="2383968"/>
                <a:ext cx="227685" cy="223978"/>
                <a:chOff x="4797425" y="4017963"/>
                <a:chExt cx="195263" cy="192088"/>
              </a:xfrm>
              <a:solidFill>
                <a:schemeClr val="bg1"/>
              </a:solidFill>
            </p:grpSpPr>
            <p:sp>
              <p:nvSpPr>
                <p:cNvPr id="49" name="îṩlïdè"/>
                <p:cNvSpPr/>
                <p:nvPr/>
              </p:nvSpPr>
              <p:spPr bwMode="auto">
                <a:xfrm>
                  <a:off x="4833938" y="4017963"/>
                  <a:ext cx="7938" cy="95250"/>
                </a:xfrm>
                <a:custGeom>
                  <a:avLst/>
                  <a:gdLst/>
                  <a:ahLst/>
                  <a:cxnLst>
                    <a:cxn ang="0">
                      <a:pos x="1" y="37"/>
                    </a:cxn>
                    <a:cxn ang="0">
                      <a:pos x="3" y="35"/>
                    </a:cxn>
                    <a:cxn ang="0">
                      <a:pos x="3" y="1"/>
                    </a:cxn>
                    <a:cxn ang="0">
                      <a:pos x="1" y="0"/>
                    </a:cxn>
                    <a:cxn ang="0">
                      <a:pos x="0" y="1"/>
                    </a:cxn>
                    <a:cxn ang="0">
                      <a:pos x="0" y="35"/>
                    </a:cxn>
                    <a:cxn ang="0">
                      <a:pos x="1" y="37"/>
                    </a:cxn>
                  </a:cxnLst>
                  <a:rect l="0" t="0" r="r" b="b"/>
                  <a:pathLst>
                    <a:path w="3" h="37">
                      <a:moveTo>
                        <a:pt x="1" y="37"/>
                      </a:moveTo>
                      <a:cubicBezTo>
                        <a:pt x="2" y="37"/>
                        <a:pt x="3" y="36"/>
                        <a:pt x="3" y="35"/>
                      </a:cubicBezTo>
                      <a:cubicBezTo>
                        <a:pt x="3" y="1"/>
                        <a:pt x="3" y="1"/>
                        <a:pt x="3" y="1"/>
                      </a:cubicBezTo>
                      <a:cubicBezTo>
                        <a:pt x="3" y="0"/>
                        <a:pt x="2" y="0"/>
                        <a:pt x="1" y="0"/>
                      </a:cubicBezTo>
                      <a:cubicBezTo>
                        <a:pt x="0" y="0"/>
                        <a:pt x="0" y="0"/>
                        <a:pt x="0" y="1"/>
                      </a:cubicBezTo>
                      <a:cubicBezTo>
                        <a:pt x="0" y="35"/>
                        <a:pt x="0" y="35"/>
                        <a:pt x="0" y="35"/>
                      </a:cubicBezTo>
                      <a:cubicBezTo>
                        <a:pt x="0" y="36"/>
                        <a:pt x="0" y="37"/>
                        <a:pt x="1" y="37"/>
                      </a:cubicBezTo>
                      <a:close/>
                    </a:path>
                  </a:pathLst>
                </a:custGeom>
                <a:grpFill/>
                <a:ln w="9525">
                  <a:noFill/>
                  <a:round/>
                </a:ln>
              </p:spPr>
              <p:txBody>
                <a:bodyPr anchor="ctr"/>
                <a:lstStyle/>
                <a:p>
                  <a:pPr algn="ctr"/>
                </a:p>
              </p:txBody>
            </p:sp>
            <p:sp>
              <p:nvSpPr>
                <p:cNvPr id="50" name="íśḻîḍê"/>
                <p:cNvSpPr/>
                <p:nvPr/>
              </p:nvSpPr>
              <p:spPr bwMode="auto">
                <a:xfrm>
                  <a:off x="4860925" y="4017963"/>
                  <a:ext cx="11113" cy="58738"/>
                </a:xfrm>
                <a:custGeom>
                  <a:avLst/>
                  <a:gdLst/>
                  <a:ahLst/>
                  <a:cxnLst>
                    <a:cxn ang="0">
                      <a:pos x="2" y="23"/>
                    </a:cxn>
                    <a:cxn ang="0">
                      <a:pos x="4" y="21"/>
                    </a:cxn>
                    <a:cxn ang="0">
                      <a:pos x="4" y="1"/>
                    </a:cxn>
                    <a:cxn ang="0">
                      <a:pos x="2" y="0"/>
                    </a:cxn>
                    <a:cxn ang="0">
                      <a:pos x="0" y="1"/>
                    </a:cxn>
                    <a:cxn ang="0">
                      <a:pos x="0" y="21"/>
                    </a:cxn>
                    <a:cxn ang="0">
                      <a:pos x="2" y="23"/>
                    </a:cxn>
                  </a:cxnLst>
                  <a:rect l="0" t="0" r="r" b="b"/>
                  <a:pathLst>
                    <a:path w="4" h="23">
                      <a:moveTo>
                        <a:pt x="2" y="23"/>
                      </a:moveTo>
                      <a:cubicBezTo>
                        <a:pt x="3" y="23"/>
                        <a:pt x="4" y="22"/>
                        <a:pt x="4" y="21"/>
                      </a:cubicBezTo>
                      <a:cubicBezTo>
                        <a:pt x="4" y="1"/>
                        <a:pt x="4" y="1"/>
                        <a:pt x="4" y="1"/>
                      </a:cubicBezTo>
                      <a:cubicBezTo>
                        <a:pt x="4" y="0"/>
                        <a:pt x="3" y="0"/>
                        <a:pt x="2" y="0"/>
                      </a:cubicBezTo>
                      <a:cubicBezTo>
                        <a:pt x="1" y="0"/>
                        <a:pt x="0" y="0"/>
                        <a:pt x="0" y="1"/>
                      </a:cubicBezTo>
                      <a:cubicBezTo>
                        <a:pt x="0" y="21"/>
                        <a:pt x="0" y="21"/>
                        <a:pt x="0" y="21"/>
                      </a:cubicBezTo>
                      <a:cubicBezTo>
                        <a:pt x="0" y="22"/>
                        <a:pt x="1" y="23"/>
                        <a:pt x="2" y="23"/>
                      </a:cubicBezTo>
                      <a:close/>
                    </a:path>
                  </a:pathLst>
                </a:custGeom>
                <a:grpFill/>
                <a:ln w="9525">
                  <a:noFill/>
                  <a:round/>
                </a:ln>
              </p:spPr>
              <p:txBody>
                <a:bodyPr anchor="ctr"/>
                <a:lstStyle/>
                <a:p>
                  <a:pPr algn="ctr"/>
                </a:p>
              </p:txBody>
            </p:sp>
            <p:sp>
              <p:nvSpPr>
                <p:cNvPr id="51" name="ïṧḷîḋe"/>
                <p:cNvSpPr/>
                <p:nvPr/>
              </p:nvSpPr>
              <p:spPr bwMode="auto">
                <a:xfrm>
                  <a:off x="4892675" y="4017963"/>
                  <a:ext cx="7938" cy="76200"/>
                </a:xfrm>
                <a:custGeom>
                  <a:avLst/>
                  <a:gdLst/>
                  <a:ahLst/>
                  <a:cxnLst>
                    <a:cxn ang="0">
                      <a:pos x="2" y="30"/>
                    </a:cxn>
                    <a:cxn ang="0">
                      <a:pos x="3" y="28"/>
                    </a:cxn>
                    <a:cxn ang="0">
                      <a:pos x="3" y="1"/>
                    </a:cxn>
                    <a:cxn ang="0">
                      <a:pos x="2" y="0"/>
                    </a:cxn>
                    <a:cxn ang="0">
                      <a:pos x="0" y="1"/>
                    </a:cxn>
                    <a:cxn ang="0">
                      <a:pos x="0" y="28"/>
                    </a:cxn>
                    <a:cxn ang="0">
                      <a:pos x="2" y="30"/>
                    </a:cxn>
                  </a:cxnLst>
                  <a:rect l="0" t="0" r="r" b="b"/>
                  <a:pathLst>
                    <a:path w="3" h="30">
                      <a:moveTo>
                        <a:pt x="2" y="30"/>
                      </a:moveTo>
                      <a:cubicBezTo>
                        <a:pt x="3" y="30"/>
                        <a:pt x="3" y="29"/>
                        <a:pt x="3" y="28"/>
                      </a:cubicBezTo>
                      <a:cubicBezTo>
                        <a:pt x="3" y="1"/>
                        <a:pt x="3" y="1"/>
                        <a:pt x="3" y="1"/>
                      </a:cubicBezTo>
                      <a:cubicBezTo>
                        <a:pt x="3" y="0"/>
                        <a:pt x="3" y="0"/>
                        <a:pt x="2" y="0"/>
                      </a:cubicBezTo>
                      <a:cubicBezTo>
                        <a:pt x="1" y="0"/>
                        <a:pt x="0" y="0"/>
                        <a:pt x="0" y="1"/>
                      </a:cubicBezTo>
                      <a:cubicBezTo>
                        <a:pt x="0" y="28"/>
                        <a:pt x="0" y="28"/>
                        <a:pt x="0" y="28"/>
                      </a:cubicBezTo>
                      <a:cubicBezTo>
                        <a:pt x="0" y="29"/>
                        <a:pt x="1" y="30"/>
                        <a:pt x="2" y="30"/>
                      </a:cubicBezTo>
                      <a:close/>
                    </a:path>
                  </a:pathLst>
                </a:custGeom>
                <a:grpFill/>
                <a:ln w="9525">
                  <a:noFill/>
                  <a:round/>
                </a:ln>
              </p:spPr>
              <p:txBody>
                <a:bodyPr anchor="ctr"/>
                <a:lstStyle/>
                <a:p>
                  <a:pPr algn="ctr"/>
                </a:p>
              </p:txBody>
            </p:sp>
            <p:sp>
              <p:nvSpPr>
                <p:cNvPr id="52" name="ïṧḷïde"/>
                <p:cNvSpPr/>
                <p:nvPr/>
              </p:nvSpPr>
              <p:spPr bwMode="auto">
                <a:xfrm>
                  <a:off x="4922838" y="4017963"/>
                  <a:ext cx="7938" cy="38100"/>
                </a:xfrm>
                <a:custGeom>
                  <a:avLst/>
                  <a:gdLst/>
                  <a:ahLst/>
                  <a:cxnLst>
                    <a:cxn ang="0">
                      <a:pos x="2" y="15"/>
                    </a:cxn>
                    <a:cxn ang="0">
                      <a:pos x="3" y="14"/>
                    </a:cxn>
                    <a:cxn ang="0">
                      <a:pos x="3" y="1"/>
                    </a:cxn>
                    <a:cxn ang="0">
                      <a:pos x="2" y="0"/>
                    </a:cxn>
                    <a:cxn ang="0">
                      <a:pos x="0" y="1"/>
                    </a:cxn>
                    <a:cxn ang="0">
                      <a:pos x="0" y="14"/>
                    </a:cxn>
                    <a:cxn ang="0">
                      <a:pos x="2" y="15"/>
                    </a:cxn>
                  </a:cxnLst>
                  <a:rect l="0" t="0" r="r" b="b"/>
                  <a:pathLst>
                    <a:path w="3" h="15">
                      <a:moveTo>
                        <a:pt x="2" y="15"/>
                      </a:moveTo>
                      <a:cubicBezTo>
                        <a:pt x="2" y="15"/>
                        <a:pt x="3" y="15"/>
                        <a:pt x="3" y="14"/>
                      </a:cubicBezTo>
                      <a:cubicBezTo>
                        <a:pt x="3" y="1"/>
                        <a:pt x="3" y="1"/>
                        <a:pt x="3" y="1"/>
                      </a:cubicBezTo>
                      <a:cubicBezTo>
                        <a:pt x="3" y="0"/>
                        <a:pt x="2" y="0"/>
                        <a:pt x="2" y="0"/>
                      </a:cubicBezTo>
                      <a:cubicBezTo>
                        <a:pt x="1" y="0"/>
                        <a:pt x="0" y="0"/>
                        <a:pt x="0" y="1"/>
                      </a:cubicBezTo>
                      <a:cubicBezTo>
                        <a:pt x="0" y="14"/>
                        <a:pt x="0" y="14"/>
                        <a:pt x="0" y="14"/>
                      </a:cubicBezTo>
                      <a:cubicBezTo>
                        <a:pt x="0" y="15"/>
                        <a:pt x="1" y="15"/>
                        <a:pt x="2" y="15"/>
                      </a:cubicBezTo>
                      <a:close/>
                    </a:path>
                  </a:pathLst>
                </a:custGeom>
                <a:grpFill/>
                <a:ln w="9525">
                  <a:noFill/>
                  <a:round/>
                </a:ln>
              </p:spPr>
              <p:txBody>
                <a:bodyPr anchor="ctr"/>
                <a:lstStyle/>
                <a:p>
                  <a:pPr algn="ctr"/>
                </a:p>
              </p:txBody>
            </p:sp>
            <p:sp>
              <p:nvSpPr>
                <p:cNvPr id="53" name="íṥlïḓe"/>
                <p:cNvSpPr/>
                <p:nvPr/>
              </p:nvSpPr>
              <p:spPr bwMode="auto">
                <a:xfrm>
                  <a:off x="4797425" y="4017963"/>
                  <a:ext cx="195263" cy="192088"/>
                </a:xfrm>
                <a:custGeom>
                  <a:avLst/>
                  <a:gdLst/>
                  <a:ahLst/>
                  <a:cxnLst>
                    <a:cxn ang="0">
                      <a:pos x="73" y="23"/>
                    </a:cxn>
                    <a:cxn ang="0">
                      <a:pos x="64" y="70"/>
                    </a:cxn>
                    <a:cxn ang="0">
                      <a:pos x="62" y="32"/>
                    </a:cxn>
                    <a:cxn ang="0">
                      <a:pos x="61" y="70"/>
                    </a:cxn>
                    <a:cxn ang="0">
                      <a:pos x="52" y="51"/>
                    </a:cxn>
                    <a:cxn ang="0">
                      <a:pos x="49" y="51"/>
                    </a:cxn>
                    <a:cxn ang="0">
                      <a:pos x="40" y="70"/>
                    </a:cxn>
                    <a:cxn ang="0">
                      <a:pos x="39" y="57"/>
                    </a:cxn>
                    <a:cxn ang="0">
                      <a:pos x="37" y="70"/>
                    </a:cxn>
                    <a:cxn ang="0">
                      <a:pos x="29" y="56"/>
                    </a:cxn>
                    <a:cxn ang="0">
                      <a:pos x="25" y="56"/>
                    </a:cxn>
                    <a:cxn ang="0">
                      <a:pos x="17" y="70"/>
                    </a:cxn>
                    <a:cxn ang="0">
                      <a:pos x="15" y="67"/>
                    </a:cxn>
                    <a:cxn ang="0">
                      <a:pos x="14" y="70"/>
                    </a:cxn>
                    <a:cxn ang="0">
                      <a:pos x="28" y="39"/>
                    </a:cxn>
                    <a:cxn ang="0">
                      <a:pos x="43" y="46"/>
                    </a:cxn>
                    <a:cxn ang="0">
                      <a:pos x="71" y="14"/>
                    </a:cxn>
                    <a:cxn ang="0">
                      <a:pos x="74" y="16"/>
                    </a:cxn>
                    <a:cxn ang="0">
                      <a:pos x="73" y="2"/>
                    </a:cxn>
                    <a:cxn ang="0">
                      <a:pos x="71" y="0"/>
                    </a:cxn>
                    <a:cxn ang="0">
                      <a:pos x="58" y="5"/>
                    </a:cxn>
                    <a:cxn ang="0">
                      <a:pos x="66" y="6"/>
                    </a:cxn>
                    <a:cxn ang="0">
                      <a:pos x="28" y="34"/>
                    </a:cxn>
                    <a:cxn ang="0">
                      <a:pos x="5" y="65"/>
                    </a:cxn>
                    <a:cxn ang="0">
                      <a:pos x="2" y="0"/>
                    </a:cxn>
                    <a:cxn ang="0">
                      <a:pos x="0" y="72"/>
                    </a:cxn>
                    <a:cxn ang="0">
                      <a:pos x="0" y="72"/>
                    </a:cxn>
                    <a:cxn ang="0">
                      <a:pos x="0" y="73"/>
                    </a:cxn>
                    <a:cxn ang="0">
                      <a:pos x="0" y="73"/>
                    </a:cxn>
                    <a:cxn ang="0">
                      <a:pos x="0" y="74"/>
                    </a:cxn>
                    <a:cxn ang="0">
                      <a:pos x="1" y="74"/>
                    </a:cxn>
                    <a:cxn ang="0">
                      <a:pos x="1" y="74"/>
                    </a:cxn>
                    <a:cxn ang="0">
                      <a:pos x="1" y="74"/>
                    </a:cxn>
                    <a:cxn ang="0">
                      <a:pos x="1" y="75"/>
                    </a:cxn>
                    <a:cxn ang="0">
                      <a:pos x="2" y="75"/>
                    </a:cxn>
                    <a:cxn ang="0">
                      <a:pos x="2" y="75"/>
                    </a:cxn>
                    <a:cxn ang="0">
                      <a:pos x="73" y="75"/>
                    </a:cxn>
                    <a:cxn ang="0">
                      <a:pos x="76" y="72"/>
                    </a:cxn>
                    <a:cxn ang="0">
                      <a:pos x="74" y="22"/>
                    </a:cxn>
                  </a:cxnLst>
                  <a:rect l="0" t="0" r="r" b="b"/>
                  <a:pathLst>
                    <a:path w="76" h="75">
                      <a:moveTo>
                        <a:pt x="74" y="22"/>
                      </a:moveTo>
                      <a:cubicBezTo>
                        <a:pt x="73" y="22"/>
                        <a:pt x="73" y="22"/>
                        <a:pt x="73" y="23"/>
                      </a:cubicBezTo>
                      <a:cubicBezTo>
                        <a:pt x="73" y="70"/>
                        <a:pt x="73" y="70"/>
                        <a:pt x="73" y="70"/>
                      </a:cubicBezTo>
                      <a:cubicBezTo>
                        <a:pt x="64" y="70"/>
                        <a:pt x="64" y="70"/>
                        <a:pt x="64" y="70"/>
                      </a:cubicBezTo>
                      <a:cubicBezTo>
                        <a:pt x="64" y="34"/>
                        <a:pt x="64" y="34"/>
                        <a:pt x="64" y="34"/>
                      </a:cubicBezTo>
                      <a:cubicBezTo>
                        <a:pt x="64" y="33"/>
                        <a:pt x="63" y="32"/>
                        <a:pt x="62" y="32"/>
                      </a:cubicBezTo>
                      <a:cubicBezTo>
                        <a:pt x="62" y="32"/>
                        <a:pt x="61" y="33"/>
                        <a:pt x="61" y="34"/>
                      </a:cubicBezTo>
                      <a:cubicBezTo>
                        <a:pt x="61" y="70"/>
                        <a:pt x="61" y="70"/>
                        <a:pt x="61" y="70"/>
                      </a:cubicBezTo>
                      <a:cubicBezTo>
                        <a:pt x="52" y="70"/>
                        <a:pt x="52" y="70"/>
                        <a:pt x="52" y="70"/>
                      </a:cubicBezTo>
                      <a:cubicBezTo>
                        <a:pt x="52" y="51"/>
                        <a:pt x="52" y="51"/>
                        <a:pt x="52" y="51"/>
                      </a:cubicBezTo>
                      <a:cubicBezTo>
                        <a:pt x="52" y="50"/>
                        <a:pt x="51" y="49"/>
                        <a:pt x="51" y="49"/>
                      </a:cubicBezTo>
                      <a:cubicBezTo>
                        <a:pt x="50" y="49"/>
                        <a:pt x="49" y="50"/>
                        <a:pt x="49" y="51"/>
                      </a:cubicBezTo>
                      <a:cubicBezTo>
                        <a:pt x="49" y="70"/>
                        <a:pt x="49" y="70"/>
                        <a:pt x="49" y="70"/>
                      </a:cubicBezTo>
                      <a:cubicBezTo>
                        <a:pt x="40" y="70"/>
                        <a:pt x="40" y="70"/>
                        <a:pt x="40" y="70"/>
                      </a:cubicBezTo>
                      <a:cubicBezTo>
                        <a:pt x="40" y="58"/>
                        <a:pt x="40" y="58"/>
                        <a:pt x="40" y="58"/>
                      </a:cubicBezTo>
                      <a:cubicBezTo>
                        <a:pt x="40" y="57"/>
                        <a:pt x="40" y="57"/>
                        <a:pt x="39" y="57"/>
                      </a:cubicBezTo>
                      <a:cubicBezTo>
                        <a:pt x="38" y="57"/>
                        <a:pt x="37" y="57"/>
                        <a:pt x="37" y="58"/>
                      </a:cubicBezTo>
                      <a:cubicBezTo>
                        <a:pt x="37" y="70"/>
                        <a:pt x="37" y="70"/>
                        <a:pt x="37" y="70"/>
                      </a:cubicBezTo>
                      <a:cubicBezTo>
                        <a:pt x="29" y="70"/>
                        <a:pt x="29" y="70"/>
                        <a:pt x="29" y="70"/>
                      </a:cubicBezTo>
                      <a:cubicBezTo>
                        <a:pt x="29" y="56"/>
                        <a:pt x="29" y="56"/>
                        <a:pt x="29" y="56"/>
                      </a:cubicBezTo>
                      <a:cubicBezTo>
                        <a:pt x="29" y="55"/>
                        <a:pt x="28" y="54"/>
                        <a:pt x="27" y="54"/>
                      </a:cubicBezTo>
                      <a:cubicBezTo>
                        <a:pt x="26" y="54"/>
                        <a:pt x="25" y="55"/>
                        <a:pt x="25" y="56"/>
                      </a:cubicBezTo>
                      <a:cubicBezTo>
                        <a:pt x="25" y="70"/>
                        <a:pt x="25" y="70"/>
                        <a:pt x="25" y="70"/>
                      </a:cubicBezTo>
                      <a:cubicBezTo>
                        <a:pt x="17" y="70"/>
                        <a:pt x="17" y="70"/>
                        <a:pt x="17" y="70"/>
                      </a:cubicBezTo>
                      <a:cubicBezTo>
                        <a:pt x="17" y="68"/>
                        <a:pt x="17" y="68"/>
                        <a:pt x="17" y="68"/>
                      </a:cubicBezTo>
                      <a:cubicBezTo>
                        <a:pt x="17" y="68"/>
                        <a:pt x="16" y="67"/>
                        <a:pt x="15" y="67"/>
                      </a:cubicBezTo>
                      <a:cubicBezTo>
                        <a:pt x="14" y="67"/>
                        <a:pt x="14" y="68"/>
                        <a:pt x="14" y="68"/>
                      </a:cubicBezTo>
                      <a:cubicBezTo>
                        <a:pt x="14" y="70"/>
                        <a:pt x="14" y="70"/>
                        <a:pt x="14" y="70"/>
                      </a:cubicBezTo>
                      <a:cubicBezTo>
                        <a:pt x="7" y="70"/>
                        <a:pt x="7" y="70"/>
                        <a:pt x="7" y="70"/>
                      </a:cubicBezTo>
                      <a:cubicBezTo>
                        <a:pt x="28" y="39"/>
                        <a:pt x="28" y="39"/>
                        <a:pt x="28" y="39"/>
                      </a:cubicBezTo>
                      <a:cubicBezTo>
                        <a:pt x="40" y="47"/>
                        <a:pt x="40" y="47"/>
                        <a:pt x="40" y="47"/>
                      </a:cubicBezTo>
                      <a:cubicBezTo>
                        <a:pt x="41" y="47"/>
                        <a:pt x="43" y="47"/>
                        <a:pt x="43" y="46"/>
                      </a:cubicBezTo>
                      <a:cubicBezTo>
                        <a:pt x="70" y="8"/>
                        <a:pt x="70" y="8"/>
                        <a:pt x="70" y="8"/>
                      </a:cubicBezTo>
                      <a:cubicBezTo>
                        <a:pt x="71" y="14"/>
                        <a:pt x="71" y="14"/>
                        <a:pt x="71" y="14"/>
                      </a:cubicBezTo>
                      <a:cubicBezTo>
                        <a:pt x="71" y="15"/>
                        <a:pt x="72" y="16"/>
                        <a:pt x="73" y="16"/>
                      </a:cubicBezTo>
                      <a:cubicBezTo>
                        <a:pt x="73" y="16"/>
                        <a:pt x="73" y="16"/>
                        <a:pt x="74" y="16"/>
                      </a:cubicBezTo>
                      <a:cubicBezTo>
                        <a:pt x="75" y="15"/>
                        <a:pt x="76" y="14"/>
                        <a:pt x="76" y="13"/>
                      </a:cubicBezTo>
                      <a:cubicBezTo>
                        <a:pt x="73" y="2"/>
                        <a:pt x="73" y="2"/>
                        <a:pt x="73" y="2"/>
                      </a:cubicBezTo>
                      <a:cubicBezTo>
                        <a:pt x="73" y="1"/>
                        <a:pt x="73" y="1"/>
                        <a:pt x="72" y="1"/>
                      </a:cubicBezTo>
                      <a:cubicBezTo>
                        <a:pt x="72" y="0"/>
                        <a:pt x="71" y="0"/>
                        <a:pt x="71" y="0"/>
                      </a:cubicBezTo>
                      <a:cubicBezTo>
                        <a:pt x="60" y="2"/>
                        <a:pt x="60" y="2"/>
                        <a:pt x="60" y="2"/>
                      </a:cubicBezTo>
                      <a:cubicBezTo>
                        <a:pt x="58" y="2"/>
                        <a:pt x="58" y="4"/>
                        <a:pt x="58" y="5"/>
                      </a:cubicBezTo>
                      <a:cubicBezTo>
                        <a:pt x="58" y="6"/>
                        <a:pt x="59" y="7"/>
                        <a:pt x="61" y="7"/>
                      </a:cubicBezTo>
                      <a:cubicBezTo>
                        <a:pt x="66" y="6"/>
                        <a:pt x="66" y="6"/>
                        <a:pt x="66" y="6"/>
                      </a:cubicBezTo>
                      <a:cubicBezTo>
                        <a:pt x="41" y="42"/>
                        <a:pt x="41" y="42"/>
                        <a:pt x="41" y="42"/>
                      </a:cubicBezTo>
                      <a:cubicBezTo>
                        <a:pt x="28" y="34"/>
                        <a:pt x="28" y="34"/>
                        <a:pt x="28" y="34"/>
                      </a:cubicBezTo>
                      <a:cubicBezTo>
                        <a:pt x="27" y="33"/>
                        <a:pt x="26" y="34"/>
                        <a:pt x="25" y="35"/>
                      </a:cubicBezTo>
                      <a:cubicBezTo>
                        <a:pt x="5" y="65"/>
                        <a:pt x="5" y="65"/>
                        <a:pt x="5" y="65"/>
                      </a:cubicBezTo>
                      <a:cubicBezTo>
                        <a:pt x="5" y="2"/>
                        <a:pt x="5" y="2"/>
                        <a:pt x="5" y="2"/>
                      </a:cubicBezTo>
                      <a:cubicBezTo>
                        <a:pt x="5" y="1"/>
                        <a:pt x="4" y="0"/>
                        <a:pt x="2" y="0"/>
                      </a:cubicBezTo>
                      <a:cubicBezTo>
                        <a:pt x="1" y="0"/>
                        <a:pt x="0" y="1"/>
                        <a:pt x="0" y="2"/>
                      </a:cubicBezTo>
                      <a:cubicBezTo>
                        <a:pt x="0" y="72"/>
                        <a:pt x="0" y="72"/>
                        <a:pt x="0" y="72"/>
                      </a:cubicBezTo>
                      <a:cubicBezTo>
                        <a:pt x="0" y="72"/>
                        <a:pt x="0" y="72"/>
                        <a:pt x="0" y="72"/>
                      </a:cubicBezTo>
                      <a:cubicBezTo>
                        <a:pt x="0" y="72"/>
                        <a:pt x="0" y="72"/>
                        <a:pt x="0" y="72"/>
                      </a:cubicBezTo>
                      <a:cubicBezTo>
                        <a:pt x="0" y="72"/>
                        <a:pt x="0" y="72"/>
                        <a:pt x="0" y="72"/>
                      </a:cubicBezTo>
                      <a:cubicBezTo>
                        <a:pt x="0" y="73"/>
                        <a:pt x="0" y="73"/>
                        <a:pt x="0" y="73"/>
                      </a:cubicBezTo>
                      <a:cubicBezTo>
                        <a:pt x="0" y="73"/>
                        <a:pt x="0" y="73"/>
                        <a:pt x="0" y="73"/>
                      </a:cubicBezTo>
                      <a:cubicBezTo>
                        <a:pt x="0" y="73"/>
                        <a:pt x="0" y="73"/>
                        <a:pt x="0" y="73"/>
                      </a:cubicBezTo>
                      <a:cubicBezTo>
                        <a:pt x="0" y="73"/>
                        <a:pt x="0" y="73"/>
                        <a:pt x="0" y="73"/>
                      </a:cubicBezTo>
                      <a:cubicBezTo>
                        <a:pt x="0" y="74"/>
                        <a:pt x="0" y="74"/>
                        <a:pt x="0" y="74"/>
                      </a:cubicBezTo>
                      <a:cubicBezTo>
                        <a:pt x="0" y="74"/>
                        <a:pt x="0" y="74"/>
                        <a:pt x="0" y="74"/>
                      </a:cubicBezTo>
                      <a:cubicBezTo>
                        <a:pt x="1" y="74"/>
                        <a:pt x="1" y="74"/>
                        <a:pt x="1" y="74"/>
                      </a:cubicBezTo>
                      <a:cubicBezTo>
                        <a:pt x="1" y="74"/>
                        <a:pt x="1" y="74"/>
                        <a:pt x="1" y="74"/>
                      </a:cubicBezTo>
                      <a:cubicBezTo>
                        <a:pt x="1" y="74"/>
                        <a:pt x="1" y="74"/>
                        <a:pt x="1" y="74"/>
                      </a:cubicBezTo>
                      <a:cubicBezTo>
                        <a:pt x="1" y="74"/>
                        <a:pt x="1" y="74"/>
                        <a:pt x="1" y="74"/>
                      </a:cubicBezTo>
                      <a:cubicBezTo>
                        <a:pt x="1" y="74"/>
                        <a:pt x="1" y="74"/>
                        <a:pt x="1" y="74"/>
                      </a:cubicBezTo>
                      <a:cubicBezTo>
                        <a:pt x="1" y="74"/>
                        <a:pt x="1" y="74"/>
                        <a:pt x="1" y="75"/>
                      </a:cubicBezTo>
                      <a:cubicBezTo>
                        <a:pt x="1" y="75"/>
                        <a:pt x="1" y="75"/>
                        <a:pt x="1" y="75"/>
                      </a:cubicBezTo>
                      <a:cubicBezTo>
                        <a:pt x="2" y="75"/>
                        <a:pt x="2" y="75"/>
                        <a:pt x="2" y="75"/>
                      </a:cubicBezTo>
                      <a:cubicBezTo>
                        <a:pt x="2" y="75"/>
                        <a:pt x="2" y="75"/>
                        <a:pt x="2" y="75"/>
                      </a:cubicBezTo>
                      <a:cubicBezTo>
                        <a:pt x="2" y="75"/>
                        <a:pt x="2" y="75"/>
                        <a:pt x="2" y="75"/>
                      </a:cubicBezTo>
                      <a:cubicBezTo>
                        <a:pt x="2" y="75"/>
                        <a:pt x="2" y="75"/>
                        <a:pt x="2" y="75"/>
                      </a:cubicBezTo>
                      <a:cubicBezTo>
                        <a:pt x="2" y="75"/>
                        <a:pt x="2" y="75"/>
                        <a:pt x="2" y="75"/>
                      </a:cubicBezTo>
                      <a:cubicBezTo>
                        <a:pt x="73" y="75"/>
                        <a:pt x="73" y="75"/>
                        <a:pt x="73" y="75"/>
                      </a:cubicBezTo>
                      <a:cubicBezTo>
                        <a:pt x="74" y="75"/>
                        <a:pt x="75" y="74"/>
                        <a:pt x="75" y="74"/>
                      </a:cubicBezTo>
                      <a:cubicBezTo>
                        <a:pt x="76" y="73"/>
                        <a:pt x="76" y="73"/>
                        <a:pt x="76" y="72"/>
                      </a:cubicBezTo>
                      <a:cubicBezTo>
                        <a:pt x="76" y="23"/>
                        <a:pt x="76" y="23"/>
                        <a:pt x="76" y="23"/>
                      </a:cubicBezTo>
                      <a:cubicBezTo>
                        <a:pt x="76" y="22"/>
                        <a:pt x="75" y="22"/>
                        <a:pt x="74" y="22"/>
                      </a:cubicBezTo>
                      <a:close/>
                    </a:path>
                  </a:pathLst>
                </a:custGeom>
                <a:grpFill/>
                <a:ln w="9525">
                  <a:noFill/>
                  <a:round/>
                </a:ln>
              </p:spPr>
              <p:txBody>
                <a:bodyPr anchor="ctr"/>
                <a:lstStyle/>
                <a:p>
                  <a:pPr algn="ctr"/>
                </a:p>
              </p:txBody>
            </p:sp>
          </p:grpSp>
        </p:grpSp>
        <p:grpSp>
          <p:nvGrpSpPr>
            <p:cNvPr id="9" name="í$ḷîdé"/>
            <p:cNvGrpSpPr/>
            <p:nvPr/>
          </p:nvGrpSpPr>
          <p:grpSpPr>
            <a:xfrm>
              <a:off x="5404923" y="2602588"/>
              <a:ext cx="949536" cy="949536"/>
              <a:chOff x="5972582" y="2258239"/>
              <a:chExt cx="475436" cy="475436"/>
            </a:xfrm>
            <a:effectLst/>
          </p:grpSpPr>
          <p:sp>
            <p:nvSpPr>
              <p:cNvPr id="43" name="íślîḓê"/>
              <p:cNvSpPr/>
              <p:nvPr/>
            </p:nvSpPr>
            <p:spPr bwMode="auto">
              <a:xfrm>
                <a:off x="5972582" y="2258239"/>
                <a:ext cx="475436" cy="475436"/>
              </a:xfrm>
              <a:prstGeom prst="ellipse">
                <a:avLst/>
              </a:prstGeom>
              <a:solidFill>
                <a:schemeClr val="accent3"/>
              </a:solidFill>
              <a:ln w="19050">
                <a:solidFill>
                  <a:schemeClr val="bg1"/>
                </a:solidFill>
                <a:round/>
              </a:ln>
            </p:spPr>
            <p:txBody>
              <a:bodyPr anchor="ctr"/>
              <a:lstStyle/>
              <a:p>
                <a:pPr algn="ctr"/>
              </a:p>
            </p:txBody>
          </p:sp>
          <p:grpSp>
            <p:nvGrpSpPr>
              <p:cNvPr id="44" name="ïšlídè"/>
              <p:cNvGrpSpPr/>
              <p:nvPr/>
            </p:nvGrpSpPr>
            <p:grpSpPr>
              <a:xfrm>
                <a:off x="6115816" y="2349936"/>
                <a:ext cx="188968" cy="292042"/>
                <a:chOff x="5403850" y="3486150"/>
                <a:chExt cx="139700" cy="215900"/>
              </a:xfrm>
              <a:solidFill>
                <a:schemeClr val="bg1"/>
              </a:solidFill>
            </p:grpSpPr>
            <p:sp>
              <p:nvSpPr>
                <p:cNvPr id="45" name="íṡ1iḑê"/>
                <p:cNvSpPr/>
                <p:nvPr/>
              </p:nvSpPr>
              <p:spPr bwMode="auto">
                <a:xfrm>
                  <a:off x="5438775" y="3522663"/>
                  <a:ext cx="69850" cy="155575"/>
                </a:xfrm>
                <a:custGeom>
                  <a:avLst/>
                  <a:gdLst/>
                  <a:ahLst/>
                  <a:cxnLst>
                    <a:cxn ang="0">
                      <a:pos x="17" y="44"/>
                    </a:cxn>
                    <a:cxn ang="0">
                      <a:pos x="16" y="47"/>
                    </a:cxn>
                    <a:cxn ang="0">
                      <a:pos x="22" y="57"/>
                    </a:cxn>
                    <a:cxn ang="0">
                      <a:pos x="5" y="57"/>
                    </a:cxn>
                    <a:cxn ang="0">
                      <a:pos x="15" y="40"/>
                    </a:cxn>
                    <a:cxn ang="0">
                      <a:pos x="15" y="39"/>
                    </a:cxn>
                    <a:cxn ang="0">
                      <a:pos x="15" y="39"/>
                    </a:cxn>
                    <a:cxn ang="0">
                      <a:pos x="15" y="16"/>
                    </a:cxn>
                    <a:cxn ang="0">
                      <a:pos x="24" y="2"/>
                    </a:cxn>
                    <a:cxn ang="0">
                      <a:pos x="24" y="1"/>
                    </a:cxn>
                    <a:cxn ang="0">
                      <a:pos x="22" y="0"/>
                    </a:cxn>
                    <a:cxn ang="0">
                      <a:pos x="5" y="0"/>
                    </a:cxn>
                    <a:cxn ang="0">
                      <a:pos x="4" y="1"/>
                    </a:cxn>
                    <a:cxn ang="0">
                      <a:pos x="4" y="2"/>
                    </a:cxn>
                    <a:cxn ang="0">
                      <a:pos x="8" y="10"/>
                    </a:cxn>
                    <a:cxn ang="0">
                      <a:pos x="11" y="11"/>
                    </a:cxn>
                    <a:cxn ang="0">
                      <a:pos x="11" y="9"/>
                    </a:cxn>
                    <a:cxn ang="0">
                      <a:pos x="8" y="3"/>
                    </a:cxn>
                    <a:cxn ang="0">
                      <a:pos x="19" y="3"/>
                    </a:cxn>
                    <a:cxn ang="0">
                      <a:pos x="12" y="15"/>
                    </a:cxn>
                    <a:cxn ang="0">
                      <a:pos x="12" y="15"/>
                    </a:cxn>
                    <a:cxn ang="0">
                      <a:pos x="12" y="15"/>
                    </a:cxn>
                    <a:cxn ang="0">
                      <a:pos x="12" y="15"/>
                    </a:cxn>
                    <a:cxn ang="0">
                      <a:pos x="12" y="16"/>
                    </a:cxn>
                    <a:cxn ang="0">
                      <a:pos x="12" y="16"/>
                    </a:cxn>
                    <a:cxn ang="0">
                      <a:pos x="12" y="16"/>
                    </a:cxn>
                    <a:cxn ang="0">
                      <a:pos x="12" y="39"/>
                    </a:cxn>
                    <a:cxn ang="0">
                      <a:pos x="12" y="39"/>
                    </a:cxn>
                    <a:cxn ang="0">
                      <a:pos x="1" y="58"/>
                    </a:cxn>
                    <a:cxn ang="0">
                      <a:pos x="1" y="60"/>
                    </a:cxn>
                    <a:cxn ang="0">
                      <a:pos x="2" y="61"/>
                    </a:cxn>
                    <a:cxn ang="0">
                      <a:pos x="25" y="61"/>
                    </a:cxn>
                    <a:cxn ang="0">
                      <a:pos x="27" y="60"/>
                    </a:cxn>
                    <a:cxn ang="0">
                      <a:pos x="27" y="58"/>
                    </a:cxn>
                    <a:cxn ang="0">
                      <a:pos x="19" y="45"/>
                    </a:cxn>
                    <a:cxn ang="0">
                      <a:pos x="17" y="44"/>
                    </a:cxn>
                  </a:cxnLst>
                  <a:rect l="0" t="0" r="r" b="b"/>
                  <a:pathLst>
                    <a:path w="27" h="61">
                      <a:moveTo>
                        <a:pt x="17" y="44"/>
                      </a:moveTo>
                      <a:cubicBezTo>
                        <a:pt x="16" y="45"/>
                        <a:pt x="16" y="46"/>
                        <a:pt x="16" y="47"/>
                      </a:cubicBezTo>
                      <a:cubicBezTo>
                        <a:pt x="22" y="57"/>
                        <a:pt x="22" y="57"/>
                        <a:pt x="22" y="57"/>
                      </a:cubicBezTo>
                      <a:cubicBezTo>
                        <a:pt x="5" y="57"/>
                        <a:pt x="5" y="57"/>
                        <a:pt x="5" y="57"/>
                      </a:cubicBezTo>
                      <a:cubicBezTo>
                        <a:pt x="15" y="40"/>
                        <a:pt x="15" y="40"/>
                        <a:pt x="15" y="40"/>
                      </a:cubicBezTo>
                      <a:cubicBezTo>
                        <a:pt x="15" y="40"/>
                        <a:pt x="15" y="40"/>
                        <a:pt x="15" y="39"/>
                      </a:cubicBezTo>
                      <a:cubicBezTo>
                        <a:pt x="15" y="39"/>
                        <a:pt x="15" y="39"/>
                        <a:pt x="15" y="39"/>
                      </a:cubicBezTo>
                      <a:cubicBezTo>
                        <a:pt x="15" y="16"/>
                        <a:pt x="15" y="16"/>
                        <a:pt x="15" y="16"/>
                      </a:cubicBezTo>
                      <a:cubicBezTo>
                        <a:pt x="24" y="2"/>
                        <a:pt x="24" y="2"/>
                        <a:pt x="24" y="2"/>
                      </a:cubicBezTo>
                      <a:cubicBezTo>
                        <a:pt x="24" y="2"/>
                        <a:pt x="24" y="1"/>
                        <a:pt x="24" y="1"/>
                      </a:cubicBezTo>
                      <a:cubicBezTo>
                        <a:pt x="23" y="0"/>
                        <a:pt x="23" y="0"/>
                        <a:pt x="22" y="0"/>
                      </a:cubicBezTo>
                      <a:cubicBezTo>
                        <a:pt x="5" y="0"/>
                        <a:pt x="5" y="0"/>
                        <a:pt x="5" y="0"/>
                      </a:cubicBezTo>
                      <a:cubicBezTo>
                        <a:pt x="5" y="0"/>
                        <a:pt x="4" y="0"/>
                        <a:pt x="4" y="1"/>
                      </a:cubicBezTo>
                      <a:cubicBezTo>
                        <a:pt x="3" y="1"/>
                        <a:pt x="3" y="2"/>
                        <a:pt x="4" y="2"/>
                      </a:cubicBezTo>
                      <a:cubicBezTo>
                        <a:pt x="8" y="10"/>
                        <a:pt x="8" y="10"/>
                        <a:pt x="8" y="10"/>
                      </a:cubicBezTo>
                      <a:cubicBezTo>
                        <a:pt x="9" y="11"/>
                        <a:pt x="10" y="12"/>
                        <a:pt x="11" y="11"/>
                      </a:cubicBezTo>
                      <a:cubicBezTo>
                        <a:pt x="12" y="11"/>
                        <a:pt x="12" y="9"/>
                        <a:pt x="11" y="9"/>
                      </a:cubicBezTo>
                      <a:cubicBezTo>
                        <a:pt x="8" y="3"/>
                        <a:pt x="8" y="3"/>
                        <a:pt x="8" y="3"/>
                      </a:cubicBezTo>
                      <a:cubicBezTo>
                        <a:pt x="19" y="3"/>
                        <a:pt x="19" y="3"/>
                        <a:pt x="19" y="3"/>
                      </a:cubicBezTo>
                      <a:cubicBezTo>
                        <a:pt x="12" y="15"/>
                        <a:pt x="12" y="15"/>
                        <a:pt x="12" y="15"/>
                      </a:cubicBezTo>
                      <a:cubicBezTo>
                        <a:pt x="12" y="15"/>
                        <a:pt x="12" y="15"/>
                        <a:pt x="12" y="15"/>
                      </a:cubicBezTo>
                      <a:cubicBezTo>
                        <a:pt x="12" y="15"/>
                        <a:pt x="12" y="15"/>
                        <a:pt x="12" y="15"/>
                      </a:cubicBezTo>
                      <a:cubicBezTo>
                        <a:pt x="12" y="15"/>
                        <a:pt x="12" y="15"/>
                        <a:pt x="12" y="15"/>
                      </a:cubicBezTo>
                      <a:cubicBezTo>
                        <a:pt x="12" y="16"/>
                        <a:pt x="12" y="16"/>
                        <a:pt x="12" y="16"/>
                      </a:cubicBezTo>
                      <a:cubicBezTo>
                        <a:pt x="12" y="16"/>
                        <a:pt x="12" y="16"/>
                        <a:pt x="12" y="16"/>
                      </a:cubicBezTo>
                      <a:cubicBezTo>
                        <a:pt x="12" y="16"/>
                        <a:pt x="12" y="16"/>
                        <a:pt x="12" y="16"/>
                      </a:cubicBezTo>
                      <a:cubicBezTo>
                        <a:pt x="12" y="39"/>
                        <a:pt x="12" y="39"/>
                        <a:pt x="12" y="39"/>
                      </a:cubicBezTo>
                      <a:cubicBezTo>
                        <a:pt x="12" y="39"/>
                        <a:pt x="12" y="39"/>
                        <a:pt x="12" y="39"/>
                      </a:cubicBezTo>
                      <a:cubicBezTo>
                        <a:pt x="1" y="58"/>
                        <a:pt x="1" y="58"/>
                        <a:pt x="1" y="58"/>
                      </a:cubicBezTo>
                      <a:cubicBezTo>
                        <a:pt x="0" y="59"/>
                        <a:pt x="0" y="60"/>
                        <a:pt x="1" y="60"/>
                      </a:cubicBezTo>
                      <a:cubicBezTo>
                        <a:pt x="1" y="61"/>
                        <a:pt x="1" y="61"/>
                        <a:pt x="2" y="61"/>
                      </a:cubicBezTo>
                      <a:cubicBezTo>
                        <a:pt x="25" y="61"/>
                        <a:pt x="25" y="61"/>
                        <a:pt x="25" y="61"/>
                      </a:cubicBezTo>
                      <a:cubicBezTo>
                        <a:pt x="26" y="61"/>
                        <a:pt x="26" y="61"/>
                        <a:pt x="27" y="60"/>
                      </a:cubicBezTo>
                      <a:cubicBezTo>
                        <a:pt x="27" y="60"/>
                        <a:pt x="27" y="59"/>
                        <a:pt x="27" y="58"/>
                      </a:cubicBezTo>
                      <a:cubicBezTo>
                        <a:pt x="19" y="45"/>
                        <a:pt x="19" y="45"/>
                        <a:pt x="19" y="45"/>
                      </a:cubicBezTo>
                      <a:cubicBezTo>
                        <a:pt x="19" y="44"/>
                        <a:pt x="18" y="44"/>
                        <a:pt x="17" y="44"/>
                      </a:cubicBezTo>
                      <a:close/>
                    </a:path>
                  </a:pathLst>
                </a:custGeom>
                <a:grpFill/>
                <a:ln w="9525">
                  <a:noFill/>
                  <a:round/>
                </a:ln>
              </p:spPr>
              <p:txBody>
                <a:bodyPr anchor="ctr"/>
                <a:lstStyle/>
                <a:p>
                  <a:pPr algn="ctr"/>
                </a:p>
              </p:txBody>
            </p:sp>
            <p:sp>
              <p:nvSpPr>
                <p:cNvPr id="46" name="iṡ1iḑé"/>
                <p:cNvSpPr/>
                <p:nvPr/>
              </p:nvSpPr>
              <p:spPr bwMode="auto">
                <a:xfrm>
                  <a:off x="5403850" y="3486150"/>
                  <a:ext cx="139700" cy="215900"/>
                </a:xfrm>
                <a:custGeom>
                  <a:avLst/>
                  <a:gdLst/>
                  <a:ahLst/>
                  <a:cxnLst>
                    <a:cxn ang="0">
                      <a:pos x="43" y="58"/>
                    </a:cxn>
                    <a:cxn ang="0">
                      <a:pos x="38" y="49"/>
                    </a:cxn>
                    <a:cxn ang="0">
                      <a:pos x="38" y="35"/>
                    </a:cxn>
                    <a:cxn ang="0">
                      <a:pos x="43" y="26"/>
                    </a:cxn>
                    <a:cxn ang="0">
                      <a:pos x="54" y="8"/>
                    </a:cxn>
                    <a:cxn ang="0">
                      <a:pos x="55" y="5"/>
                    </a:cxn>
                    <a:cxn ang="0">
                      <a:pos x="49" y="0"/>
                    </a:cxn>
                    <a:cxn ang="0">
                      <a:pos x="49" y="0"/>
                    </a:cxn>
                    <a:cxn ang="0">
                      <a:pos x="39" y="0"/>
                    </a:cxn>
                    <a:cxn ang="0">
                      <a:pos x="28" y="0"/>
                    </a:cxn>
                    <a:cxn ang="0">
                      <a:pos x="6" y="0"/>
                    </a:cxn>
                    <a:cxn ang="0">
                      <a:pos x="1" y="2"/>
                    </a:cxn>
                    <a:cxn ang="0">
                      <a:pos x="1" y="8"/>
                    </a:cxn>
                    <a:cxn ang="0">
                      <a:pos x="12" y="26"/>
                    </a:cxn>
                    <a:cxn ang="0">
                      <a:pos x="17" y="35"/>
                    </a:cxn>
                    <a:cxn ang="0">
                      <a:pos x="17" y="49"/>
                    </a:cxn>
                    <a:cxn ang="0">
                      <a:pos x="12" y="58"/>
                    </a:cxn>
                    <a:cxn ang="0">
                      <a:pos x="1" y="76"/>
                    </a:cxn>
                    <a:cxn ang="0">
                      <a:pos x="1" y="82"/>
                    </a:cxn>
                    <a:cxn ang="0">
                      <a:pos x="6" y="84"/>
                    </a:cxn>
                    <a:cxn ang="0">
                      <a:pos x="16" y="84"/>
                    </a:cxn>
                    <a:cxn ang="0">
                      <a:pos x="28" y="84"/>
                    </a:cxn>
                    <a:cxn ang="0">
                      <a:pos x="49" y="84"/>
                    </a:cxn>
                    <a:cxn ang="0">
                      <a:pos x="54" y="82"/>
                    </a:cxn>
                    <a:cxn ang="0">
                      <a:pos x="54" y="76"/>
                    </a:cxn>
                    <a:cxn ang="0">
                      <a:pos x="43" y="58"/>
                    </a:cxn>
                    <a:cxn ang="0">
                      <a:pos x="28" y="79"/>
                    </a:cxn>
                    <a:cxn ang="0">
                      <a:pos x="16" y="79"/>
                    </a:cxn>
                    <a:cxn ang="0">
                      <a:pos x="6" y="79"/>
                    </a:cxn>
                    <a:cxn ang="0">
                      <a:pos x="17" y="61"/>
                    </a:cxn>
                    <a:cxn ang="0">
                      <a:pos x="23" y="50"/>
                    </a:cxn>
                    <a:cxn ang="0">
                      <a:pos x="23" y="34"/>
                    </a:cxn>
                    <a:cxn ang="0">
                      <a:pos x="17" y="24"/>
                    </a:cxn>
                    <a:cxn ang="0">
                      <a:pos x="6" y="5"/>
                    </a:cxn>
                    <a:cxn ang="0">
                      <a:pos x="28" y="5"/>
                    </a:cxn>
                    <a:cxn ang="0">
                      <a:pos x="39" y="5"/>
                    </a:cxn>
                    <a:cxn ang="0">
                      <a:pos x="49" y="5"/>
                    </a:cxn>
                    <a:cxn ang="0">
                      <a:pos x="38" y="24"/>
                    </a:cxn>
                    <a:cxn ang="0">
                      <a:pos x="33" y="34"/>
                    </a:cxn>
                    <a:cxn ang="0">
                      <a:pos x="33" y="50"/>
                    </a:cxn>
                    <a:cxn ang="0">
                      <a:pos x="38" y="61"/>
                    </a:cxn>
                    <a:cxn ang="0">
                      <a:pos x="49" y="79"/>
                    </a:cxn>
                    <a:cxn ang="0">
                      <a:pos x="28" y="79"/>
                    </a:cxn>
                  </a:cxnLst>
                  <a:rect l="0" t="0" r="r" b="b"/>
                  <a:pathLst>
                    <a:path w="55" h="84">
                      <a:moveTo>
                        <a:pt x="43" y="58"/>
                      </a:moveTo>
                      <a:cubicBezTo>
                        <a:pt x="38" y="49"/>
                        <a:pt x="38" y="49"/>
                        <a:pt x="38" y="49"/>
                      </a:cubicBezTo>
                      <a:cubicBezTo>
                        <a:pt x="38" y="35"/>
                        <a:pt x="38" y="35"/>
                        <a:pt x="38" y="35"/>
                      </a:cubicBezTo>
                      <a:cubicBezTo>
                        <a:pt x="43" y="26"/>
                        <a:pt x="43" y="26"/>
                        <a:pt x="43" y="26"/>
                      </a:cubicBezTo>
                      <a:cubicBezTo>
                        <a:pt x="54" y="8"/>
                        <a:pt x="54" y="8"/>
                        <a:pt x="54" y="8"/>
                      </a:cubicBezTo>
                      <a:cubicBezTo>
                        <a:pt x="54" y="7"/>
                        <a:pt x="55" y="6"/>
                        <a:pt x="55" y="5"/>
                      </a:cubicBezTo>
                      <a:cubicBezTo>
                        <a:pt x="55" y="2"/>
                        <a:pt x="52" y="0"/>
                        <a:pt x="49" y="0"/>
                      </a:cubicBezTo>
                      <a:cubicBezTo>
                        <a:pt x="49" y="0"/>
                        <a:pt x="49" y="0"/>
                        <a:pt x="49" y="0"/>
                      </a:cubicBezTo>
                      <a:cubicBezTo>
                        <a:pt x="39" y="0"/>
                        <a:pt x="39" y="0"/>
                        <a:pt x="39" y="0"/>
                      </a:cubicBezTo>
                      <a:cubicBezTo>
                        <a:pt x="28" y="0"/>
                        <a:pt x="28" y="0"/>
                        <a:pt x="28" y="0"/>
                      </a:cubicBezTo>
                      <a:cubicBezTo>
                        <a:pt x="6" y="0"/>
                        <a:pt x="6" y="0"/>
                        <a:pt x="6" y="0"/>
                      </a:cubicBezTo>
                      <a:cubicBezTo>
                        <a:pt x="4" y="0"/>
                        <a:pt x="2" y="1"/>
                        <a:pt x="1" y="2"/>
                      </a:cubicBezTo>
                      <a:cubicBezTo>
                        <a:pt x="0" y="4"/>
                        <a:pt x="0" y="6"/>
                        <a:pt x="1" y="8"/>
                      </a:cubicBezTo>
                      <a:cubicBezTo>
                        <a:pt x="12" y="26"/>
                        <a:pt x="12" y="26"/>
                        <a:pt x="12" y="26"/>
                      </a:cubicBezTo>
                      <a:cubicBezTo>
                        <a:pt x="17" y="35"/>
                        <a:pt x="17" y="35"/>
                        <a:pt x="17" y="35"/>
                      </a:cubicBezTo>
                      <a:cubicBezTo>
                        <a:pt x="17" y="49"/>
                        <a:pt x="17" y="49"/>
                        <a:pt x="17" y="49"/>
                      </a:cubicBezTo>
                      <a:cubicBezTo>
                        <a:pt x="12" y="58"/>
                        <a:pt x="12" y="58"/>
                        <a:pt x="12" y="58"/>
                      </a:cubicBezTo>
                      <a:cubicBezTo>
                        <a:pt x="1" y="76"/>
                        <a:pt x="1" y="76"/>
                        <a:pt x="1" y="76"/>
                      </a:cubicBezTo>
                      <a:cubicBezTo>
                        <a:pt x="0" y="78"/>
                        <a:pt x="0" y="80"/>
                        <a:pt x="1" y="82"/>
                      </a:cubicBezTo>
                      <a:cubicBezTo>
                        <a:pt x="2" y="83"/>
                        <a:pt x="4" y="84"/>
                        <a:pt x="6" y="84"/>
                      </a:cubicBezTo>
                      <a:cubicBezTo>
                        <a:pt x="16" y="84"/>
                        <a:pt x="16" y="84"/>
                        <a:pt x="16" y="84"/>
                      </a:cubicBezTo>
                      <a:cubicBezTo>
                        <a:pt x="28" y="84"/>
                        <a:pt x="28" y="84"/>
                        <a:pt x="28" y="84"/>
                      </a:cubicBezTo>
                      <a:cubicBezTo>
                        <a:pt x="49" y="84"/>
                        <a:pt x="49" y="84"/>
                        <a:pt x="49" y="84"/>
                      </a:cubicBezTo>
                      <a:cubicBezTo>
                        <a:pt x="51" y="84"/>
                        <a:pt x="53" y="83"/>
                        <a:pt x="54" y="82"/>
                      </a:cubicBezTo>
                      <a:cubicBezTo>
                        <a:pt x="55" y="80"/>
                        <a:pt x="55" y="78"/>
                        <a:pt x="54" y="76"/>
                      </a:cubicBezTo>
                      <a:lnTo>
                        <a:pt x="43" y="58"/>
                      </a:lnTo>
                      <a:close/>
                      <a:moveTo>
                        <a:pt x="28" y="79"/>
                      </a:moveTo>
                      <a:cubicBezTo>
                        <a:pt x="16" y="79"/>
                        <a:pt x="16" y="79"/>
                        <a:pt x="16" y="79"/>
                      </a:cubicBezTo>
                      <a:cubicBezTo>
                        <a:pt x="6" y="79"/>
                        <a:pt x="6" y="79"/>
                        <a:pt x="6" y="79"/>
                      </a:cubicBezTo>
                      <a:cubicBezTo>
                        <a:pt x="17" y="61"/>
                        <a:pt x="17" y="61"/>
                        <a:pt x="17" y="61"/>
                      </a:cubicBezTo>
                      <a:cubicBezTo>
                        <a:pt x="23" y="50"/>
                        <a:pt x="23" y="50"/>
                        <a:pt x="23" y="50"/>
                      </a:cubicBezTo>
                      <a:cubicBezTo>
                        <a:pt x="23" y="34"/>
                        <a:pt x="23" y="34"/>
                        <a:pt x="23" y="34"/>
                      </a:cubicBezTo>
                      <a:cubicBezTo>
                        <a:pt x="17" y="24"/>
                        <a:pt x="17" y="24"/>
                        <a:pt x="17" y="24"/>
                      </a:cubicBezTo>
                      <a:cubicBezTo>
                        <a:pt x="6" y="5"/>
                        <a:pt x="6" y="5"/>
                        <a:pt x="6" y="5"/>
                      </a:cubicBezTo>
                      <a:cubicBezTo>
                        <a:pt x="28" y="5"/>
                        <a:pt x="28" y="5"/>
                        <a:pt x="28" y="5"/>
                      </a:cubicBezTo>
                      <a:cubicBezTo>
                        <a:pt x="39" y="5"/>
                        <a:pt x="39" y="5"/>
                        <a:pt x="39" y="5"/>
                      </a:cubicBezTo>
                      <a:cubicBezTo>
                        <a:pt x="49" y="5"/>
                        <a:pt x="49" y="5"/>
                        <a:pt x="49" y="5"/>
                      </a:cubicBezTo>
                      <a:cubicBezTo>
                        <a:pt x="38" y="24"/>
                        <a:pt x="38" y="24"/>
                        <a:pt x="38" y="24"/>
                      </a:cubicBezTo>
                      <a:cubicBezTo>
                        <a:pt x="33" y="34"/>
                        <a:pt x="33" y="34"/>
                        <a:pt x="33" y="34"/>
                      </a:cubicBezTo>
                      <a:cubicBezTo>
                        <a:pt x="33" y="50"/>
                        <a:pt x="33" y="50"/>
                        <a:pt x="33" y="50"/>
                      </a:cubicBezTo>
                      <a:cubicBezTo>
                        <a:pt x="38" y="61"/>
                        <a:pt x="38" y="61"/>
                        <a:pt x="38" y="61"/>
                      </a:cubicBezTo>
                      <a:cubicBezTo>
                        <a:pt x="49" y="79"/>
                        <a:pt x="49" y="79"/>
                        <a:pt x="49" y="79"/>
                      </a:cubicBezTo>
                      <a:lnTo>
                        <a:pt x="28" y="79"/>
                      </a:lnTo>
                      <a:close/>
                    </a:path>
                  </a:pathLst>
                </a:custGeom>
                <a:grpFill/>
                <a:ln w="9525">
                  <a:noFill/>
                  <a:round/>
                </a:ln>
              </p:spPr>
              <p:txBody>
                <a:bodyPr anchor="ctr"/>
                <a:lstStyle/>
                <a:p>
                  <a:pPr algn="ctr"/>
                </a:p>
              </p:txBody>
            </p:sp>
          </p:grpSp>
        </p:grpSp>
        <p:grpSp>
          <p:nvGrpSpPr>
            <p:cNvPr id="10" name="í$1íďé"/>
            <p:cNvGrpSpPr/>
            <p:nvPr/>
          </p:nvGrpSpPr>
          <p:grpSpPr>
            <a:xfrm>
              <a:off x="7337280" y="2602588"/>
              <a:ext cx="949536" cy="949536"/>
              <a:chOff x="4248557" y="3177907"/>
              <a:chExt cx="475436" cy="475436"/>
            </a:xfrm>
            <a:effectLst/>
          </p:grpSpPr>
          <p:sp>
            <p:nvSpPr>
              <p:cNvPr id="37" name="ísḻiďê"/>
              <p:cNvSpPr/>
              <p:nvPr/>
            </p:nvSpPr>
            <p:spPr bwMode="auto">
              <a:xfrm>
                <a:off x="4248557" y="3177907"/>
                <a:ext cx="475436" cy="475436"/>
              </a:xfrm>
              <a:prstGeom prst="ellipse">
                <a:avLst/>
              </a:prstGeom>
              <a:solidFill>
                <a:schemeClr val="accent4"/>
              </a:solidFill>
              <a:ln w="19050">
                <a:solidFill>
                  <a:schemeClr val="bg1"/>
                </a:solidFill>
                <a:round/>
              </a:ln>
            </p:spPr>
            <p:txBody>
              <a:bodyPr anchor="ctr"/>
              <a:lstStyle/>
              <a:p>
                <a:pPr algn="ctr"/>
              </a:p>
            </p:txBody>
          </p:sp>
          <p:grpSp>
            <p:nvGrpSpPr>
              <p:cNvPr id="38" name="işlîḓè"/>
              <p:cNvGrpSpPr/>
              <p:nvPr/>
            </p:nvGrpSpPr>
            <p:grpSpPr>
              <a:xfrm>
                <a:off x="4330307" y="3263047"/>
                <a:ext cx="311937" cy="305157"/>
                <a:chOff x="4330307" y="3263047"/>
                <a:chExt cx="311937" cy="305157"/>
              </a:xfrm>
            </p:grpSpPr>
            <p:sp>
              <p:nvSpPr>
                <p:cNvPr id="39" name="íṣliḍé"/>
                <p:cNvSpPr/>
                <p:nvPr/>
              </p:nvSpPr>
              <p:spPr bwMode="auto">
                <a:xfrm>
                  <a:off x="4425244" y="3355723"/>
                  <a:ext cx="124323" cy="124324"/>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solidFill>
                  <a:schemeClr val="bg1"/>
                </a:solidFill>
                <a:ln w="9525">
                  <a:noFill/>
                  <a:round/>
                </a:ln>
              </p:spPr>
              <p:txBody>
                <a:bodyPr anchor="ctr"/>
                <a:lstStyle/>
                <a:p>
                  <a:pPr algn="ctr"/>
                </a:p>
              </p:txBody>
            </p:sp>
            <p:sp>
              <p:nvSpPr>
                <p:cNvPr id="40" name="iṩļïde"/>
                <p:cNvSpPr/>
                <p:nvPr/>
              </p:nvSpPr>
              <p:spPr bwMode="auto">
                <a:xfrm>
                  <a:off x="4330307" y="3263047"/>
                  <a:ext cx="311937" cy="305157"/>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solidFill>
                  <a:schemeClr val="bg1"/>
                </a:solidFill>
                <a:ln w="9525">
                  <a:noFill/>
                  <a:round/>
                </a:ln>
              </p:spPr>
              <p:txBody>
                <a:bodyPr anchor="ctr"/>
                <a:lstStyle/>
                <a:p>
                  <a:pPr algn="ctr"/>
                </a:p>
              </p:txBody>
            </p:sp>
            <p:sp>
              <p:nvSpPr>
                <p:cNvPr id="41" name="í$1ïḋê"/>
                <p:cNvSpPr/>
                <p:nvPr/>
              </p:nvSpPr>
              <p:spPr bwMode="auto">
                <a:xfrm>
                  <a:off x="4395858" y="3330860"/>
                  <a:ext cx="124323" cy="144667"/>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solidFill>
                  <a:schemeClr val="bg1"/>
                </a:solidFill>
                <a:ln w="9525">
                  <a:noFill/>
                  <a:round/>
                </a:ln>
              </p:spPr>
              <p:txBody>
                <a:bodyPr anchor="ctr"/>
                <a:lstStyle/>
                <a:p>
                  <a:pPr algn="ctr"/>
                </a:p>
              </p:txBody>
            </p:sp>
            <p:sp>
              <p:nvSpPr>
                <p:cNvPr id="42" name="ïṥlîḑê"/>
                <p:cNvSpPr/>
                <p:nvPr/>
              </p:nvSpPr>
              <p:spPr bwMode="auto">
                <a:xfrm>
                  <a:off x="4441067" y="3355723"/>
                  <a:ext cx="137886" cy="153708"/>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solidFill>
                  <a:schemeClr val="bg1"/>
                </a:solidFill>
                <a:ln w="9525">
                  <a:noFill/>
                  <a:round/>
                </a:ln>
              </p:spPr>
              <p:txBody>
                <a:bodyPr anchor="ctr"/>
                <a:lstStyle/>
                <a:p>
                  <a:pPr algn="ctr"/>
                </a:p>
              </p:txBody>
            </p:sp>
          </p:grpSp>
        </p:grpSp>
        <p:grpSp>
          <p:nvGrpSpPr>
            <p:cNvPr id="11" name="ïṡľîḋê"/>
            <p:cNvGrpSpPr/>
            <p:nvPr/>
          </p:nvGrpSpPr>
          <p:grpSpPr>
            <a:xfrm>
              <a:off x="9269638" y="2602588"/>
              <a:ext cx="949536" cy="949536"/>
              <a:chOff x="2848382" y="3177907"/>
              <a:chExt cx="475436" cy="475436"/>
            </a:xfrm>
            <a:effectLst/>
          </p:grpSpPr>
          <p:sp>
            <p:nvSpPr>
              <p:cNvPr id="32" name="i$ḻîḍé"/>
              <p:cNvSpPr/>
              <p:nvPr/>
            </p:nvSpPr>
            <p:spPr bwMode="auto">
              <a:xfrm>
                <a:off x="2848382" y="3177907"/>
                <a:ext cx="475436" cy="475436"/>
              </a:xfrm>
              <a:prstGeom prst="ellipse">
                <a:avLst/>
              </a:prstGeom>
              <a:solidFill>
                <a:schemeClr val="accent5"/>
              </a:solidFill>
              <a:ln w="19050">
                <a:solidFill>
                  <a:schemeClr val="bg1"/>
                </a:solidFill>
                <a:round/>
              </a:ln>
            </p:spPr>
            <p:txBody>
              <a:bodyPr anchor="ctr"/>
              <a:lstStyle/>
              <a:p>
                <a:pPr algn="ctr"/>
              </a:p>
            </p:txBody>
          </p:sp>
          <p:grpSp>
            <p:nvGrpSpPr>
              <p:cNvPr id="33" name="išľíḍé"/>
              <p:cNvGrpSpPr/>
              <p:nvPr/>
            </p:nvGrpSpPr>
            <p:grpSpPr>
              <a:xfrm>
                <a:off x="2958786" y="3271347"/>
                <a:ext cx="254628" cy="288579"/>
                <a:chOff x="5380038" y="2333625"/>
                <a:chExt cx="190500" cy="215900"/>
              </a:xfrm>
              <a:solidFill>
                <a:schemeClr val="bg1"/>
              </a:solidFill>
            </p:grpSpPr>
            <p:sp>
              <p:nvSpPr>
                <p:cNvPr id="34" name="íśľîḋe"/>
                <p:cNvSpPr/>
                <p:nvPr/>
              </p:nvSpPr>
              <p:spPr bwMode="auto">
                <a:xfrm>
                  <a:off x="5405438" y="2333625"/>
                  <a:ext cx="165100" cy="161925"/>
                </a:xfrm>
                <a:custGeom>
                  <a:avLst/>
                  <a:gdLst/>
                  <a:ahLst/>
                  <a:cxnLst>
                    <a:cxn ang="0">
                      <a:pos x="51" y="27"/>
                    </a:cxn>
                    <a:cxn ang="0">
                      <a:pos x="63" y="9"/>
                    </a:cxn>
                    <a:cxn ang="0">
                      <a:pos x="64" y="6"/>
                    </a:cxn>
                    <a:cxn ang="0">
                      <a:pos x="58" y="0"/>
                    </a:cxn>
                    <a:cxn ang="0">
                      <a:pos x="58" y="0"/>
                    </a:cxn>
                    <a:cxn ang="0">
                      <a:pos x="28" y="0"/>
                    </a:cxn>
                    <a:cxn ang="0">
                      <a:pos x="22" y="6"/>
                    </a:cxn>
                    <a:cxn ang="0">
                      <a:pos x="22" y="9"/>
                    </a:cxn>
                    <a:cxn ang="0">
                      <a:pos x="5" y="9"/>
                    </a:cxn>
                    <a:cxn ang="0">
                      <a:pos x="0" y="15"/>
                    </a:cxn>
                    <a:cxn ang="0">
                      <a:pos x="0" y="57"/>
                    </a:cxn>
                    <a:cxn ang="0">
                      <a:pos x="5" y="63"/>
                    </a:cxn>
                    <a:cxn ang="0">
                      <a:pos x="36" y="63"/>
                    </a:cxn>
                    <a:cxn ang="0">
                      <a:pos x="41" y="57"/>
                    </a:cxn>
                    <a:cxn ang="0">
                      <a:pos x="41" y="54"/>
                    </a:cxn>
                    <a:cxn ang="0">
                      <a:pos x="58" y="54"/>
                    </a:cxn>
                    <a:cxn ang="0">
                      <a:pos x="63" y="51"/>
                    </a:cxn>
                    <a:cxn ang="0">
                      <a:pos x="63" y="46"/>
                    </a:cxn>
                    <a:cxn ang="0">
                      <a:pos x="51" y="27"/>
                    </a:cxn>
                    <a:cxn ang="0">
                      <a:pos x="5" y="15"/>
                    </a:cxn>
                    <a:cxn ang="0">
                      <a:pos x="24" y="15"/>
                    </a:cxn>
                    <a:cxn ang="0">
                      <a:pos x="24" y="17"/>
                    </a:cxn>
                    <a:cxn ang="0">
                      <a:pos x="26" y="19"/>
                    </a:cxn>
                    <a:cxn ang="0">
                      <a:pos x="28" y="17"/>
                    </a:cxn>
                    <a:cxn ang="0">
                      <a:pos x="28" y="15"/>
                    </a:cxn>
                    <a:cxn ang="0">
                      <a:pos x="28" y="15"/>
                    </a:cxn>
                    <a:cxn ang="0">
                      <a:pos x="28" y="6"/>
                    </a:cxn>
                    <a:cxn ang="0">
                      <a:pos x="58" y="6"/>
                    </a:cxn>
                    <a:cxn ang="0">
                      <a:pos x="45" y="27"/>
                    </a:cxn>
                    <a:cxn ang="0">
                      <a:pos x="58" y="48"/>
                    </a:cxn>
                    <a:cxn ang="0">
                      <a:pos x="36" y="48"/>
                    </a:cxn>
                    <a:cxn ang="0">
                      <a:pos x="36" y="48"/>
                    </a:cxn>
                    <a:cxn ang="0">
                      <a:pos x="28" y="48"/>
                    </a:cxn>
                    <a:cxn ang="0">
                      <a:pos x="28" y="25"/>
                    </a:cxn>
                    <a:cxn ang="0">
                      <a:pos x="26" y="23"/>
                    </a:cxn>
                    <a:cxn ang="0">
                      <a:pos x="24" y="25"/>
                    </a:cxn>
                    <a:cxn ang="0">
                      <a:pos x="24" y="50"/>
                    </a:cxn>
                    <a:cxn ang="0">
                      <a:pos x="24" y="50"/>
                    </a:cxn>
                    <a:cxn ang="0">
                      <a:pos x="24" y="50"/>
                    </a:cxn>
                    <a:cxn ang="0">
                      <a:pos x="24" y="50"/>
                    </a:cxn>
                    <a:cxn ang="0">
                      <a:pos x="24" y="51"/>
                    </a:cxn>
                    <a:cxn ang="0">
                      <a:pos x="24" y="51"/>
                    </a:cxn>
                    <a:cxn ang="0">
                      <a:pos x="24" y="51"/>
                    </a:cxn>
                    <a:cxn ang="0">
                      <a:pos x="24" y="51"/>
                    </a:cxn>
                    <a:cxn ang="0">
                      <a:pos x="24" y="51"/>
                    </a:cxn>
                    <a:cxn ang="0">
                      <a:pos x="24" y="51"/>
                    </a:cxn>
                    <a:cxn ang="0">
                      <a:pos x="25" y="51"/>
                    </a:cxn>
                    <a:cxn ang="0">
                      <a:pos x="25" y="52"/>
                    </a:cxn>
                    <a:cxn ang="0">
                      <a:pos x="25" y="52"/>
                    </a:cxn>
                    <a:cxn ang="0">
                      <a:pos x="25" y="52"/>
                    </a:cxn>
                    <a:cxn ang="0">
                      <a:pos x="25" y="52"/>
                    </a:cxn>
                    <a:cxn ang="0">
                      <a:pos x="33" y="57"/>
                    </a:cxn>
                    <a:cxn ang="0">
                      <a:pos x="5" y="57"/>
                    </a:cxn>
                    <a:cxn ang="0">
                      <a:pos x="5" y="15"/>
                    </a:cxn>
                    <a:cxn ang="0">
                      <a:pos x="36" y="55"/>
                    </a:cxn>
                    <a:cxn ang="0">
                      <a:pos x="32" y="52"/>
                    </a:cxn>
                    <a:cxn ang="0">
                      <a:pos x="36" y="52"/>
                    </a:cxn>
                    <a:cxn ang="0">
                      <a:pos x="36" y="55"/>
                    </a:cxn>
                  </a:cxnLst>
                  <a:rect l="0" t="0" r="r" b="b"/>
                  <a:pathLst>
                    <a:path w="64" h="63">
                      <a:moveTo>
                        <a:pt x="51" y="27"/>
                      </a:moveTo>
                      <a:cubicBezTo>
                        <a:pt x="63" y="9"/>
                        <a:pt x="63" y="9"/>
                        <a:pt x="63" y="9"/>
                      </a:cubicBezTo>
                      <a:cubicBezTo>
                        <a:pt x="63" y="8"/>
                        <a:pt x="64" y="7"/>
                        <a:pt x="64" y="6"/>
                      </a:cubicBezTo>
                      <a:cubicBezTo>
                        <a:pt x="64" y="3"/>
                        <a:pt x="61" y="0"/>
                        <a:pt x="58" y="0"/>
                      </a:cubicBezTo>
                      <a:cubicBezTo>
                        <a:pt x="58" y="0"/>
                        <a:pt x="58" y="0"/>
                        <a:pt x="58" y="0"/>
                      </a:cubicBezTo>
                      <a:cubicBezTo>
                        <a:pt x="28" y="0"/>
                        <a:pt x="28" y="0"/>
                        <a:pt x="28" y="0"/>
                      </a:cubicBezTo>
                      <a:cubicBezTo>
                        <a:pt x="25" y="0"/>
                        <a:pt x="22" y="3"/>
                        <a:pt x="22" y="6"/>
                      </a:cubicBezTo>
                      <a:cubicBezTo>
                        <a:pt x="22" y="9"/>
                        <a:pt x="22" y="9"/>
                        <a:pt x="22" y="9"/>
                      </a:cubicBezTo>
                      <a:cubicBezTo>
                        <a:pt x="5" y="9"/>
                        <a:pt x="5" y="9"/>
                        <a:pt x="5" y="9"/>
                      </a:cubicBezTo>
                      <a:cubicBezTo>
                        <a:pt x="2" y="9"/>
                        <a:pt x="0" y="12"/>
                        <a:pt x="0" y="15"/>
                      </a:cubicBezTo>
                      <a:cubicBezTo>
                        <a:pt x="0" y="57"/>
                        <a:pt x="0" y="57"/>
                        <a:pt x="0" y="57"/>
                      </a:cubicBezTo>
                      <a:cubicBezTo>
                        <a:pt x="0" y="60"/>
                        <a:pt x="2" y="63"/>
                        <a:pt x="5" y="63"/>
                      </a:cubicBezTo>
                      <a:cubicBezTo>
                        <a:pt x="36" y="63"/>
                        <a:pt x="36" y="63"/>
                        <a:pt x="36" y="63"/>
                      </a:cubicBezTo>
                      <a:cubicBezTo>
                        <a:pt x="39" y="63"/>
                        <a:pt x="41" y="60"/>
                        <a:pt x="41" y="57"/>
                      </a:cubicBezTo>
                      <a:cubicBezTo>
                        <a:pt x="41" y="54"/>
                        <a:pt x="41" y="54"/>
                        <a:pt x="41" y="54"/>
                      </a:cubicBezTo>
                      <a:cubicBezTo>
                        <a:pt x="58" y="54"/>
                        <a:pt x="58" y="54"/>
                        <a:pt x="58" y="54"/>
                      </a:cubicBezTo>
                      <a:cubicBezTo>
                        <a:pt x="60" y="54"/>
                        <a:pt x="62" y="53"/>
                        <a:pt x="63" y="51"/>
                      </a:cubicBezTo>
                      <a:cubicBezTo>
                        <a:pt x="64" y="49"/>
                        <a:pt x="64" y="47"/>
                        <a:pt x="63" y="46"/>
                      </a:cubicBezTo>
                      <a:lnTo>
                        <a:pt x="51" y="27"/>
                      </a:lnTo>
                      <a:close/>
                      <a:moveTo>
                        <a:pt x="5" y="15"/>
                      </a:moveTo>
                      <a:cubicBezTo>
                        <a:pt x="24" y="15"/>
                        <a:pt x="24" y="15"/>
                        <a:pt x="24" y="15"/>
                      </a:cubicBezTo>
                      <a:cubicBezTo>
                        <a:pt x="24" y="17"/>
                        <a:pt x="24" y="17"/>
                        <a:pt x="24" y="17"/>
                      </a:cubicBezTo>
                      <a:cubicBezTo>
                        <a:pt x="24" y="18"/>
                        <a:pt x="25" y="19"/>
                        <a:pt x="26" y="19"/>
                      </a:cubicBezTo>
                      <a:cubicBezTo>
                        <a:pt x="27" y="19"/>
                        <a:pt x="28" y="18"/>
                        <a:pt x="28" y="17"/>
                      </a:cubicBezTo>
                      <a:cubicBezTo>
                        <a:pt x="28" y="15"/>
                        <a:pt x="28" y="15"/>
                        <a:pt x="28" y="15"/>
                      </a:cubicBezTo>
                      <a:cubicBezTo>
                        <a:pt x="28" y="15"/>
                        <a:pt x="28" y="15"/>
                        <a:pt x="28" y="15"/>
                      </a:cubicBezTo>
                      <a:cubicBezTo>
                        <a:pt x="28" y="6"/>
                        <a:pt x="28" y="6"/>
                        <a:pt x="28" y="6"/>
                      </a:cubicBezTo>
                      <a:cubicBezTo>
                        <a:pt x="58" y="6"/>
                        <a:pt x="58" y="6"/>
                        <a:pt x="58" y="6"/>
                      </a:cubicBezTo>
                      <a:cubicBezTo>
                        <a:pt x="45" y="27"/>
                        <a:pt x="45" y="27"/>
                        <a:pt x="45" y="27"/>
                      </a:cubicBezTo>
                      <a:cubicBezTo>
                        <a:pt x="58" y="48"/>
                        <a:pt x="58" y="48"/>
                        <a:pt x="58" y="48"/>
                      </a:cubicBezTo>
                      <a:cubicBezTo>
                        <a:pt x="36" y="48"/>
                        <a:pt x="36" y="48"/>
                        <a:pt x="36" y="48"/>
                      </a:cubicBezTo>
                      <a:cubicBezTo>
                        <a:pt x="36" y="48"/>
                        <a:pt x="36" y="48"/>
                        <a:pt x="36" y="48"/>
                      </a:cubicBezTo>
                      <a:cubicBezTo>
                        <a:pt x="28" y="48"/>
                        <a:pt x="28" y="48"/>
                        <a:pt x="28" y="48"/>
                      </a:cubicBezTo>
                      <a:cubicBezTo>
                        <a:pt x="28" y="25"/>
                        <a:pt x="28" y="25"/>
                        <a:pt x="28" y="25"/>
                      </a:cubicBezTo>
                      <a:cubicBezTo>
                        <a:pt x="28" y="24"/>
                        <a:pt x="27" y="23"/>
                        <a:pt x="26" y="23"/>
                      </a:cubicBezTo>
                      <a:cubicBezTo>
                        <a:pt x="25" y="23"/>
                        <a:pt x="24" y="24"/>
                        <a:pt x="24" y="25"/>
                      </a:cubicBezTo>
                      <a:cubicBezTo>
                        <a:pt x="24" y="50"/>
                        <a:pt x="24" y="50"/>
                        <a:pt x="24" y="50"/>
                      </a:cubicBezTo>
                      <a:cubicBezTo>
                        <a:pt x="24" y="50"/>
                        <a:pt x="24" y="50"/>
                        <a:pt x="24" y="50"/>
                      </a:cubicBezTo>
                      <a:cubicBezTo>
                        <a:pt x="24" y="50"/>
                        <a:pt x="24" y="50"/>
                        <a:pt x="24" y="50"/>
                      </a:cubicBezTo>
                      <a:cubicBezTo>
                        <a:pt x="24" y="50"/>
                        <a:pt x="24" y="50"/>
                        <a:pt x="24" y="50"/>
                      </a:cubicBezTo>
                      <a:cubicBezTo>
                        <a:pt x="24" y="50"/>
                        <a:pt x="24" y="50"/>
                        <a:pt x="24" y="51"/>
                      </a:cubicBezTo>
                      <a:cubicBezTo>
                        <a:pt x="24" y="51"/>
                        <a:pt x="24" y="51"/>
                        <a:pt x="24" y="51"/>
                      </a:cubicBezTo>
                      <a:cubicBezTo>
                        <a:pt x="24" y="51"/>
                        <a:pt x="24" y="51"/>
                        <a:pt x="24" y="51"/>
                      </a:cubicBezTo>
                      <a:cubicBezTo>
                        <a:pt x="24" y="51"/>
                        <a:pt x="24" y="51"/>
                        <a:pt x="24" y="51"/>
                      </a:cubicBezTo>
                      <a:cubicBezTo>
                        <a:pt x="24" y="51"/>
                        <a:pt x="24" y="51"/>
                        <a:pt x="24" y="51"/>
                      </a:cubicBezTo>
                      <a:cubicBezTo>
                        <a:pt x="24" y="51"/>
                        <a:pt x="24" y="51"/>
                        <a:pt x="24" y="51"/>
                      </a:cubicBezTo>
                      <a:cubicBezTo>
                        <a:pt x="24" y="51"/>
                        <a:pt x="25" y="51"/>
                        <a:pt x="25" y="51"/>
                      </a:cubicBezTo>
                      <a:cubicBezTo>
                        <a:pt x="25" y="51"/>
                        <a:pt x="25" y="52"/>
                        <a:pt x="25" y="52"/>
                      </a:cubicBezTo>
                      <a:cubicBezTo>
                        <a:pt x="25" y="52"/>
                        <a:pt x="25" y="52"/>
                        <a:pt x="25" y="52"/>
                      </a:cubicBezTo>
                      <a:cubicBezTo>
                        <a:pt x="25" y="52"/>
                        <a:pt x="25" y="52"/>
                        <a:pt x="25" y="52"/>
                      </a:cubicBezTo>
                      <a:cubicBezTo>
                        <a:pt x="25" y="52"/>
                        <a:pt x="25" y="52"/>
                        <a:pt x="25" y="52"/>
                      </a:cubicBezTo>
                      <a:cubicBezTo>
                        <a:pt x="33" y="57"/>
                        <a:pt x="33" y="57"/>
                        <a:pt x="33" y="57"/>
                      </a:cubicBezTo>
                      <a:cubicBezTo>
                        <a:pt x="5" y="57"/>
                        <a:pt x="5" y="57"/>
                        <a:pt x="5" y="57"/>
                      </a:cubicBezTo>
                      <a:lnTo>
                        <a:pt x="5" y="15"/>
                      </a:lnTo>
                      <a:close/>
                      <a:moveTo>
                        <a:pt x="36" y="55"/>
                      </a:moveTo>
                      <a:cubicBezTo>
                        <a:pt x="32" y="52"/>
                        <a:pt x="32" y="52"/>
                        <a:pt x="32" y="52"/>
                      </a:cubicBezTo>
                      <a:cubicBezTo>
                        <a:pt x="36" y="52"/>
                        <a:pt x="36" y="52"/>
                        <a:pt x="36" y="52"/>
                      </a:cubicBezTo>
                      <a:lnTo>
                        <a:pt x="36" y="55"/>
                      </a:lnTo>
                      <a:close/>
                    </a:path>
                  </a:pathLst>
                </a:custGeom>
                <a:grpFill/>
                <a:ln w="9525">
                  <a:noFill/>
                  <a:round/>
                </a:ln>
              </p:spPr>
              <p:txBody>
                <a:bodyPr anchor="ctr"/>
                <a:lstStyle/>
                <a:p>
                  <a:pPr algn="ctr"/>
                </a:p>
              </p:txBody>
            </p:sp>
            <p:sp>
              <p:nvSpPr>
                <p:cNvPr id="35" name="îśḻîde"/>
                <p:cNvSpPr/>
                <p:nvPr/>
              </p:nvSpPr>
              <p:spPr bwMode="auto">
                <a:xfrm>
                  <a:off x="5380038" y="2359025"/>
                  <a:ext cx="15875" cy="190500"/>
                </a:xfrm>
                <a:custGeom>
                  <a:avLst/>
                  <a:gdLst/>
                  <a:ahLst/>
                  <a:cxnLst>
                    <a:cxn ang="0">
                      <a:pos x="3" y="0"/>
                    </a:cxn>
                    <a:cxn ang="0">
                      <a:pos x="0" y="2"/>
                    </a:cxn>
                    <a:cxn ang="0">
                      <a:pos x="0" y="72"/>
                    </a:cxn>
                    <a:cxn ang="0">
                      <a:pos x="3" y="74"/>
                    </a:cxn>
                    <a:cxn ang="0">
                      <a:pos x="6" y="72"/>
                    </a:cxn>
                    <a:cxn ang="0">
                      <a:pos x="6" y="2"/>
                    </a:cxn>
                    <a:cxn ang="0">
                      <a:pos x="3" y="0"/>
                    </a:cxn>
                  </a:cxnLst>
                  <a:rect l="0" t="0" r="r" b="b"/>
                  <a:pathLst>
                    <a:path w="6" h="74">
                      <a:moveTo>
                        <a:pt x="3" y="0"/>
                      </a:moveTo>
                      <a:cubicBezTo>
                        <a:pt x="1" y="0"/>
                        <a:pt x="0" y="1"/>
                        <a:pt x="0" y="2"/>
                      </a:cubicBezTo>
                      <a:cubicBezTo>
                        <a:pt x="0" y="72"/>
                        <a:pt x="0" y="72"/>
                        <a:pt x="0" y="72"/>
                      </a:cubicBezTo>
                      <a:cubicBezTo>
                        <a:pt x="0" y="73"/>
                        <a:pt x="1" y="74"/>
                        <a:pt x="3" y="74"/>
                      </a:cubicBezTo>
                      <a:cubicBezTo>
                        <a:pt x="4" y="74"/>
                        <a:pt x="6" y="73"/>
                        <a:pt x="6" y="72"/>
                      </a:cubicBezTo>
                      <a:cubicBezTo>
                        <a:pt x="6" y="2"/>
                        <a:pt x="6" y="2"/>
                        <a:pt x="6" y="2"/>
                      </a:cubicBezTo>
                      <a:cubicBezTo>
                        <a:pt x="6" y="1"/>
                        <a:pt x="4" y="0"/>
                        <a:pt x="3" y="0"/>
                      </a:cubicBezTo>
                      <a:close/>
                    </a:path>
                  </a:pathLst>
                </a:custGeom>
                <a:grpFill/>
                <a:ln w="9525">
                  <a:noFill/>
                  <a:round/>
                </a:ln>
              </p:spPr>
              <p:txBody>
                <a:bodyPr anchor="ctr"/>
                <a:lstStyle/>
                <a:p>
                  <a:pPr algn="ctr"/>
                </a:p>
              </p:txBody>
            </p:sp>
            <p:sp>
              <p:nvSpPr>
                <p:cNvPr id="36" name="íṩliḓè"/>
                <p:cNvSpPr/>
                <p:nvPr/>
              </p:nvSpPr>
              <p:spPr bwMode="auto">
                <a:xfrm>
                  <a:off x="5380038" y="2333625"/>
                  <a:ext cx="15875" cy="14288"/>
                </a:xfrm>
                <a:prstGeom prst="ellipse">
                  <a:avLst/>
                </a:prstGeom>
                <a:grpFill/>
                <a:ln w="9525">
                  <a:noFill/>
                  <a:round/>
                </a:ln>
              </p:spPr>
              <p:txBody>
                <a:bodyPr anchor="ctr"/>
                <a:lstStyle/>
                <a:p>
                  <a:pPr algn="ctr"/>
                </a:p>
              </p:txBody>
            </p:sp>
          </p:grpSp>
        </p:grpSp>
        <p:cxnSp>
          <p:nvCxnSpPr>
            <p:cNvPr id="12" name="直接连接符 11"/>
            <p:cNvCxnSpPr/>
            <p:nvPr/>
          </p:nvCxnSpPr>
          <p:spPr>
            <a:xfrm rot="5400000" flipH="1" flipV="1">
              <a:off x="1737543" y="4186539"/>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3667457" y="4186539"/>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flipV="1">
              <a:off x="5597371" y="4186539"/>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flipV="1">
              <a:off x="7527284" y="4186539"/>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flipH="1" flipV="1">
              <a:off x="9457197" y="4186539"/>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30" name="îṩḷïdè"/>
            <p:cNvSpPr txBox="1"/>
            <p:nvPr/>
          </p:nvSpPr>
          <p:spPr bwMode="auto">
            <a:xfrm>
              <a:off x="1059521" y="4475963"/>
              <a:ext cx="1933002" cy="662997"/>
            </a:xfrm>
            <a:prstGeom prst="rect">
              <a:avLst/>
            </a:prstGeom>
            <a:noFill/>
          </p:spPr>
          <p:txBody>
            <a:bodyPr wrap="none" lIns="90000" tIns="46800" rIns="90000" bIns="46800" anchor="b" anchorCtr="1">
              <a:normAutofit/>
            </a:bodyPr>
            <a:lstStyle/>
            <a:p>
              <a:pPr latinLnBrk="0"/>
              <a:r>
                <a:rPr lang="zh-CN" sz="2400" b="1" dirty="0">
                  <a:effectLst/>
                </a:rPr>
                <a:t>性能</a:t>
              </a:r>
              <a:endParaRPr lang="zh-CN" sz="2400" b="1" dirty="0">
                <a:effectLst/>
              </a:endParaRPr>
            </a:p>
          </p:txBody>
        </p:sp>
        <p:sp>
          <p:nvSpPr>
            <p:cNvPr id="28" name="îṥ1ïḑê"/>
            <p:cNvSpPr txBox="1"/>
            <p:nvPr/>
          </p:nvSpPr>
          <p:spPr bwMode="auto">
            <a:xfrm>
              <a:off x="2973056" y="4475963"/>
              <a:ext cx="1933002" cy="662997"/>
            </a:xfrm>
            <a:prstGeom prst="rect">
              <a:avLst/>
            </a:prstGeom>
            <a:noFill/>
          </p:spPr>
          <p:txBody>
            <a:bodyPr wrap="none" lIns="90000" tIns="46800" rIns="90000" bIns="46800" anchor="b" anchorCtr="1">
              <a:normAutofit/>
            </a:bodyPr>
            <a:lstStyle/>
            <a:p>
              <a:pPr latinLnBrk="0"/>
              <a:r>
                <a:rPr lang="zh-CN" sz="2400" b="1" dirty="0">
                  <a:effectLst/>
                </a:rPr>
                <a:t>可靠性</a:t>
              </a:r>
              <a:endParaRPr lang="zh-CN" sz="2400" b="1" dirty="0">
                <a:effectLst/>
              </a:endParaRPr>
            </a:p>
          </p:txBody>
        </p:sp>
        <p:sp>
          <p:nvSpPr>
            <p:cNvPr id="26" name="ïṩļiḋe"/>
            <p:cNvSpPr txBox="1"/>
            <p:nvPr/>
          </p:nvSpPr>
          <p:spPr bwMode="auto">
            <a:xfrm>
              <a:off x="4919509" y="4475963"/>
              <a:ext cx="1933002" cy="662997"/>
            </a:xfrm>
            <a:prstGeom prst="rect">
              <a:avLst/>
            </a:prstGeom>
            <a:noFill/>
          </p:spPr>
          <p:txBody>
            <a:bodyPr wrap="none" lIns="90000" tIns="46800" rIns="90000" bIns="46800" anchor="b" anchorCtr="1">
              <a:normAutofit/>
            </a:bodyPr>
            <a:lstStyle/>
            <a:p>
              <a:pPr latinLnBrk="0"/>
              <a:r>
                <a:rPr lang="zh-CN" sz="2400" b="1" dirty="0">
                  <a:effectLst/>
                </a:rPr>
                <a:t>可扩展性</a:t>
              </a:r>
              <a:endParaRPr lang="zh-CN" sz="2400" b="1" dirty="0">
                <a:effectLst/>
              </a:endParaRPr>
            </a:p>
          </p:txBody>
        </p:sp>
        <p:sp>
          <p:nvSpPr>
            <p:cNvPr id="24" name="ïślïďé"/>
            <p:cNvSpPr txBox="1"/>
            <p:nvPr/>
          </p:nvSpPr>
          <p:spPr bwMode="auto">
            <a:xfrm>
              <a:off x="6845007" y="4475963"/>
              <a:ext cx="1933002" cy="662997"/>
            </a:xfrm>
            <a:prstGeom prst="rect">
              <a:avLst/>
            </a:prstGeom>
            <a:noFill/>
          </p:spPr>
          <p:txBody>
            <a:bodyPr wrap="none" lIns="90000" tIns="46800" rIns="90000" bIns="46800" anchor="b" anchorCtr="1">
              <a:normAutofit/>
            </a:bodyPr>
            <a:lstStyle/>
            <a:p>
              <a:pPr latinLnBrk="0"/>
              <a:r>
                <a:rPr lang="zh-CN" sz="2400" b="1" dirty="0">
                  <a:effectLst/>
                </a:rPr>
                <a:t>易用性</a:t>
              </a:r>
              <a:endParaRPr lang="zh-CN" sz="2400" b="1" dirty="0">
                <a:effectLst/>
              </a:endParaRPr>
            </a:p>
          </p:txBody>
        </p:sp>
        <p:sp>
          <p:nvSpPr>
            <p:cNvPr id="22" name="iṩḻíḋê"/>
            <p:cNvSpPr txBox="1"/>
            <p:nvPr/>
          </p:nvSpPr>
          <p:spPr bwMode="auto">
            <a:xfrm>
              <a:off x="8777490" y="4475963"/>
              <a:ext cx="1933002" cy="662997"/>
            </a:xfrm>
            <a:prstGeom prst="rect">
              <a:avLst/>
            </a:prstGeom>
            <a:noFill/>
          </p:spPr>
          <p:txBody>
            <a:bodyPr wrap="none" lIns="90000" tIns="46800" rIns="90000" bIns="46800" anchor="b" anchorCtr="1">
              <a:normAutofit/>
            </a:bodyPr>
            <a:lstStyle/>
            <a:p>
              <a:pPr latinLnBrk="0"/>
              <a:r>
                <a:rPr lang="zh-CN" sz="2400" b="1" dirty="0">
                  <a:effectLst/>
                </a:rPr>
                <a:t>安全性</a:t>
              </a:r>
              <a:endParaRPr lang="zh-CN" sz="2400" b="1" dirty="0">
                <a:effectLs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14655" y="890905"/>
            <a:ext cx="7501255" cy="4707890"/>
          </a:xfrm>
          <a:prstGeom prst="rect">
            <a:avLst/>
          </a:prstGeom>
          <a:noFill/>
        </p:spPr>
        <p:txBody>
          <a:bodyPr wrap="square" rtlCol="0">
            <a:spAutoFit/>
          </a:bodyPr>
          <a:p>
            <a:pPr fontAlgn="auto">
              <a:lnSpc>
                <a:spcPct val="150000"/>
              </a:lnSpc>
            </a:pPr>
            <a:r>
              <a:rPr lang="zh-CN" altLang="en-US" sz="2000" b="1"/>
              <a:t>性能：</a:t>
            </a:r>
            <a:endParaRPr lang="zh-CN" altLang="en-US" sz="2000" b="1"/>
          </a:p>
          <a:p>
            <a:pPr fontAlgn="auto">
              <a:lnSpc>
                <a:spcPct val="150000"/>
              </a:lnSpc>
            </a:pPr>
            <a:r>
              <a:rPr lang="zh-CN" altLang="en-US"/>
              <a:t>1.在实验室环境下，确定起点与终点后，路径规划应当在60s之内完成。如果室内环境比较复杂，路径规划应当在300s之内完成；</a:t>
            </a:r>
            <a:endParaRPr lang="zh-CN" altLang="en-US"/>
          </a:p>
          <a:p>
            <a:pPr fontAlgn="auto">
              <a:lnSpc>
                <a:spcPct val="150000"/>
              </a:lnSpc>
            </a:pPr>
            <a:r>
              <a:rPr lang="zh-CN" altLang="en-US"/>
              <a:t>2.完成路径规划后，机器人应当在1s内从静止加速至0.1m/s，从起点到终点过程中的平均移动速度应当在0.1m/s到0.2m/s之间；</a:t>
            </a:r>
            <a:endParaRPr lang="zh-CN" altLang="en-US"/>
          </a:p>
          <a:p>
            <a:pPr fontAlgn="auto">
              <a:lnSpc>
                <a:spcPct val="150000"/>
              </a:lnSpc>
            </a:pPr>
            <a:r>
              <a:rPr lang="zh-CN" altLang="en-US"/>
              <a:t>3.机器人移动至目标地点后，机器人所在位置与目标地点实际位置之间的距离应当小于0.1m；</a:t>
            </a:r>
            <a:endParaRPr lang="zh-CN" altLang="en-US"/>
          </a:p>
          <a:p>
            <a:pPr fontAlgn="auto">
              <a:lnSpc>
                <a:spcPct val="150000"/>
              </a:lnSpc>
            </a:pPr>
            <a:r>
              <a:rPr lang="zh-CN" altLang="en-US"/>
              <a:t>4.导航至指定位置后，机器人识别出目标物体的时间应当小于60s；</a:t>
            </a:r>
            <a:endParaRPr lang="zh-CN" altLang="en-US"/>
          </a:p>
          <a:p>
            <a:pPr fontAlgn="auto">
              <a:lnSpc>
                <a:spcPct val="150000"/>
              </a:lnSpc>
            </a:pPr>
            <a:r>
              <a:rPr lang="zh-CN" altLang="en-US"/>
              <a:t>5.目标物体识别完成后，机器人应当在60s之内完成物体抓取；</a:t>
            </a:r>
            <a:endParaRPr lang="zh-CN" altLang="en-US"/>
          </a:p>
          <a:p>
            <a:pPr fontAlgn="auto">
              <a:lnSpc>
                <a:spcPct val="150000"/>
              </a:lnSpc>
            </a:pPr>
            <a:r>
              <a:rPr lang="zh-CN" altLang="en-US"/>
              <a:t>6.如果机器人激光雷达的最小探测范围内（0.15m）突然出现障碍物，机器人应当在1s内减速至停止；</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14655" y="890905"/>
            <a:ext cx="7501255" cy="4246245"/>
          </a:xfrm>
          <a:prstGeom prst="rect">
            <a:avLst/>
          </a:prstGeom>
          <a:noFill/>
        </p:spPr>
        <p:txBody>
          <a:bodyPr wrap="square" rtlCol="0">
            <a:spAutoFit/>
          </a:bodyPr>
          <a:p>
            <a:pPr fontAlgn="auto">
              <a:lnSpc>
                <a:spcPct val="150000"/>
              </a:lnSpc>
            </a:pPr>
            <a:r>
              <a:rPr lang="zh-CN" altLang="en-US" sz="2000" b="1">
                <a:sym typeface="+mn-ea"/>
              </a:rPr>
              <a:t>可靠性：</a:t>
            </a:r>
            <a:endParaRPr lang="zh-CN" altLang="en-US" sz="2000" b="1"/>
          </a:p>
          <a:p>
            <a:pPr fontAlgn="auto">
              <a:lnSpc>
                <a:spcPct val="150000"/>
              </a:lnSpc>
            </a:pPr>
            <a:r>
              <a:rPr lang="zh-CN" altLang="en-US" sz="2000">
                <a:sym typeface="+mn-ea"/>
              </a:rPr>
              <a:t>1.用于机器人路径规划的起点与终点应当没有障碍物，即可到达。同时起点与终点之间应当至少存在一条机器人可以通过的路径。对于设定的起点与终点应当进行检查，出现不符合要求的情况应当作出提示并不进行任何动作；</a:t>
            </a:r>
            <a:endParaRPr lang="zh-CN" altLang="en-US" sz="2000"/>
          </a:p>
          <a:p>
            <a:pPr fontAlgn="auto">
              <a:lnSpc>
                <a:spcPct val="150000"/>
              </a:lnSpc>
            </a:pPr>
            <a:r>
              <a:rPr lang="zh-CN" altLang="en-US" sz="2000">
                <a:sym typeface="+mn-ea"/>
              </a:rPr>
              <a:t>2.在运行过程中，任何情况下都不应当与室内物体或人员发生碰撞；</a:t>
            </a:r>
            <a:endParaRPr lang="zh-CN" altLang="en-US" sz="2000"/>
          </a:p>
          <a:p>
            <a:pPr fontAlgn="auto">
              <a:lnSpc>
                <a:spcPct val="150000"/>
              </a:lnSpc>
            </a:pPr>
            <a:r>
              <a:rPr lang="zh-CN" altLang="en-US" sz="2000">
                <a:sym typeface="+mn-ea"/>
              </a:rPr>
              <a:t>3.在抓取物体过程中，机械臂对物体施加的力不应当过大而损坏物体，同时也不能过小而导致在机器人运行过程中物品掉落；</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14655" y="890905"/>
            <a:ext cx="7501255" cy="3784600"/>
          </a:xfrm>
          <a:prstGeom prst="rect">
            <a:avLst/>
          </a:prstGeom>
          <a:noFill/>
        </p:spPr>
        <p:txBody>
          <a:bodyPr wrap="square" rtlCol="0">
            <a:spAutoFit/>
          </a:bodyPr>
          <a:p>
            <a:pPr fontAlgn="auto">
              <a:lnSpc>
                <a:spcPct val="150000"/>
              </a:lnSpc>
            </a:pPr>
            <a:r>
              <a:rPr lang="zh-CN" altLang="en-US" sz="2000" b="1">
                <a:sym typeface="+mn-ea"/>
              </a:rPr>
              <a:t>可拓展性：</a:t>
            </a:r>
            <a:endParaRPr lang="zh-CN" altLang="en-US" sz="2000" b="1"/>
          </a:p>
          <a:p>
            <a:pPr fontAlgn="auto">
              <a:lnSpc>
                <a:spcPct val="150000"/>
              </a:lnSpc>
            </a:pPr>
            <a:r>
              <a:rPr lang="zh-CN" altLang="en-US" sz="2000">
                <a:sym typeface="+mn-ea"/>
              </a:rPr>
              <a:t>1.任何对象的任何方法不应当超过200行；</a:t>
            </a:r>
            <a:endParaRPr lang="zh-CN" altLang="en-US" sz="2000">
              <a:sym typeface="+mn-ea"/>
            </a:endParaRPr>
          </a:p>
          <a:p>
            <a:pPr fontAlgn="auto">
              <a:lnSpc>
                <a:spcPct val="150000"/>
              </a:lnSpc>
            </a:pPr>
            <a:r>
              <a:rPr lang="zh-CN" altLang="en-US" sz="2000">
                <a:sym typeface="+mn-ea"/>
              </a:rPr>
              <a:t>2.90%的BUG修改时间不超过3日；</a:t>
            </a:r>
            <a:endParaRPr lang="zh-CN" altLang="en-US" sz="2000">
              <a:sym typeface="+mn-ea"/>
            </a:endParaRPr>
          </a:p>
          <a:p>
            <a:pPr fontAlgn="auto">
              <a:lnSpc>
                <a:spcPct val="150000"/>
              </a:lnSpc>
            </a:pPr>
            <a:r>
              <a:rPr lang="zh-CN" altLang="en-US" sz="2000">
                <a:sym typeface="+mn-ea"/>
              </a:rPr>
              <a:t>3.新增任何功能不应当大幅修改原有代码；</a:t>
            </a:r>
            <a:endParaRPr lang="zh-CN" altLang="en-US" sz="2000">
              <a:sym typeface="+mn-ea"/>
            </a:endParaRPr>
          </a:p>
          <a:p>
            <a:pPr fontAlgn="auto">
              <a:lnSpc>
                <a:spcPct val="150000"/>
              </a:lnSpc>
            </a:pPr>
            <a:endParaRPr lang="zh-CN" altLang="en-US" sz="2000">
              <a:sym typeface="+mn-ea"/>
            </a:endParaRPr>
          </a:p>
          <a:p>
            <a:pPr fontAlgn="auto">
              <a:lnSpc>
                <a:spcPct val="150000"/>
              </a:lnSpc>
            </a:pPr>
            <a:r>
              <a:rPr lang="zh-CN" altLang="en-US" sz="2000" b="1">
                <a:sym typeface="+mn-ea"/>
              </a:rPr>
              <a:t>易用性：</a:t>
            </a:r>
            <a:endParaRPr lang="zh-CN" altLang="en-US" sz="2000" b="1">
              <a:sym typeface="+mn-ea"/>
            </a:endParaRPr>
          </a:p>
          <a:p>
            <a:pPr fontAlgn="auto">
              <a:lnSpc>
                <a:spcPct val="150000"/>
              </a:lnSpc>
            </a:pPr>
            <a:r>
              <a:rPr lang="zh-CN" altLang="en-US" sz="2000">
                <a:sym typeface="+mn-ea"/>
              </a:rPr>
              <a:t>1.经过简单的介绍后，用户应当能够在60s内完成机器人起点、终点以及目标物体的设定，错误率应当小于1%；</a:t>
            </a:r>
            <a:endParaRPr lang="zh-CN" altLang="en-US" sz="2000">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14655" y="890905"/>
            <a:ext cx="7501255" cy="5123180"/>
          </a:xfrm>
          <a:prstGeom prst="rect">
            <a:avLst/>
          </a:prstGeom>
          <a:noFill/>
        </p:spPr>
        <p:txBody>
          <a:bodyPr wrap="square" rtlCol="0">
            <a:spAutoFit/>
          </a:bodyPr>
          <a:p>
            <a:pPr fontAlgn="auto">
              <a:lnSpc>
                <a:spcPct val="150000"/>
              </a:lnSpc>
            </a:pPr>
            <a:r>
              <a:rPr lang="zh-CN" altLang="en-US" sz="2000" b="1"/>
              <a:t>安全性：</a:t>
            </a:r>
            <a:endParaRPr lang="zh-CN" altLang="en-US" sz="2000" b="1"/>
          </a:p>
          <a:p>
            <a:pPr fontAlgn="auto">
              <a:lnSpc>
                <a:spcPct val="150000"/>
              </a:lnSpc>
            </a:pPr>
            <a:r>
              <a:rPr lang="zh-CN" altLang="en-US"/>
              <a:t>1.启智ROS机器人应当在室内环境下运行，时刻保证机器人运行在水平、坚硬，而且能够提供足够抓地力的地面上，例如大理石、瓷砖地板等；</a:t>
            </a:r>
            <a:endParaRPr lang="zh-CN" altLang="en-US"/>
          </a:p>
          <a:p>
            <a:pPr fontAlgn="auto">
              <a:lnSpc>
                <a:spcPct val="150000"/>
              </a:lnSpc>
            </a:pPr>
            <a:r>
              <a:rPr lang="zh-CN" altLang="en-US"/>
              <a:t>2.启智ROS机器人主要部件没有防水措施，因此应当保证机器人运行环境中没有可能导致液体泼洒的物体，例如水杯、饮料瓶等，同时地面应当保持清洁干燥；</a:t>
            </a:r>
            <a:endParaRPr lang="zh-CN" altLang="en-US"/>
          </a:p>
          <a:p>
            <a:pPr fontAlgn="auto">
              <a:lnSpc>
                <a:spcPct val="150000"/>
              </a:lnSpc>
            </a:pPr>
            <a:r>
              <a:rPr lang="zh-CN" altLang="en-US"/>
              <a:t>3.启智ROS机器人的设计工作温度为15℃到35℃之间，必要时应当打开空调维持适宜的室内环境温度，同时机器人的工作环境中应当杜绝明火或者其他热源；</a:t>
            </a:r>
            <a:endParaRPr lang="zh-CN" altLang="en-US"/>
          </a:p>
          <a:p>
            <a:pPr fontAlgn="auto">
              <a:lnSpc>
                <a:spcPct val="150000"/>
              </a:lnSpc>
            </a:pPr>
            <a:r>
              <a:rPr lang="zh-CN" altLang="en-US"/>
              <a:t>4.启智ROS机器人整机重量约为30kg，若在运行时速度较快，与人员或室内物体相撞后可能造成人员受伤或物体损坏，应当保证任何情况下机器人的移动速率小于0.2 m/s；</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软硬件需求分析</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硬件需求</a:t>
            </a:r>
            <a:endParaRPr lang="en-US" altLang="zh-CN" sz="1600" dirty="0"/>
          </a:p>
          <a:p>
            <a:pPr marL="171450" lvl="0" indent="-171450" algn="l">
              <a:buFont typeface="Arial" panose="020B0604020202020204" pitchFamily="34" charset="0"/>
              <a:buChar char="•"/>
            </a:pPr>
            <a:r>
              <a:rPr lang="zh-CN" sz="1600" dirty="0"/>
              <a:t>软件需求</a:t>
            </a:r>
            <a:endParaRPr lang="zh-CN" sz="160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硬软件需求</a:t>
            </a:r>
            <a:endParaRPr lang="zh-CN"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îṥḷiḍé"/>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cxnSp>
        <p:nvCxnSpPr>
          <p:cNvPr id="6" name="直接连接符 5"/>
          <p:cNvCxnSpPr>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zh-CN" altLang="de-DE" b="1">
                <a:sym typeface="Calibri" panose="020F0502020204030204"/>
              </a:rPr>
              <a:t>硬软件需求</a:t>
            </a:r>
            <a:endParaRPr lang="zh-CN" altLang="de-DE" b="1" dirty="0">
              <a:sym typeface="Calibri" panose="020F0502020204030204"/>
            </a:endParaRPr>
          </a:p>
        </p:txBody>
      </p:sp>
      <p:sp>
        <p:nvSpPr>
          <p:cNvPr id="9" name="îṣḷïďê"/>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3"/>
              <a:lumOff val="-13851"/>
              <a:alphaOff val="0"/>
            </a:schemeClr>
          </a:fillRef>
          <a:effectRef idx="0">
            <a:schemeClr val="accent2">
              <a:hueOff val="-955721"/>
              <a:satOff val="-23023"/>
              <a:lumOff val="-13851"/>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控制设备</a:t>
            </a:r>
            <a:endParaRPr lang="zh-CN" altLang="de-DE" sz="1400" dirty="0">
              <a:sym typeface="Calibri" panose="020F0502020204030204"/>
            </a:endParaRPr>
          </a:p>
        </p:txBody>
      </p:sp>
      <p:sp>
        <p:nvSpPr>
          <p:cNvPr id="10" name="iṥḻîḍè"/>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3"/>
              <a:lumOff val="-13851"/>
              <a:alphaOff val="0"/>
            </a:schemeClr>
          </a:fillRef>
          <a:effectRef idx="0">
            <a:schemeClr val="accent2">
              <a:hueOff val="-955721"/>
              <a:satOff val="-23023"/>
              <a:lumOff val="-13851"/>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调试环境</a:t>
            </a:r>
            <a:endParaRPr lang="zh-CN" altLang="de-DE" sz="1400" dirty="0">
              <a:sym typeface="Calibri" panose="020F0502020204030204"/>
            </a:endParaRPr>
          </a:p>
        </p:txBody>
      </p:sp>
      <p:sp>
        <p:nvSpPr>
          <p:cNvPr id="11" name="ïŝ1ídè"/>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3"/>
              <a:lumOff val="-13851"/>
              <a:alphaOff val="0"/>
            </a:schemeClr>
          </a:fillRef>
          <a:effectRef idx="0">
            <a:schemeClr val="accent2">
              <a:hueOff val="-955721"/>
              <a:satOff val="-23023"/>
              <a:lumOff val="-13851"/>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其他</a:t>
            </a:r>
            <a:endParaRPr lang="zh-CN" altLang="de-DE" sz="1400" dirty="0">
              <a:sym typeface="Calibri" panose="020F0502020204030204"/>
            </a:endParaRPr>
          </a:p>
        </p:txBody>
      </p:sp>
      <p:sp>
        <p:nvSpPr>
          <p:cNvPr id="12" name="iṣḷiḋé"/>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3"/>
              <a:lumOff val="-13851"/>
              <a:alphaOff val="0"/>
            </a:schemeClr>
          </a:fillRef>
          <a:effectRef idx="0">
            <a:schemeClr val="accent2">
              <a:hueOff val="-955721"/>
              <a:satOff val="-23023"/>
              <a:lumOff val="-13851"/>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运行设备</a:t>
            </a:r>
            <a:endParaRPr lang="zh-CN" altLang="de-DE" sz="1400" dirty="0">
              <a:sym typeface="Calibri" panose="020F0502020204030204"/>
            </a:endParaRPr>
          </a:p>
        </p:txBody>
      </p:sp>
      <p:grpSp>
        <p:nvGrpSpPr>
          <p:cNvPr id="13" name="组合 12"/>
          <p:cNvGrpSpPr/>
          <p:nvPr/>
        </p:nvGrpSpPr>
        <p:grpSpPr>
          <a:xfrm>
            <a:off x="8507726" y="2073221"/>
            <a:ext cx="3011174" cy="3117958"/>
            <a:chOff x="8507726" y="1073702"/>
            <a:chExt cx="3011174" cy="3117958"/>
          </a:xfrm>
        </p:grpSpPr>
        <p:grpSp>
          <p:nvGrpSpPr>
            <p:cNvPr id="14" name="组合 13"/>
            <p:cNvGrpSpPr/>
            <p:nvPr/>
          </p:nvGrpSpPr>
          <p:grpSpPr>
            <a:xfrm>
              <a:off x="8507726" y="1073702"/>
              <a:ext cx="3011174" cy="1017430"/>
              <a:chOff x="8661000" y="1073702"/>
              <a:chExt cx="2295000" cy="1017430"/>
            </a:xfrm>
          </p:grpSpPr>
          <p:sp>
            <p:nvSpPr>
              <p:cNvPr id="18"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调试环境</a:t>
                </a:r>
                <a:endParaRPr lang="zh-CN" altLang="de-DE" sz="2000" b="1" dirty="0">
                  <a:sym typeface="Calibri" panose="020F0502020204030204"/>
                </a:endParaRPr>
              </a:p>
            </p:txBody>
          </p:sp>
          <p:sp>
            <p:nvSpPr>
              <p:cNvPr id="19"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适合机器人调试的</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操作系统</a:t>
                </a:r>
                <a:endParaRPr lang="zh-CN" altLang="en-US" sz="1600" dirty="0">
                  <a:ea typeface="宋体" panose="02010600030101010101" pitchFamily="2" charset="-122"/>
                  <a:cs typeface="Calibri" panose="020F0502020204030204"/>
                  <a:sym typeface="Calibri" panose="020F0502020204030204"/>
                </a:endParaRPr>
              </a:p>
            </p:txBody>
          </p:sp>
        </p:grpSp>
        <p:grpSp>
          <p:nvGrpSpPr>
            <p:cNvPr id="15" name="组合 14"/>
            <p:cNvGrpSpPr/>
            <p:nvPr/>
          </p:nvGrpSpPr>
          <p:grpSpPr>
            <a:xfrm>
              <a:off x="8507726" y="3174230"/>
              <a:ext cx="3011174" cy="1017430"/>
              <a:chOff x="8661000" y="1781570"/>
              <a:chExt cx="2295000" cy="1017430"/>
            </a:xfrm>
          </p:grpSpPr>
          <p:sp>
            <p:nvSpPr>
              <p:cNvPr id="16"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其他</a:t>
                </a:r>
                <a:endParaRPr lang="zh-CN" altLang="de-DE" sz="2000" b="1" dirty="0">
                  <a:sym typeface="Calibri" panose="020F0502020204030204"/>
                </a:endParaRPr>
              </a:p>
            </p:txBody>
          </p:sp>
          <p:sp>
            <p:nvSpPr>
              <p:cNvPr id="17"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sz="1600" dirty="0">
                    <a:ea typeface="Calibri" panose="020F0502020204030204"/>
                    <a:cs typeface="Calibri" panose="020F0502020204030204"/>
                    <a:sym typeface="Calibri" panose="020F0502020204030204"/>
                  </a:rPr>
                  <a:t>操作系统Win7以上以及装有Linux的双系统或虚拟机、其中装有</a:t>
                </a:r>
                <a:r>
                  <a:rPr lang="zh-CN" sz="1600" dirty="0">
                    <a:ea typeface="宋体" panose="02010600030101010101" pitchFamily="2" charset="-122"/>
                    <a:cs typeface="Calibri" panose="020F0502020204030204"/>
                    <a:sym typeface="Calibri" panose="020F0502020204030204"/>
                  </a:rPr>
                  <a:t>各种</a:t>
                </a:r>
                <a:r>
                  <a:rPr lang="en-US" altLang="zh-CN" sz="1600" dirty="0">
                    <a:ea typeface="宋体" panose="02010600030101010101" pitchFamily="2" charset="-122"/>
                    <a:cs typeface="Calibri" panose="020F0502020204030204"/>
                    <a:sym typeface="Calibri" panose="020F0502020204030204"/>
                  </a:rPr>
                  <a:t>IDE</a:t>
                </a:r>
                <a:endParaRPr lang="en-US" altLang="zh-CN" sz="1600" dirty="0">
                  <a:ea typeface="宋体" panose="02010600030101010101" pitchFamily="2" charset="-122"/>
                  <a:cs typeface="Calibri" panose="020F0502020204030204"/>
                  <a:sym typeface="Calibri" panose="020F0502020204030204"/>
                </a:endParaRPr>
              </a:p>
            </p:txBody>
          </p:sp>
        </p:grpSp>
      </p:grpSp>
      <p:grpSp>
        <p:nvGrpSpPr>
          <p:cNvPr id="20" name="组合 19"/>
          <p:cNvGrpSpPr/>
          <p:nvPr/>
        </p:nvGrpSpPr>
        <p:grpSpPr>
          <a:xfrm>
            <a:off x="660400" y="2073221"/>
            <a:ext cx="3011174" cy="3117958"/>
            <a:chOff x="8507726" y="1073702"/>
            <a:chExt cx="3011174" cy="3117958"/>
          </a:xfrm>
        </p:grpSpPr>
        <p:grpSp>
          <p:nvGrpSpPr>
            <p:cNvPr id="21" name="组合 20"/>
            <p:cNvGrpSpPr/>
            <p:nvPr/>
          </p:nvGrpSpPr>
          <p:grpSpPr>
            <a:xfrm>
              <a:off x="8507726" y="1073702"/>
              <a:ext cx="3011174" cy="1017430"/>
              <a:chOff x="8661000" y="1073702"/>
              <a:chExt cx="2295000" cy="1017430"/>
            </a:xfrm>
          </p:grpSpPr>
          <p:sp>
            <p:nvSpPr>
              <p:cNvPr id="25"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控制设备</a:t>
                </a:r>
                <a:endParaRPr lang="zh-CN" altLang="de-DE" sz="2000" b="1" dirty="0">
                  <a:sym typeface="Calibri" panose="020F0502020204030204"/>
                </a:endParaRPr>
              </a:p>
            </p:txBody>
          </p:sp>
          <p:sp>
            <p:nvSpPr>
              <p:cNvPr id="26"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内存：</a:t>
                </a:r>
                <a:r>
                  <a:rPr lang="en-US" altLang="zh-CN" sz="1600" dirty="0">
                    <a:ea typeface="宋体" panose="02010600030101010101" pitchFamily="2" charset="-122"/>
                    <a:cs typeface="Calibri" panose="020F0502020204030204"/>
                    <a:sym typeface="Calibri" panose="020F0502020204030204"/>
                  </a:rPr>
                  <a:t>8GB</a:t>
                </a:r>
                <a:r>
                  <a:rPr lang="zh-CN" altLang="en-US" sz="1600" dirty="0">
                    <a:ea typeface="宋体" panose="02010600030101010101" pitchFamily="2" charset="-122"/>
                    <a:cs typeface="Calibri" panose="020F0502020204030204"/>
                    <a:sym typeface="Calibri" panose="020F0502020204030204"/>
                  </a:rPr>
                  <a:t>以上；</a:t>
                </a:r>
                <a:endParaRPr lang="zh-CN" altLang="en-US" sz="1600" dirty="0">
                  <a:ea typeface="宋体" panose="02010600030101010101" pitchFamily="2" charset="-122"/>
                  <a:cs typeface="Calibri" panose="020F0502020204030204"/>
                  <a:sym typeface="Calibri" panose="020F0502020204030204"/>
                </a:endParaRP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硬盘：</a:t>
                </a:r>
                <a:r>
                  <a:rPr lang="en-US" altLang="zh-CN" sz="1600" dirty="0">
                    <a:ea typeface="宋体" panose="02010600030101010101" pitchFamily="2" charset="-122"/>
                    <a:cs typeface="Calibri" panose="020F0502020204030204"/>
                    <a:sym typeface="Calibri" panose="020F0502020204030204"/>
                  </a:rPr>
                  <a:t>100GB</a:t>
                </a:r>
                <a:r>
                  <a:rPr lang="zh-CN" altLang="en-US" sz="1600" dirty="0">
                    <a:ea typeface="宋体" panose="02010600030101010101" pitchFamily="2" charset="-122"/>
                    <a:cs typeface="Calibri" panose="020F0502020204030204"/>
                    <a:sym typeface="Calibri" panose="020F0502020204030204"/>
                  </a:rPr>
                  <a:t>以上；</a:t>
                </a:r>
                <a:endParaRPr lang="zh-CN" altLang="en-US" sz="1600" dirty="0">
                  <a:ea typeface="宋体" panose="02010600030101010101" pitchFamily="2" charset="-122"/>
                  <a:cs typeface="Calibri" panose="020F0502020204030204"/>
                  <a:sym typeface="Calibri" panose="020F0502020204030204"/>
                </a:endParaRP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满足以上配置的计算机三台</a:t>
                </a:r>
                <a:endParaRPr lang="zh-CN" altLang="en-US" sz="1600" dirty="0">
                  <a:ea typeface="宋体" panose="02010600030101010101" pitchFamily="2" charset="-122"/>
                  <a:cs typeface="Calibri" panose="020F0502020204030204"/>
                  <a:sym typeface="Calibri" panose="020F0502020204030204"/>
                </a:endParaRPr>
              </a:p>
            </p:txBody>
          </p:sp>
        </p:grpSp>
        <p:grpSp>
          <p:nvGrpSpPr>
            <p:cNvPr id="22" name="组合 21"/>
            <p:cNvGrpSpPr/>
            <p:nvPr/>
          </p:nvGrpSpPr>
          <p:grpSpPr>
            <a:xfrm>
              <a:off x="8507726" y="3174230"/>
              <a:ext cx="3011174" cy="1017430"/>
              <a:chOff x="8661000" y="1781570"/>
              <a:chExt cx="2295000" cy="1017430"/>
            </a:xfrm>
          </p:grpSpPr>
          <p:sp>
            <p:nvSpPr>
              <p:cNvPr id="23"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运行设备</a:t>
                </a:r>
                <a:endParaRPr lang="zh-CN" altLang="de-DE" sz="2000" b="1" dirty="0">
                  <a:sym typeface="Calibri" panose="020F0502020204030204"/>
                </a:endParaRPr>
              </a:p>
            </p:txBody>
          </p:sp>
          <p:sp>
            <p:nvSpPr>
              <p:cNvPr id="24"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启智</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机器人一台</a:t>
                </a:r>
                <a:endParaRPr lang="zh-CN" altLang="en-US" sz="1600" dirty="0">
                  <a:ea typeface="宋体" panose="02010600030101010101" pitchFamily="2" charset="-122"/>
                  <a:cs typeface="Calibri" panose="020F0502020204030204"/>
                  <a:sym typeface="Calibri" panose="020F0502020204030204"/>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altLang="en-US" sz="3600" dirty="0"/>
              <a:t>用户界面需求</a:t>
            </a:r>
            <a:endParaRPr lang="zh-CN" altLang="en-US" sz="360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操作界面</a:t>
            </a:r>
            <a:endParaRPr lang="en-US" altLang="zh-CN" sz="1600" dirty="0"/>
          </a:p>
          <a:p>
            <a:pPr marL="171450" lvl="0" indent="-171450" algn="l">
              <a:buFont typeface="Arial" panose="020B0604020202020204" pitchFamily="34" charset="0"/>
              <a:buChar char="•"/>
            </a:pPr>
            <a:r>
              <a:rPr lang="zh-CN" altLang="en-US" sz="1600" dirty="0"/>
              <a:t>物体抓取界面</a:t>
            </a:r>
            <a:endParaRPr lang="zh-CN" altLang="en-US" sz="160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操作界面</a:t>
            </a:r>
            <a:endParaRPr lang="zh-CN" dirty="0"/>
          </a:p>
        </p:txBody>
      </p:sp>
      <p:pic>
        <p:nvPicPr>
          <p:cNvPr id="-2147482619" name="图片 1"/>
          <p:cNvPicPr>
            <a:picLocks noChangeAspect="1"/>
          </p:cNvPicPr>
          <p:nvPr/>
        </p:nvPicPr>
        <p:blipFill>
          <a:blip r:embed="rId1"/>
          <a:stretch>
            <a:fillRect/>
          </a:stretch>
        </p:blipFill>
        <p:spPr>
          <a:xfrm>
            <a:off x="5019675" y="1490980"/>
            <a:ext cx="6798310" cy="4295140"/>
          </a:xfrm>
          <a:prstGeom prst="rect">
            <a:avLst/>
          </a:prstGeom>
          <a:noFill/>
          <a:ln w="9525">
            <a:noFill/>
          </a:ln>
        </p:spPr>
      </p:pic>
      <p:sp>
        <p:nvSpPr>
          <p:cNvPr id="2" name="文本框 1"/>
          <p:cNvSpPr txBox="1"/>
          <p:nvPr/>
        </p:nvSpPr>
        <p:spPr>
          <a:xfrm>
            <a:off x="648335" y="1300480"/>
            <a:ext cx="4277360" cy="4246245"/>
          </a:xfrm>
          <a:prstGeom prst="rect">
            <a:avLst/>
          </a:prstGeom>
          <a:noFill/>
        </p:spPr>
        <p:txBody>
          <a:bodyPr wrap="square" rtlCol="0">
            <a:spAutoFit/>
          </a:bodyPr>
          <a:p>
            <a:pPr fontAlgn="auto">
              <a:lnSpc>
                <a:spcPct val="150000"/>
              </a:lnSpc>
            </a:pPr>
            <a:endParaRPr lang="zh-CN" altLang="en-US"/>
          </a:p>
          <a:p>
            <a:pPr fontAlgn="auto">
              <a:lnSpc>
                <a:spcPct val="150000"/>
              </a:lnSpc>
            </a:pPr>
            <a:r>
              <a:rPr lang="zh-CN" altLang="en-US"/>
              <a:t>界面右侧显示机器人本体以及构建的地图信息，左侧显示机器人的各项状态数据以及在图中显示的数据选项。</a:t>
            </a: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r>
              <a:rPr lang="zh-CN" altLang="en-US"/>
              <a:t>特别的，在右侧图中，黑色图案表示静态障碍物轮廓，蓝色色带表示安全边界，红色为机器人的激光雷达数据点。</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小组分工</a:t>
            </a:r>
            <a:endParaRPr lang="zh-CN" sz="3600"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物体抓取界面</a:t>
            </a:r>
            <a:endParaRPr lang="zh-CN" dirty="0"/>
          </a:p>
        </p:txBody>
      </p:sp>
      <p:pic>
        <p:nvPicPr>
          <p:cNvPr id="-2147482618" name="图片 1"/>
          <p:cNvPicPr>
            <a:picLocks noChangeAspect="1"/>
          </p:cNvPicPr>
          <p:nvPr/>
        </p:nvPicPr>
        <p:blipFill>
          <a:blip r:embed="rId1"/>
          <a:stretch>
            <a:fillRect/>
          </a:stretch>
        </p:blipFill>
        <p:spPr>
          <a:xfrm>
            <a:off x="669925" y="1177925"/>
            <a:ext cx="7938135" cy="4502150"/>
          </a:xfrm>
          <a:prstGeom prst="rect">
            <a:avLst/>
          </a:prstGeom>
          <a:noFill/>
          <a:ln w="9525">
            <a:noFill/>
          </a:ln>
        </p:spPr>
      </p:pic>
      <p:sp>
        <p:nvSpPr>
          <p:cNvPr id="2" name="文本框 1"/>
          <p:cNvSpPr txBox="1"/>
          <p:nvPr/>
        </p:nvSpPr>
        <p:spPr>
          <a:xfrm>
            <a:off x="669925" y="5862955"/>
            <a:ext cx="5096510" cy="368300"/>
          </a:xfrm>
          <a:prstGeom prst="rect">
            <a:avLst/>
          </a:prstGeom>
          <a:noFill/>
        </p:spPr>
        <p:txBody>
          <a:bodyPr wrap="square" rtlCol="0">
            <a:spAutoFit/>
          </a:bodyPr>
          <a:p>
            <a:r>
              <a:rPr lang="zh-CN" altLang="en-US"/>
              <a:t>绿色框体选中的物体为机器人识别出的物体</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814445" y="2119630"/>
            <a:ext cx="4562475" cy="2618740"/>
          </a:xfrm>
        </p:spPr>
        <p:txBody>
          <a:bodyPr>
            <a:normAutofit/>
          </a:bodyPr>
          <a:lstStyle/>
          <a:p>
            <a:pPr algn="ctr"/>
            <a:r>
              <a:rPr lang="en-US" altLang="zh-CN" sz="3600"/>
              <a:t>Thanks.</a:t>
            </a:r>
            <a:br>
              <a:rPr lang="en-US" altLang="zh-CN"/>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小组分工</a:t>
            </a:r>
            <a:endParaRPr lang="zh-CN" dirty="0"/>
          </a:p>
        </p:txBody>
      </p:sp>
      <p:grpSp>
        <p:nvGrpSpPr>
          <p:cNvPr id="5" name="3959f8f2-49a5-4116-b413-38bb824e07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1986" y="1115303"/>
            <a:ext cx="10609027" cy="5031623"/>
            <a:chOff x="911986" y="1115304"/>
            <a:chExt cx="10609027" cy="5031623"/>
          </a:xfrm>
        </p:grpSpPr>
        <p:grpSp>
          <p:nvGrpSpPr>
            <p:cNvPr id="6" name="iŝḻiďê"/>
            <p:cNvGrpSpPr/>
            <p:nvPr/>
          </p:nvGrpSpPr>
          <p:grpSpPr>
            <a:xfrm>
              <a:off x="5961000" y="1136019"/>
              <a:ext cx="5560013" cy="5010908"/>
              <a:chOff x="6896096" y="1569749"/>
              <a:chExt cx="4419615" cy="3983135"/>
            </a:xfrm>
          </p:grpSpPr>
          <p:grpSp>
            <p:nvGrpSpPr>
              <p:cNvPr id="23" name="ïś1ïďe"/>
              <p:cNvGrpSpPr/>
              <p:nvPr/>
            </p:nvGrpSpPr>
            <p:grpSpPr>
              <a:xfrm>
                <a:off x="6896096" y="2780928"/>
                <a:ext cx="4419615" cy="2771956"/>
                <a:chOff x="6896096" y="2780928"/>
                <a:chExt cx="4419615" cy="2771956"/>
              </a:xfrm>
            </p:grpSpPr>
            <p:grpSp>
              <p:nvGrpSpPr>
                <p:cNvPr id="93" name="i$ḻîde"/>
                <p:cNvGrpSpPr/>
                <p:nvPr/>
              </p:nvGrpSpPr>
              <p:grpSpPr>
                <a:xfrm>
                  <a:off x="6896096" y="2780928"/>
                  <a:ext cx="4419615" cy="2771956"/>
                  <a:chOff x="6896096" y="2780928"/>
                  <a:chExt cx="4419615" cy="2771956"/>
                </a:xfrm>
              </p:grpSpPr>
              <p:sp>
                <p:nvSpPr>
                  <p:cNvPr id="96" name="iṧlïḋê"/>
                  <p:cNvSpPr/>
                  <p:nvPr/>
                </p:nvSpPr>
                <p:spPr bwMode="auto">
                  <a:xfrm>
                    <a:off x="6896096" y="2780928"/>
                    <a:ext cx="4419615" cy="2699913"/>
                  </a:xfrm>
                  <a:custGeom>
                    <a:avLst/>
                    <a:gdLst>
                      <a:gd name="T0" fmla="*/ 0 w 7891"/>
                      <a:gd name="T1" fmla="*/ 3956 h 4797"/>
                      <a:gd name="T2" fmla="*/ 2655 w 7891"/>
                      <a:gd name="T3" fmla="*/ 2237 h 4797"/>
                      <a:gd name="T4" fmla="*/ 3513 w 7891"/>
                      <a:gd name="T5" fmla="*/ 2965 h 4797"/>
                      <a:gd name="T6" fmla="*/ 5274 w 7891"/>
                      <a:gd name="T7" fmla="*/ 1265 h 4797"/>
                      <a:gd name="T8" fmla="*/ 5728 w 7891"/>
                      <a:gd name="T9" fmla="*/ 1639 h 4797"/>
                      <a:gd name="T10" fmla="*/ 6751 w 7891"/>
                      <a:gd name="T11" fmla="*/ 759 h 4797"/>
                      <a:gd name="T12" fmla="*/ 6560 w 7891"/>
                      <a:gd name="T13" fmla="*/ 807 h 4797"/>
                      <a:gd name="T14" fmla="*/ 6560 w 7891"/>
                      <a:gd name="T15" fmla="*/ 480 h 4797"/>
                      <a:gd name="T16" fmla="*/ 7891 w 7891"/>
                      <a:gd name="T17" fmla="*/ 0 h 4797"/>
                      <a:gd name="T18" fmla="*/ 7891 w 7891"/>
                      <a:gd name="T19" fmla="*/ 327 h 4797"/>
                      <a:gd name="T20" fmla="*/ 7621 w 7891"/>
                      <a:gd name="T21" fmla="*/ 1497 h 4797"/>
                      <a:gd name="T22" fmla="*/ 7163 w 7891"/>
                      <a:gd name="T23" fmla="*/ 1062 h 4797"/>
                      <a:gd name="T24" fmla="*/ 5728 w 7891"/>
                      <a:gd name="T25" fmla="*/ 2480 h 4797"/>
                      <a:gd name="T26" fmla="*/ 5279 w 7891"/>
                      <a:gd name="T27" fmla="*/ 2045 h 4797"/>
                      <a:gd name="T28" fmla="*/ 3626 w 7891"/>
                      <a:gd name="T29" fmla="*/ 3731 h 4797"/>
                      <a:gd name="T30" fmla="*/ 2692 w 7891"/>
                      <a:gd name="T31" fmla="*/ 3067 h 4797"/>
                      <a:gd name="T32" fmla="*/ 515 w 7891"/>
                      <a:gd name="T33" fmla="*/ 4797 h 4797"/>
                      <a:gd name="T34" fmla="*/ 0 w 7891"/>
                      <a:gd name="T35" fmla="*/ 4282 h 4797"/>
                      <a:gd name="T36" fmla="*/ 0 w 7891"/>
                      <a:gd name="T37" fmla="*/ 3956 h 4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91" h="4797">
                        <a:moveTo>
                          <a:pt x="0" y="3956"/>
                        </a:moveTo>
                        <a:lnTo>
                          <a:pt x="2655" y="2237"/>
                        </a:lnTo>
                        <a:lnTo>
                          <a:pt x="3513" y="2965"/>
                        </a:lnTo>
                        <a:lnTo>
                          <a:pt x="5274" y="1265"/>
                        </a:lnTo>
                        <a:lnTo>
                          <a:pt x="5728" y="1639"/>
                        </a:lnTo>
                        <a:lnTo>
                          <a:pt x="6751" y="759"/>
                        </a:lnTo>
                        <a:lnTo>
                          <a:pt x="6560" y="807"/>
                        </a:lnTo>
                        <a:lnTo>
                          <a:pt x="6560" y="480"/>
                        </a:lnTo>
                        <a:lnTo>
                          <a:pt x="7891" y="0"/>
                        </a:lnTo>
                        <a:lnTo>
                          <a:pt x="7891" y="327"/>
                        </a:lnTo>
                        <a:lnTo>
                          <a:pt x="7621" y="1497"/>
                        </a:lnTo>
                        <a:lnTo>
                          <a:pt x="7163" y="1062"/>
                        </a:lnTo>
                        <a:lnTo>
                          <a:pt x="5728" y="2480"/>
                        </a:lnTo>
                        <a:lnTo>
                          <a:pt x="5279" y="2045"/>
                        </a:lnTo>
                        <a:lnTo>
                          <a:pt x="3626" y="3731"/>
                        </a:lnTo>
                        <a:lnTo>
                          <a:pt x="2692" y="3067"/>
                        </a:lnTo>
                        <a:lnTo>
                          <a:pt x="515" y="4797"/>
                        </a:lnTo>
                        <a:lnTo>
                          <a:pt x="0" y="4282"/>
                        </a:lnTo>
                        <a:lnTo>
                          <a:pt x="0" y="3956"/>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97" name="í$ḷïḑé"/>
                  <p:cNvSpPr/>
                  <p:nvPr/>
                </p:nvSpPr>
                <p:spPr bwMode="auto">
                  <a:xfrm>
                    <a:off x="6896096" y="2964975"/>
                    <a:ext cx="4419615" cy="2587909"/>
                  </a:xfrm>
                  <a:custGeom>
                    <a:avLst/>
                    <a:gdLst>
                      <a:gd name="T0" fmla="*/ 0 w 7891"/>
                      <a:gd name="T1" fmla="*/ 3955 h 4598"/>
                      <a:gd name="T2" fmla="*/ 2655 w 7891"/>
                      <a:gd name="T3" fmla="*/ 2236 h 4598"/>
                      <a:gd name="T4" fmla="*/ 3513 w 7891"/>
                      <a:gd name="T5" fmla="*/ 2964 h 4598"/>
                      <a:gd name="T6" fmla="*/ 5274 w 7891"/>
                      <a:gd name="T7" fmla="*/ 1264 h 4598"/>
                      <a:gd name="T8" fmla="*/ 5728 w 7891"/>
                      <a:gd name="T9" fmla="*/ 1638 h 4598"/>
                      <a:gd name="T10" fmla="*/ 6829 w 7891"/>
                      <a:gd name="T11" fmla="*/ 692 h 4598"/>
                      <a:gd name="T12" fmla="*/ 6560 w 7891"/>
                      <a:gd name="T13" fmla="*/ 480 h 4598"/>
                      <a:gd name="T14" fmla="*/ 7891 w 7891"/>
                      <a:gd name="T15" fmla="*/ 0 h 4598"/>
                      <a:gd name="T16" fmla="*/ 7621 w 7891"/>
                      <a:gd name="T17" fmla="*/ 1496 h 4598"/>
                      <a:gd name="T18" fmla="*/ 7163 w 7891"/>
                      <a:gd name="T19" fmla="*/ 1061 h 4598"/>
                      <a:gd name="T20" fmla="*/ 5728 w 7891"/>
                      <a:gd name="T21" fmla="*/ 2480 h 4598"/>
                      <a:gd name="T22" fmla="*/ 5279 w 7891"/>
                      <a:gd name="T23" fmla="*/ 2045 h 4598"/>
                      <a:gd name="T24" fmla="*/ 3626 w 7891"/>
                      <a:gd name="T25" fmla="*/ 3730 h 4598"/>
                      <a:gd name="T26" fmla="*/ 2621 w 7891"/>
                      <a:gd name="T27" fmla="*/ 2950 h 4598"/>
                      <a:gd name="T28" fmla="*/ 392 w 7891"/>
                      <a:gd name="T29" fmla="*/ 4598 h 4598"/>
                      <a:gd name="T30" fmla="*/ 0 w 7891"/>
                      <a:gd name="T31" fmla="*/ 3955 h 4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91" h="4598">
                        <a:moveTo>
                          <a:pt x="0" y="3955"/>
                        </a:moveTo>
                        <a:lnTo>
                          <a:pt x="2655" y="2236"/>
                        </a:lnTo>
                        <a:lnTo>
                          <a:pt x="3513" y="2964"/>
                        </a:lnTo>
                        <a:lnTo>
                          <a:pt x="5274" y="1264"/>
                        </a:lnTo>
                        <a:lnTo>
                          <a:pt x="5728" y="1638"/>
                        </a:lnTo>
                        <a:lnTo>
                          <a:pt x="6829" y="692"/>
                        </a:lnTo>
                        <a:lnTo>
                          <a:pt x="6560" y="480"/>
                        </a:lnTo>
                        <a:lnTo>
                          <a:pt x="7891" y="0"/>
                        </a:lnTo>
                        <a:lnTo>
                          <a:pt x="7621" y="1496"/>
                        </a:lnTo>
                        <a:lnTo>
                          <a:pt x="7163" y="1061"/>
                        </a:lnTo>
                        <a:lnTo>
                          <a:pt x="5728" y="2480"/>
                        </a:lnTo>
                        <a:lnTo>
                          <a:pt x="5279" y="2045"/>
                        </a:lnTo>
                        <a:lnTo>
                          <a:pt x="3626" y="3730"/>
                        </a:lnTo>
                        <a:lnTo>
                          <a:pt x="2621" y="2950"/>
                        </a:lnTo>
                        <a:lnTo>
                          <a:pt x="392" y="4598"/>
                        </a:lnTo>
                        <a:lnTo>
                          <a:pt x="0" y="395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grpSp>
            <p:sp>
              <p:nvSpPr>
                <p:cNvPr id="94" name="íŝľíḓè"/>
                <p:cNvSpPr/>
                <p:nvPr/>
              </p:nvSpPr>
              <p:spPr bwMode="auto">
                <a:xfrm>
                  <a:off x="9602417" y="3274533"/>
                  <a:ext cx="1110644" cy="552703"/>
                </a:xfrm>
                <a:custGeom>
                  <a:avLst/>
                  <a:gdLst>
                    <a:gd name="T0" fmla="*/ 0 w 839"/>
                    <a:gd name="T1" fmla="*/ 394 h 415"/>
                    <a:gd name="T2" fmla="*/ 205 w 839"/>
                    <a:gd name="T3" fmla="*/ 190 h 415"/>
                    <a:gd name="T4" fmla="*/ 379 w 839"/>
                    <a:gd name="T5" fmla="*/ 343 h 415"/>
                    <a:gd name="T6" fmla="*/ 770 w 839"/>
                    <a:gd name="T7" fmla="*/ 0 h 415"/>
                    <a:gd name="T8" fmla="*/ 839 w 839"/>
                    <a:gd name="T9" fmla="*/ 54 h 415"/>
                    <a:gd name="T10" fmla="*/ 379 w 839"/>
                    <a:gd name="T11" fmla="*/ 415 h 415"/>
                    <a:gd name="T12" fmla="*/ 187 w 839"/>
                    <a:gd name="T13" fmla="*/ 275 h 415"/>
                    <a:gd name="T14" fmla="*/ 0 w 839"/>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415">
                      <a:moveTo>
                        <a:pt x="0" y="394"/>
                      </a:moveTo>
                      <a:cubicBezTo>
                        <a:pt x="0" y="394"/>
                        <a:pt x="184" y="184"/>
                        <a:pt x="205" y="190"/>
                      </a:cubicBezTo>
                      <a:cubicBezTo>
                        <a:pt x="225" y="195"/>
                        <a:pt x="353" y="366"/>
                        <a:pt x="379" y="343"/>
                      </a:cubicBezTo>
                      <a:cubicBezTo>
                        <a:pt x="406" y="320"/>
                        <a:pt x="770" y="0"/>
                        <a:pt x="770" y="0"/>
                      </a:cubicBezTo>
                      <a:cubicBezTo>
                        <a:pt x="839" y="54"/>
                        <a:pt x="839" y="54"/>
                        <a:pt x="839" y="54"/>
                      </a:cubicBezTo>
                      <a:cubicBezTo>
                        <a:pt x="839" y="54"/>
                        <a:pt x="429" y="390"/>
                        <a:pt x="379" y="415"/>
                      </a:cubicBezTo>
                      <a:cubicBezTo>
                        <a:pt x="379" y="415"/>
                        <a:pt x="217" y="271"/>
                        <a:pt x="187" y="275"/>
                      </a:cubicBezTo>
                      <a:cubicBezTo>
                        <a:pt x="157" y="279"/>
                        <a:pt x="38" y="407"/>
                        <a:pt x="0" y="394"/>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95" name="îṡľíḋê"/>
                <p:cNvSpPr/>
                <p:nvPr/>
              </p:nvSpPr>
              <p:spPr bwMode="auto">
                <a:xfrm>
                  <a:off x="10570240" y="2996493"/>
                  <a:ext cx="246436" cy="181233"/>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grpSp>
          <p:sp>
            <p:nvSpPr>
              <p:cNvPr id="24" name="îṣlîḋé"/>
              <p:cNvSpPr/>
              <p:nvPr/>
            </p:nvSpPr>
            <p:spPr bwMode="auto">
              <a:xfrm>
                <a:off x="8831742" y="3864382"/>
                <a:ext cx="525358" cy="475032"/>
              </a:xfrm>
              <a:custGeom>
                <a:avLst/>
                <a:gdLst>
                  <a:gd name="T0" fmla="*/ 428 w 938"/>
                  <a:gd name="T1" fmla="*/ 844 h 844"/>
                  <a:gd name="T2" fmla="*/ 0 w 938"/>
                  <a:gd name="T3" fmla="*/ 782 h 844"/>
                  <a:gd name="T4" fmla="*/ 324 w 938"/>
                  <a:gd name="T5" fmla="*/ 648 h 844"/>
                  <a:gd name="T6" fmla="*/ 194 w 938"/>
                  <a:gd name="T7" fmla="*/ 203 h 844"/>
                  <a:gd name="T8" fmla="*/ 508 w 938"/>
                  <a:gd name="T9" fmla="*/ 451 h 844"/>
                  <a:gd name="T10" fmla="*/ 551 w 938"/>
                  <a:gd name="T11" fmla="*/ 0 h 844"/>
                  <a:gd name="T12" fmla="*/ 655 w 938"/>
                  <a:gd name="T13" fmla="*/ 340 h 844"/>
                  <a:gd name="T14" fmla="*/ 938 w 938"/>
                  <a:gd name="T15" fmla="*/ 0 h 844"/>
                  <a:gd name="T16" fmla="*/ 794 w 938"/>
                  <a:gd name="T17" fmla="*/ 527 h 844"/>
                  <a:gd name="T18" fmla="*/ 428 w 938"/>
                  <a:gd name="T1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844">
                    <a:moveTo>
                      <a:pt x="428" y="844"/>
                    </a:moveTo>
                    <a:lnTo>
                      <a:pt x="0" y="782"/>
                    </a:lnTo>
                    <a:lnTo>
                      <a:pt x="324" y="648"/>
                    </a:lnTo>
                    <a:lnTo>
                      <a:pt x="194" y="203"/>
                    </a:lnTo>
                    <a:lnTo>
                      <a:pt x="508" y="451"/>
                    </a:lnTo>
                    <a:lnTo>
                      <a:pt x="551" y="0"/>
                    </a:lnTo>
                    <a:lnTo>
                      <a:pt x="655" y="340"/>
                    </a:lnTo>
                    <a:lnTo>
                      <a:pt x="938" y="0"/>
                    </a:lnTo>
                    <a:lnTo>
                      <a:pt x="794" y="527"/>
                    </a:lnTo>
                    <a:lnTo>
                      <a:pt x="428" y="84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25" name="ïṧ1idê"/>
              <p:cNvSpPr/>
              <p:nvPr/>
            </p:nvSpPr>
            <p:spPr bwMode="auto">
              <a:xfrm>
                <a:off x="7608521" y="3568895"/>
                <a:ext cx="1278670" cy="468278"/>
              </a:xfrm>
              <a:custGeom>
                <a:avLst/>
                <a:gdLst>
                  <a:gd name="T0" fmla="*/ 0 w 966"/>
                  <a:gd name="T1" fmla="*/ 352 h 352"/>
                  <a:gd name="T2" fmla="*/ 966 w 966"/>
                  <a:gd name="T3" fmla="*/ 276 h 352"/>
                </a:gdLst>
                <a:ahLst/>
                <a:cxnLst>
                  <a:cxn ang="0">
                    <a:pos x="T0" y="T1"/>
                  </a:cxn>
                  <a:cxn ang="0">
                    <a:pos x="T2" y="T3"/>
                  </a:cxn>
                </a:cxnLst>
                <a:rect l="0" t="0" r="r" b="b"/>
                <a:pathLst>
                  <a:path w="966" h="352">
                    <a:moveTo>
                      <a:pt x="0" y="352"/>
                    </a:moveTo>
                    <a:cubicBezTo>
                      <a:pt x="539" y="0"/>
                      <a:pt x="805" y="152"/>
                      <a:pt x="966" y="276"/>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p>
            </p:txBody>
          </p:sp>
          <p:sp>
            <p:nvSpPr>
              <p:cNvPr id="26" name="íš1idê"/>
              <p:cNvSpPr/>
              <p:nvPr/>
            </p:nvSpPr>
            <p:spPr bwMode="auto">
              <a:xfrm>
                <a:off x="8887191" y="3338696"/>
                <a:ext cx="259879" cy="544260"/>
              </a:xfrm>
              <a:custGeom>
                <a:avLst/>
                <a:gdLst>
                  <a:gd name="T0" fmla="*/ 56 w 196"/>
                  <a:gd name="T1" fmla="*/ 409 h 409"/>
                  <a:gd name="T2" fmla="*/ 196 w 196"/>
                  <a:gd name="T3" fmla="*/ 0 h 409"/>
                </a:gdLst>
                <a:ahLst/>
                <a:cxnLst>
                  <a:cxn ang="0">
                    <a:pos x="T0" y="T1"/>
                  </a:cxn>
                  <a:cxn ang="0">
                    <a:pos x="T2" y="T3"/>
                  </a:cxn>
                </a:cxnLst>
                <a:rect l="0" t="0" r="r" b="b"/>
                <a:pathLst>
                  <a:path w="196" h="409">
                    <a:moveTo>
                      <a:pt x="56" y="409"/>
                    </a:moveTo>
                    <a:cubicBezTo>
                      <a:pt x="0" y="227"/>
                      <a:pt x="131" y="62"/>
                      <a:pt x="196" y="0"/>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p>
            </p:txBody>
          </p:sp>
          <p:sp>
            <p:nvSpPr>
              <p:cNvPr id="27" name="isliḑé"/>
              <p:cNvSpPr/>
              <p:nvPr/>
            </p:nvSpPr>
            <p:spPr bwMode="auto">
              <a:xfrm>
                <a:off x="9708891" y="2379057"/>
                <a:ext cx="408475" cy="274401"/>
              </a:xfrm>
              <a:custGeom>
                <a:avLst/>
                <a:gdLst>
                  <a:gd name="T0" fmla="*/ 0 w 249"/>
                  <a:gd name="T1" fmla="*/ 0 h 167"/>
                  <a:gd name="T2" fmla="*/ 249 w 249"/>
                  <a:gd name="T3" fmla="*/ 109 h 167"/>
                  <a:gd name="T4" fmla="*/ 171 w 249"/>
                  <a:gd name="T5" fmla="*/ 142 h 167"/>
                  <a:gd name="T6" fmla="*/ 0 w 249"/>
                  <a:gd name="T7" fmla="*/ 0 h 167"/>
                </a:gdLst>
                <a:ahLst/>
                <a:cxnLst>
                  <a:cxn ang="0">
                    <a:pos x="T0" y="T1"/>
                  </a:cxn>
                  <a:cxn ang="0">
                    <a:pos x="T2" y="T3"/>
                  </a:cxn>
                  <a:cxn ang="0">
                    <a:pos x="T4" y="T5"/>
                  </a:cxn>
                  <a:cxn ang="0">
                    <a:pos x="T6" y="T7"/>
                  </a:cxn>
                </a:cxnLst>
                <a:rect l="0" t="0" r="r" b="b"/>
                <a:pathLst>
                  <a:path w="249" h="167">
                    <a:moveTo>
                      <a:pt x="0" y="0"/>
                    </a:moveTo>
                    <a:cubicBezTo>
                      <a:pt x="0" y="0"/>
                      <a:pt x="187" y="44"/>
                      <a:pt x="249" y="109"/>
                    </a:cubicBezTo>
                    <a:cubicBezTo>
                      <a:pt x="249" y="109"/>
                      <a:pt x="210" y="167"/>
                      <a:pt x="171" y="142"/>
                    </a:cubicBezTo>
                    <a:cubicBezTo>
                      <a:pt x="132" y="117"/>
                      <a:pt x="0" y="28"/>
                      <a:pt x="0" y="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28" name="îŝļídê"/>
              <p:cNvSpPr/>
              <p:nvPr/>
            </p:nvSpPr>
            <p:spPr bwMode="auto">
              <a:xfrm>
                <a:off x="9562312" y="2160926"/>
                <a:ext cx="297325" cy="272316"/>
              </a:xfrm>
              <a:custGeom>
                <a:avLst/>
                <a:gdLst>
                  <a:gd name="T0" fmla="*/ 0 w 181"/>
                  <a:gd name="T1" fmla="*/ 136 h 166"/>
                  <a:gd name="T2" fmla="*/ 27 w 181"/>
                  <a:gd name="T3" fmla="*/ 53 h 166"/>
                  <a:gd name="T4" fmla="*/ 114 w 181"/>
                  <a:gd name="T5" fmla="*/ 0 h 166"/>
                  <a:gd name="T6" fmla="*/ 181 w 181"/>
                  <a:gd name="T7" fmla="*/ 103 h 166"/>
                  <a:gd name="T8" fmla="*/ 69 w 181"/>
                  <a:gd name="T9" fmla="*/ 162 h 166"/>
                  <a:gd name="T10" fmla="*/ 0 w 181"/>
                  <a:gd name="T11" fmla="*/ 136 h 166"/>
                </a:gdLst>
                <a:ahLst/>
                <a:cxnLst>
                  <a:cxn ang="0">
                    <a:pos x="T0" y="T1"/>
                  </a:cxn>
                  <a:cxn ang="0">
                    <a:pos x="T2" y="T3"/>
                  </a:cxn>
                  <a:cxn ang="0">
                    <a:pos x="T4" y="T5"/>
                  </a:cxn>
                  <a:cxn ang="0">
                    <a:pos x="T6" y="T7"/>
                  </a:cxn>
                  <a:cxn ang="0">
                    <a:pos x="T8" y="T9"/>
                  </a:cxn>
                  <a:cxn ang="0">
                    <a:pos x="T10" y="T11"/>
                  </a:cxn>
                </a:cxnLst>
                <a:rect l="0" t="0" r="r" b="b"/>
                <a:pathLst>
                  <a:path w="181" h="166">
                    <a:moveTo>
                      <a:pt x="0" y="136"/>
                    </a:moveTo>
                    <a:cubicBezTo>
                      <a:pt x="0" y="136"/>
                      <a:pt x="7" y="76"/>
                      <a:pt x="27" y="53"/>
                    </a:cubicBezTo>
                    <a:cubicBezTo>
                      <a:pt x="47" y="30"/>
                      <a:pt x="114" y="0"/>
                      <a:pt x="114" y="0"/>
                    </a:cubicBezTo>
                    <a:cubicBezTo>
                      <a:pt x="114" y="0"/>
                      <a:pt x="167" y="75"/>
                      <a:pt x="181" y="103"/>
                    </a:cubicBezTo>
                    <a:cubicBezTo>
                      <a:pt x="181" y="103"/>
                      <a:pt x="106" y="157"/>
                      <a:pt x="69" y="162"/>
                    </a:cubicBezTo>
                    <a:cubicBezTo>
                      <a:pt x="32" y="166"/>
                      <a:pt x="0" y="136"/>
                      <a:pt x="0" y="136"/>
                    </a:cubicBezTo>
                  </a:path>
                </a:pathLst>
              </a:custGeom>
              <a:solidFill>
                <a:schemeClr val="tx2"/>
              </a:solidFill>
              <a:ln>
                <a:noFill/>
              </a:ln>
            </p:spPr>
            <p:txBody>
              <a:bodyPr anchor="ctr"/>
              <a:lstStyle/>
              <a:p>
                <a:pPr algn="ctr">
                  <a:lnSpc>
                    <a:spcPct val="120000"/>
                  </a:lnSpc>
                </a:pPr>
              </a:p>
            </p:txBody>
          </p:sp>
          <p:sp>
            <p:nvSpPr>
              <p:cNvPr id="29" name="íṥľíḍé"/>
              <p:cNvSpPr/>
              <p:nvPr/>
            </p:nvSpPr>
            <p:spPr bwMode="auto">
              <a:xfrm>
                <a:off x="9600520" y="2178988"/>
                <a:ext cx="218131" cy="200069"/>
              </a:xfrm>
              <a:custGeom>
                <a:avLst/>
                <a:gdLst>
                  <a:gd name="T0" fmla="*/ 0 w 133"/>
                  <a:gd name="T1" fmla="*/ 100 h 122"/>
                  <a:gd name="T2" fmla="*/ 20 w 133"/>
                  <a:gd name="T3" fmla="*/ 39 h 122"/>
                  <a:gd name="T4" fmla="*/ 83 w 133"/>
                  <a:gd name="T5" fmla="*/ 0 h 122"/>
                  <a:gd name="T6" fmla="*/ 133 w 133"/>
                  <a:gd name="T7" fmla="*/ 75 h 122"/>
                  <a:gd name="T8" fmla="*/ 51 w 133"/>
                  <a:gd name="T9" fmla="*/ 119 h 122"/>
                  <a:gd name="T10" fmla="*/ 0 w 133"/>
                  <a:gd name="T11" fmla="*/ 100 h 122"/>
                </a:gdLst>
                <a:ahLst/>
                <a:cxnLst>
                  <a:cxn ang="0">
                    <a:pos x="T0" y="T1"/>
                  </a:cxn>
                  <a:cxn ang="0">
                    <a:pos x="T2" y="T3"/>
                  </a:cxn>
                  <a:cxn ang="0">
                    <a:pos x="T4" y="T5"/>
                  </a:cxn>
                  <a:cxn ang="0">
                    <a:pos x="T6" y="T7"/>
                  </a:cxn>
                  <a:cxn ang="0">
                    <a:pos x="T8" y="T9"/>
                  </a:cxn>
                  <a:cxn ang="0">
                    <a:pos x="T10" y="T11"/>
                  </a:cxn>
                </a:cxnLst>
                <a:rect l="0" t="0" r="r" b="b"/>
                <a:pathLst>
                  <a:path w="133" h="122">
                    <a:moveTo>
                      <a:pt x="0" y="100"/>
                    </a:moveTo>
                    <a:cubicBezTo>
                      <a:pt x="0" y="100"/>
                      <a:pt x="5" y="56"/>
                      <a:pt x="20" y="39"/>
                    </a:cubicBezTo>
                    <a:cubicBezTo>
                      <a:pt x="35" y="22"/>
                      <a:pt x="83" y="0"/>
                      <a:pt x="83" y="0"/>
                    </a:cubicBezTo>
                    <a:cubicBezTo>
                      <a:pt x="83" y="0"/>
                      <a:pt x="122" y="55"/>
                      <a:pt x="133" y="75"/>
                    </a:cubicBezTo>
                    <a:cubicBezTo>
                      <a:pt x="133" y="75"/>
                      <a:pt x="77" y="115"/>
                      <a:pt x="51" y="119"/>
                    </a:cubicBezTo>
                    <a:cubicBezTo>
                      <a:pt x="24" y="122"/>
                      <a:pt x="0" y="100"/>
                      <a:pt x="0" y="100"/>
                    </a:cubicBezTo>
                  </a:path>
                </a:pathLst>
              </a:custGeom>
              <a:solidFill>
                <a:schemeClr val="tx2">
                  <a:lumMod val="20000"/>
                  <a:lumOff val="80000"/>
                </a:schemeClr>
              </a:solidFill>
              <a:ln>
                <a:noFill/>
              </a:ln>
            </p:spPr>
            <p:txBody>
              <a:bodyPr anchor="ctr"/>
              <a:lstStyle/>
              <a:p>
                <a:pPr algn="ctr">
                  <a:lnSpc>
                    <a:spcPct val="120000"/>
                  </a:lnSpc>
                </a:pPr>
              </a:p>
            </p:txBody>
          </p:sp>
          <p:sp>
            <p:nvSpPr>
              <p:cNvPr id="30" name="îŝḻïďê"/>
              <p:cNvSpPr/>
              <p:nvPr/>
            </p:nvSpPr>
            <p:spPr bwMode="auto">
              <a:xfrm>
                <a:off x="9687356" y="2192187"/>
                <a:ext cx="125043" cy="168808"/>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3" y="82"/>
                      <a:pt x="76" y="103"/>
                    </a:cubicBezTo>
                    <a:cubicBezTo>
                      <a:pt x="76" y="103"/>
                      <a:pt x="12" y="50"/>
                      <a:pt x="0" y="0"/>
                    </a:cubicBezTo>
                  </a:path>
                </a:pathLst>
              </a:custGeom>
              <a:solidFill>
                <a:schemeClr val="tx2"/>
              </a:solidFill>
              <a:ln>
                <a:noFill/>
              </a:ln>
            </p:spPr>
            <p:txBody>
              <a:bodyPr anchor="ctr"/>
              <a:lstStyle/>
              <a:p>
                <a:pPr algn="ctr">
                  <a:lnSpc>
                    <a:spcPct val="120000"/>
                  </a:lnSpc>
                </a:pPr>
              </a:p>
            </p:txBody>
          </p:sp>
          <p:sp>
            <p:nvSpPr>
              <p:cNvPr id="31" name="îśļîďê"/>
              <p:cNvSpPr/>
              <p:nvPr/>
            </p:nvSpPr>
            <p:spPr bwMode="auto">
              <a:xfrm>
                <a:off x="8919034" y="3277284"/>
                <a:ext cx="605765" cy="606460"/>
              </a:xfrm>
              <a:custGeom>
                <a:avLst/>
                <a:gdLst>
                  <a:gd name="T0" fmla="*/ 362 w 369"/>
                  <a:gd name="T1" fmla="*/ 198 h 369"/>
                  <a:gd name="T2" fmla="*/ 172 w 369"/>
                  <a:gd name="T3" fmla="*/ 362 h 369"/>
                  <a:gd name="T4" fmla="*/ 8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5" y="296"/>
                      <a:pt x="269" y="369"/>
                      <a:pt x="172" y="362"/>
                    </a:cubicBezTo>
                    <a:cubicBezTo>
                      <a:pt x="74" y="355"/>
                      <a:pt x="0" y="270"/>
                      <a:pt x="8" y="172"/>
                    </a:cubicBezTo>
                    <a:cubicBezTo>
                      <a:pt x="15" y="74"/>
                      <a:pt x="100" y="0"/>
                      <a:pt x="198" y="8"/>
                    </a:cubicBezTo>
                    <a:cubicBezTo>
                      <a:pt x="296" y="15"/>
                      <a:pt x="369" y="100"/>
                      <a:pt x="362" y="198"/>
                    </a:cubicBezTo>
                  </a:path>
                </a:pathLst>
              </a:custGeom>
              <a:solidFill>
                <a:schemeClr val="tx2">
                  <a:lumMod val="75000"/>
                </a:schemeClr>
              </a:solidFill>
              <a:ln>
                <a:noFill/>
              </a:ln>
            </p:spPr>
            <p:txBody>
              <a:bodyPr anchor="ctr"/>
              <a:lstStyle/>
              <a:p>
                <a:pPr algn="ctr">
                  <a:lnSpc>
                    <a:spcPct val="120000"/>
                  </a:lnSpc>
                </a:pPr>
              </a:p>
            </p:txBody>
          </p:sp>
          <p:sp>
            <p:nvSpPr>
              <p:cNvPr id="32" name="íṡlîḍe"/>
              <p:cNvSpPr/>
              <p:nvPr/>
            </p:nvSpPr>
            <p:spPr bwMode="auto">
              <a:xfrm>
                <a:off x="8997533" y="3356479"/>
                <a:ext cx="450156" cy="450156"/>
              </a:xfrm>
              <a:custGeom>
                <a:avLst/>
                <a:gdLst>
                  <a:gd name="T0" fmla="*/ 268 w 274"/>
                  <a:gd name="T1" fmla="*/ 147 h 274"/>
                  <a:gd name="T2" fmla="*/ 127 w 274"/>
                  <a:gd name="T3" fmla="*/ 268 h 274"/>
                  <a:gd name="T4" fmla="*/ 5 w 274"/>
                  <a:gd name="T5" fmla="*/ 127 h 274"/>
                  <a:gd name="T6" fmla="*/ 147 w 274"/>
                  <a:gd name="T7" fmla="*/ 5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19"/>
                      <a:pt x="200" y="274"/>
                      <a:pt x="127" y="268"/>
                    </a:cubicBezTo>
                    <a:cubicBezTo>
                      <a:pt x="54" y="263"/>
                      <a:pt x="0" y="200"/>
                      <a:pt x="5" y="127"/>
                    </a:cubicBezTo>
                    <a:cubicBezTo>
                      <a:pt x="11" y="54"/>
                      <a:pt x="74" y="0"/>
                      <a:pt x="147" y="5"/>
                    </a:cubicBezTo>
                    <a:cubicBezTo>
                      <a:pt x="219" y="11"/>
                      <a:pt x="274" y="74"/>
                      <a:pt x="268" y="147"/>
                    </a:cubicBezTo>
                  </a:path>
                </a:pathLst>
              </a:custGeom>
              <a:solidFill>
                <a:schemeClr val="tx2">
                  <a:lumMod val="40000"/>
                  <a:lumOff val="60000"/>
                </a:schemeClr>
              </a:solidFill>
              <a:ln>
                <a:noFill/>
              </a:ln>
            </p:spPr>
            <p:txBody>
              <a:bodyPr anchor="ctr"/>
              <a:lstStyle/>
              <a:p>
                <a:pPr algn="ctr">
                  <a:lnSpc>
                    <a:spcPct val="120000"/>
                  </a:lnSpc>
                </a:pPr>
              </a:p>
            </p:txBody>
          </p:sp>
          <p:sp>
            <p:nvSpPr>
              <p:cNvPr id="33" name="îṩ1îdé"/>
              <p:cNvSpPr/>
              <p:nvPr/>
            </p:nvSpPr>
            <p:spPr bwMode="auto">
              <a:xfrm>
                <a:off x="9028794" y="3389129"/>
                <a:ext cx="385550" cy="384161"/>
              </a:xfrm>
              <a:custGeom>
                <a:avLst/>
                <a:gdLst>
                  <a:gd name="T0" fmla="*/ 231 w 235"/>
                  <a:gd name="T1" fmla="*/ 125 h 234"/>
                  <a:gd name="T2" fmla="*/ 109 w 235"/>
                  <a:gd name="T3" fmla="*/ 230 h 234"/>
                  <a:gd name="T4" fmla="*/ 5 w 235"/>
                  <a:gd name="T5" fmla="*/ 108 h 234"/>
                  <a:gd name="T6" fmla="*/ 126 w 235"/>
                  <a:gd name="T7" fmla="*/ 4 h 234"/>
                  <a:gd name="T8" fmla="*/ 231 w 235"/>
                  <a:gd name="T9" fmla="*/ 125 h 234"/>
                </a:gdLst>
                <a:ahLst/>
                <a:cxnLst>
                  <a:cxn ang="0">
                    <a:pos x="T0" y="T1"/>
                  </a:cxn>
                  <a:cxn ang="0">
                    <a:pos x="T2" y="T3"/>
                  </a:cxn>
                  <a:cxn ang="0">
                    <a:pos x="T4" y="T5"/>
                  </a:cxn>
                  <a:cxn ang="0">
                    <a:pos x="T6" y="T7"/>
                  </a:cxn>
                  <a:cxn ang="0">
                    <a:pos x="T8" y="T9"/>
                  </a:cxn>
                </a:cxnLst>
                <a:rect l="0" t="0" r="r" b="b"/>
                <a:pathLst>
                  <a:path w="235" h="234">
                    <a:moveTo>
                      <a:pt x="231" y="125"/>
                    </a:moveTo>
                    <a:cubicBezTo>
                      <a:pt x="226" y="188"/>
                      <a:pt x="172" y="234"/>
                      <a:pt x="109" y="230"/>
                    </a:cubicBezTo>
                    <a:cubicBezTo>
                      <a:pt x="47" y="225"/>
                      <a:pt x="0" y="171"/>
                      <a:pt x="5" y="108"/>
                    </a:cubicBezTo>
                    <a:cubicBezTo>
                      <a:pt x="10" y="46"/>
                      <a:pt x="64" y="0"/>
                      <a:pt x="126" y="4"/>
                    </a:cubicBezTo>
                    <a:cubicBezTo>
                      <a:pt x="189" y="9"/>
                      <a:pt x="235" y="63"/>
                      <a:pt x="231" y="125"/>
                    </a:cubicBezTo>
                  </a:path>
                </a:pathLst>
              </a:custGeom>
              <a:solidFill>
                <a:schemeClr val="tx2">
                  <a:lumMod val="60000"/>
                  <a:lumOff val="40000"/>
                </a:schemeClr>
              </a:solidFill>
              <a:ln>
                <a:noFill/>
              </a:ln>
            </p:spPr>
            <p:txBody>
              <a:bodyPr anchor="ctr"/>
              <a:lstStyle/>
              <a:p>
                <a:pPr algn="ctr">
                  <a:lnSpc>
                    <a:spcPct val="120000"/>
                  </a:lnSpc>
                </a:pPr>
              </a:p>
            </p:txBody>
          </p:sp>
          <p:sp>
            <p:nvSpPr>
              <p:cNvPr id="34" name="iṥḷiḓé"/>
              <p:cNvSpPr/>
              <p:nvPr/>
            </p:nvSpPr>
            <p:spPr bwMode="auto">
              <a:xfrm>
                <a:off x="9150364" y="3509309"/>
                <a:ext cx="144494" cy="144494"/>
              </a:xfrm>
              <a:custGeom>
                <a:avLst/>
                <a:gdLst>
                  <a:gd name="T0" fmla="*/ 86 w 88"/>
                  <a:gd name="T1" fmla="*/ 47 h 88"/>
                  <a:gd name="T2" fmla="*/ 41 w 88"/>
                  <a:gd name="T3" fmla="*/ 86 h 88"/>
                  <a:gd name="T4" fmla="*/ 2 w 88"/>
                  <a:gd name="T5" fmla="*/ 41 h 88"/>
                  <a:gd name="T6" fmla="*/ 47 w 88"/>
                  <a:gd name="T7" fmla="*/ 2 h 88"/>
                  <a:gd name="T8" fmla="*/ 86 w 88"/>
                  <a:gd name="T9" fmla="*/ 47 h 88"/>
                </a:gdLst>
                <a:ahLst/>
                <a:cxnLst>
                  <a:cxn ang="0">
                    <a:pos x="T0" y="T1"/>
                  </a:cxn>
                  <a:cxn ang="0">
                    <a:pos x="T2" y="T3"/>
                  </a:cxn>
                  <a:cxn ang="0">
                    <a:pos x="T4" y="T5"/>
                  </a:cxn>
                  <a:cxn ang="0">
                    <a:pos x="T6" y="T7"/>
                  </a:cxn>
                  <a:cxn ang="0">
                    <a:pos x="T8" y="T9"/>
                  </a:cxn>
                </a:cxnLst>
                <a:rect l="0" t="0" r="r" b="b"/>
                <a:pathLst>
                  <a:path w="88" h="88">
                    <a:moveTo>
                      <a:pt x="86" y="47"/>
                    </a:moveTo>
                    <a:cubicBezTo>
                      <a:pt x="84" y="70"/>
                      <a:pt x="64" y="88"/>
                      <a:pt x="41" y="86"/>
                    </a:cubicBezTo>
                    <a:cubicBezTo>
                      <a:pt x="17" y="84"/>
                      <a:pt x="0" y="64"/>
                      <a:pt x="2" y="41"/>
                    </a:cubicBezTo>
                    <a:cubicBezTo>
                      <a:pt x="3" y="17"/>
                      <a:pt x="24" y="0"/>
                      <a:pt x="47" y="2"/>
                    </a:cubicBezTo>
                    <a:cubicBezTo>
                      <a:pt x="70" y="3"/>
                      <a:pt x="88" y="24"/>
                      <a:pt x="86" y="47"/>
                    </a:cubicBezTo>
                  </a:path>
                </a:pathLst>
              </a:custGeom>
              <a:solidFill>
                <a:schemeClr val="tx2">
                  <a:lumMod val="20000"/>
                  <a:lumOff val="80000"/>
                </a:schemeClr>
              </a:solidFill>
              <a:ln>
                <a:noFill/>
              </a:ln>
            </p:spPr>
            <p:txBody>
              <a:bodyPr anchor="ctr"/>
              <a:lstStyle/>
              <a:p>
                <a:pPr algn="ctr">
                  <a:lnSpc>
                    <a:spcPct val="120000"/>
                  </a:lnSpc>
                </a:pPr>
              </a:p>
            </p:txBody>
          </p:sp>
          <p:sp>
            <p:nvSpPr>
              <p:cNvPr id="35" name="íSľîḑè"/>
              <p:cNvSpPr/>
              <p:nvPr/>
            </p:nvSpPr>
            <p:spPr bwMode="auto">
              <a:xfrm>
                <a:off x="9050329" y="3396076"/>
                <a:ext cx="204932" cy="209795"/>
              </a:xfrm>
              <a:custGeom>
                <a:avLst/>
                <a:gdLst>
                  <a:gd name="T0" fmla="*/ 0 w 295"/>
                  <a:gd name="T1" fmla="*/ 59 h 302"/>
                  <a:gd name="T2" fmla="*/ 231 w 295"/>
                  <a:gd name="T3" fmla="*/ 302 h 302"/>
                  <a:gd name="T4" fmla="*/ 295 w 295"/>
                  <a:gd name="T5" fmla="*/ 248 h 302"/>
                  <a:gd name="T6" fmla="*/ 71 w 295"/>
                  <a:gd name="T7" fmla="*/ 0 h 302"/>
                  <a:gd name="T8" fmla="*/ 0 w 295"/>
                  <a:gd name="T9" fmla="*/ 59 h 302"/>
                </a:gdLst>
                <a:ahLst/>
                <a:cxnLst>
                  <a:cxn ang="0">
                    <a:pos x="T0" y="T1"/>
                  </a:cxn>
                  <a:cxn ang="0">
                    <a:pos x="T2" y="T3"/>
                  </a:cxn>
                  <a:cxn ang="0">
                    <a:pos x="T4" y="T5"/>
                  </a:cxn>
                  <a:cxn ang="0">
                    <a:pos x="T6" y="T7"/>
                  </a:cxn>
                  <a:cxn ang="0">
                    <a:pos x="T8" y="T9"/>
                  </a:cxn>
                </a:cxnLst>
                <a:rect l="0" t="0" r="r" b="b"/>
                <a:pathLst>
                  <a:path w="295" h="302">
                    <a:moveTo>
                      <a:pt x="0" y="59"/>
                    </a:moveTo>
                    <a:lnTo>
                      <a:pt x="231" y="302"/>
                    </a:lnTo>
                    <a:lnTo>
                      <a:pt x="295"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p>
            </p:txBody>
          </p:sp>
          <p:sp>
            <p:nvSpPr>
              <p:cNvPr id="36" name="ïS1íḍè"/>
              <p:cNvSpPr/>
              <p:nvPr/>
            </p:nvSpPr>
            <p:spPr bwMode="auto">
              <a:xfrm>
                <a:off x="9181625" y="3540570"/>
                <a:ext cx="81973" cy="81973"/>
              </a:xfrm>
              <a:custGeom>
                <a:avLst/>
                <a:gdLst>
                  <a:gd name="T0" fmla="*/ 49 w 50"/>
                  <a:gd name="T1" fmla="*/ 27 h 50"/>
                  <a:gd name="T2" fmla="*/ 23 w 50"/>
                  <a:gd name="T3" fmla="*/ 49 h 50"/>
                  <a:gd name="T4" fmla="*/ 1 w 50"/>
                  <a:gd name="T5" fmla="*/ 23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6" y="50"/>
                      <a:pt x="23" y="49"/>
                    </a:cubicBezTo>
                    <a:cubicBezTo>
                      <a:pt x="10" y="48"/>
                      <a:pt x="0" y="36"/>
                      <a:pt x="1" y="23"/>
                    </a:cubicBezTo>
                    <a:cubicBezTo>
                      <a:pt x="2" y="10"/>
                      <a:pt x="13" y="0"/>
                      <a:pt x="27" y="1"/>
                    </a:cubicBezTo>
                    <a:cubicBezTo>
                      <a:pt x="40" y="2"/>
                      <a:pt x="50" y="13"/>
                      <a:pt x="49" y="27"/>
                    </a:cubicBezTo>
                  </a:path>
                </a:pathLst>
              </a:custGeom>
              <a:solidFill>
                <a:schemeClr val="tx2">
                  <a:lumMod val="40000"/>
                  <a:lumOff val="60000"/>
                </a:schemeClr>
              </a:solidFill>
              <a:ln>
                <a:noFill/>
              </a:ln>
            </p:spPr>
            <p:txBody>
              <a:bodyPr anchor="ctr"/>
              <a:lstStyle/>
              <a:p>
                <a:pPr algn="ctr">
                  <a:lnSpc>
                    <a:spcPct val="120000"/>
                  </a:lnSpc>
                </a:pPr>
              </a:p>
            </p:txBody>
          </p:sp>
          <p:sp>
            <p:nvSpPr>
              <p:cNvPr id="37" name="işḷïdê"/>
              <p:cNvSpPr/>
              <p:nvPr/>
            </p:nvSpPr>
            <p:spPr bwMode="auto">
              <a:xfrm>
                <a:off x="10035393" y="2471450"/>
                <a:ext cx="604376" cy="605765"/>
              </a:xfrm>
              <a:custGeom>
                <a:avLst/>
                <a:gdLst>
                  <a:gd name="T0" fmla="*/ 361 w 368"/>
                  <a:gd name="T1" fmla="*/ 198 h 369"/>
                  <a:gd name="T2" fmla="*/ 171 w 368"/>
                  <a:gd name="T3" fmla="*/ 362 h 369"/>
                  <a:gd name="T4" fmla="*/ 7 w 368"/>
                  <a:gd name="T5" fmla="*/ 171 h 369"/>
                  <a:gd name="T6" fmla="*/ 197 w 368"/>
                  <a:gd name="T7" fmla="*/ 7 h 369"/>
                  <a:gd name="T8" fmla="*/ 361 w 368"/>
                  <a:gd name="T9" fmla="*/ 198 h 369"/>
                </a:gdLst>
                <a:ahLst/>
                <a:cxnLst>
                  <a:cxn ang="0">
                    <a:pos x="T0" y="T1"/>
                  </a:cxn>
                  <a:cxn ang="0">
                    <a:pos x="T2" y="T3"/>
                  </a:cxn>
                  <a:cxn ang="0">
                    <a:pos x="T4" y="T5"/>
                  </a:cxn>
                  <a:cxn ang="0">
                    <a:pos x="T6" y="T7"/>
                  </a:cxn>
                  <a:cxn ang="0">
                    <a:pos x="T8" y="T9"/>
                  </a:cxn>
                </a:cxnLst>
                <a:rect l="0" t="0" r="r" b="b"/>
                <a:pathLst>
                  <a:path w="368" h="369">
                    <a:moveTo>
                      <a:pt x="361" y="198"/>
                    </a:moveTo>
                    <a:cubicBezTo>
                      <a:pt x="354" y="295"/>
                      <a:pt x="269" y="369"/>
                      <a:pt x="171" y="362"/>
                    </a:cubicBezTo>
                    <a:cubicBezTo>
                      <a:pt x="73" y="354"/>
                      <a:pt x="0" y="269"/>
                      <a:pt x="7" y="171"/>
                    </a:cubicBezTo>
                    <a:cubicBezTo>
                      <a:pt x="14" y="73"/>
                      <a:pt x="99" y="0"/>
                      <a:pt x="197" y="7"/>
                    </a:cubicBezTo>
                    <a:cubicBezTo>
                      <a:pt x="295" y="15"/>
                      <a:pt x="368" y="100"/>
                      <a:pt x="361" y="198"/>
                    </a:cubicBezTo>
                  </a:path>
                </a:pathLst>
              </a:custGeom>
              <a:solidFill>
                <a:schemeClr val="tx2">
                  <a:lumMod val="75000"/>
                </a:schemeClr>
              </a:solidFill>
              <a:ln>
                <a:noFill/>
              </a:ln>
            </p:spPr>
            <p:txBody>
              <a:bodyPr anchor="ctr"/>
              <a:lstStyle/>
              <a:p>
                <a:pPr algn="ctr">
                  <a:lnSpc>
                    <a:spcPct val="120000"/>
                  </a:lnSpc>
                </a:pPr>
              </a:p>
            </p:txBody>
          </p:sp>
          <p:sp>
            <p:nvSpPr>
              <p:cNvPr id="38" name="îṧ1íḓê"/>
              <p:cNvSpPr/>
              <p:nvPr/>
            </p:nvSpPr>
            <p:spPr bwMode="auto">
              <a:xfrm>
                <a:off x="10112503" y="2548560"/>
                <a:ext cx="450156" cy="450156"/>
              </a:xfrm>
              <a:custGeom>
                <a:avLst/>
                <a:gdLst>
                  <a:gd name="T0" fmla="*/ 269 w 274"/>
                  <a:gd name="T1" fmla="*/ 147 h 274"/>
                  <a:gd name="T2" fmla="*/ 127 w 274"/>
                  <a:gd name="T3" fmla="*/ 269 h 274"/>
                  <a:gd name="T4" fmla="*/ 6 w 274"/>
                  <a:gd name="T5" fmla="*/ 128 h 274"/>
                  <a:gd name="T6" fmla="*/ 147 w 274"/>
                  <a:gd name="T7" fmla="*/ 6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20"/>
                      <a:pt x="200" y="274"/>
                      <a:pt x="127" y="269"/>
                    </a:cubicBezTo>
                    <a:cubicBezTo>
                      <a:pt x="55" y="263"/>
                      <a:pt x="0" y="200"/>
                      <a:pt x="6" y="128"/>
                    </a:cubicBezTo>
                    <a:cubicBezTo>
                      <a:pt x="11" y="55"/>
                      <a:pt x="74" y="0"/>
                      <a:pt x="147" y="6"/>
                    </a:cubicBezTo>
                    <a:cubicBezTo>
                      <a:pt x="219" y="11"/>
                      <a:pt x="274" y="75"/>
                      <a:pt x="269" y="147"/>
                    </a:cubicBezTo>
                  </a:path>
                </a:pathLst>
              </a:custGeom>
              <a:solidFill>
                <a:schemeClr val="tx2">
                  <a:lumMod val="40000"/>
                  <a:lumOff val="60000"/>
                </a:schemeClr>
              </a:solidFill>
              <a:ln>
                <a:noFill/>
              </a:ln>
            </p:spPr>
            <p:txBody>
              <a:bodyPr anchor="ctr"/>
              <a:lstStyle/>
              <a:p>
                <a:pPr algn="ctr">
                  <a:lnSpc>
                    <a:spcPct val="120000"/>
                  </a:lnSpc>
                </a:pPr>
              </a:p>
            </p:txBody>
          </p:sp>
          <p:sp>
            <p:nvSpPr>
              <p:cNvPr id="39" name="ísḷíḓè"/>
              <p:cNvSpPr/>
              <p:nvPr/>
            </p:nvSpPr>
            <p:spPr bwMode="auto">
              <a:xfrm>
                <a:off x="10145848" y="2581210"/>
                <a:ext cx="384161" cy="386245"/>
              </a:xfrm>
              <a:custGeom>
                <a:avLst/>
                <a:gdLst>
                  <a:gd name="T0" fmla="*/ 230 w 234"/>
                  <a:gd name="T1" fmla="*/ 126 h 235"/>
                  <a:gd name="T2" fmla="*/ 109 w 234"/>
                  <a:gd name="T3" fmla="*/ 230 h 235"/>
                  <a:gd name="T4" fmla="*/ 4 w 234"/>
                  <a:gd name="T5" fmla="*/ 109 h 235"/>
                  <a:gd name="T6" fmla="*/ 125 w 234"/>
                  <a:gd name="T7" fmla="*/ 5 h 235"/>
                  <a:gd name="T8" fmla="*/ 230 w 234"/>
                  <a:gd name="T9" fmla="*/ 126 h 235"/>
                </a:gdLst>
                <a:ahLst/>
                <a:cxnLst>
                  <a:cxn ang="0">
                    <a:pos x="T0" y="T1"/>
                  </a:cxn>
                  <a:cxn ang="0">
                    <a:pos x="T2" y="T3"/>
                  </a:cxn>
                  <a:cxn ang="0">
                    <a:pos x="T4" y="T5"/>
                  </a:cxn>
                  <a:cxn ang="0">
                    <a:pos x="T6" y="T7"/>
                  </a:cxn>
                  <a:cxn ang="0">
                    <a:pos x="T8" y="T9"/>
                  </a:cxn>
                </a:cxnLst>
                <a:rect l="0" t="0" r="r" b="b"/>
                <a:pathLst>
                  <a:path w="234" h="235">
                    <a:moveTo>
                      <a:pt x="230" y="126"/>
                    </a:moveTo>
                    <a:cubicBezTo>
                      <a:pt x="225" y="188"/>
                      <a:pt x="171" y="235"/>
                      <a:pt x="109" y="230"/>
                    </a:cubicBezTo>
                    <a:cubicBezTo>
                      <a:pt x="46" y="225"/>
                      <a:pt x="0" y="171"/>
                      <a:pt x="4" y="109"/>
                    </a:cubicBezTo>
                    <a:cubicBezTo>
                      <a:pt x="9" y="47"/>
                      <a:pt x="63" y="0"/>
                      <a:pt x="125" y="5"/>
                    </a:cubicBezTo>
                    <a:cubicBezTo>
                      <a:pt x="188" y="9"/>
                      <a:pt x="234" y="64"/>
                      <a:pt x="230" y="126"/>
                    </a:cubicBezTo>
                  </a:path>
                </a:pathLst>
              </a:custGeom>
              <a:solidFill>
                <a:schemeClr val="tx2">
                  <a:lumMod val="60000"/>
                  <a:lumOff val="40000"/>
                </a:schemeClr>
              </a:solidFill>
              <a:ln>
                <a:noFill/>
              </a:ln>
            </p:spPr>
            <p:txBody>
              <a:bodyPr anchor="ctr"/>
              <a:lstStyle/>
              <a:p>
                <a:pPr algn="ctr">
                  <a:lnSpc>
                    <a:spcPct val="120000"/>
                  </a:lnSpc>
                </a:pPr>
              </a:p>
            </p:txBody>
          </p:sp>
          <p:sp>
            <p:nvSpPr>
              <p:cNvPr id="40" name="iṡļiḋê"/>
              <p:cNvSpPr/>
              <p:nvPr/>
            </p:nvSpPr>
            <p:spPr bwMode="auto">
              <a:xfrm>
                <a:off x="10265333" y="2701391"/>
                <a:ext cx="144494" cy="144494"/>
              </a:xfrm>
              <a:custGeom>
                <a:avLst/>
                <a:gdLst>
                  <a:gd name="T0" fmla="*/ 86 w 88"/>
                  <a:gd name="T1" fmla="*/ 48 h 88"/>
                  <a:gd name="T2" fmla="*/ 41 w 88"/>
                  <a:gd name="T3" fmla="*/ 87 h 88"/>
                  <a:gd name="T4" fmla="*/ 2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5" y="71"/>
                      <a:pt x="64" y="88"/>
                      <a:pt x="41" y="87"/>
                    </a:cubicBezTo>
                    <a:cubicBezTo>
                      <a:pt x="18" y="85"/>
                      <a:pt x="0" y="65"/>
                      <a:pt x="2" y="41"/>
                    </a:cubicBezTo>
                    <a:cubicBezTo>
                      <a:pt x="3" y="18"/>
                      <a:pt x="24" y="0"/>
                      <a:pt x="47" y="2"/>
                    </a:cubicBezTo>
                    <a:cubicBezTo>
                      <a:pt x="71" y="4"/>
                      <a:pt x="88" y="24"/>
                      <a:pt x="86" y="48"/>
                    </a:cubicBezTo>
                  </a:path>
                </a:pathLst>
              </a:custGeom>
              <a:solidFill>
                <a:schemeClr val="tx2">
                  <a:lumMod val="20000"/>
                  <a:lumOff val="80000"/>
                </a:schemeClr>
              </a:solidFill>
              <a:ln>
                <a:noFill/>
              </a:ln>
            </p:spPr>
            <p:txBody>
              <a:bodyPr anchor="ctr"/>
              <a:lstStyle/>
              <a:p>
                <a:pPr algn="ctr">
                  <a:lnSpc>
                    <a:spcPct val="120000"/>
                  </a:lnSpc>
                </a:pPr>
              </a:p>
            </p:txBody>
          </p:sp>
          <p:sp>
            <p:nvSpPr>
              <p:cNvPr id="41" name="íšḻïḑè"/>
              <p:cNvSpPr/>
              <p:nvPr/>
            </p:nvSpPr>
            <p:spPr bwMode="auto">
              <a:xfrm>
                <a:off x="10166688" y="2589546"/>
                <a:ext cx="203543" cy="209795"/>
              </a:xfrm>
              <a:custGeom>
                <a:avLst/>
                <a:gdLst>
                  <a:gd name="T0" fmla="*/ 0 w 293"/>
                  <a:gd name="T1" fmla="*/ 59 h 302"/>
                  <a:gd name="T2" fmla="*/ 230 w 293"/>
                  <a:gd name="T3" fmla="*/ 302 h 302"/>
                  <a:gd name="T4" fmla="*/ 293 w 293"/>
                  <a:gd name="T5" fmla="*/ 248 h 302"/>
                  <a:gd name="T6" fmla="*/ 71 w 293"/>
                  <a:gd name="T7" fmla="*/ 0 h 302"/>
                  <a:gd name="T8" fmla="*/ 0 w 293"/>
                  <a:gd name="T9" fmla="*/ 59 h 302"/>
                </a:gdLst>
                <a:ahLst/>
                <a:cxnLst>
                  <a:cxn ang="0">
                    <a:pos x="T0" y="T1"/>
                  </a:cxn>
                  <a:cxn ang="0">
                    <a:pos x="T2" y="T3"/>
                  </a:cxn>
                  <a:cxn ang="0">
                    <a:pos x="T4" y="T5"/>
                  </a:cxn>
                  <a:cxn ang="0">
                    <a:pos x="T6" y="T7"/>
                  </a:cxn>
                  <a:cxn ang="0">
                    <a:pos x="T8" y="T9"/>
                  </a:cxn>
                </a:cxnLst>
                <a:rect l="0" t="0" r="r" b="b"/>
                <a:pathLst>
                  <a:path w="293" h="302">
                    <a:moveTo>
                      <a:pt x="0" y="59"/>
                    </a:moveTo>
                    <a:lnTo>
                      <a:pt x="230" y="302"/>
                    </a:lnTo>
                    <a:lnTo>
                      <a:pt x="293"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p>
            </p:txBody>
          </p:sp>
          <p:sp>
            <p:nvSpPr>
              <p:cNvPr id="42" name="i$1ïḍe"/>
              <p:cNvSpPr/>
              <p:nvPr/>
            </p:nvSpPr>
            <p:spPr bwMode="auto">
              <a:xfrm>
                <a:off x="10296594" y="2732651"/>
                <a:ext cx="81973" cy="81973"/>
              </a:xfrm>
              <a:custGeom>
                <a:avLst/>
                <a:gdLst>
                  <a:gd name="T0" fmla="*/ 49 w 50"/>
                  <a:gd name="T1" fmla="*/ 27 h 50"/>
                  <a:gd name="T2" fmla="*/ 23 w 50"/>
                  <a:gd name="T3" fmla="*/ 49 h 50"/>
                  <a:gd name="T4" fmla="*/ 1 w 50"/>
                  <a:gd name="T5" fmla="*/ 24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7" y="50"/>
                      <a:pt x="23" y="49"/>
                    </a:cubicBezTo>
                    <a:cubicBezTo>
                      <a:pt x="10" y="48"/>
                      <a:pt x="0" y="37"/>
                      <a:pt x="1" y="24"/>
                    </a:cubicBezTo>
                    <a:cubicBezTo>
                      <a:pt x="2" y="10"/>
                      <a:pt x="13" y="0"/>
                      <a:pt x="27" y="1"/>
                    </a:cubicBezTo>
                    <a:cubicBezTo>
                      <a:pt x="40" y="2"/>
                      <a:pt x="50" y="14"/>
                      <a:pt x="49" y="27"/>
                    </a:cubicBezTo>
                  </a:path>
                </a:pathLst>
              </a:custGeom>
              <a:solidFill>
                <a:schemeClr val="tx2">
                  <a:lumMod val="40000"/>
                  <a:lumOff val="60000"/>
                </a:schemeClr>
              </a:solidFill>
              <a:ln>
                <a:noFill/>
              </a:ln>
            </p:spPr>
            <p:txBody>
              <a:bodyPr anchor="ctr"/>
              <a:lstStyle/>
              <a:p>
                <a:pPr algn="ctr">
                  <a:lnSpc>
                    <a:spcPct val="120000"/>
                  </a:lnSpc>
                </a:pPr>
              </a:p>
            </p:txBody>
          </p:sp>
          <p:sp>
            <p:nvSpPr>
              <p:cNvPr id="43" name="ïṩľïḑê"/>
              <p:cNvSpPr/>
              <p:nvPr/>
            </p:nvSpPr>
            <p:spPr bwMode="auto">
              <a:xfrm>
                <a:off x="8749531" y="2308894"/>
                <a:ext cx="1344910" cy="1139283"/>
              </a:xfrm>
              <a:custGeom>
                <a:avLst/>
                <a:gdLst>
                  <a:gd name="T0" fmla="*/ 255 w 819"/>
                  <a:gd name="T1" fmla="*/ 419 h 694"/>
                  <a:gd name="T2" fmla="*/ 329 w 819"/>
                  <a:gd name="T3" fmla="*/ 449 h 694"/>
                  <a:gd name="T4" fmla="*/ 473 w 819"/>
                  <a:gd name="T5" fmla="*/ 612 h 694"/>
                  <a:gd name="T6" fmla="*/ 713 w 819"/>
                  <a:gd name="T7" fmla="*/ 428 h 694"/>
                  <a:gd name="T8" fmla="*/ 459 w 819"/>
                  <a:gd name="T9" fmla="*/ 62 h 694"/>
                  <a:gd name="T10" fmla="*/ 434 w 819"/>
                  <a:gd name="T11" fmla="*/ 30 h 694"/>
                  <a:gd name="T12" fmla="*/ 479 w 819"/>
                  <a:gd name="T13" fmla="*/ 33 h 694"/>
                  <a:gd name="T14" fmla="*/ 805 w 819"/>
                  <a:gd name="T15" fmla="*/ 197 h 694"/>
                  <a:gd name="T16" fmla="*/ 813 w 819"/>
                  <a:gd name="T17" fmla="*/ 406 h 694"/>
                  <a:gd name="T18" fmla="*/ 446 w 819"/>
                  <a:gd name="T19" fmla="*/ 694 h 694"/>
                  <a:gd name="T20" fmla="*/ 323 w 819"/>
                  <a:gd name="T21" fmla="*/ 651 h 694"/>
                  <a:gd name="T22" fmla="*/ 86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3" y="606"/>
                      <a:pt x="473" y="612"/>
                    </a:cubicBezTo>
                    <a:cubicBezTo>
                      <a:pt x="484" y="617"/>
                      <a:pt x="691" y="463"/>
                      <a:pt x="713" y="428"/>
                    </a:cubicBezTo>
                    <a:cubicBezTo>
                      <a:pt x="735" y="393"/>
                      <a:pt x="724" y="117"/>
                      <a:pt x="459" y="62"/>
                    </a:cubicBezTo>
                    <a:cubicBezTo>
                      <a:pt x="459" y="62"/>
                      <a:pt x="427" y="59"/>
                      <a:pt x="434" y="30"/>
                    </a:cubicBezTo>
                    <a:cubicBezTo>
                      <a:pt x="442" y="0"/>
                      <a:pt x="479" y="33"/>
                      <a:pt x="479" y="33"/>
                    </a:cubicBezTo>
                    <a:cubicBezTo>
                      <a:pt x="479" y="33"/>
                      <a:pt x="676" y="54"/>
                      <a:pt x="805" y="197"/>
                    </a:cubicBezTo>
                    <a:cubicBezTo>
                      <a:pt x="805" y="197"/>
                      <a:pt x="819" y="389"/>
                      <a:pt x="813" y="406"/>
                    </a:cubicBezTo>
                    <a:cubicBezTo>
                      <a:pt x="807" y="422"/>
                      <a:pt x="516" y="648"/>
                      <a:pt x="446" y="694"/>
                    </a:cubicBezTo>
                    <a:cubicBezTo>
                      <a:pt x="446" y="694"/>
                      <a:pt x="387" y="644"/>
                      <a:pt x="323" y="651"/>
                    </a:cubicBezTo>
                    <a:cubicBezTo>
                      <a:pt x="260" y="658"/>
                      <a:pt x="106" y="654"/>
                      <a:pt x="86" y="636"/>
                    </a:cubicBezTo>
                    <a:cubicBezTo>
                      <a:pt x="65" y="617"/>
                      <a:pt x="0" y="513"/>
                      <a:pt x="32" y="457"/>
                    </a:cubicBezTo>
                    <a:cubicBezTo>
                      <a:pt x="64" y="401"/>
                      <a:pt x="255" y="419"/>
                      <a:pt x="255" y="419"/>
                    </a:cubicBezTo>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44" name="íSlîdè"/>
              <p:cNvSpPr/>
              <p:nvPr/>
            </p:nvSpPr>
            <p:spPr bwMode="auto">
              <a:xfrm>
                <a:off x="8714797" y="3016778"/>
                <a:ext cx="681486" cy="656477"/>
              </a:xfrm>
              <a:custGeom>
                <a:avLst/>
                <a:gdLst>
                  <a:gd name="T0" fmla="*/ 138 w 415"/>
                  <a:gd name="T1" fmla="*/ 76 h 400"/>
                  <a:gd name="T2" fmla="*/ 47 w 415"/>
                  <a:gd name="T3" fmla="*/ 364 h 400"/>
                  <a:gd name="T4" fmla="*/ 106 w 415"/>
                  <a:gd name="T5" fmla="*/ 390 h 400"/>
                  <a:gd name="T6" fmla="*/ 396 w 415"/>
                  <a:gd name="T7" fmla="*/ 192 h 400"/>
                  <a:gd name="T8" fmla="*/ 138 w 415"/>
                  <a:gd name="T9" fmla="*/ 76 h 400"/>
                </a:gdLst>
                <a:ahLst/>
                <a:cxnLst>
                  <a:cxn ang="0">
                    <a:pos x="T0" y="T1"/>
                  </a:cxn>
                  <a:cxn ang="0">
                    <a:pos x="T2" y="T3"/>
                  </a:cxn>
                  <a:cxn ang="0">
                    <a:pos x="T4" y="T5"/>
                  </a:cxn>
                  <a:cxn ang="0">
                    <a:pos x="T6" y="T7"/>
                  </a:cxn>
                  <a:cxn ang="0">
                    <a:pos x="T8" y="T9"/>
                  </a:cxn>
                </a:cxnLst>
                <a:rect l="0" t="0" r="r" b="b"/>
                <a:pathLst>
                  <a:path w="415" h="400">
                    <a:moveTo>
                      <a:pt x="138" y="76"/>
                    </a:moveTo>
                    <a:cubicBezTo>
                      <a:pt x="90" y="93"/>
                      <a:pt x="0" y="252"/>
                      <a:pt x="47" y="364"/>
                    </a:cubicBezTo>
                    <a:cubicBezTo>
                      <a:pt x="47" y="364"/>
                      <a:pt x="77" y="400"/>
                      <a:pt x="106" y="390"/>
                    </a:cubicBezTo>
                    <a:cubicBezTo>
                      <a:pt x="134" y="380"/>
                      <a:pt x="377" y="218"/>
                      <a:pt x="396" y="192"/>
                    </a:cubicBezTo>
                    <a:cubicBezTo>
                      <a:pt x="415" y="167"/>
                      <a:pt x="355" y="0"/>
                      <a:pt x="138" y="76"/>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45" name="îŝlîḋe"/>
              <p:cNvSpPr/>
              <p:nvPr/>
            </p:nvSpPr>
            <p:spPr bwMode="auto">
              <a:xfrm>
                <a:off x="8614762" y="2942446"/>
                <a:ext cx="658561" cy="200764"/>
              </a:xfrm>
              <a:custGeom>
                <a:avLst/>
                <a:gdLst>
                  <a:gd name="T0" fmla="*/ 384 w 401"/>
                  <a:gd name="T1" fmla="*/ 15 h 122"/>
                  <a:gd name="T2" fmla="*/ 119 w 401"/>
                  <a:gd name="T3" fmla="*/ 17 h 122"/>
                  <a:gd name="T4" fmla="*/ 15 w 401"/>
                  <a:gd name="T5" fmla="*/ 29 h 122"/>
                  <a:gd name="T6" fmla="*/ 111 w 401"/>
                  <a:gd name="T7" fmla="*/ 114 h 122"/>
                  <a:gd name="T8" fmla="*/ 380 w 401"/>
                  <a:gd name="T9" fmla="*/ 72 h 122"/>
                  <a:gd name="T10" fmla="*/ 384 w 401"/>
                  <a:gd name="T11" fmla="*/ 15 h 122"/>
                </a:gdLst>
                <a:ahLst/>
                <a:cxnLst>
                  <a:cxn ang="0">
                    <a:pos x="T0" y="T1"/>
                  </a:cxn>
                  <a:cxn ang="0">
                    <a:pos x="T2" y="T3"/>
                  </a:cxn>
                  <a:cxn ang="0">
                    <a:pos x="T4" y="T5"/>
                  </a:cxn>
                  <a:cxn ang="0">
                    <a:pos x="T6" y="T7"/>
                  </a:cxn>
                  <a:cxn ang="0">
                    <a:pos x="T8" y="T9"/>
                  </a:cxn>
                  <a:cxn ang="0">
                    <a:pos x="T10" y="T11"/>
                  </a:cxn>
                </a:cxnLst>
                <a:rect l="0" t="0" r="r" b="b"/>
                <a:pathLst>
                  <a:path w="401" h="122">
                    <a:moveTo>
                      <a:pt x="384" y="15"/>
                    </a:moveTo>
                    <a:cubicBezTo>
                      <a:pt x="371" y="0"/>
                      <a:pt x="185" y="12"/>
                      <a:pt x="119" y="17"/>
                    </a:cubicBezTo>
                    <a:cubicBezTo>
                      <a:pt x="52" y="22"/>
                      <a:pt x="26" y="5"/>
                      <a:pt x="15" y="29"/>
                    </a:cubicBezTo>
                    <a:cubicBezTo>
                      <a:pt x="0" y="58"/>
                      <a:pt x="55" y="106"/>
                      <a:pt x="111" y="114"/>
                    </a:cubicBezTo>
                    <a:cubicBezTo>
                      <a:pt x="168" y="122"/>
                      <a:pt x="361" y="84"/>
                      <a:pt x="380" y="72"/>
                    </a:cubicBezTo>
                    <a:cubicBezTo>
                      <a:pt x="399" y="60"/>
                      <a:pt x="401" y="35"/>
                      <a:pt x="384" y="15"/>
                    </a:cubicBezTo>
                  </a:path>
                </a:pathLst>
              </a:custGeom>
              <a:solidFill>
                <a:schemeClr val="tx2">
                  <a:lumMod val="75000"/>
                </a:schemeClr>
              </a:solidFill>
              <a:ln>
                <a:noFill/>
              </a:ln>
            </p:spPr>
            <p:txBody>
              <a:bodyPr anchor="ctr"/>
              <a:lstStyle/>
              <a:p>
                <a:pPr algn="ctr">
                  <a:lnSpc>
                    <a:spcPct val="120000"/>
                  </a:lnSpc>
                </a:pPr>
              </a:p>
            </p:txBody>
          </p:sp>
          <p:sp>
            <p:nvSpPr>
              <p:cNvPr id="46" name="îşļïḍe"/>
              <p:cNvSpPr/>
              <p:nvPr/>
            </p:nvSpPr>
            <p:spPr bwMode="auto">
              <a:xfrm>
                <a:off x="9997880" y="2412402"/>
                <a:ext cx="540465" cy="556443"/>
              </a:xfrm>
              <a:custGeom>
                <a:avLst/>
                <a:gdLst>
                  <a:gd name="T0" fmla="*/ 41 w 329"/>
                  <a:gd name="T1" fmla="*/ 339 h 339"/>
                  <a:gd name="T2" fmla="*/ 25 w 329"/>
                  <a:gd name="T3" fmla="*/ 133 h 339"/>
                  <a:gd name="T4" fmla="*/ 187 w 329"/>
                  <a:gd name="T5" fmla="*/ 5 h 339"/>
                  <a:gd name="T6" fmla="*/ 329 w 329"/>
                  <a:gd name="T7" fmla="*/ 63 h 339"/>
                  <a:gd name="T8" fmla="*/ 191 w 329"/>
                  <a:gd name="T9" fmla="*/ 167 h 339"/>
                  <a:gd name="T10" fmla="*/ 94 w 329"/>
                  <a:gd name="T11" fmla="*/ 305 h 339"/>
                  <a:gd name="T12" fmla="*/ 41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1" y="339"/>
                    </a:moveTo>
                    <a:cubicBezTo>
                      <a:pt x="41" y="339"/>
                      <a:pt x="0" y="178"/>
                      <a:pt x="25" y="133"/>
                    </a:cubicBezTo>
                    <a:cubicBezTo>
                      <a:pt x="50" y="87"/>
                      <a:pt x="94" y="12"/>
                      <a:pt x="187" y="5"/>
                    </a:cubicBezTo>
                    <a:cubicBezTo>
                      <a:pt x="249" y="0"/>
                      <a:pt x="305" y="29"/>
                      <a:pt x="329" y="63"/>
                    </a:cubicBezTo>
                    <a:cubicBezTo>
                      <a:pt x="329" y="63"/>
                      <a:pt x="239" y="136"/>
                      <a:pt x="191" y="167"/>
                    </a:cubicBezTo>
                    <a:cubicBezTo>
                      <a:pt x="143" y="198"/>
                      <a:pt x="74" y="244"/>
                      <a:pt x="94" y="305"/>
                    </a:cubicBezTo>
                    <a:cubicBezTo>
                      <a:pt x="94" y="305"/>
                      <a:pt x="82" y="325"/>
                      <a:pt x="41" y="339"/>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47" name="ïṣlîḋé"/>
              <p:cNvSpPr/>
              <p:nvPr/>
            </p:nvSpPr>
            <p:spPr bwMode="auto">
              <a:xfrm>
                <a:off x="9524799" y="3458597"/>
                <a:ext cx="59048" cy="163946"/>
              </a:xfrm>
              <a:custGeom>
                <a:avLst/>
                <a:gdLst>
                  <a:gd name="T0" fmla="*/ 6 w 36"/>
                  <a:gd name="T1" fmla="*/ 16 h 100"/>
                  <a:gd name="T2" fmla="*/ 21 w 36"/>
                  <a:gd name="T3" fmla="*/ 90 h 100"/>
                  <a:gd name="T4" fmla="*/ 36 w 36"/>
                  <a:gd name="T5" fmla="*/ 90 h 100"/>
                  <a:gd name="T6" fmla="*/ 18 w 36"/>
                  <a:gd name="T7" fmla="*/ 8 h 100"/>
                  <a:gd name="T8" fmla="*/ 6 w 36"/>
                  <a:gd name="T9" fmla="*/ 16 h 100"/>
                </a:gdLst>
                <a:ahLst/>
                <a:cxnLst>
                  <a:cxn ang="0">
                    <a:pos x="T0" y="T1"/>
                  </a:cxn>
                  <a:cxn ang="0">
                    <a:pos x="T2" y="T3"/>
                  </a:cxn>
                  <a:cxn ang="0">
                    <a:pos x="T4" y="T5"/>
                  </a:cxn>
                  <a:cxn ang="0">
                    <a:pos x="T6" y="T7"/>
                  </a:cxn>
                  <a:cxn ang="0">
                    <a:pos x="T8" y="T9"/>
                  </a:cxn>
                </a:cxnLst>
                <a:rect l="0" t="0" r="r" b="b"/>
                <a:pathLst>
                  <a:path w="36" h="100">
                    <a:moveTo>
                      <a:pt x="6" y="16"/>
                    </a:moveTo>
                    <a:cubicBezTo>
                      <a:pt x="20" y="38"/>
                      <a:pt x="20" y="64"/>
                      <a:pt x="21" y="90"/>
                    </a:cubicBezTo>
                    <a:cubicBezTo>
                      <a:pt x="21" y="100"/>
                      <a:pt x="36" y="100"/>
                      <a:pt x="36" y="90"/>
                    </a:cubicBezTo>
                    <a:cubicBezTo>
                      <a:pt x="35" y="61"/>
                      <a:pt x="35" y="33"/>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p>
            </p:txBody>
          </p:sp>
          <p:sp>
            <p:nvSpPr>
              <p:cNvPr id="48" name="ïṥļîḍè"/>
              <p:cNvSpPr/>
              <p:nvPr/>
            </p:nvSpPr>
            <p:spPr bwMode="auto">
              <a:xfrm>
                <a:off x="9582458" y="3458597"/>
                <a:ext cx="47239" cy="124349"/>
              </a:xfrm>
              <a:custGeom>
                <a:avLst/>
                <a:gdLst>
                  <a:gd name="T0" fmla="*/ 5 w 29"/>
                  <a:gd name="T1" fmla="*/ 16 h 76"/>
                  <a:gd name="T2" fmla="*/ 14 w 29"/>
                  <a:gd name="T3" fmla="*/ 66 h 76"/>
                  <a:gd name="T4" fmla="*/ 29 w 29"/>
                  <a:gd name="T5" fmla="*/ 66 h 76"/>
                  <a:gd name="T6" fmla="*/ 17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3" y="31"/>
                      <a:pt x="13" y="49"/>
                      <a:pt x="14" y="66"/>
                    </a:cubicBezTo>
                    <a:cubicBezTo>
                      <a:pt x="14" y="76"/>
                      <a:pt x="29" y="76"/>
                      <a:pt x="29" y="66"/>
                    </a:cubicBezTo>
                    <a:cubicBezTo>
                      <a:pt x="28" y="46"/>
                      <a:pt x="28" y="26"/>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p>
            </p:txBody>
          </p:sp>
          <p:sp>
            <p:nvSpPr>
              <p:cNvPr id="49" name="ï$ḷîḑè"/>
              <p:cNvSpPr/>
              <p:nvPr/>
            </p:nvSpPr>
            <p:spPr bwMode="auto">
              <a:xfrm>
                <a:off x="8872490" y="3709378"/>
                <a:ext cx="125043" cy="136853"/>
              </a:xfrm>
              <a:custGeom>
                <a:avLst/>
                <a:gdLst>
                  <a:gd name="T0" fmla="*/ 5 w 76"/>
                  <a:gd name="T1" fmla="*/ 17 h 83"/>
                  <a:gd name="T2" fmla="*/ 58 w 76"/>
                  <a:gd name="T3" fmla="*/ 76 h 83"/>
                  <a:gd name="T4" fmla="*/ 68 w 76"/>
                  <a:gd name="T5" fmla="*/ 66 h 83"/>
                  <a:gd name="T6" fmla="*/ 17 w 76"/>
                  <a:gd name="T7" fmla="*/ 9 h 83"/>
                  <a:gd name="T8" fmla="*/ 5 w 76"/>
                  <a:gd name="T9" fmla="*/ 17 h 83"/>
                </a:gdLst>
                <a:ahLst/>
                <a:cxnLst>
                  <a:cxn ang="0">
                    <a:pos x="T0" y="T1"/>
                  </a:cxn>
                  <a:cxn ang="0">
                    <a:pos x="T2" y="T3"/>
                  </a:cxn>
                  <a:cxn ang="0">
                    <a:pos x="T4" y="T5"/>
                  </a:cxn>
                  <a:cxn ang="0">
                    <a:pos x="T6" y="T7"/>
                  </a:cxn>
                  <a:cxn ang="0">
                    <a:pos x="T8" y="T9"/>
                  </a:cxn>
                </a:cxnLst>
                <a:rect l="0" t="0" r="r" b="b"/>
                <a:pathLst>
                  <a:path w="76" h="83">
                    <a:moveTo>
                      <a:pt x="5" y="17"/>
                    </a:moveTo>
                    <a:cubicBezTo>
                      <a:pt x="17" y="41"/>
                      <a:pt x="38" y="58"/>
                      <a:pt x="58" y="76"/>
                    </a:cubicBezTo>
                    <a:cubicBezTo>
                      <a:pt x="65" y="83"/>
                      <a:pt x="76" y="72"/>
                      <a:pt x="68" y="66"/>
                    </a:cubicBezTo>
                    <a:cubicBezTo>
                      <a:pt x="49" y="49"/>
                      <a:pt x="30" y="32"/>
                      <a:pt x="17" y="9"/>
                    </a:cubicBezTo>
                    <a:cubicBezTo>
                      <a:pt x="13" y="0"/>
                      <a:pt x="0" y="8"/>
                      <a:pt x="5" y="17"/>
                    </a:cubicBezTo>
                  </a:path>
                </a:pathLst>
              </a:custGeom>
              <a:solidFill>
                <a:schemeClr val="tx2">
                  <a:lumMod val="60000"/>
                  <a:lumOff val="40000"/>
                </a:schemeClr>
              </a:solidFill>
              <a:ln>
                <a:noFill/>
              </a:ln>
            </p:spPr>
            <p:txBody>
              <a:bodyPr anchor="ctr"/>
              <a:lstStyle/>
              <a:p>
                <a:pPr algn="ctr">
                  <a:lnSpc>
                    <a:spcPct val="120000"/>
                  </a:lnSpc>
                </a:pPr>
              </a:p>
            </p:txBody>
          </p:sp>
          <p:sp>
            <p:nvSpPr>
              <p:cNvPr id="50" name="îŝḷíḋê"/>
              <p:cNvSpPr/>
              <p:nvPr/>
            </p:nvSpPr>
            <p:spPr bwMode="auto">
              <a:xfrm>
                <a:off x="8838450" y="3757312"/>
                <a:ext cx="85446" cy="95172"/>
              </a:xfrm>
              <a:custGeom>
                <a:avLst/>
                <a:gdLst>
                  <a:gd name="T0" fmla="*/ 6 w 52"/>
                  <a:gd name="T1" fmla="*/ 16 h 58"/>
                  <a:gd name="T2" fmla="*/ 36 w 52"/>
                  <a:gd name="T3" fmla="*/ 52 h 58"/>
                  <a:gd name="T4" fmla="*/ 44 w 52"/>
                  <a:gd name="T5" fmla="*/ 39 h 58"/>
                  <a:gd name="T6" fmla="*/ 18 w 52"/>
                  <a:gd name="T7" fmla="*/ 8 h 58"/>
                  <a:gd name="T8" fmla="*/ 6 w 52"/>
                  <a:gd name="T9" fmla="*/ 16 h 58"/>
                </a:gdLst>
                <a:ahLst/>
                <a:cxnLst>
                  <a:cxn ang="0">
                    <a:pos x="T0" y="T1"/>
                  </a:cxn>
                  <a:cxn ang="0">
                    <a:pos x="T2" y="T3"/>
                  </a:cxn>
                  <a:cxn ang="0">
                    <a:pos x="T4" y="T5"/>
                  </a:cxn>
                  <a:cxn ang="0">
                    <a:pos x="T6" y="T7"/>
                  </a:cxn>
                  <a:cxn ang="0">
                    <a:pos x="T8" y="T9"/>
                  </a:cxn>
                </a:cxnLst>
                <a:rect l="0" t="0" r="r" b="b"/>
                <a:pathLst>
                  <a:path w="52" h="58">
                    <a:moveTo>
                      <a:pt x="6" y="16"/>
                    </a:moveTo>
                    <a:cubicBezTo>
                      <a:pt x="14" y="29"/>
                      <a:pt x="23" y="43"/>
                      <a:pt x="36" y="52"/>
                    </a:cubicBezTo>
                    <a:cubicBezTo>
                      <a:pt x="44" y="58"/>
                      <a:pt x="52" y="45"/>
                      <a:pt x="44" y="39"/>
                    </a:cubicBezTo>
                    <a:cubicBezTo>
                      <a:pt x="33" y="32"/>
                      <a:pt x="26" y="19"/>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p>
            </p:txBody>
          </p:sp>
          <p:sp>
            <p:nvSpPr>
              <p:cNvPr id="51" name="iṡḻidè"/>
              <p:cNvSpPr/>
              <p:nvPr/>
            </p:nvSpPr>
            <p:spPr bwMode="auto">
              <a:xfrm>
                <a:off x="10119450" y="3029282"/>
                <a:ext cx="109760" cy="67384"/>
              </a:xfrm>
              <a:custGeom>
                <a:avLst/>
                <a:gdLst>
                  <a:gd name="T0" fmla="*/ 8 w 67"/>
                  <a:gd name="T1" fmla="*/ 17 h 41"/>
                  <a:gd name="T2" fmla="*/ 54 w 67"/>
                  <a:gd name="T3" fmla="*/ 38 h 41"/>
                  <a:gd name="T4" fmla="*/ 58 w 67"/>
                  <a:gd name="T5" fmla="*/ 24 h 41"/>
                  <a:gd name="T6" fmla="*/ 16 w 67"/>
                  <a:gd name="T7" fmla="*/ 4 h 41"/>
                  <a:gd name="T8" fmla="*/ 8 w 67"/>
                  <a:gd name="T9" fmla="*/ 17 h 41"/>
                </a:gdLst>
                <a:ahLst/>
                <a:cxnLst>
                  <a:cxn ang="0">
                    <a:pos x="T0" y="T1"/>
                  </a:cxn>
                  <a:cxn ang="0">
                    <a:pos x="T2" y="T3"/>
                  </a:cxn>
                  <a:cxn ang="0">
                    <a:pos x="T4" y="T5"/>
                  </a:cxn>
                  <a:cxn ang="0">
                    <a:pos x="T6" y="T7"/>
                  </a:cxn>
                  <a:cxn ang="0">
                    <a:pos x="T8" y="T9"/>
                  </a:cxn>
                </a:cxnLst>
                <a:rect l="0" t="0" r="r" b="b"/>
                <a:pathLst>
                  <a:path w="67" h="41">
                    <a:moveTo>
                      <a:pt x="8" y="17"/>
                    </a:moveTo>
                    <a:cubicBezTo>
                      <a:pt x="23" y="26"/>
                      <a:pt x="38" y="34"/>
                      <a:pt x="54" y="38"/>
                    </a:cubicBezTo>
                    <a:cubicBezTo>
                      <a:pt x="63" y="41"/>
                      <a:pt x="67" y="26"/>
                      <a:pt x="58" y="24"/>
                    </a:cubicBezTo>
                    <a:cubicBezTo>
                      <a:pt x="43" y="20"/>
                      <a:pt x="29" y="12"/>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p>
            </p:txBody>
          </p:sp>
          <p:sp>
            <p:nvSpPr>
              <p:cNvPr id="52" name="íşḻíde"/>
              <p:cNvSpPr/>
              <p:nvPr/>
            </p:nvSpPr>
            <p:spPr bwMode="auto">
              <a:xfrm>
                <a:off x="10106251" y="3085551"/>
                <a:ext cx="90309" cy="49323"/>
              </a:xfrm>
              <a:custGeom>
                <a:avLst/>
                <a:gdLst>
                  <a:gd name="T0" fmla="*/ 8 w 55"/>
                  <a:gd name="T1" fmla="*/ 17 h 30"/>
                  <a:gd name="T2" fmla="*/ 42 w 55"/>
                  <a:gd name="T3" fmla="*/ 28 h 30"/>
                  <a:gd name="T4" fmla="*/ 46 w 55"/>
                  <a:gd name="T5" fmla="*/ 14 h 30"/>
                  <a:gd name="T6" fmla="*/ 16 w 55"/>
                  <a:gd name="T7" fmla="*/ 4 h 30"/>
                  <a:gd name="T8" fmla="*/ 8 w 55"/>
                  <a:gd name="T9" fmla="*/ 17 h 30"/>
                </a:gdLst>
                <a:ahLst/>
                <a:cxnLst>
                  <a:cxn ang="0">
                    <a:pos x="T0" y="T1"/>
                  </a:cxn>
                  <a:cxn ang="0">
                    <a:pos x="T2" y="T3"/>
                  </a:cxn>
                  <a:cxn ang="0">
                    <a:pos x="T4" y="T5"/>
                  </a:cxn>
                  <a:cxn ang="0">
                    <a:pos x="T6" y="T7"/>
                  </a:cxn>
                  <a:cxn ang="0">
                    <a:pos x="T8" y="T9"/>
                  </a:cxn>
                </a:cxnLst>
                <a:rect l="0" t="0" r="r" b="b"/>
                <a:pathLst>
                  <a:path w="55" h="30">
                    <a:moveTo>
                      <a:pt x="8" y="17"/>
                    </a:moveTo>
                    <a:cubicBezTo>
                      <a:pt x="19" y="23"/>
                      <a:pt x="30" y="26"/>
                      <a:pt x="42" y="28"/>
                    </a:cubicBezTo>
                    <a:cubicBezTo>
                      <a:pt x="51" y="30"/>
                      <a:pt x="55" y="15"/>
                      <a:pt x="46" y="14"/>
                    </a:cubicBezTo>
                    <a:cubicBezTo>
                      <a:pt x="36" y="12"/>
                      <a:pt x="25" y="10"/>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p>
            </p:txBody>
          </p:sp>
          <p:sp>
            <p:nvSpPr>
              <p:cNvPr id="53" name="îṧḷîḓé"/>
              <p:cNvSpPr/>
              <p:nvPr/>
            </p:nvSpPr>
            <p:spPr bwMode="auto">
              <a:xfrm>
                <a:off x="10639769" y="2624281"/>
                <a:ext cx="47933" cy="118096"/>
              </a:xfrm>
              <a:custGeom>
                <a:avLst/>
                <a:gdLst>
                  <a:gd name="T0" fmla="*/ 5 w 29"/>
                  <a:gd name="T1" fmla="*/ 16 h 72"/>
                  <a:gd name="T2" fmla="*/ 14 w 29"/>
                  <a:gd name="T3" fmla="*/ 62 h 72"/>
                  <a:gd name="T4" fmla="*/ 29 w 29"/>
                  <a:gd name="T5" fmla="*/ 62 h 72"/>
                  <a:gd name="T6" fmla="*/ 17 w 29"/>
                  <a:gd name="T7" fmla="*/ 8 h 72"/>
                  <a:gd name="T8" fmla="*/ 5 w 29"/>
                  <a:gd name="T9" fmla="*/ 16 h 72"/>
                </a:gdLst>
                <a:ahLst/>
                <a:cxnLst>
                  <a:cxn ang="0">
                    <a:pos x="T0" y="T1"/>
                  </a:cxn>
                  <a:cxn ang="0">
                    <a:pos x="T2" y="T3"/>
                  </a:cxn>
                  <a:cxn ang="0">
                    <a:pos x="T4" y="T5"/>
                  </a:cxn>
                  <a:cxn ang="0">
                    <a:pos x="T6" y="T7"/>
                  </a:cxn>
                  <a:cxn ang="0">
                    <a:pos x="T8" y="T9"/>
                  </a:cxn>
                </a:cxnLst>
                <a:rect l="0" t="0" r="r" b="b"/>
                <a:pathLst>
                  <a:path w="29" h="72">
                    <a:moveTo>
                      <a:pt x="5" y="16"/>
                    </a:moveTo>
                    <a:cubicBezTo>
                      <a:pt x="12" y="30"/>
                      <a:pt x="13" y="46"/>
                      <a:pt x="14" y="62"/>
                    </a:cubicBezTo>
                    <a:cubicBezTo>
                      <a:pt x="14" y="72"/>
                      <a:pt x="29" y="72"/>
                      <a:pt x="29" y="62"/>
                    </a:cubicBezTo>
                    <a:cubicBezTo>
                      <a:pt x="28" y="43"/>
                      <a:pt x="26" y="25"/>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p>
            </p:txBody>
          </p:sp>
          <p:sp>
            <p:nvSpPr>
              <p:cNvPr id="54" name="ïşlïḑe"/>
              <p:cNvSpPr/>
              <p:nvPr/>
            </p:nvSpPr>
            <p:spPr bwMode="auto">
              <a:xfrm>
                <a:off x="10695343" y="2608998"/>
                <a:ext cx="44460" cy="110455"/>
              </a:xfrm>
              <a:custGeom>
                <a:avLst/>
                <a:gdLst>
                  <a:gd name="T0" fmla="*/ 4 w 27"/>
                  <a:gd name="T1" fmla="*/ 13 h 67"/>
                  <a:gd name="T2" fmla="*/ 12 w 27"/>
                  <a:gd name="T3" fmla="*/ 57 h 67"/>
                  <a:gd name="T4" fmla="*/ 27 w 27"/>
                  <a:gd name="T5" fmla="*/ 57 h 67"/>
                  <a:gd name="T6" fmla="*/ 18 w 27"/>
                  <a:gd name="T7" fmla="*/ 9 h 67"/>
                  <a:gd name="T8" fmla="*/ 4 w 27"/>
                  <a:gd name="T9" fmla="*/ 13 h 67"/>
                </a:gdLst>
                <a:ahLst/>
                <a:cxnLst>
                  <a:cxn ang="0">
                    <a:pos x="T0" y="T1"/>
                  </a:cxn>
                  <a:cxn ang="0">
                    <a:pos x="T2" y="T3"/>
                  </a:cxn>
                  <a:cxn ang="0">
                    <a:pos x="T4" y="T5"/>
                  </a:cxn>
                  <a:cxn ang="0">
                    <a:pos x="T6" y="T7"/>
                  </a:cxn>
                  <a:cxn ang="0">
                    <a:pos x="T8" y="T9"/>
                  </a:cxn>
                </a:cxnLst>
                <a:rect l="0" t="0" r="r" b="b"/>
                <a:pathLst>
                  <a:path w="27" h="67">
                    <a:moveTo>
                      <a:pt x="4" y="13"/>
                    </a:moveTo>
                    <a:cubicBezTo>
                      <a:pt x="9" y="27"/>
                      <a:pt x="11" y="42"/>
                      <a:pt x="12" y="57"/>
                    </a:cubicBezTo>
                    <a:cubicBezTo>
                      <a:pt x="12" y="67"/>
                      <a:pt x="27" y="67"/>
                      <a:pt x="27" y="57"/>
                    </a:cubicBezTo>
                    <a:cubicBezTo>
                      <a:pt x="26" y="40"/>
                      <a:pt x="24" y="24"/>
                      <a:pt x="18" y="9"/>
                    </a:cubicBezTo>
                    <a:cubicBezTo>
                      <a:pt x="15" y="0"/>
                      <a:pt x="0" y="4"/>
                      <a:pt x="4" y="13"/>
                    </a:cubicBezTo>
                  </a:path>
                </a:pathLst>
              </a:custGeom>
              <a:solidFill>
                <a:schemeClr val="tx2">
                  <a:lumMod val="60000"/>
                  <a:lumOff val="40000"/>
                </a:schemeClr>
              </a:solidFill>
              <a:ln>
                <a:noFill/>
              </a:ln>
            </p:spPr>
            <p:txBody>
              <a:bodyPr anchor="ctr"/>
              <a:lstStyle/>
              <a:p>
                <a:pPr algn="ctr">
                  <a:lnSpc>
                    <a:spcPct val="120000"/>
                  </a:lnSpc>
                </a:pPr>
              </a:p>
            </p:txBody>
          </p:sp>
          <p:sp>
            <p:nvSpPr>
              <p:cNvPr id="55" name="íSľíḋé"/>
              <p:cNvSpPr/>
              <p:nvPr/>
            </p:nvSpPr>
            <p:spPr bwMode="auto">
              <a:xfrm>
                <a:off x="9453941" y="2709032"/>
                <a:ext cx="277874" cy="187565"/>
              </a:xfrm>
              <a:custGeom>
                <a:avLst/>
                <a:gdLst>
                  <a:gd name="T0" fmla="*/ 39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6 w 169"/>
                  <a:gd name="T13" fmla="*/ 108 h 114"/>
                  <a:gd name="T14" fmla="*/ 6 w 169"/>
                  <a:gd name="T15" fmla="*/ 106 h 114"/>
                  <a:gd name="T16" fmla="*/ 9 w 169"/>
                  <a:gd name="T17" fmla="*/ 53 h 114"/>
                  <a:gd name="T18" fmla="*/ 39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9" y="48"/>
                    </a:moveTo>
                    <a:cubicBezTo>
                      <a:pt x="39" y="48"/>
                      <a:pt x="73" y="53"/>
                      <a:pt x="85" y="51"/>
                    </a:cubicBezTo>
                    <a:cubicBezTo>
                      <a:pt x="98" y="48"/>
                      <a:pt x="128" y="10"/>
                      <a:pt x="135" y="5"/>
                    </a:cubicBezTo>
                    <a:cubicBezTo>
                      <a:pt x="143" y="0"/>
                      <a:pt x="169" y="32"/>
                      <a:pt x="169" y="32"/>
                    </a:cubicBezTo>
                    <a:cubicBezTo>
                      <a:pt x="169" y="32"/>
                      <a:pt x="91" y="96"/>
                      <a:pt x="75" y="103"/>
                    </a:cubicBezTo>
                    <a:cubicBezTo>
                      <a:pt x="57" y="101"/>
                      <a:pt x="57" y="101"/>
                      <a:pt x="57" y="101"/>
                    </a:cubicBezTo>
                    <a:cubicBezTo>
                      <a:pt x="46" y="108"/>
                      <a:pt x="46" y="108"/>
                      <a:pt x="46" y="108"/>
                    </a:cubicBezTo>
                    <a:cubicBezTo>
                      <a:pt x="46" y="108"/>
                      <a:pt x="12" y="114"/>
                      <a:pt x="6" y="106"/>
                    </a:cubicBezTo>
                    <a:cubicBezTo>
                      <a:pt x="0" y="97"/>
                      <a:pt x="9" y="53"/>
                      <a:pt x="9" y="53"/>
                    </a:cubicBezTo>
                    <a:cubicBezTo>
                      <a:pt x="9" y="53"/>
                      <a:pt x="28" y="47"/>
                      <a:pt x="39" y="48"/>
                    </a:cubicBezTo>
                  </a:path>
                </a:pathLst>
              </a:custGeom>
              <a:solidFill>
                <a:schemeClr val="tx2">
                  <a:lumMod val="75000"/>
                </a:schemeClr>
              </a:solidFill>
              <a:ln>
                <a:noFill/>
              </a:ln>
            </p:spPr>
            <p:txBody>
              <a:bodyPr anchor="ctr"/>
              <a:lstStyle/>
              <a:p>
                <a:pPr algn="ctr">
                  <a:lnSpc>
                    <a:spcPct val="120000"/>
                  </a:lnSpc>
                </a:pPr>
              </a:p>
            </p:txBody>
          </p:sp>
          <p:sp>
            <p:nvSpPr>
              <p:cNvPr id="56" name="íṩliḍê"/>
              <p:cNvSpPr/>
              <p:nvPr/>
            </p:nvSpPr>
            <p:spPr bwMode="auto">
              <a:xfrm>
                <a:off x="8762730" y="2530498"/>
                <a:ext cx="771795" cy="288989"/>
              </a:xfrm>
              <a:custGeom>
                <a:avLst/>
                <a:gdLst>
                  <a:gd name="T0" fmla="*/ 161 w 470"/>
                  <a:gd name="T1" fmla="*/ 119 h 176"/>
                  <a:gd name="T2" fmla="*/ 362 w 470"/>
                  <a:gd name="T3" fmla="*/ 14 h 176"/>
                  <a:gd name="T4" fmla="*/ 470 w 470"/>
                  <a:gd name="T5" fmla="*/ 157 h 176"/>
                  <a:gd name="T6" fmla="*/ 428 w 470"/>
                  <a:gd name="T7" fmla="*/ 173 h 176"/>
                  <a:gd name="T8" fmla="*/ 360 w 470"/>
                  <a:gd name="T9" fmla="*/ 52 h 176"/>
                  <a:gd name="T10" fmla="*/ 169 w 470"/>
                  <a:gd name="T11" fmla="*/ 157 h 176"/>
                  <a:gd name="T12" fmla="*/ 161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1" y="119"/>
                    </a:moveTo>
                    <a:cubicBezTo>
                      <a:pt x="161" y="119"/>
                      <a:pt x="287" y="0"/>
                      <a:pt x="362" y="14"/>
                    </a:cubicBezTo>
                    <a:cubicBezTo>
                      <a:pt x="437" y="27"/>
                      <a:pt x="461" y="111"/>
                      <a:pt x="470" y="157"/>
                    </a:cubicBezTo>
                    <a:cubicBezTo>
                      <a:pt x="470" y="157"/>
                      <a:pt x="442" y="176"/>
                      <a:pt x="428" y="173"/>
                    </a:cubicBezTo>
                    <a:cubicBezTo>
                      <a:pt x="428" y="173"/>
                      <a:pt x="414" y="48"/>
                      <a:pt x="360" y="52"/>
                    </a:cubicBezTo>
                    <a:cubicBezTo>
                      <a:pt x="305" y="57"/>
                      <a:pt x="180" y="151"/>
                      <a:pt x="169" y="157"/>
                    </a:cubicBezTo>
                    <a:cubicBezTo>
                      <a:pt x="158" y="164"/>
                      <a:pt x="0" y="139"/>
                      <a:pt x="161" y="119"/>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57" name="îšľiḋè"/>
              <p:cNvSpPr/>
              <p:nvPr/>
            </p:nvSpPr>
            <p:spPr bwMode="auto">
              <a:xfrm>
                <a:off x="9556060" y="2842412"/>
                <a:ext cx="248003" cy="336922"/>
              </a:xfrm>
              <a:custGeom>
                <a:avLst/>
                <a:gdLst>
                  <a:gd name="T0" fmla="*/ 43 w 151"/>
                  <a:gd name="T1" fmla="*/ 126 h 205"/>
                  <a:gd name="T2" fmla="*/ 82 w 151"/>
                  <a:gd name="T3" fmla="*/ 103 h 205"/>
                  <a:gd name="T4" fmla="*/ 87 w 151"/>
                  <a:gd name="T5" fmla="*/ 24 h 205"/>
                  <a:gd name="T6" fmla="*/ 143 w 151"/>
                  <a:gd name="T7" fmla="*/ 15 h 205"/>
                  <a:gd name="T8" fmla="*/ 113 w 151"/>
                  <a:gd name="T9" fmla="*/ 156 h 205"/>
                  <a:gd name="T10" fmla="*/ 97 w 151"/>
                  <a:gd name="T11" fmla="*/ 155 h 205"/>
                  <a:gd name="T12" fmla="*/ 95 w 151"/>
                  <a:gd name="T13" fmla="*/ 183 h 205"/>
                  <a:gd name="T14" fmla="*/ 38 w 151"/>
                  <a:gd name="T15" fmla="*/ 205 h 205"/>
                  <a:gd name="T16" fmla="*/ 6 w 151"/>
                  <a:gd name="T17" fmla="*/ 153 h 205"/>
                  <a:gd name="T18" fmla="*/ 43 w 151"/>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05">
                    <a:moveTo>
                      <a:pt x="43" y="126"/>
                    </a:moveTo>
                    <a:cubicBezTo>
                      <a:pt x="43" y="126"/>
                      <a:pt x="74" y="117"/>
                      <a:pt x="82" y="103"/>
                    </a:cubicBezTo>
                    <a:cubicBezTo>
                      <a:pt x="90" y="89"/>
                      <a:pt x="97" y="41"/>
                      <a:pt x="87" y="24"/>
                    </a:cubicBezTo>
                    <a:cubicBezTo>
                      <a:pt x="87" y="24"/>
                      <a:pt x="130" y="0"/>
                      <a:pt x="143" y="15"/>
                    </a:cubicBezTo>
                    <a:cubicBezTo>
                      <a:pt x="143" y="15"/>
                      <a:pt x="151" y="126"/>
                      <a:pt x="113" y="156"/>
                    </a:cubicBezTo>
                    <a:cubicBezTo>
                      <a:pt x="97" y="155"/>
                      <a:pt x="97" y="155"/>
                      <a:pt x="97" y="155"/>
                    </a:cubicBezTo>
                    <a:cubicBezTo>
                      <a:pt x="97" y="155"/>
                      <a:pt x="106" y="177"/>
                      <a:pt x="95" y="183"/>
                    </a:cubicBezTo>
                    <a:cubicBezTo>
                      <a:pt x="84" y="190"/>
                      <a:pt x="41" y="205"/>
                      <a:pt x="38" y="205"/>
                    </a:cubicBezTo>
                    <a:cubicBezTo>
                      <a:pt x="38" y="205"/>
                      <a:pt x="13" y="166"/>
                      <a:pt x="6" y="153"/>
                    </a:cubicBezTo>
                    <a:cubicBezTo>
                      <a:pt x="0" y="141"/>
                      <a:pt x="43" y="126"/>
                      <a:pt x="43" y="126"/>
                    </a:cubicBezTo>
                  </a:path>
                </a:pathLst>
              </a:custGeom>
              <a:solidFill>
                <a:schemeClr val="tx2">
                  <a:lumMod val="75000"/>
                </a:schemeClr>
              </a:solidFill>
              <a:ln>
                <a:noFill/>
              </a:ln>
            </p:spPr>
            <p:txBody>
              <a:bodyPr anchor="ctr"/>
              <a:lstStyle/>
              <a:p>
                <a:pPr algn="ctr">
                  <a:lnSpc>
                    <a:spcPct val="120000"/>
                  </a:lnSpc>
                </a:pPr>
              </a:p>
            </p:txBody>
          </p:sp>
          <p:sp>
            <p:nvSpPr>
              <p:cNvPr id="58" name="íŝlîďê"/>
              <p:cNvSpPr/>
              <p:nvPr/>
            </p:nvSpPr>
            <p:spPr bwMode="auto">
              <a:xfrm>
                <a:off x="8677284" y="2699307"/>
                <a:ext cx="948940" cy="409169"/>
              </a:xfrm>
              <a:custGeom>
                <a:avLst/>
                <a:gdLst>
                  <a:gd name="T0" fmla="*/ 176 w 578"/>
                  <a:gd name="T1" fmla="*/ 40 h 249"/>
                  <a:gd name="T2" fmla="*/ 578 w 578"/>
                  <a:gd name="T3" fmla="*/ 213 h 249"/>
                  <a:gd name="T4" fmla="*/ 545 w 578"/>
                  <a:gd name="T5" fmla="*/ 249 h 249"/>
                  <a:gd name="T6" fmla="*/ 161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1" y="88"/>
                    </a:cubicBezTo>
                    <a:cubicBezTo>
                      <a:pt x="153" y="86"/>
                      <a:pt x="57" y="139"/>
                      <a:pt x="34" y="82"/>
                    </a:cubicBezTo>
                    <a:cubicBezTo>
                      <a:pt x="0" y="0"/>
                      <a:pt x="176" y="40"/>
                      <a:pt x="176" y="4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59" name="íš1iḑè"/>
              <p:cNvSpPr/>
              <p:nvPr/>
            </p:nvSpPr>
            <p:spPr bwMode="auto">
              <a:xfrm>
                <a:off x="9109378" y="1630187"/>
                <a:ext cx="390413" cy="607849"/>
              </a:xfrm>
              <a:custGeom>
                <a:avLst/>
                <a:gdLst>
                  <a:gd name="T0" fmla="*/ 231 w 238"/>
                  <a:gd name="T1" fmla="*/ 325 h 370"/>
                  <a:gd name="T2" fmla="*/ 222 w 238"/>
                  <a:gd name="T3" fmla="*/ 281 h 370"/>
                  <a:gd name="T4" fmla="*/ 96 w 238"/>
                  <a:gd name="T5" fmla="*/ 258 h 370"/>
                  <a:gd name="T6" fmla="*/ 207 w 238"/>
                  <a:gd name="T7" fmla="*/ 227 h 370"/>
                  <a:gd name="T8" fmla="*/ 203 w 238"/>
                  <a:gd name="T9" fmla="*/ 211 h 370"/>
                  <a:gd name="T10" fmla="*/ 216 w 238"/>
                  <a:gd name="T11" fmla="*/ 184 h 370"/>
                  <a:gd name="T12" fmla="*/ 190 w 238"/>
                  <a:gd name="T13" fmla="*/ 170 h 370"/>
                  <a:gd name="T14" fmla="*/ 189 w 238"/>
                  <a:gd name="T15" fmla="*/ 166 h 370"/>
                  <a:gd name="T16" fmla="*/ 189 w 238"/>
                  <a:gd name="T17" fmla="*/ 166 h 370"/>
                  <a:gd name="T18" fmla="*/ 168 w 238"/>
                  <a:gd name="T19" fmla="*/ 98 h 370"/>
                  <a:gd name="T20" fmla="*/ 7 w 238"/>
                  <a:gd name="T21" fmla="*/ 181 h 370"/>
                  <a:gd name="T22" fmla="*/ 73 w 238"/>
                  <a:gd name="T23" fmla="*/ 339 h 370"/>
                  <a:gd name="T24" fmla="*/ 231 w 238"/>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70">
                    <a:moveTo>
                      <a:pt x="231" y="325"/>
                    </a:moveTo>
                    <a:cubicBezTo>
                      <a:pt x="231" y="316"/>
                      <a:pt x="227" y="300"/>
                      <a:pt x="222" y="281"/>
                    </a:cubicBezTo>
                    <a:cubicBezTo>
                      <a:pt x="140" y="369"/>
                      <a:pt x="96" y="258"/>
                      <a:pt x="96" y="258"/>
                    </a:cubicBezTo>
                    <a:cubicBezTo>
                      <a:pt x="106" y="257"/>
                      <a:pt x="177" y="236"/>
                      <a:pt x="207" y="227"/>
                    </a:cubicBezTo>
                    <a:cubicBezTo>
                      <a:pt x="206" y="221"/>
                      <a:pt x="204" y="216"/>
                      <a:pt x="203" y="211"/>
                    </a:cubicBezTo>
                    <a:cubicBezTo>
                      <a:pt x="231" y="212"/>
                      <a:pt x="238" y="174"/>
                      <a:pt x="216" y="184"/>
                    </a:cubicBezTo>
                    <a:cubicBezTo>
                      <a:pt x="201" y="191"/>
                      <a:pt x="193" y="178"/>
                      <a:pt x="190" y="170"/>
                    </a:cubicBezTo>
                    <a:cubicBezTo>
                      <a:pt x="190" y="169"/>
                      <a:pt x="189" y="167"/>
                      <a:pt x="189" y="166"/>
                    </a:cubicBezTo>
                    <a:cubicBezTo>
                      <a:pt x="189" y="166"/>
                      <a:pt x="189" y="166"/>
                      <a:pt x="189" y="166"/>
                    </a:cubicBezTo>
                    <a:cubicBezTo>
                      <a:pt x="177" y="127"/>
                      <a:pt x="168" y="98"/>
                      <a:pt x="168" y="98"/>
                    </a:cubicBezTo>
                    <a:cubicBezTo>
                      <a:pt x="53" y="0"/>
                      <a:pt x="0" y="162"/>
                      <a:pt x="7" y="181"/>
                    </a:cubicBezTo>
                    <a:cubicBezTo>
                      <a:pt x="13" y="201"/>
                      <a:pt x="43" y="309"/>
                      <a:pt x="73" y="339"/>
                    </a:cubicBezTo>
                    <a:cubicBezTo>
                      <a:pt x="103" y="370"/>
                      <a:pt x="235" y="366"/>
                      <a:pt x="231" y="32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0" name="îśḷîḓe"/>
              <p:cNvSpPr/>
              <p:nvPr/>
            </p:nvSpPr>
            <p:spPr bwMode="auto">
              <a:xfrm>
                <a:off x="8926675" y="1569749"/>
                <a:ext cx="522403" cy="536991"/>
              </a:xfrm>
              <a:custGeom>
                <a:avLst/>
                <a:gdLst>
                  <a:gd name="T0" fmla="*/ 155 w 318"/>
                  <a:gd name="T1" fmla="*/ 293 h 327"/>
                  <a:gd name="T2" fmla="*/ 127 w 318"/>
                  <a:gd name="T3" fmla="*/ 175 h 327"/>
                  <a:gd name="T4" fmla="*/ 231 w 318"/>
                  <a:gd name="T5" fmla="*/ 154 h 327"/>
                  <a:gd name="T6" fmla="*/ 201 w 318"/>
                  <a:gd name="T7" fmla="*/ 142 h 327"/>
                  <a:gd name="T8" fmla="*/ 309 w 318"/>
                  <a:gd name="T9" fmla="*/ 124 h 327"/>
                  <a:gd name="T10" fmla="*/ 290 w 318"/>
                  <a:gd name="T11" fmla="*/ 129 h 327"/>
                  <a:gd name="T12" fmla="*/ 262 w 318"/>
                  <a:gd name="T13" fmla="*/ 11 h 327"/>
                  <a:gd name="T14" fmla="*/ 245 w 318"/>
                  <a:gd name="T15" fmla="*/ 58 h 327"/>
                  <a:gd name="T16" fmla="*/ 168 w 318"/>
                  <a:gd name="T17" fmla="*/ 8 h 327"/>
                  <a:gd name="T18" fmla="*/ 162 w 318"/>
                  <a:gd name="T19" fmla="*/ 56 h 327"/>
                  <a:gd name="T20" fmla="*/ 50 w 318"/>
                  <a:gd name="T21" fmla="*/ 118 h 327"/>
                  <a:gd name="T22" fmla="*/ 3 w 318"/>
                  <a:gd name="T23" fmla="*/ 134 h 327"/>
                  <a:gd name="T24" fmla="*/ 31 w 318"/>
                  <a:gd name="T25" fmla="*/ 140 h 327"/>
                  <a:gd name="T26" fmla="*/ 15 w 318"/>
                  <a:gd name="T27" fmla="*/ 168 h 327"/>
                  <a:gd name="T28" fmla="*/ 32 w 318"/>
                  <a:gd name="T29" fmla="*/ 158 h 327"/>
                  <a:gd name="T30" fmla="*/ 93 w 318"/>
                  <a:gd name="T31" fmla="*/ 266 h 327"/>
                  <a:gd name="T32" fmla="*/ 85 w 318"/>
                  <a:gd name="T33" fmla="*/ 300 h 327"/>
                  <a:gd name="T34" fmla="*/ 102 w 318"/>
                  <a:gd name="T35" fmla="*/ 291 h 327"/>
                  <a:gd name="T36" fmla="*/ 111 w 318"/>
                  <a:gd name="T37" fmla="*/ 317 h 327"/>
                  <a:gd name="T38" fmla="*/ 155 w 318"/>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327">
                    <a:moveTo>
                      <a:pt x="155" y="293"/>
                    </a:moveTo>
                    <a:cubicBezTo>
                      <a:pt x="155" y="293"/>
                      <a:pt x="196" y="217"/>
                      <a:pt x="127" y="175"/>
                    </a:cubicBezTo>
                    <a:cubicBezTo>
                      <a:pt x="127" y="175"/>
                      <a:pt x="249" y="167"/>
                      <a:pt x="231" y="154"/>
                    </a:cubicBezTo>
                    <a:cubicBezTo>
                      <a:pt x="215" y="142"/>
                      <a:pt x="201" y="142"/>
                      <a:pt x="201" y="142"/>
                    </a:cubicBezTo>
                    <a:cubicBezTo>
                      <a:pt x="201" y="142"/>
                      <a:pt x="301" y="156"/>
                      <a:pt x="309" y="124"/>
                    </a:cubicBezTo>
                    <a:cubicBezTo>
                      <a:pt x="318" y="90"/>
                      <a:pt x="290" y="129"/>
                      <a:pt x="290" y="129"/>
                    </a:cubicBezTo>
                    <a:cubicBezTo>
                      <a:pt x="290" y="129"/>
                      <a:pt x="309" y="19"/>
                      <a:pt x="262" y="11"/>
                    </a:cubicBezTo>
                    <a:cubicBezTo>
                      <a:pt x="215" y="4"/>
                      <a:pt x="245" y="58"/>
                      <a:pt x="245" y="58"/>
                    </a:cubicBezTo>
                    <a:cubicBezTo>
                      <a:pt x="245" y="58"/>
                      <a:pt x="223" y="16"/>
                      <a:pt x="168" y="8"/>
                    </a:cubicBezTo>
                    <a:cubicBezTo>
                      <a:pt x="113" y="0"/>
                      <a:pt x="130" y="46"/>
                      <a:pt x="162" y="56"/>
                    </a:cubicBezTo>
                    <a:cubicBezTo>
                      <a:pt x="162" y="56"/>
                      <a:pt x="77" y="67"/>
                      <a:pt x="50" y="118"/>
                    </a:cubicBezTo>
                    <a:cubicBezTo>
                      <a:pt x="50" y="118"/>
                      <a:pt x="6" y="110"/>
                      <a:pt x="3" y="134"/>
                    </a:cubicBezTo>
                    <a:cubicBezTo>
                      <a:pt x="0" y="158"/>
                      <a:pt x="31" y="140"/>
                      <a:pt x="31" y="140"/>
                    </a:cubicBezTo>
                    <a:cubicBezTo>
                      <a:pt x="31" y="140"/>
                      <a:pt x="2" y="161"/>
                      <a:pt x="15" y="168"/>
                    </a:cubicBezTo>
                    <a:cubicBezTo>
                      <a:pt x="27" y="176"/>
                      <a:pt x="32" y="158"/>
                      <a:pt x="32" y="158"/>
                    </a:cubicBezTo>
                    <a:cubicBezTo>
                      <a:pt x="32" y="158"/>
                      <a:pt x="26" y="249"/>
                      <a:pt x="93" y="266"/>
                    </a:cubicBezTo>
                    <a:cubicBezTo>
                      <a:pt x="93" y="266"/>
                      <a:pt x="76" y="295"/>
                      <a:pt x="85" y="300"/>
                    </a:cubicBezTo>
                    <a:cubicBezTo>
                      <a:pt x="94" y="306"/>
                      <a:pt x="102" y="291"/>
                      <a:pt x="102" y="291"/>
                    </a:cubicBezTo>
                    <a:cubicBezTo>
                      <a:pt x="102" y="291"/>
                      <a:pt x="92" y="327"/>
                      <a:pt x="111" y="317"/>
                    </a:cubicBezTo>
                    <a:cubicBezTo>
                      <a:pt x="129" y="308"/>
                      <a:pt x="149" y="308"/>
                      <a:pt x="155" y="293"/>
                    </a:cubicBezTo>
                  </a:path>
                </a:pathLst>
              </a:custGeom>
              <a:solidFill>
                <a:schemeClr val="tx2"/>
              </a:solidFill>
              <a:ln>
                <a:noFill/>
              </a:ln>
            </p:spPr>
            <p:txBody>
              <a:bodyPr anchor="ctr"/>
              <a:lstStyle/>
              <a:p>
                <a:pPr algn="ctr">
                  <a:lnSpc>
                    <a:spcPct val="120000"/>
                  </a:lnSpc>
                </a:pPr>
              </a:p>
            </p:txBody>
          </p:sp>
          <p:sp>
            <p:nvSpPr>
              <p:cNvPr id="61" name="i$ḷíďé"/>
              <p:cNvSpPr/>
              <p:nvPr/>
            </p:nvSpPr>
            <p:spPr bwMode="auto">
              <a:xfrm>
                <a:off x="9289996" y="2068533"/>
                <a:ext cx="141021" cy="103508"/>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5" y="63"/>
                      <a:pt x="86" y="36"/>
                    </a:cubicBezTo>
                    <a:cubicBezTo>
                      <a:pt x="66" y="0"/>
                      <a:pt x="23" y="8"/>
                      <a:pt x="0" y="16"/>
                    </a:cubicBezTo>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2" name="ïṥliďê"/>
              <p:cNvSpPr/>
              <p:nvPr/>
            </p:nvSpPr>
            <p:spPr bwMode="auto">
              <a:xfrm>
                <a:off x="9267071" y="2003232"/>
                <a:ext cx="207016" cy="12504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10" y="30"/>
                      <a:pt x="0" y="31"/>
                    </a:cubicBezTo>
                    <a:cubicBezTo>
                      <a:pt x="0" y="31"/>
                      <a:pt x="5" y="43"/>
                      <a:pt x="14" y="56"/>
                    </a:cubicBezTo>
                    <a:cubicBezTo>
                      <a:pt x="37" y="48"/>
                      <a:pt x="80" y="40"/>
                      <a:pt x="100" y="76"/>
                    </a:cubicBezTo>
                    <a:cubicBezTo>
                      <a:pt x="108" y="71"/>
                      <a:pt x="117" y="64"/>
                      <a:pt x="126" y="54"/>
                    </a:cubicBezTo>
                    <a:cubicBezTo>
                      <a:pt x="122" y="38"/>
                      <a:pt x="117" y="19"/>
                      <a:pt x="111" y="0"/>
                    </a:cubicBezTo>
                  </a:path>
                </a:pathLst>
              </a:custGeom>
              <a:solidFill>
                <a:srgbClr val="7534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3" name="iṣḷïḑê"/>
              <p:cNvSpPr/>
              <p:nvPr/>
            </p:nvSpPr>
            <p:spPr bwMode="auto">
              <a:xfrm>
                <a:off x="9337234" y="1889999"/>
                <a:ext cx="39597" cy="63911"/>
              </a:xfrm>
              <a:custGeom>
                <a:avLst/>
                <a:gdLst>
                  <a:gd name="T0" fmla="*/ 21 w 24"/>
                  <a:gd name="T1" fmla="*/ 17 h 39"/>
                  <a:gd name="T2" fmla="*/ 17 w 24"/>
                  <a:gd name="T3" fmla="*/ 37 h 39"/>
                  <a:gd name="T4" fmla="*/ 3 w 24"/>
                  <a:gd name="T5" fmla="*/ 22 h 39"/>
                  <a:gd name="T6" fmla="*/ 7 w 24"/>
                  <a:gd name="T7" fmla="*/ 1 h 39"/>
                  <a:gd name="T8" fmla="*/ 21 w 24"/>
                  <a:gd name="T9" fmla="*/ 17 h 39"/>
                </a:gdLst>
                <a:ahLst/>
                <a:cxnLst>
                  <a:cxn ang="0">
                    <a:pos x="T0" y="T1"/>
                  </a:cxn>
                  <a:cxn ang="0">
                    <a:pos x="T2" y="T3"/>
                  </a:cxn>
                  <a:cxn ang="0">
                    <a:pos x="T4" y="T5"/>
                  </a:cxn>
                  <a:cxn ang="0">
                    <a:pos x="T6" y="T7"/>
                  </a:cxn>
                  <a:cxn ang="0">
                    <a:pos x="T8" y="T9"/>
                  </a:cxn>
                </a:cxnLst>
                <a:rect l="0" t="0" r="r" b="b"/>
                <a:pathLst>
                  <a:path w="24" h="39">
                    <a:moveTo>
                      <a:pt x="21" y="17"/>
                    </a:moveTo>
                    <a:cubicBezTo>
                      <a:pt x="24" y="27"/>
                      <a:pt x="22" y="36"/>
                      <a:pt x="17" y="37"/>
                    </a:cubicBezTo>
                    <a:cubicBezTo>
                      <a:pt x="12" y="39"/>
                      <a:pt x="6" y="32"/>
                      <a:pt x="3" y="22"/>
                    </a:cubicBezTo>
                    <a:cubicBezTo>
                      <a:pt x="0" y="11"/>
                      <a:pt x="2" y="2"/>
                      <a:pt x="7" y="1"/>
                    </a:cubicBezTo>
                    <a:cubicBezTo>
                      <a:pt x="12" y="0"/>
                      <a:pt x="18" y="7"/>
                      <a:pt x="21" y="17"/>
                    </a:cubicBezTo>
                  </a:path>
                </a:pathLst>
              </a:custGeom>
              <a:solidFill>
                <a:srgbClr val="190F0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4" name="ïŝ1íḓè"/>
              <p:cNvSpPr/>
              <p:nvPr/>
            </p:nvSpPr>
            <p:spPr bwMode="auto">
              <a:xfrm>
                <a:off x="9092705" y="1978224"/>
                <a:ext cx="128517" cy="129906"/>
              </a:xfrm>
              <a:custGeom>
                <a:avLst/>
                <a:gdLst>
                  <a:gd name="T0" fmla="*/ 75 w 78"/>
                  <a:gd name="T1" fmla="*/ 35 h 79"/>
                  <a:gd name="T2" fmla="*/ 30 w 78"/>
                  <a:gd name="T3" fmla="*/ 10 h 79"/>
                  <a:gd name="T4" fmla="*/ 28 w 78"/>
                  <a:gd name="T5" fmla="*/ 59 h 79"/>
                  <a:gd name="T6" fmla="*/ 75 w 78"/>
                  <a:gd name="T7" fmla="*/ 35 h 79"/>
                </a:gdLst>
                <a:ahLst/>
                <a:cxnLst>
                  <a:cxn ang="0">
                    <a:pos x="T0" y="T1"/>
                  </a:cxn>
                  <a:cxn ang="0">
                    <a:pos x="T2" y="T3"/>
                  </a:cxn>
                  <a:cxn ang="0">
                    <a:pos x="T4" y="T5"/>
                  </a:cxn>
                  <a:cxn ang="0">
                    <a:pos x="T6" y="T7"/>
                  </a:cxn>
                </a:cxnLst>
                <a:rect l="0" t="0" r="r" b="b"/>
                <a:pathLst>
                  <a:path w="78" h="79">
                    <a:moveTo>
                      <a:pt x="75" y="35"/>
                    </a:moveTo>
                    <a:cubicBezTo>
                      <a:pt x="75" y="35"/>
                      <a:pt x="59" y="0"/>
                      <a:pt x="30" y="10"/>
                    </a:cubicBezTo>
                    <a:cubicBezTo>
                      <a:pt x="0" y="21"/>
                      <a:pt x="16" y="47"/>
                      <a:pt x="28" y="59"/>
                    </a:cubicBezTo>
                    <a:cubicBezTo>
                      <a:pt x="40" y="71"/>
                      <a:pt x="78" y="79"/>
                      <a:pt x="75" y="3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5" name="î$ḻïḑe"/>
              <p:cNvSpPr/>
              <p:nvPr/>
            </p:nvSpPr>
            <p:spPr bwMode="auto">
              <a:xfrm>
                <a:off x="9289996" y="1778154"/>
                <a:ext cx="65300" cy="78499"/>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path>
                </a:pathLst>
              </a:custGeom>
              <a:solidFill>
                <a:srgbClr val="3A2B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6" name="işlídê"/>
              <p:cNvSpPr/>
              <p:nvPr/>
            </p:nvSpPr>
            <p:spPr bwMode="auto">
              <a:xfrm>
                <a:off x="9119103" y="2097015"/>
                <a:ext cx="180618" cy="96561"/>
              </a:xfrm>
              <a:custGeom>
                <a:avLst/>
                <a:gdLst>
                  <a:gd name="T0" fmla="*/ 110 w 110"/>
                  <a:gd name="T1" fmla="*/ 55 h 59"/>
                  <a:gd name="T2" fmla="*/ 30 w 110"/>
                  <a:gd name="T3" fmla="*/ 54 h 59"/>
                  <a:gd name="T4" fmla="*/ 1 w 110"/>
                  <a:gd name="T5" fmla="*/ 36 h 59"/>
                  <a:gd name="T6" fmla="*/ 71 w 110"/>
                  <a:gd name="T7" fmla="*/ 0 h 59"/>
                  <a:gd name="T8" fmla="*/ 110 w 110"/>
                  <a:gd name="T9" fmla="*/ 55 h 59"/>
                </a:gdLst>
                <a:ahLst/>
                <a:cxnLst>
                  <a:cxn ang="0">
                    <a:pos x="T0" y="T1"/>
                  </a:cxn>
                  <a:cxn ang="0">
                    <a:pos x="T2" y="T3"/>
                  </a:cxn>
                  <a:cxn ang="0">
                    <a:pos x="T4" y="T5"/>
                  </a:cxn>
                  <a:cxn ang="0">
                    <a:pos x="T6" y="T7"/>
                  </a:cxn>
                  <a:cxn ang="0">
                    <a:pos x="T8" y="T9"/>
                  </a:cxn>
                </a:cxnLst>
                <a:rect l="0" t="0" r="r" b="b"/>
                <a:pathLst>
                  <a:path w="110" h="59">
                    <a:moveTo>
                      <a:pt x="110" y="55"/>
                    </a:moveTo>
                    <a:cubicBezTo>
                      <a:pt x="110" y="55"/>
                      <a:pt x="52" y="48"/>
                      <a:pt x="30" y="54"/>
                    </a:cubicBezTo>
                    <a:cubicBezTo>
                      <a:pt x="30" y="54"/>
                      <a:pt x="1" y="59"/>
                      <a:pt x="1" y="36"/>
                    </a:cubicBezTo>
                    <a:cubicBezTo>
                      <a:pt x="0" y="12"/>
                      <a:pt x="40" y="14"/>
                      <a:pt x="71" y="0"/>
                    </a:cubicBezTo>
                    <a:lnTo>
                      <a:pt x="110" y="55"/>
                    </a:lnTo>
                    <a:close/>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7" name="îsḻîďè"/>
              <p:cNvSpPr/>
              <p:nvPr/>
            </p:nvSpPr>
            <p:spPr bwMode="auto">
              <a:xfrm>
                <a:off x="8647412" y="2093541"/>
                <a:ext cx="522403" cy="700937"/>
              </a:xfrm>
              <a:custGeom>
                <a:avLst/>
                <a:gdLst>
                  <a:gd name="T0" fmla="*/ 273 w 318"/>
                  <a:gd name="T1" fmla="*/ 18 h 427"/>
                  <a:gd name="T2" fmla="*/ 118 w 318"/>
                  <a:gd name="T3" fmla="*/ 83 h 427"/>
                  <a:gd name="T4" fmla="*/ 41 w 318"/>
                  <a:gd name="T5" fmla="*/ 427 h 427"/>
                  <a:gd name="T6" fmla="*/ 259 w 318"/>
                  <a:gd name="T7" fmla="*/ 361 h 427"/>
                  <a:gd name="T8" fmla="*/ 256 w 318"/>
                  <a:gd name="T9" fmla="*/ 184 h 427"/>
                  <a:gd name="T10" fmla="*/ 305 w 318"/>
                  <a:gd name="T11" fmla="*/ 56 h 427"/>
                  <a:gd name="T12" fmla="*/ 273 w 318"/>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8" h="427">
                    <a:moveTo>
                      <a:pt x="273" y="18"/>
                    </a:moveTo>
                    <a:cubicBezTo>
                      <a:pt x="273" y="18"/>
                      <a:pt x="198" y="0"/>
                      <a:pt x="118" y="83"/>
                    </a:cubicBezTo>
                    <a:cubicBezTo>
                      <a:pt x="37" y="166"/>
                      <a:pt x="0" y="359"/>
                      <a:pt x="41" y="427"/>
                    </a:cubicBezTo>
                    <a:cubicBezTo>
                      <a:pt x="41" y="427"/>
                      <a:pt x="240" y="407"/>
                      <a:pt x="259" y="361"/>
                    </a:cubicBezTo>
                    <a:cubicBezTo>
                      <a:pt x="259" y="361"/>
                      <a:pt x="203" y="254"/>
                      <a:pt x="256" y="184"/>
                    </a:cubicBezTo>
                    <a:cubicBezTo>
                      <a:pt x="318" y="101"/>
                      <a:pt x="298" y="78"/>
                      <a:pt x="305" y="56"/>
                    </a:cubicBezTo>
                    <a:cubicBezTo>
                      <a:pt x="298" y="30"/>
                      <a:pt x="310" y="30"/>
                      <a:pt x="273" y="18"/>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8" name="îṩḻidê"/>
              <p:cNvSpPr/>
              <p:nvPr/>
            </p:nvSpPr>
            <p:spPr bwMode="auto">
              <a:xfrm>
                <a:off x="9039909" y="2109519"/>
                <a:ext cx="131990" cy="368183"/>
              </a:xfrm>
              <a:custGeom>
                <a:avLst/>
                <a:gdLst>
                  <a:gd name="T0" fmla="*/ 43 w 80"/>
                  <a:gd name="T1" fmla="*/ 0 h 224"/>
                  <a:gd name="T2" fmla="*/ 33 w 80"/>
                  <a:gd name="T3" fmla="*/ 122 h 224"/>
                  <a:gd name="T4" fmla="*/ 22 w 80"/>
                  <a:gd name="T5" fmla="*/ 141 h 224"/>
                  <a:gd name="T6" fmla="*/ 9 w 80"/>
                  <a:gd name="T7" fmla="*/ 203 h 224"/>
                  <a:gd name="T8" fmla="*/ 76 w 80"/>
                  <a:gd name="T9" fmla="*/ 72 h 224"/>
                  <a:gd name="T10" fmla="*/ 45 w 80"/>
                  <a:gd name="T11" fmla="*/ 0 h 224"/>
                </a:gdLst>
                <a:ahLst/>
                <a:cxnLst>
                  <a:cxn ang="0">
                    <a:pos x="T0" y="T1"/>
                  </a:cxn>
                  <a:cxn ang="0">
                    <a:pos x="T2" y="T3"/>
                  </a:cxn>
                  <a:cxn ang="0">
                    <a:pos x="T4" y="T5"/>
                  </a:cxn>
                  <a:cxn ang="0">
                    <a:pos x="T6" y="T7"/>
                  </a:cxn>
                  <a:cxn ang="0">
                    <a:pos x="T8" y="T9"/>
                  </a:cxn>
                  <a:cxn ang="0">
                    <a:pos x="T10" y="T11"/>
                  </a:cxn>
                </a:cxnLst>
                <a:rect l="0" t="0" r="r" b="b"/>
                <a:pathLst>
                  <a:path w="80" h="224">
                    <a:moveTo>
                      <a:pt x="43" y="0"/>
                    </a:moveTo>
                    <a:cubicBezTo>
                      <a:pt x="43" y="0"/>
                      <a:pt x="36" y="111"/>
                      <a:pt x="33" y="122"/>
                    </a:cubicBezTo>
                    <a:cubicBezTo>
                      <a:pt x="31" y="133"/>
                      <a:pt x="22" y="141"/>
                      <a:pt x="22" y="141"/>
                    </a:cubicBezTo>
                    <a:cubicBezTo>
                      <a:pt x="22" y="141"/>
                      <a:pt x="0" y="182"/>
                      <a:pt x="9" y="203"/>
                    </a:cubicBezTo>
                    <a:cubicBezTo>
                      <a:pt x="17" y="224"/>
                      <a:pt x="80" y="100"/>
                      <a:pt x="76" y="72"/>
                    </a:cubicBezTo>
                    <a:cubicBezTo>
                      <a:pt x="72" y="44"/>
                      <a:pt x="45" y="0"/>
                      <a:pt x="45"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69" name="îšḷïḓê"/>
              <p:cNvSpPr/>
              <p:nvPr/>
            </p:nvSpPr>
            <p:spPr bwMode="auto">
              <a:xfrm>
                <a:off x="8627961" y="2711116"/>
                <a:ext cx="197291" cy="127822"/>
              </a:xfrm>
              <a:custGeom>
                <a:avLst/>
                <a:gdLst>
                  <a:gd name="T0" fmla="*/ 120 w 120"/>
                  <a:gd name="T1" fmla="*/ 43 h 78"/>
                  <a:gd name="T2" fmla="*/ 0 w 120"/>
                  <a:gd name="T3" fmla="*/ 21 h 78"/>
                  <a:gd name="T4" fmla="*/ 37 w 120"/>
                  <a:gd name="T5" fmla="*/ 0 h 78"/>
                  <a:gd name="T6" fmla="*/ 120 w 120"/>
                  <a:gd name="T7" fmla="*/ 43 h 78"/>
                </a:gdLst>
                <a:ahLst/>
                <a:cxnLst>
                  <a:cxn ang="0">
                    <a:pos x="T0" y="T1"/>
                  </a:cxn>
                  <a:cxn ang="0">
                    <a:pos x="T2" y="T3"/>
                  </a:cxn>
                  <a:cxn ang="0">
                    <a:pos x="T4" y="T5"/>
                  </a:cxn>
                  <a:cxn ang="0">
                    <a:pos x="T6" y="T7"/>
                  </a:cxn>
                </a:cxnLst>
                <a:rect l="0" t="0" r="r" b="b"/>
                <a:pathLst>
                  <a:path w="120" h="78">
                    <a:moveTo>
                      <a:pt x="120" y="43"/>
                    </a:moveTo>
                    <a:cubicBezTo>
                      <a:pt x="120" y="43"/>
                      <a:pt x="54" y="78"/>
                      <a:pt x="0" y="21"/>
                    </a:cubicBezTo>
                    <a:cubicBezTo>
                      <a:pt x="0" y="21"/>
                      <a:pt x="39" y="40"/>
                      <a:pt x="37" y="0"/>
                    </a:cubicBezTo>
                    <a:cubicBezTo>
                      <a:pt x="37" y="0"/>
                      <a:pt x="47" y="51"/>
                      <a:pt x="120" y="43"/>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0" name="ïṣľíḑé"/>
              <p:cNvSpPr/>
              <p:nvPr/>
            </p:nvSpPr>
            <p:spPr bwMode="auto">
              <a:xfrm>
                <a:off x="8559187" y="2073396"/>
                <a:ext cx="592566" cy="228551"/>
              </a:xfrm>
              <a:custGeom>
                <a:avLst/>
                <a:gdLst>
                  <a:gd name="T0" fmla="*/ 361 w 361"/>
                  <a:gd name="T1" fmla="*/ 78 h 139"/>
                  <a:gd name="T2" fmla="*/ 290 w 361"/>
                  <a:gd name="T3" fmla="*/ 17 h 139"/>
                  <a:gd name="T4" fmla="*/ 83 w 361"/>
                  <a:gd name="T5" fmla="*/ 0 h 139"/>
                  <a:gd name="T6" fmla="*/ 0 w 361"/>
                  <a:gd name="T7" fmla="*/ 10 h 139"/>
                  <a:gd name="T8" fmla="*/ 23 w 361"/>
                  <a:gd name="T9" fmla="*/ 99 h 139"/>
                  <a:gd name="T10" fmla="*/ 142 w 361"/>
                  <a:gd name="T11" fmla="*/ 107 h 139"/>
                  <a:gd name="T12" fmla="*/ 361 w 361"/>
                  <a:gd name="T13" fmla="*/ 95 h 139"/>
                  <a:gd name="T14" fmla="*/ 361 w 361"/>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39">
                    <a:moveTo>
                      <a:pt x="361" y="78"/>
                    </a:moveTo>
                    <a:cubicBezTo>
                      <a:pt x="361" y="78"/>
                      <a:pt x="352" y="34"/>
                      <a:pt x="290" y="17"/>
                    </a:cubicBezTo>
                    <a:cubicBezTo>
                      <a:pt x="228" y="0"/>
                      <a:pt x="149" y="74"/>
                      <a:pt x="83" y="0"/>
                    </a:cubicBezTo>
                    <a:cubicBezTo>
                      <a:pt x="0" y="10"/>
                      <a:pt x="0" y="10"/>
                      <a:pt x="0" y="10"/>
                    </a:cubicBezTo>
                    <a:cubicBezTo>
                      <a:pt x="0" y="10"/>
                      <a:pt x="13" y="86"/>
                      <a:pt x="23" y="99"/>
                    </a:cubicBezTo>
                    <a:cubicBezTo>
                      <a:pt x="23" y="99"/>
                      <a:pt x="91" y="139"/>
                      <a:pt x="142" y="107"/>
                    </a:cubicBezTo>
                    <a:cubicBezTo>
                      <a:pt x="235" y="47"/>
                      <a:pt x="299" y="15"/>
                      <a:pt x="361" y="95"/>
                    </a:cubicBezTo>
                    <a:lnTo>
                      <a:pt x="361" y="78"/>
                    </a:lnTo>
                    <a:close/>
                  </a:path>
                </a:pathLst>
              </a:custGeom>
              <a:solidFill>
                <a:schemeClr val="tx2">
                  <a:lumMod val="75000"/>
                </a:schemeClr>
              </a:solidFill>
              <a:ln>
                <a:noFill/>
              </a:ln>
            </p:spPr>
            <p:txBody>
              <a:bodyPr anchor="ctr"/>
              <a:lstStyle/>
              <a:p>
                <a:pPr algn="ctr">
                  <a:lnSpc>
                    <a:spcPct val="120000"/>
                  </a:lnSpc>
                </a:pPr>
              </a:p>
            </p:txBody>
          </p:sp>
          <p:sp>
            <p:nvSpPr>
              <p:cNvPr id="71" name="îšḻiďe"/>
              <p:cNvSpPr/>
              <p:nvPr/>
            </p:nvSpPr>
            <p:spPr bwMode="auto">
              <a:xfrm>
                <a:off x="9123966" y="2169262"/>
                <a:ext cx="54185" cy="42376"/>
              </a:xfrm>
              <a:custGeom>
                <a:avLst/>
                <a:gdLst>
                  <a:gd name="T0" fmla="*/ 33 w 33"/>
                  <a:gd name="T1" fmla="*/ 10 h 26"/>
                  <a:gd name="T2" fmla="*/ 19 w 33"/>
                  <a:gd name="T3" fmla="*/ 26 h 26"/>
                  <a:gd name="T4" fmla="*/ 2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2" y="10"/>
                    </a:cubicBezTo>
                    <a:cubicBezTo>
                      <a:pt x="3" y="0"/>
                      <a:pt x="33" y="10"/>
                      <a:pt x="33" y="1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2" name="îṧļïdè"/>
              <p:cNvSpPr/>
              <p:nvPr/>
            </p:nvSpPr>
            <p:spPr bwMode="auto">
              <a:xfrm>
                <a:off x="9145501" y="2201912"/>
                <a:ext cx="14588" cy="49323"/>
              </a:xfrm>
              <a:custGeom>
                <a:avLst/>
                <a:gdLst>
                  <a:gd name="T0" fmla="*/ 4 w 9"/>
                  <a:gd name="T1" fmla="*/ 0 h 30"/>
                  <a:gd name="T2" fmla="*/ 6 w 9"/>
                  <a:gd name="T3" fmla="*/ 17 h 30"/>
                  <a:gd name="T4" fmla="*/ 0 w 9"/>
                  <a:gd name="T5" fmla="*/ 17 h 30"/>
                  <a:gd name="T6" fmla="*/ 4 w 9"/>
                  <a:gd name="T7" fmla="*/ 0 h 30"/>
                </a:gdLst>
                <a:ahLst/>
                <a:cxnLst>
                  <a:cxn ang="0">
                    <a:pos x="T0" y="T1"/>
                  </a:cxn>
                  <a:cxn ang="0">
                    <a:pos x="T2" y="T3"/>
                  </a:cxn>
                  <a:cxn ang="0">
                    <a:pos x="T4" y="T5"/>
                  </a:cxn>
                  <a:cxn ang="0">
                    <a:pos x="T6" y="T7"/>
                  </a:cxn>
                </a:cxnLst>
                <a:rect l="0" t="0" r="r" b="b"/>
                <a:pathLst>
                  <a:path w="9" h="30">
                    <a:moveTo>
                      <a:pt x="4" y="0"/>
                    </a:moveTo>
                    <a:cubicBezTo>
                      <a:pt x="4" y="0"/>
                      <a:pt x="9" y="4"/>
                      <a:pt x="6" y="17"/>
                    </a:cubicBezTo>
                    <a:cubicBezTo>
                      <a:pt x="3" y="30"/>
                      <a:pt x="0" y="17"/>
                      <a:pt x="0" y="17"/>
                    </a:cubicBezTo>
                    <a:lnTo>
                      <a:pt x="4" y="0"/>
                    </a:lnTo>
                    <a:close/>
                  </a:path>
                </a:pathLst>
              </a:custGeom>
              <a:solidFill>
                <a:schemeClr val="tx2">
                  <a:lumMod val="75000"/>
                </a:schemeClr>
              </a:solidFill>
              <a:ln>
                <a:noFill/>
              </a:ln>
            </p:spPr>
            <p:txBody>
              <a:bodyPr anchor="ctr"/>
              <a:lstStyle/>
              <a:p>
                <a:pPr algn="ctr">
                  <a:lnSpc>
                    <a:spcPct val="120000"/>
                  </a:lnSpc>
                </a:pPr>
              </a:p>
            </p:txBody>
          </p:sp>
          <p:sp>
            <p:nvSpPr>
              <p:cNvPr id="73" name="iṡḷîďè"/>
              <p:cNvSpPr/>
              <p:nvPr/>
            </p:nvSpPr>
            <p:spPr bwMode="auto">
              <a:xfrm>
                <a:off x="8966273" y="2275549"/>
                <a:ext cx="127822" cy="311914"/>
              </a:xfrm>
              <a:custGeom>
                <a:avLst/>
                <a:gdLst>
                  <a:gd name="T0" fmla="*/ 78 w 78"/>
                  <a:gd name="T1" fmla="*/ 28 h 190"/>
                  <a:gd name="T2" fmla="*/ 26 w 78"/>
                  <a:gd name="T3" fmla="*/ 0 h 190"/>
                  <a:gd name="T4" fmla="*/ 44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4" y="190"/>
                    </a:cubicBezTo>
                    <a:cubicBezTo>
                      <a:pt x="44" y="190"/>
                      <a:pt x="33" y="121"/>
                      <a:pt x="78" y="28"/>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4" name="íṡ1ïḍé"/>
              <p:cNvSpPr/>
              <p:nvPr/>
            </p:nvSpPr>
            <p:spPr bwMode="auto">
              <a:xfrm>
                <a:off x="9027405" y="2156063"/>
                <a:ext cx="118096" cy="165335"/>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5" name="í$liḍè"/>
              <p:cNvSpPr/>
              <p:nvPr/>
            </p:nvSpPr>
            <p:spPr bwMode="auto">
              <a:xfrm>
                <a:off x="9082980" y="2108130"/>
                <a:ext cx="95172" cy="103508"/>
              </a:xfrm>
              <a:custGeom>
                <a:avLst/>
                <a:gdLst>
                  <a:gd name="T0" fmla="*/ 4 w 58"/>
                  <a:gd name="T1" fmla="*/ 0 h 63"/>
                  <a:gd name="T2" fmla="*/ 32 w 58"/>
                  <a:gd name="T3" fmla="*/ 3 h 63"/>
                  <a:gd name="T4" fmla="*/ 58 w 58"/>
                  <a:gd name="T5" fmla="*/ 47 h 63"/>
                  <a:gd name="T6" fmla="*/ 21 w 58"/>
                  <a:gd name="T7" fmla="*/ 63 h 63"/>
                  <a:gd name="T8" fmla="*/ 4 w 58"/>
                  <a:gd name="T9" fmla="*/ 0 h 63"/>
                </a:gdLst>
                <a:ahLst/>
                <a:cxnLst>
                  <a:cxn ang="0">
                    <a:pos x="T0" y="T1"/>
                  </a:cxn>
                  <a:cxn ang="0">
                    <a:pos x="T2" y="T3"/>
                  </a:cxn>
                  <a:cxn ang="0">
                    <a:pos x="T4" y="T5"/>
                  </a:cxn>
                  <a:cxn ang="0">
                    <a:pos x="T6" y="T7"/>
                  </a:cxn>
                  <a:cxn ang="0">
                    <a:pos x="T8" y="T9"/>
                  </a:cxn>
                </a:cxnLst>
                <a:rect l="0" t="0" r="r" b="b"/>
                <a:pathLst>
                  <a:path w="58" h="63">
                    <a:moveTo>
                      <a:pt x="4" y="0"/>
                    </a:moveTo>
                    <a:cubicBezTo>
                      <a:pt x="32" y="3"/>
                      <a:pt x="32" y="3"/>
                      <a:pt x="32" y="3"/>
                    </a:cubicBezTo>
                    <a:cubicBezTo>
                      <a:pt x="58" y="47"/>
                      <a:pt x="58" y="47"/>
                      <a:pt x="58" y="47"/>
                    </a:cubicBezTo>
                    <a:cubicBezTo>
                      <a:pt x="21" y="63"/>
                      <a:pt x="21" y="63"/>
                      <a:pt x="21" y="63"/>
                    </a:cubicBezTo>
                    <a:cubicBezTo>
                      <a:pt x="21" y="63"/>
                      <a:pt x="0" y="22"/>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6" name="îṡľiďe"/>
              <p:cNvSpPr/>
              <p:nvPr/>
            </p:nvSpPr>
            <p:spPr bwMode="auto">
              <a:xfrm>
                <a:off x="8856512" y="2668046"/>
                <a:ext cx="216742" cy="105592"/>
              </a:xfrm>
              <a:custGeom>
                <a:avLst/>
                <a:gdLst>
                  <a:gd name="T0" fmla="*/ 0 w 132"/>
                  <a:gd name="T1" fmla="*/ 64 h 64"/>
                  <a:gd name="T2" fmla="*/ 127 w 132"/>
                  <a:gd name="T3" fmla="*/ 19 h 64"/>
                  <a:gd name="T4" fmla="*/ 122 w 132"/>
                  <a:gd name="T5" fmla="*/ 9 h 64"/>
                  <a:gd name="T6" fmla="*/ 132 w 132"/>
                  <a:gd name="T7" fmla="*/ 12 h 64"/>
                  <a:gd name="T8" fmla="*/ 115 w 132"/>
                  <a:gd name="T9" fmla="*/ 0 h 64"/>
                  <a:gd name="T10" fmla="*/ 115 w 132"/>
                  <a:gd name="T11" fmla="*/ 18 h 64"/>
                  <a:gd name="T12" fmla="*/ 0 w 1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2" h="64">
                    <a:moveTo>
                      <a:pt x="0" y="64"/>
                    </a:moveTo>
                    <a:cubicBezTo>
                      <a:pt x="0" y="64"/>
                      <a:pt x="114" y="34"/>
                      <a:pt x="127" y="19"/>
                    </a:cubicBezTo>
                    <a:cubicBezTo>
                      <a:pt x="122" y="9"/>
                      <a:pt x="122" y="9"/>
                      <a:pt x="122" y="9"/>
                    </a:cubicBezTo>
                    <a:cubicBezTo>
                      <a:pt x="132" y="12"/>
                      <a:pt x="132" y="12"/>
                      <a:pt x="132" y="12"/>
                    </a:cubicBezTo>
                    <a:cubicBezTo>
                      <a:pt x="132" y="12"/>
                      <a:pt x="118" y="1"/>
                      <a:pt x="115" y="0"/>
                    </a:cubicBezTo>
                    <a:cubicBezTo>
                      <a:pt x="115" y="18"/>
                      <a:pt x="115" y="18"/>
                      <a:pt x="115" y="18"/>
                    </a:cubicBezTo>
                    <a:cubicBezTo>
                      <a:pt x="115" y="18"/>
                      <a:pt x="35" y="59"/>
                      <a:pt x="0" y="64"/>
                    </a:cubicBezTo>
                  </a:path>
                </a:pathLst>
              </a:custGeom>
              <a:solidFill>
                <a:schemeClr val="tx2">
                  <a:lumMod val="75000"/>
                </a:schemeClr>
              </a:solidFill>
              <a:ln>
                <a:noFill/>
              </a:ln>
            </p:spPr>
            <p:txBody>
              <a:bodyPr anchor="ctr"/>
              <a:lstStyle/>
              <a:p>
                <a:pPr algn="ctr">
                  <a:lnSpc>
                    <a:spcPct val="120000"/>
                  </a:lnSpc>
                </a:pPr>
              </a:p>
            </p:txBody>
          </p:sp>
          <p:sp>
            <p:nvSpPr>
              <p:cNvPr id="77" name="íśľïḑè"/>
              <p:cNvSpPr/>
              <p:nvPr/>
            </p:nvSpPr>
            <p:spPr bwMode="auto">
              <a:xfrm>
                <a:off x="8854428" y="2144253"/>
                <a:ext cx="606460" cy="518930"/>
              </a:xfrm>
              <a:custGeom>
                <a:avLst/>
                <a:gdLst>
                  <a:gd name="T0" fmla="*/ 122 w 369"/>
                  <a:gd name="T1" fmla="*/ 7 h 316"/>
                  <a:gd name="T2" fmla="*/ 112 w 369"/>
                  <a:gd name="T3" fmla="*/ 190 h 316"/>
                  <a:gd name="T4" fmla="*/ 336 w 369"/>
                  <a:gd name="T5" fmla="*/ 159 h 316"/>
                  <a:gd name="T6" fmla="*/ 369 w 369"/>
                  <a:gd name="T7" fmla="*/ 188 h 316"/>
                  <a:gd name="T8" fmla="*/ 86 w 369"/>
                  <a:gd name="T9" fmla="*/ 235 h 316"/>
                  <a:gd name="T10" fmla="*/ 122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2" y="7"/>
                    </a:moveTo>
                    <a:cubicBezTo>
                      <a:pt x="143" y="12"/>
                      <a:pt x="70" y="113"/>
                      <a:pt x="112" y="190"/>
                    </a:cubicBezTo>
                    <a:cubicBezTo>
                      <a:pt x="148" y="256"/>
                      <a:pt x="255" y="204"/>
                      <a:pt x="336" y="159"/>
                    </a:cubicBezTo>
                    <a:cubicBezTo>
                      <a:pt x="336" y="159"/>
                      <a:pt x="350" y="183"/>
                      <a:pt x="369" y="188"/>
                    </a:cubicBezTo>
                    <a:cubicBezTo>
                      <a:pt x="369" y="188"/>
                      <a:pt x="159" y="316"/>
                      <a:pt x="86" y="235"/>
                    </a:cubicBezTo>
                    <a:cubicBezTo>
                      <a:pt x="0" y="140"/>
                      <a:pt x="86" y="0"/>
                      <a:pt x="122" y="7"/>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78" name="íŝḷíḓè"/>
              <p:cNvSpPr/>
              <p:nvPr/>
            </p:nvSpPr>
            <p:spPr bwMode="auto">
              <a:xfrm>
                <a:off x="8825251" y="2176904"/>
                <a:ext cx="191733" cy="371656"/>
              </a:xfrm>
              <a:custGeom>
                <a:avLst/>
                <a:gdLst>
                  <a:gd name="T0" fmla="*/ 110 w 117"/>
                  <a:gd name="T1" fmla="*/ 0 h 226"/>
                  <a:gd name="T2" fmla="*/ 117 w 117"/>
                  <a:gd name="T3" fmla="*/ 226 h 226"/>
                  <a:gd name="T4" fmla="*/ 110 w 117"/>
                  <a:gd name="T5" fmla="*/ 0 h 226"/>
                </a:gdLst>
                <a:ahLst/>
                <a:cxnLst>
                  <a:cxn ang="0">
                    <a:pos x="T0" y="T1"/>
                  </a:cxn>
                  <a:cxn ang="0">
                    <a:pos x="T2" y="T3"/>
                  </a:cxn>
                  <a:cxn ang="0">
                    <a:pos x="T4" y="T5"/>
                  </a:cxn>
                </a:cxnLst>
                <a:rect l="0" t="0" r="r" b="b"/>
                <a:pathLst>
                  <a:path w="117" h="226">
                    <a:moveTo>
                      <a:pt x="110" y="0"/>
                    </a:moveTo>
                    <a:cubicBezTo>
                      <a:pt x="110" y="0"/>
                      <a:pt x="0" y="126"/>
                      <a:pt x="117" y="226"/>
                    </a:cubicBezTo>
                    <a:cubicBezTo>
                      <a:pt x="117" y="226"/>
                      <a:pt x="13" y="152"/>
                      <a:pt x="110" y="0"/>
                    </a:cubicBezTo>
                  </a:path>
                </a:pathLst>
              </a:custGeom>
              <a:solidFill>
                <a:schemeClr val="tx2">
                  <a:lumMod val="75000"/>
                </a:schemeClr>
              </a:solidFill>
              <a:ln>
                <a:noFill/>
              </a:ln>
            </p:spPr>
            <p:txBody>
              <a:bodyPr anchor="ctr"/>
              <a:lstStyle/>
              <a:p>
                <a:pPr algn="ctr">
                  <a:lnSpc>
                    <a:spcPct val="120000"/>
                  </a:lnSpc>
                </a:pPr>
              </a:p>
            </p:txBody>
          </p:sp>
          <p:sp>
            <p:nvSpPr>
              <p:cNvPr id="79" name="i$ḷiďe"/>
              <p:cNvSpPr/>
              <p:nvPr/>
            </p:nvSpPr>
            <p:spPr bwMode="auto">
              <a:xfrm>
                <a:off x="9399756" y="2293611"/>
                <a:ext cx="174366" cy="169503"/>
              </a:xfrm>
              <a:custGeom>
                <a:avLst/>
                <a:gdLst>
                  <a:gd name="T0" fmla="*/ 4 w 106"/>
                  <a:gd name="T1" fmla="*/ 68 h 103"/>
                  <a:gd name="T2" fmla="*/ 17 w 106"/>
                  <a:gd name="T3" fmla="*/ 8 h 103"/>
                  <a:gd name="T4" fmla="*/ 43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4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4" y="68"/>
                    </a:moveTo>
                    <a:cubicBezTo>
                      <a:pt x="4" y="68"/>
                      <a:pt x="0" y="19"/>
                      <a:pt x="17" y="8"/>
                    </a:cubicBezTo>
                    <a:cubicBezTo>
                      <a:pt x="17" y="8"/>
                      <a:pt x="33" y="0"/>
                      <a:pt x="43" y="10"/>
                    </a:cubicBezTo>
                    <a:cubicBezTo>
                      <a:pt x="43" y="10"/>
                      <a:pt x="72" y="3"/>
                      <a:pt x="76" y="20"/>
                    </a:cubicBezTo>
                    <a:cubicBezTo>
                      <a:pt x="76" y="20"/>
                      <a:pt x="106" y="27"/>
                      <a:pt x="97" y="59"/>
                    </a:cubicBezTo>
                    <a:cubicBezTo>
                      <a:pt x="97" y="59"/>
                      <a:pt x="88" y="67"/>
                      <a:pt x="81" y="56"/>
                    </a:cubicBezTo>
                    <a:cubicBezTo>
                      <a:pt x="75" y="45"/>
                      <a:pt x="59" y="31"/>
                      <a:pt x="55" y="49"/>
                    </a:cubicBezTo>
                    <a:cubicBezTo>
                      <a:pt x="52" y="67"/>
                      <a:pt x="61" y="91"/>
                      <a:pt x="37" y="97"/>
                    </a:cubicBezTo>
                    <a:cubicBezTo>
                      <a:pt x="13" y="103"/>
                      <a:pt x="4" y="82"/>
                      <a:pt x="4" y="68"/>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p>
            </p:txBody>
          </p:sp>
          <p:sp>
            <p:nvSpPr>
              <p:cNvPr id="80" name="îṧľiďê"/>
              <p:cNvSpPr/>
              <p:nvPr/>
            </p:nvSpPr>
            <p:spPr bwMode="auto">
              <a:xfrm>
                <a:off x="9435880" y="2324871"/>
                <a:ext cx="106981" cy="106981"/>
              </a:xfrm>
              <a:custGeom>
                <a:avLst/>
                <a:gdLst>
                  <a:gd name="T0" fmla="*/ 64 w 65"/>
                  <a:gd name="T1" fmla="*/ 35 h 65"/>
                  <a:gd name="T2" fmla="*/ 30 w 65"/>
                  <a:gd name="T3" fmla="*/ 64 h 65"/>
                  <a:gd name="T4" fmla="*/ 1 w 65"/>
                  <a:gd name="T5" fmla="*/ 30 h 65"/>
                  <a:gd name="T6" fmla="*/ 35 w 65"/>
                  <a:gd name="T7" fmla="*/ 1 h 65"/>
                  <a:gd name="T8" fmla="*/ 64 w 65"/>
                  <a:gd name="T9" fmla="*/ 35 h 65"/>
                </a:gdLst>
                <a:ahLst/>
                <a:cxnLst>
                  <a:cxn ang="0">
                    <a:pos x="T0" y="T1"/>
                  </a:cxn>
                  <a:cxn ang="0">
                    <a:pos x="T2" y="T3"/>
                  </a:cxn>
                  <a:cxn ang="0">
                    <a:pos x="T4" y="T5"/>
                  </a:cxn>
                  <a:cxn ang="0">
                    <a:pos x="T6" y="T7"/>
                  </a:cxn>
                  <a:cxn ang="0">
                    <a:pos x="T8" y="T9"/>
                  </a:cxn>
                </a:cxnLst>
                <a:rect l="0" t="0" r="r" b="b"/>
                <a:pathLst>
                  <a:path w="65" h="65">
                    <a:moveTo>
                      <a:pt x="64" y="35"/>
                    </a:moveTo>
                    <a:cubicBezTo>
                      <a:pt x="62" y="52"/>
                      <a:pt x="47" y="65"/>
                      <a:pt x="30" y="64"/>
                    </a:cubicBezTo>
                    <a:cubicBezTo>
                      <a:pt x="13" y="62"/>
                      <a:pt x="0" y="47"/>
                      <a:pt x="1" y="30"/>
                    </a:cubicBezTo>
                    <a:cubicBezTo>
                      <a:pt x="2" y="13"/>
                      <a:pt x="17" y="0"/>
                      <a:pt x="35" y="1"/>
                    </a:cubicBezTo>
                    <a:cubicBezTo>
                      <a:pt x="52" y="2"/>
                      <a:pt x="65" y="17"/>
                      <a:pt x="64" y="35"/>
                    </a:cubicBezTo>
                  </a:path>
                </a:pathLst>
              </a:custGeom>
              <a:solidFill>
                <a:schemeClr val="tx2">
                  <a:lumMod val="75000"/>
                </a:schemeClr>
              </a:solidFill>
              <a:ln>
                <a:noFill/>
              </a:ln>
            </p:spPr>
            <p:txBody>
              <a:bodyPr anchor="ctr"/>
              <a:lstStyle/>
              <a:p>
                <a:pPr algn="ctr">
                  <a:lnSpc>
                    <a:spcPct val="120000"/>
                  </a:lnSpc>
                </a:pPr>
              </a:p>
            </p:txBody>
          </p:sp>
          <p:sp>
            <p:nvSpPr>
              <p:cNvPr id="81" name="ïṩľíḋé"/>
              <p:cNvSpPr/>
              <p:nvPr/>
            </p:nvSpPr>
            <p:spPr bwMode="auto">
              <a:xfrm>
                <a:off x="9456025" y="2345017"/>
                <a:ext cx="67384" cy="67384"/>
              </a:xfrm>
              <a:custGeom>
                <a:avLst/>
                <a:gdLst>
                  <a:gd name="T0" fmla="*/ 40 w 41"/>
                  <a:gd name="T1" fmla="*/ 22 h 41"/>
                  <a:gd name="T2" fmla="*/ 19 w 41"/>
                  <a:gd name="T3" fmla="*/ 40 h 41"/>
                  <a:gd name="T4" fmla="*/ 1 w 41"/>
                  <a:gd name="T5" fmla="*/ 19 h 41"/>
                  <a:gd name="T6" fmla="*/ 22 w 41"/>
                  <a:gd name="T7" fmla="*/ 1 h 41"/>
                  <a:gd name="T8" fmla="*/ 40 w 41"/>
                  <a:gd name="T9" fmla="*/ 22 h 41"/>
                </a:gdLst>
                <a:ahLst/>
                <a:cxnLst>
                  <a:cxn ang="0">
                    <a:pos x="T0" y="T1"/>
                  </a:cxn>
                  <a:cxn ang="0">
                    <a:pos x="T2" y="T3"/>
                  </a:cxn>
                  <a:cxn ang="0">
                    <a:pos x="T4" y="T5"/>
                  </a:cxn>
                  <a:cxn ang="0">
                    <a:pos x="T6" y="T7"/>
                  </a:cxn>
                  <a:cxn ang="0">
                    <a:pos x="T8" y="T9"/>
                  </a:cxn>
                </a:cxnLst>
                <a:rect l="0" t="0" r="r" b="b"/>
                <a:pathLst>
                  <a:path w="41" h="41">
                    <a:moveTo>
                      <a:pt x="40" y="22"/>
                    </a:moveTo>
                    <a:cubicBezTo>
                      <a:pt x="39" y="33"/>
                      <a:pt x="30" y="41"/>
                      <a:pt x="19" y="40"/>
                    </a:cubicBezTo>
                    <a:cubicBezTo>
                      <a:pt x="8" y="39"/>
                      <a:pt x="0" y="30"/>
                      <a:pt x="1" y="19"/>
                    </a:cubicBezTo>
                    <a:cubicBezTo>
                      <a:pt x="1" y="8"/>
                      <a:pt x="11" y="0"/>
                      <a:pt x="22" y="1"/>
                    </a:cubicBezTo>
                    <a:cubicBezTo>
                      <a:pt x="33" y="2"/>
                      <a:pt x="41" y="11"/>
                      <a:pt x="40" y="22"/>
                    </a:cubicBezTo>
                  </a:path>
                </a:pathLst>
              </a:custGeom>
              <a:solidFill>
                <a:schemeClr val="tx2">
                  <a:lumMod val="60000"/>
                  <a:lumOff val="40000"/>
                </a:schemeClr>
              </a:solidFill>
              <a:ln>
                <a:noFill/>
              </a:ln>
            </p:spPr>
            <p:txBody>
              <a:bodyPr anchor="ctr"/>
              <a:lstStyle/>
              <a:p>
                <a:pPr algn="ctr">
                  <a:lnSpc>
                    <a:spcPct val="120000"/>
                  </a:lnSpc>
                </a:pPr>
              </a:p>
            </p:txBody>
          </p:sp>
          <p:sp>
            <p:nvSpPr>
              <p:cNvPr id="82" name="ïšľîḋé"/>
              <p:cNvSpPr/>
              <p:nvPr/>
            </p:nvSpPr>
            <p:spPr bwMode="auto">
              <a:xfrm>
                <a:off x="8061098" y="2300557"/>
                <a:ext cx="182702" cy="167419"/>
              </a:xfrm>
              <a:custGeom>
                <a:avLst/>
                <a:gdLst>
                  <a:gd name="T0" fmla="*/ 104 w 111"/>
                  <a:gd name="T1" fmla="*/ 57 h 102"/>
                  <a:gd name="T2" fmla="*/ 39 w 111"/>
                  <a:gd name="T3" fmla="*/ 6 h 102"/>
                  <a:gd name="T4" fmla="*/ 18 w 111"/>
                  <a:gd name="T5" fmla="*/ 8 h 102"/>
                  <a:gd name="T6" fmla="*/ 6 w 111"/>
                  <a:gd name="T7" fmla="*/ 23 h 102"/>
                  <a:gd name="T8" fmla="*/ 8 w 111"/>
                  <a:gd name="T9" fmla="*/ 45 h 102"/>
                  <a:gd name="T10" fmla="*/ 9 w 111"/>
                  <a:gd name="T11" fmla="*/ 46 h 102"/>
                  <a:gd name="T12" fmla="*/ 12 w 111"/>
                  <a:gd name="T13" fmla="*/ 38 h 102"/>
                  <a:gd name="T14" fmla="*/ 23 w 111"/>
                  <a:gd name="T15" fmla="*/ 24 h 102"/>
                  <a:gd name="T16" fmla="*/ 40 w 111"/>
                  <a:gd name="T17" fmla="*/ 21 h 102"/>
                  <a:gd name="T18" fmla="*/ 89 w 111"/>
                  <a:gd name="T19" fmla="*/ 59 h 102"/>
                  <a:gd name="T20" fmla="*/ 89 w 111"/>
                  <a:gd name="T21" fmla="*/ 77 h 102"/>
                  <a:gd name="T22" fmla="*/ 79 w 111"/>
                  <a:gd name="T23" fmla="*/ 91 h 102"/>
                  <a:gd name="T24" fmla="*/ 72 w 111"/>
                  <a:gd name="T25" fmla="*/ 96 h 102"/>
                  <a:gd name="T26" fmla="*/ 72 w 111"/>
                  <a:gd name="T27" fmla="*/ 96 h 102"/>
                  <a:gd name="T28" fmla="*/ 94 w 111"/>
                  <a:gd name="T29" fmla="*/ 94 h 102"/>
                  <a:gd name="T30" fmla="*/ 106 w 111"/>
                  <a:gd name="T31" fmla="*/ 79 h 102"/>
                  <a:gd name="T32" fmla="*/ 104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4" y="57"/>
                    </a:moveTo>
                    <a:cubicBezTo>
                      <a:pt x="39" y="6"/>
                      <a:pt x="39" y="6"/>
                      <a:pt x="39" y="6"/>
                    </a:cubicBezTo>
                    <a:cubicBezTo>
                      <a:pt x="33" y="0"/>
                      <a:pt x="23" y="2"/>
                      <a:pt x="18" y="8"/>
                    </a:cubicBezTo>
                    <a:cubicBezTo>
                      <a:pt x="6" y="23"/>
                      <a:pt x="6" y="23"/>
                      <a:pt x="6" y="23"/>
                    </a:cubicBezTo>
                    <a:cubicBezTo>
                      <a:pt x="0" y="30"/>
                      <a:pt x="1" y="40"/>
                      <a:pt x="8" y="45"/>
                    </a:cubicBezTo>
                    <a:cubicBezTo>
                      <a:pt x="9" y="46"/>
                      <a:pt x="9" y="46"/>
                      <a:pt x="9" y="46"/>
                    </a:cubicBezTo>
                    <a:cubicBezTo>
                      <a:pt x="9" y="43"/>
                      <a:pt x="10" y="40"/>
                      <a:pt x="12" y="38"/>
                    </a:cubicBezTo>
                    <a:cubicBezTo>
                      <a:pt x="23" y="24"/>
                      <a:pt x="23" y="24"/>
                      <a:pt x="23" y="24"/>
                    </a:cubicBezTo>
                    <a:cubicBezTo>
                      <a:pt x="27" y="18"/>
                      <a:pt x="35" y="17"/>
                      <a:pt x="40" y="21"/>
                    </a:cubicBezTo>
                    <a:cubicBezTo>
                      <a:pt x="89" y="59"/>
                      <a:pt x="89" y="59"/>
                      <a:pt x="89" y="59"/>
                    </a:cubicBezTo>
                    <a:cubicBezTo>
                      <a:pt x="94" y="63"/>
                      <a:pt x="94" y="72"/>
                      <a:pt x="89" y="77"/>
                    </a:cubicBezTo>
                    <a:cubicBezTo>
                      <a:pt x="79" y="91"/>
                      <a:pt x="79" y="91"/>
                      <a:pt x="79" y="91"/>
                    </a:cubicBezTo>
                    <a:cubicBezTo>
                      <a:pt x="77" y="93"/>
                      <a:pt x="74" y="95"/>
                      <a:pt x="72" y="96"/>
                    </a:cubicBezTo>
                    <a:cubicBezTo>
                      <a:pt x="72" y="96"/>
                      <a:pt x="72" y="96"/>
                      <a:pt x="72" y="96"/>
                    </a:cubicBezTo>
                    <a:cubicBezTo>
                      <a:pt x="79" y="102"/>
                      <a:pt x="89" y="101"/>
                      <a:pt x="94" y="94"/>
                    </a:cubicBezTo>
                    <a:cubicBezTo>
                      <a:pt x="106" y="79"/>
                      <a:pt x="106" y="79"/>
                      <a:pt x="106" y="79"/>
                    </a:cubicBezTo>
                    <a:cubicBezTo>
                      <a:pt x="111" y="72"/>
                      <a:pt x="110" y="62"/>
                      <a:pt x="104" y="57"/>
                    </a:cubicBezTo>
                  </a:path>
                </a:pathLst>
              </a:custGeom>
              <a:solidFill>
                <a:schemeClr val="tx2">
                  <a:lumMod val="75000"/>
                </a:schemeClr>
              </a:solidFill>
              <a:ln>
                <a:noFill/>
              </a:ln>
            </p:spPr>
            <p:txBody>
              <a:bodyPr anchor="ctr"/>
              <a:lstStyle/>
              <a:p>
                <a:pPr algn="ctr">
                  <a:lnSpc>
                    <a:spcPct val="120000"/>
                  </a:lnSpc>
                </a:pPr>
              </a:p>
            </p:txBody>
          </p:sp>
          <p:sp>
            <p:nvSpPr>
              <p:cNvPr id="83" name="ïṥḷîḑé"/>
              <p:cNvSpPr/>
              <p:nvPr/>
            </p:nvSpPr>
            <p:spPr bwMode="auto">
              <a:xfrm>
                <a:off x="8049983" y="2292221"/>
                <a:ext cx="182007" cy="166030"/>
              </a:xfrm>
              <a:custGeom>
                <a:avLst/>
                <a:gdLst>
                  <a:gd name="T0" fmla="*/ 103 w 111"/>
                  <a:gd name="T1" fmla="*/ 56 h 101"/>
                  <a:gd name="T2" fmla="*/ 39 w 111"/>
                  <a:gd name="T3" fmla="*/ 5 h 101"/>
                  <a:gd name="T4" fmla="*/ 17 w 111"/>
                  <a:gd name="T5" fmla="*/ 7 h 101"/>
                  <a:gd name="T6" fmla="*/ 5 w 111"/>
                  <a:gd name="T7" fmla="*/ 23 h 101"/>
                  <a:gd name="T8" fmla="*/ 8 w 111"/>
                  <a:gd name="T9" fmla="*/ 44 h 101"/>
                  <a:gd name="T10" fmla="*/ 8 w 111"/>
                  <a:gd name="T11" fmla="*/ 45 h 101"/>
                  <a:gd name="T12" fmla="*/ 12 w 111"/>
                  <a:gd name="T13" fmla="*/ 37 h 101"/>
                  <a:gd name="T14" fmla="*/ 22 w 111"/>
                  <a:gd name="T15" fmla="*/ 24 h 101"/>
                  <a:gd name="T16" fmla="*/ 40 w 111"/>
                  <a:gd name="T17" fmla="*/ 20 h 101"/>
                  <a:gd name="T18" fmla="*/ 88 w 111"/>
                  <a:gd name="T19" fmla="*/ 59 h 101"/>
                  <a:gd name="T20" fmla="*/ 89 w 111"/>
                  <a:gd name="T21" fmla="*/ 77 h 101"/>
                  <a:gd name="T22" fmla="*/ 78 w 111"/>
                  <a:gd name="T23" fmla="*/ 90 h 101"/>
                  <a:gd name="T24" fmla="*/ 71 w 111"/>
                  <a:gd name="T25" fmla="*/ 95 h 101"/>
                  <a:gd name="T26" fmla="*/ 72 w 111"/>
                  <a:gd name="T27" fmla="*/ 96 h 101"/>
                  <a:gd name="T28" fmla="*/ 94 w 111"/>
                  <a:gd name="T29" fmla="*/ 93 h 101"/>
                  <a:gd name="T30" fmla="*/ 106 w 111"/>
                  <a:gd name="T31" fmla="*/ 78 h 101"/>
                  <a:gd name="T32" fmla="*/ 103 w 111"/>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03" y="56"/>
                    </a:moveTo>
                    <a:cubicBezTo>
                      <a:pt x="39" y="5"/>
                      <a:pt x="39" y="5"/>
                      <a:pt x="39" y="5"/>
                    </a:cubicBezTo>
                    <a:cubicBezTo>
                      <a:pt x="32" y="0"/>
                      <a:pt x="23" y="1"/>
                      <a:pt x="17" y="7"/>
                    </a:cubicBezTo>
                    <a:cubicBezTo>
                      <a:pt x="5" y="23"/>
                      <a:pt x="5" y="23"/>
                      <a:pt x="5" y="23"/>
                    </a:cubicBezTo>
                    <a:cubicBezTo>
                      <a:pt x="0" y="29"/>
                      <a:pt x="1" y="39"/>
                      <a:pt x="8" y="44"/>
                    </a:cubicBezTo>
                    <a:cubicBezTo>
                      <a:pt x="8" y="45"/>
                      <a:pt x="8" y="45"/>
                      <a:pt x="8" y="45"/>
                    </a:cubicBezTo>
                    <a:cubicBezTo>
                      <a:pt x="9" y="42"/>
                      <a:pt x="10" y="39"/>
                      <a:pt x="12" y="37"/>
                    </a:cubicBezTo>
                    <a:cubicBezTo>
                      <a:pt x="22" y="24"/>
                      <a:pt x="22" y="24"/>
                      <a:pt x="22" y="24"/>
                    </a:cubicBezTo>
                    <a:cubicBezTo>
                      <a:pt x="27" y="18"/>
                      <a:pt x="35" y="16"/>
                      <a:pt x="40" y="20"/>
                    </a:cubicBezTo>
                    <a:cubicBezTo>
                      <a:pt x="88" y="59"/>
                      <a:pt x="88" y="59"/>
                      <a:pt x="88" y="59"/>
                    </a:cubicBezTo>
                    <a:cubicBezTo>
                      <a:pt x="93" y="63"/>
                      <a:pt x="94" y="71"/>
                      <a:pt x="89" y="77"/>
                    </a:cubicBezTo>
                    <a:cubicBezTo>
                      <a:pt x="78" y="90"/>
                      <a:pt x="78" y="90"/>
                      <a:pt x="78" y="90"/>
                    </a:cubicBezTo>
                    <a:cubicBezTo>
                      <a:pt x="76" y="93"/>
                      <a:pt x="74" y="94"/>
                      <a:pt x="71" y="95"/>
                    </a:cubicBezTo>
                    <a:cubicBezTo>
                      <a:pt x="72" y="96"/>
                      <a:pt x="72" y="96"/>
                      <a:pt x="72" y="96"/>
                    </a:cubicBezTo>
                    <a:cubicBezTo>
                      <a:pt x="79" y="101"/>
                      <a:pt x="88" y="100"/>
                      <a:pt x="94" y="93"/>
                    </a:cubicBezTo>
                    <a:cubicBezTo>
                      <a:pt x="106" y="78"/>
                      <a:pt x="106" y="78"/>
                      <a:pt x="106" y="78"/>
                    </a:cubicBezTo>
                    <a:cubicBezTo>
                      <a:pt x="111" y="71"/>
                      <a:pt x="110" y="61"/>
                      <a:pt x="103" y="56"/>
                    </a:cubicBezTo>
                  </a:path>
                </a:pathLst>
              </a:custGeom>
              <a:solidFill>
                <a:schemeClr val="tx2"/>
              </a:solidFill>
              <a:ln>
                <a:noFill/>
              </a:ln>
            </p:spPr>
            <p:txBody>
              <a:bodyPr anchor="ctr"/>
              <a:lstStyle/>
              <a:p>
                <a:pPr algn="ctr">
                  <a:lnSpc>
                    <a:spcPct val="120000"/>
                  </a:lnSpc>
                </a:pPr>
              </a:p>
            </p:txBody>
          </p:sp>
          <p:sp>
            <p:nvSpPr>
              <p:cNvPr id="84" name="ïşľïďe"/>
              <p:cNvSpPr/>
              <p:nvPr/>
            </p:nvSpPr>
            <p:spPr bwMode="auto">
              <a:xfrm>
                <a:off x="7681800" y="2254708"/>
                <a:ext cx="724556" cy="700937"/>
              </a:xfrm>
              <a:custGeom>
                <a:avLst/>
                <a:gdLst>
                  <a:gd name="T0" fmla="*/ 286 w 441"/>
                  <a:gd name="T1" fmla="*/ 419 h 427"/>
                  <a:gd name="T2" fmla="*/ 264 w 441"/>
                  <a:gd name="T3" fmla="*/ 422 h 427"/>
                  <a:gd name="T4" fmla="*/ 8 w 441"/>
                  <a:gd name="T5" fmla="*/ 219 h 427"/>
                  <a:gd name="T6" fmla="*/ 6 w 441"/>
                  <a:gd name="T7" fmla="*/ 197 h 427"/>
                  <a:gd name="T8" fmla="*/ 156 w 441"/>
                  <a:gd name="T9" fmla="*/ 8 h 427"/>
                  <a:gd name="T10" fmla="*/ 178 w 441"/>
                  <a:gd name="T11" fmla="*/ 5 h 427"/>
                  <a:gd name="T12" fmla="*/ 434 w 441"/>
                  <a:gd name="T13" fmla="*/ 208 h 427"/>
                  <a:gd name="T14" fmla="*/ 436 w 441"/>
                  <a:gd name="T15" fmla="*/ 230 h 427"/>
                  <a:gd name="T16" fmla="*/ 286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6" y="419"/>
                    </a:moveTo>
                    <a:cubicBezTo>
                      <a:pt x="280" y="426"/>
                      <a:pt x="270" y="427"/>
                      <a:pt x="264" y="422"/>
                    </a:cubicBezTo>
                    <a:cubicBezTo>
                      <a:pt x="8" y="219"/>
                      <a:pt x="8" y="219"/>
                      <a:pt x="8" y="219"/>
                    </a:cubicBezTo>
                    <a:cubicBezTo>
                      <a:pt x="2" y="213"/>
                      <a:pt x="0" y="204"/>
                      <a:pt x="6" y="197"/>
                    </a:cubicBezTo>
                    <a:cubicBezTo>
                      <a:pt x="156" y="8"/>
                      <a:pt x="156" y="8"/>
                      <a:pt x="156" y="8"/>
                    </a:cubicBezTo>
                    <a:cubicBezTo>
                      <a:pt x="162" y="1"/>
                      <a:pt x="171" y="0"/>
                      <a:pt x="178" y="5"/>
                    </a:cubicBezTo>
                    <a:cubicBezTo>
                      <a:pt x="434" y="208"/>
                      <a:pt x="434" y="208"/>
                      <a:pt x="434" y="208"/>
                    </a:cubicBezTo>
                    <a:cubicBezTo>
                      <a:pt x="440" y="214"/>
                      <a:pt x="441" y="223"/>
                      <a:pt x="436" y="230"/>
                    </a:cubicBezTo>
                    <a:lnTo>
                      <a:pt x="286" y="419"/>
                    </a:lnTo>
                    <a:close/>
                  </a:path>
                </a:pathLst>
              </a:custGeom>
              <a:solidFill>
                <a:schemeClr val="tx2">
                  <a:lumMod val="50000"/>
                </a:schemeClr>
              </a:solidFill>
              <a:ln>
                <a:noFill/>
              </a:ln>
            </p:spPr>
            <p:txBody>
              <a:bodyPr anchor="ctr"/>
              <a:lstStyle/>
              <a:p>
                <a:pPr algn="ctr">
                  <a:lnSpc>
                    <a:spcPct val="120000"/>
                  </a:lnSpc>
                </a:pPr>
              </a:p>
            </p:txBody>
          </p:sp>
          <p:sp>
            <p:nvSpPr>
              <p:cNvPr id="85" name="îṣľíḑ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solidFill>
                <a:schemeClr val="tx2">
                  <a:lumMod val="50000"/>
                </a:schemeClr>
              </a:solidFill>
              <a:ln>
                <a:noFill/>
              </a:ln>
            </p:spPr>
            <p:txBody>
              <a:bodyPr anchor="ctr"/>
              <a:lstStyle/>
              <a:p>
                <a:pPr algn="ctr">
                  <a:lnSpc>
                    <a:spcPct val="120000"/>
                  </a:lnSpc>
                </a:pPr>
              </a:p>
            </p:txBody>
          </p:sp>
          <p:sp>
            <p:nvSpPr>
              <p:cNvPr id="86" name="î$ľîd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noFill/>
              <a:ln w="14288"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p>
            </p:txBody>
          </p:sp>
          <p:sp>
            <p:nvSpPr>
              <p:cNvPr id="87" name="ïSľiḍê"/>
              <p:cNvSpPr/>
              <p:nvPr/>
            </p:nvSpPr>
            <p:spPr bwMode="auto">
              <a:xfrm>
                <a:off x="7639424" y="2219974"/>
                <a:ext cx="698158" cy="681486"/>
              </a:xfrm>
              <a:custGeom>
                <a:avLst/>
                <a:gdLst>
                  <a:gd name="T0" fmla="*/ 269 w 425"/>
                  <a:gd name="T1" fmla="*/ 406 h 415"/>
                  <a:gd name="T2" fmla="*/ 248 w 425"/>
                  <a:gd name="T3" fmla="*/ 409 h 415"/>
                  <a:gd name="T4" fmla="*/ 8 w 425"/>
                  <a:gd name="T5" fmla="*/ 218 h 415"/>
                  <a:gd name="T6" fmla="*/ 6 w 425"/>
                  <a:gd name="T7" fmla="*/ 197 h 415"/>
                  <a:gd name="T8" fmla="*/ 156 w 425"/>
                  <a:gd name="T9" fmla="*/ 8 h 415"/>
                  <a:gd name="T10" fmla="*/ 177 w 425"/>
                  <a:gd name="T11" fmla="*/ 5 h 415"/>
                  <a:gd name="T12" fmla="*/ 418 w 425"/>
                  <a:gd name="T13" fmla="*/ 196 h 415"/>
                  <a:gd name="T14" fmla="*/ 419 w 425"/>
                  <a:gd name="T15" fmla="*/ 217 h 415"/>
                  <a:gd name="T16" fmla="*/ 269 w 425"/>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15">
                    <a:moveTo>
                      <a:pt x="269" y="406"/>
                    </a:moveTo>
                    <a:cubicBezTo>
                      <a:pt x="264" y="413"/>
                      <a:pt x="254" y="415"/>
                      <a:pt x="248" y="409"/>
                    </a:cubicBezTo>
                    <a:cubicBezTo>
                      <a:pt x="8" y="218"/>
                      <a:pt x="8" y="218"/>
                      <a:pt x="8" y="218"/>
                    </a:cubicBezTo>
                    <a:cubicBezTo>
                      <a:pt x="1" y="213"/>
                      <a:pt x="0" y="204"/>
                      <a:pt x="6" y="197"/>
                    </a:cubicBezTo>
                    <a:cubicBezTo>
                      <a:pt x="156" y="8"/>
                      <a:pt x="156" y="8"/>
                      <a:pt x="156" y="8"/>
                    </a:cubicBezTo>
                    <a:cubicBezTo>
                      <a:pt x="162" y="1"/>
                      <a:pt x="171" y="0"/>
                      <a:pt x="177" y="5"/>
                    </a:cubicBezTo>
                    <a:cubicBezTo>
                      <a:pt x="418" y="196"/>
                      <a:pt x="418" y="196"/>
                      <a:pt x="418" y="196"/>
                    </a:cubicBezTo>
                    <a:cubicBezTo>
                      <a:pt x="424" y="201"/>
                      <a:pt x="425" y="211"/>
                      <a:pt x="419" y="217"/>
                    </a:cubicBezTo>
                    <a:lnTo>
                      <a:pt x="269" y="406"/>
                    </a:lnTo>
                    <a:close/>
                  </a:path>
                </a:pathLst>
              </a:custGeom>
              <a:solidFill>
                <a:schemeClr val="tx2">
                  <a:lumMod val="75000"/>
                </a:schemeClr>
              </a:solidFill>
              <a:ln>
                <a:noFill/>
              </a:ln>
            </p:spPr>
            <p:txBody>
              <a:bodyPr anchor="ctr"/>
              <a:lstStyle/>
              <a:p>
                <a:pPr algn="ctr">
                  <a:lnSpc>
                    <a:spcPct val="120000"/>
                  </a:lnSpc>
                </a:pPr>
              </a:p>
            </p:txBody>
          </p:sp>
          <p:sp>
            <p:nvSpPr>
              <p:cNvPr id="88" name="iṥḻidè"/>
              <p:cNvSpPr/>
              <p:nvPr/>
            </p:nvSpPr>
            <p:spPr bwMode="auto">
              <a:xfrm>
                <a:off x="7672074" y="2252624"/>
                <a:ext cx="617575" cy="602986"/>
              </a:xfrm>
              <a:custGeom>
                <a:avLst/>
                <a:gdLst>
                  <a:gd name="T0" fmla="*/ 237 w 376"/>
                  <a:gd name="T1" fmla="*/ 360 h 367"/>
                  <a:gd name="T2" fmla="*/ 218 w 376"/>
                  <a:gd name="T3" fmla="*/ 363 h 367"/>
                  <a:gd name="T4" fmla="*/ 6 w 376"/>
                  <a:gd name="T5" fmla="*/ 194 h 367"/>
                  <a:gd name="T6" fmla="*/ 5 w 376"/>
                  <a:gd name="T7" fmla="*/ 175 h 367"/>
                  <a:gd name="T8" fmla="*/ 139 w 376"/>
                  <a:gd name="T9" fmla="*/ 7 h 367"/>
                  <a:gd name="T10" fmla="*/ 158 w 376"/>
                  <a:gd name="T11" fmla="*/ 4 h 367"/>
                  <a:gd name="T12" fmla="*/ 369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3" y="367"/>
                      <a:pt x="218" y="363"/>
                    </a:cubicBezTo>
                    <a:cubicBezTo>
                      <a:pt x="6" y="194"/>
                      <a:pt x="6" y="194"/>
                      <a:pt x="6" y="194"/>
                    </a:cubicBezTo>
                    <a:cubicBezTo>
                      <a:pt x="1" y="190"/>
                      <a:pt x="0" y="181"/>
                      <a:pt x="5" y="175"/>
                    </a:cubicBezTo>
                    <a:cubicBezTo>
                      <a:pt x="139" y="7"/>
                      <a:pt x="139" y="7"/>
                      <a:pt x="139" y="7"/>
                    </a:cubicBezTo>
                    <a:cubicBezTo>
                      <a:pt x="144" y="1"/>
                      <a:pt x="152" y="0"/>
                      <a:pt x="158" y="4"/>
                    </a:cubicBezTo>
                    <a:cubicBezTo>
                      <a:pt x="369" y="172"/>
                      <a:pt x="369" y="172"/>
                      <a:pt x="369" y="172"/>
                    </a:cubicBezTo>
                    <a:cubicBezTo>
                      <a:pt x="375" y="177"/>
                      <a:pt x="376" y="185"/>
                      <a:pt x="371" y="191"/>
                    </a:cubicBezTo>
                    <a:lnTo>
                      <a:pt x="237" y="360"/>
                    </a:lnTo>
                    <a:close/>
                  </a:path>
                </a:pathLst>
              </a:custGeom>
              <a:solidFill>
                <a:schemeClr val="tx2"/>
              </a:solidFill>
              <a:ln>
                <a:noFill/>
              </a:ln>
            </p:spPr>
            <p:txBody>
              <a:bodyPr anchor="ctr"/>
              <a:lstStyle/>
              <a:p>
                <a:pPr algn="ctr">
                  <a:lnSpc>
                    <a:spcPct val="120000"/>
                  </a:lnSpc>
                </a:pPr>
              </a:p>
            </p:txBody>
          </p:sp>
          <p:sp>
            <p:nvSpPr>
              <p:cNvPr id="89" name="íSlïḋê"/>
              <p:cNvSpPr/>
              <p:nvPr/>
            </p:nvSpPr>
            <p:spPr bwMode="auto">
              <a:xfrm>
                <a:off x="8414693" y="2554812"/>
                <a:ext cx="42376" cy="72247"/>
              </a:xfrm>
              <a:custGeom>
                <a:avLst/>
                <a:gdLst>
                  <a:gd name="T0" fmla="*/ 6 w 26"/>
                  <a:gd name="T1" fmla="*/ 16 h 44"/>
                  <a:gd name="T2" fmla="*/ 11 w 26"/>
                  <a:gd name="T3" fmla="*/ 34 h 44"/>
                  <a:gd name="T4" fmla="*/ 26 w 26"/>
                  <a:gd name="T5" fmla="*/ 34 h 44"/>
                  <a:gd name="T6" fmla="*/ 18 w 26"/>
                  <a:gd name="T7" fmla="*/ 8 h 44"/>
                  <a:gd name="T8" fmla="*/ 6 w 26"/>
                  <a:gd name="T9" fmla="*/ 16 h 44"/>
                </a:gdLst>
                <a:ahLst/>
                <a:cxnLst>
                  <a:cxn ang="0">
                    <a:pos x="T0" y="T1"/>
                  </a:cxn>
                  <a:cxn ang="0">
                    <a:pos x="T2" y="T3"/>
                  </a:cxn>
                  <a:cxn ang="0">
                    <a:pos x="T4" y="T5"/>
                  </a:cxn>
                  <a:cxn ang="0">
                    <a:pos x="T6" y="T7"/>
                  </a:cxn>
                  <a:cxn ang="0">
                    <a:pos x="T8" y="T9"/>
                  </a:cxn>
                </a:cxnLst>
                <a:rect l="0" t="0" r="r" b="b"/>
                <a:pathLst>
                  <a:path w="26" h="44">
                    <a:moveTo>
                      <a:pt x="6" y="16"/>
                    </a:moveTo>
                    <a:cubicBezTo>
                      <a:pt x="9" y="21"/>
                      <a:pt x="10" y="27"/>
                      <a:pt x="11" y="34"/>
                    </a:cubicBezTo>
                    <a:cubicBezTo>
                      <a:pt x="11" y="44"/>
                      <a:pt x="26" y="44"/>
                      <a:pt x="26" y="34"/>
                    </a:cubicBezTo>
                    <a:cubicBezTo>
                      <a:pt x="25" y="25"/>
                      <a:pt x="23" y="16"/>
                      <a:pt x="18" y="8"/>
                    </a:cubicBezTo>
                    <a:cubicBezTo>
                      <a:pt x="13" y="0"/>
                      <a:pt x="0" y="7"/>
                      <a:pt x="6" y="16"/>
                    </a:cubicBezTo>
                  </a:path>
                </a:pathLst>
              </a:custGeom>
              <a:solidFill>
                <a:schemeClr val="tx2">
                  <a:lumMod val="60000"/>
                  <a:lumOff val="40000"/>
                </a:schemeClr>
              </a:solidFill>
              <a:ln>
                <a:noFill/>
              </a:ln>
            </p:spPr>
            <p:txBody>
              <a:bodyPr anchor="ctr"/>
              <a:lstStyle/>
              <a:p>
                <a:pPr algn="ctr">
                  <a:lnSpc>
                    <a:spcPct val="120000"/>
                  </a:lnSpc>
                </a:pPr>
              </a:p>
            </p:txBody>
          </p:sp>
          <p:sp>
            <p:nvSpPr>
              <p:cNvPr id="90" name="íşľiḑé"/>
              <p:cNvSpPr/>
              <p:nvPr/>
            </p:nvSpPr>
            <p:spPr bwMode="auto">
              <a:xfrm>
                <a:off x="8460542" y="2556896"/>
                <a:ext cx="32650" cy="60438"/>
              </a:xfrm>
              <a:custGeom>
                <a:avLst/>
                <a:gdLst>
                  <a:gd name="T0" fmla="*/ 3 w 20"/>
                  <a:gd name="T1" fmla="*/ 13 h 37"/>
                  <a:gd name="T2" fmla="*/ 5 w 20"/>
                  <a:gd name="T3" fmla="*/ 27 h 37"/>
                  <a:gd name="T4" fmla="*/ 20 w 20"/>
                  <a:gd name="T5" fmla="*/ 27 h 37"/>
                  <a:gd name="T6" fmla="*/ 17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4" y="17"/>
                      <a:pt x="4" y="22"/>
                      <a:pt x="5" y="27"/>
                    </a:cubicBezTo>
                    <a:cubicBezTo>
                      <a:pt x="5" y="37"/>
                      <a:pt x="20" y="37"/>
                      <a:pt x="20" y="27"/>
                    </a:cubicBezTo>
                    <a:cubicBezTo>
                      <a:pt x="19" y="21"/>
                      <a:pt x="19" y="15"/>
                      <a:pt x="17" y="9"/>
                    </a:cubicBezTo>
                    <a:cubicBezTo>
                      <a:pt x="14" y="0"/>
                      <a:pt x="0" y="4"/>
                      <a:pt x="3" y="13"/>
                    </a:cubicBezTo>
                  </a:path>
                </a:pathLst>
              </a:custGeom>
              <a:solidFill>
                <a:schemeClr val="tx2">
                  <a:lumMod val="60000"/>
                  <a:lumOff val="40000"/>
                </a:schemeClr>
              </a:solidFill>
              <a:ln>
                <a:noFill/>
              </a:ln>
            </p:spPr>
            <p:txBody>
              <a:bodyPr anchor="ctr"/>
              <a:lstStyle/>
              <a:p>
                <a:pPr algn="ctr">
                  <a:lnSpc>
                    <a:spcPct val="120000"/>
                  </a:lnSpc>
                </a:pPr>
              </a:p>
            </p:txBody>
          </p:sp>
          <p:sp>
            <p:nvSpPr>
              <p:cNvPr id="91" name="íṣľide"/>
              <p:cNvSpPr/>
              <p:nvPr/>
            </p:nvSpPr>
            <p:spPr bwMode="auto">
              <a:xfrm>
                <a:off x="7549115" y="2507574"/>
                <a:ext cx="42376" cy="100035"/>
              </a:xfrm>
              <a:custGeom>
                <a:avLst/>
                <a:gdLst>
                  <a:gd name="T0" fmla="*/ 7 w 26"/>
                  <a:gd name="T1" fmla="*/ 9 h 61"/>
                  <a:gd name="T2" fmla="*/ 9 w 26"/>
                  <a:gd name="T3" fmla="*/ 53 h 61"/>
                  <a:gd name="T4" fmla="*/ 21 w 26"/>
                  <a:gd name="T5" fmla="*/ 45 h 61"/>
                  <a:gd name="T6" fmla="*/ 19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1" y="45"/>
                    </a:cubicBezTo>
                    <a:cubicBezTo>
                      <a:pt x="17" y="36"/>
                      <a:pt x="15" y="26"/>
                      <a:pt x="19" y="17"/>
                    </a:cubicBezTo>
                    <a:cubicBezTo>
                      <a:pt x="23" y="8"/>
                      <a:pt x="11" y="0"/>
                      <a:pt x="7" y="9"/>
                    </a:cubicBezTo>
                  </a:path>
                </a:pathLst>
              </a:custGeom>
              <a:solidFill>
                <a:schemeClr val="tx2">
                  <a:lumMod val="60000"/>
                  <a:lumOff val="40000"/>
                </a:schemeClr>
              </a:solidFill>
              <a:ln>
                <a:noFill/>
              </a:ln>
            </p:spPr>
            <p:txBody>
              <a:bodyPr anchor="ctr"/>
              <a:lstStyle/>
              <a:p>
                <a:pPr algn="ctr">
                  <a:lnSpc>
                    <a:spcPct val="120000"/>
                  </a:lnSpc>
                </a:pPr>
              </a:p>
            </p:txBody>
          </p:sp>
          <p:sp>
            <p:nvSpPr>
              <p:cNvPr id="92" name="i$ľîḑè"/>
              <p:cNvSpPr/>
              <p:nvPr/>
            </p:nvSpPr>
            <p:spPr bwMode="auto">
              <a:xfrm>
                <a:off x="7508129" y="2518689"/>
                <a:ext cx="31261" cy="80583"/>
              </a:xfrm>
              <a:custGeom>
                <a:avLst/>
                <a:gdLst>
                  <a:gd name="T0" fmla="*/ 1 w 19"/>
                  <a:gd name="T1" fmla="*/ 10 h 49"/>
                  <a:gd name="T2" fmla="*/ 3 w 19"/>
                  <a:gd name="T3" fmla="*/ 40 h 49"/>
                  <a:gd name="T4" fmla="*/ 17 w 19"/>
                  <a:gd name="T5" fmla="*/ 36 h 49"/>
                  <a:gd name="T6" fmla="*/ 16 w 19"/>
                  <a:gd name="T7" fmla="*/ 10 h 49"/>
                  <a:gd name="T8" fmla="*/ 1 w 19"/>
                  <a:gd name="T9" fmla="*/ 10 h 49"/>
                </a:gdLst>
                <a:ahLst/>
                <a:cxnLst>
                  <a:cxn ang="0">
                    <a:pos x="T0" y="T1"/>
                  </a:cxn>
                  <a:cxn ang="0">
                    <a:pos x="T2" y="T3"/>
                  </a:cxn>
                  <a:cxn ang="0">
                    <a:pos x="T4" y="T5"/>
                  </a:cxn>
                  <a:cxn ang="0">
                    <a:pos x="T6" y="T7"/>
                  </a:cxn>
                  <a:cxn ang="0">
                    <a:pos x="T8" y="T9"/>
                  </a:cxn>
                </a:cxnLst>
                <a:rect l="0" t="0" r="r" b="b"/>
                <a:pathLst>
                  <a:path w="19" h="49">
                    <a:moveTo>
                      <a:pt x="1" y="10"/>
                    </a:moveTo>
                    <a:cubicBezTo>
                      <a:pt x="1" y="20"/>
                      <a:pt x="1" y="30"/>
                      <a:pt x="3" y="40"/>
                    </a:cubicBezTo>
                    <a:cubicBezTo>
                      <a:pt x="5" y="49"/>
                      <a:pt x="19" y="45"/>
                      <a:pt x="17" y="36"/>
                    </a:cubicBezTo>
                    <a:cubicBezTo>
                      <a:pt x="16" y="27"/>
                      <a:pt x="16" y="19"/>
                      <a:pt x="16" y="10"/>
                    </a:cubicBezTo>
                    <a:cubicBezTo>
                      <a:pt x="15" y="0"/>
                      <a:pt x="0" y="0"/>
                      <a:pt x="1" y="10"/>
                    </a:cubicBezTo>
                  </a:path>
                </a:pathLst>
              </a:custGeom>
              <a:solidFill>
                <a:schemeClr val="tx2">
                  <a:lumMod val="60000"/>
                  <a:lumOff val="40000"/>
                </a:schemeClr>
              </a:solidFill>
              <a:ln>
                <a:noFill/>
              </a:ln>
            </p:spPr>
            <p:txBody>
              <a:bodyPr anchor="ctr"/>
              <a:lstStyle/>
              <a:p>
                <a:pPr algn="ctr">
                  <a:lnSpc>
                    <a:spcPct val="120000"/>
                  </a:lnSpc>
                </a:pPr>
              </a:p>
            </p:txBody>
          </p:sp>
        </p:grpSp>
        <p:grpSp>
          <p:nvGrpSpPr>
            <p:cNvPr id="7" name="i$lîḋè"/>
            <p:cNvGrpSpPr/>
            <p:nvPr/>
          </p:nvGrpSpPr>
          <p:grpSpPr>
            <a:xfrm>
              <a:off x="911986" y="1115304"/>
              <a:ext cx="4036224" cy="1089581"/>
              <a:chOff x="7484265" y="1220840"/>
              <a:chExt cx="4036224" cy="1089581"/>
            </a:xfrm>
          </p:grpSpPr>
          <p:sp>
            <p:nvSpPr>
              <p:cNvPr id="21" name="išļîḓè"/>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功能需求；硬件环境；</a:t>
                </a:r>
                <a:endParaRPr lang="en-US" altLang="zh-CN" sz="1400" dirty="0"/>
              </a:p>
              <a:p>
                <a:pPr marL="171450" indent="-171450">
                  <a:lnSpc>
                    <a:spcPct val="150000"/>
                  </a:lnSpc>
                  <a:spcBef>
                    <a:spcPct val="0"/>
                  </a:spcBef>
                  <a:buFont typeface="Arial" panose="020B0604020202020204" pitchFamily="34" charset="0"/>
                  <a:buChar char="•"/>
                </a:pPr>
                <a:r>
                  <a:rPr lang="zh-CN" sz="1400" dirty="0"/>
                  <a:t>后期审查，修订；</a:t>
                </a:r>
                <a:endParaRPr lang="zh-CN" sz="1400" dirty="0"/>
              </a:p>
            </p:txBody>
          </p:sp>
          <p:sp>
            <p:nvSpPr>
              <p:cNvPr id="22" name="iṣļiďé"/>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16231183 </a:t>
                </a:r>
                <a:r>
                  <a:rPr lang="zh-CN" altLang="en-US" sz="1800" b="1" dirty="0"/>
                  <a:t>李嘉业</a:t>
                </a:r>
                <a:endParaRPr lang="zh-CN" altLang="en-US" sz="1800" b="1" dirty="0"/>
              </a:p>
            </p:txBody>
          </p:sp>
        </p:grpSp>
        <p:grpSp>
          <p:nvGrpSpPr>
            <p:cNvPr id="8" name="iŝḷîḓé"/>
            <p:cNvGrpSpPr/>
            <p:nvPr/>
          </p:nvGrpSpPr>
          <p:grpSpPr>
            <a:xfrm>
              <a:off x="911986" y="2406839"/>
              <a:ext cx="4036224" cy="1089581"/>
              <a:chOff x="7484265" y="1220840"/>
              <a:chExt cx="4036224" cy="1089581"/>
            </a:xfrm>
          </p:grpSpPr>
          <p:sp>
            <p:nvSpPr>
              <p:cNvPr id="19" name="ïšḻîḋe"/>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非功能性需求</a:t>
                </a:r>
                <a:endParaRPr lang="en-US" altLang="zh-CN" sz="1400" dirty="0"/>
              </a:p>
              <a:p>
                <a:pPr marL="171450" indent="-171450">
                  <a:lnSpc>
                    <a:spcPct val="150000"/>
                  </a:lnSpc>
                  <a:spcBef>
                    <a:spcPct val="0"/>
                  </a:spcBef>
                  <a:buFont typeface="Arial" panose="020B0604020202020204" pitchFamily="34" charset="0"/>
                  <a:buChar char="•"/>
                </a:pPr>
                <a:r>
                  <a:rPr lang="zh-CN" altLang="en-US" sz="1400" dirty="0"/>
                  <a:t>软件环境；用户界面需求；</a:t>
                </a:r>
                <a:endParaRPr lang="en-US" altLang="zh-CN" sz="1400" dirty="0"/>
              </a:p>
            </p:txBody>
          </p:sp>
          <p:sp>
            <p:nvSpPr>
              <p:cNvPr id="20" name="îṧļïḓê"/>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16231136 </a:t>
                </a:r>
                <a:r>
                  <a:rPr lang="zh-CN" altLang="en-US" sz="1800" b="1" dirty="0"/>
                  <a:t>张弩</a:t>
                </a:r>
                <a:endParaRPr lang="zh-CN" altLang="en-US" sz="1800" b="1" dirty="0"/>
              </a:p>
            </p:txBody>
          </p:sp>
        </p:grpSp>
        <p:grpSp>
          <p:nvGrpSpPr>
            <p:cNvPr id="9" name="ïŝļiďe"/>
            <p:cNvGrpSpPr/>
            <p:nvPr/>
          </p:nvGrpSpPr>
          <p:grpSpPr>
            <a:xfrm>
              <a:off x="911986" y="3698374"/>
              <a:ext cx="4036224" cy="1089581"/>
              <a:chOff x="7484265" y="1220840"/>
              <a:chExt cx="4036224" cy="1089581"/>
            </a:xfrm>
          </p:grpSpPr>
          <p:sp>
            <p:nvSpPr>
              <p:cNvPr id="17" name="îṧľïḓ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数据需求</a:t>
                </a:r>
                <a:r>
                  <a:rPr lang="en-US" altLang="zh-CN" sz="1400" dirty="0"/>
                  <a:t> </a:t>
                </a:r>
                <a:endParaRPr lang="en-US" altLang="zh-CN" sz="1400" dirty="0"/>
              </a:p>
              <a:p>
                <a:pPr marL="171450" indent="-171450">
                  <a:lnSpc>
                    <a:spcPct val="150000"/>
                  </a:lnSpc>
                  <a:spcBef>
                    <a:spcPct val="0"/>
                  </a:spcBef>
                  <a:buFont typeface="Arial" panose="020B0604020202020204" pitchFamily="34" charset="0"/>
                  <a:buChar char="•"/>
                </a:pPr>
                <a:r>
                  <a:rPr lang="zh-CN" sz="1400" dirty="0"/>
                  <a:t>数据需求中类的描述</a:t>
                </a:r>
                <a:endParaRPr lang="zh-CN" sz="1400" dirty="0"/>
              </a:p>
            </p:txBody>
          </p:sp>
          <p:sp>
            <p:nvSpPr>
              <p:cNvPr id="18" name="ïṧľîḑ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16231112 </a:t>
                </a:r>
                <a:r>
                  <a:rPr lang="zh-CN" altLang="en-US" sz="1800" b="1" dirty="0"/>
                  <a:t>王润安</a:t>
                </a:r>
                <a:endParaRPr lang="zh-CN" altLang="en-US" sz="1800" b="1" dirty="0"/>
              </a:p>
            </p:txBody>
          </p:sp>
        </p:grpSp>
        <p:grpSp>
          <p:nvGrpSpPr>
            <p:cNvPr id="10" name="ïṧḻíḓè"/>
            <p:cNvGrpSpPr/>
            <p:nvPr/>
          </p:nvGrpSpPr>
          <p:grpSpPr>
            <a:xfrm>
              <a:off x="911986" y="4989908"/>
              <a:ext cx="4036224" cy="1089581"/>
              <a:chOff x="7484265" y="1220840"/>
              <a:chExt cx="4036224" cy="1089581"/>
            </a:xfrm>
          </p:grpSpPr>
          <p:sp>
            <p:nvSpPr>
              <p:cNvPr id="15" name="íš1id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范围</a:t>
                </a:r>
                <a:r>
                  <a:rPr lang="en-US" altLang="zh-CN" sz="1400" dirty="0"/>
                  <a:t> </a:t>
                </a:r>
                <a:endParaRPr lang="en-US" altLang="zh-CN" sz="1400" dirty="0"/>
              </a:p>
              <a:p>
                <a:pPr marL="171450" indent="-171450">
                  <a:lnSpc>
                    <a:spcPct val="150000"/>
                  </a:lnSpc>
                  <a:spcBef>
                    <a:spcPct val="0"/>
                  </a:spcBef>
                  <a:buFont typeface="Arial" panose="020B0604020202020204" pitchFamily="34" charset="0"/>
                  <a:buChar char="•"/>
                </a:pPr>
                <a:r>
                  <a:rPr lang="zh-CN" sz="1400" dirty="0"/>
                  <a:t>引用文档</a:t>
                </a:r>
                <a:endParaRPr lang="zh-CN" sz="1400" dirty="0"/>
              </a:p>
            </p:txBody>
          </p:sp>
          <p:sp>
            <p:nvSpPr>
              <p:cNvPr id="16" name="i$ḷïḋ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16231173 </a:t>
                </a:r>
                <a:r>
                  <a:rPr lang="zh-CN" altLang="en-US" sz="1800" b="1" dirty="0"/>
                  <a:t>母江涛</a:t>
                </a:r>
                <a:endParaRPr lang="zh-CN" altLang="en-US" sz="1800" b="1" dirty="0"/>
              </a:p>
            </p:txBody>
          </p:sp>
        </p:grpSp>
        <p:cxnSp>
          <p:nvCxnSpPr>
            <p:cNvPr id="11" name="直接连接符 10"/>
            <p:cNvCxnSpPr/>
            <p:nvPr/>
          </p:nvCxnSpPr>
          <p:spPr>
            <a:xfrm>
              <a:off x="1000096" y="227232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0096" y="3539146"/>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0096" y="484407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97" idx="14"/>
            </p:cNvCxnSpPr>
            <p:nvPr/>
          </p:nvCxnSpPr>
          <p:spPr>
            <a:xfrm>
              <a:off x="1000096" y="6146926"/>
              <a:ext cx="52371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范围描述</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概述</a:t>
            </a:r>
            <a:endParaRPr lang="en-US" altLang="zh-CN" sz="1600" dirty="0"/>
          </a:p>
          <a:p>
            <a:pPr marL="171450" lvl="0" indent="-171450" algn="l">
              <a:buFont typeface="Arial" panose="020B0604020202020204" pitchFamily="34" charset="0"/>
              <a:buChar char="•"/>
            </a:pPr>
            <a:r>
              <a:rPr lang="zh-CN" sz="1600" dirty="0"/>
              <a:t>术语，缩略词与引用文档</a:t>
            </a:r>
            <a:endParaRPr lang="zh-CN" sz="160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概述</a:t>
            </a:r>
            <a:endParaRPr lang="zh-CN" altLang="en-US" dirty="0"/>
          </a:p>
        </p:txBody>
      </p:sp>
      <p:sp>
        <p:nvSpPr>
          <p:cNvPr id="5" name="文本框 4"/>
          <p:cNvSpPr txBox="1"/>
          <p:nvPr/>
        </p:nvSpPr>
        <p:spPr>
          <a:xfrm>
            <a:off x="828674" y="1409700"/>
            <a:ext cx="4829175" cy="2999740"/>
          </a:xfrm>
          <a:prstGeom prst="rect">
            <a:avLst/>
          </a:prstGeom>
          <a:noFill/>
        </p:spPr>
        <p:txBody>
          <a:bodyPr wrap="square" rtlCol="0">
            <a:spAutoFit/>
          </a:bodyPr>
          <a:lstStyle/>
          <a:p>
            <a:pPr fontAlgn="auto">
              <a:lnSpc>
                <a:spcPct val="150000"/>
              </a:lnSpc>
            </a:pPr>
            <a:r>
              <a:rPr lang="zh-CN" altLang="zh-CN" dirty="0"/>
              <a:t>本项目为简易机器人</a:t>
            </a:r>
            <a:r>
              <a:rPr lang="en-US" altLang="zh-CN" dirty="0"/>
              <a:t>,</a:t>
            </a:r>
            <a:r>
              <a:rPr lang="zh-CN" altLang="zh-CN" dirty="0"/>
              <a:t>实现</a:t>
            </a:r>
            <a:r>
              <a:rPr lang="zh-CN" altLang="en-US" dirty="0"/>
              <a:t>识别用户指令、根据指令</a:t>
            </a:r>
            <a:r>
              <a:rPr lang="zh-CN" altLang="zh-CN" dirty="0"/>
              <a:t>机器人在室内自动避障行进，物品抓取。</a:t>
            </a:r>
            <a:endParaRPr lang="zh-CN" altLang="zh-CN" dirty="0"/>
          </a:p>
          <a:p>
            <a:pPr fontAlgn="auto">
              <a:lnSpc>
                <a:spcPct val="150000"/>
              </a:lnSpc>
            </a:pPr>
            <a:r>
              <a:rPr lang="zh-CN" altLang="zh-CN" dirty="0"/>
              <a:t>实现的主要功能是</a:t>
            </a:r>
            <a:r>
              <a:rPr lang="zh-CN" altLang="en-US" dirty="0"/>
              <a:t>、</a:t>
            </a:r>
            <a:r>
              <a:rPr lang="zh-CN" altLang="zh-CN" dirty="0"/>
              <a:t>自动避障寻路</a:t>
            </a:r>
            <a:r>
              <a:rPr lang="zh-CN" altLang="en-US" dirty="0"/>
              <a:t>、</a:t>
            </a:r>
            <a:r>
              <a:rPr lang="zh-CN" altLang="zh-CN" dirty="0"/>
              <a:t>物品抓取。</a:t>
            </a:r>
            <a:r>
              <a:rPr lang="zh-CN" altLang="en-US" dirty="0"/>
              <a:t>同时要兼顾安全性、运行效率、可靠性、可扩展性。</a:t>
            </a:r>
            <a:endParaRPr lang="en-US" altLang="zh-CN" dirty="0"/>
          </a:p>
          <a:p>
            <a:pPr fontAlgn="auto">
              <a:lnSpc>
                <a:spcPct val="150000"/>
              </a:lnSpc>
            </a:pPr>
            <a:r>
              <a:rPr lang="zh-CN" altLang="zh-CN" dirty="0"/>
              <a:t>该项目可以用于家用智能机器人、智能管家、智能服务员等。</a:t>
            </a:r>
            <a:endParaRPr lang="zh-CN" altLang="en-US" dirty="0"/>
          </a:p>
        </p:txBody>
      </p:sp>
      <p:pic>
        <p:nvPicPr>
          <p:cNvPr id="2" name="Picture 6"/>
          <p:cNvPicPr>
            <a:picLocks noChangeAspect="1" noChangeArrowheads="1"/>
          </p:cNvPicPr>
          <p:nvPr/>
        </p:nvPicPr>
        <p:blipFill>
          <a:blip r:embed="rId1"/>
          <a:srcRect/>
          <a:stretch>
            <a:fillRect/>
          </a:stretch>
        </p:blipFill>
        <p:spPr bwMode="auto">
          <a:xfrm>
            <a:off x="6977380" y="1999298"/>
            <a:ext cx="3754438" cy="34290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术语、缩略词、引用文档</a:t>
            </a:r>
            <a:endParaRPr lang="zh-CN" altLang="en-US" dirty="0"/>
          </a:p>
        </p:txBody>
      </p:sp>
      <p:sp>
        <p:nvSpPr>
          <p:cNvPr id="3" name="页脚占位符 2"/>
          <p:cNvSpPr>
            <a:spLocks noGrp="1"/>
          </p:cNvSpPr>
          <p:nvPr>
            <p:ph type="ftr" sz="quarter" idx="11"/>
          </p:nvPr>
        </p:nvSpPr>
        <p:spPr>
          <a:xfrm>
            <a:off x="669924" y="6240463"/>
            <a:ext cx="4140201" cy="206381"/>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www.islide.cc</a:t>
            </a:r>
            <a:endParaRPr lang="zh-CN" altLang="en-US" dirty="0"/>
          </a:p>
        </p:txBody>
      </p:sp>
      <p:sp>
        <p:nvSpPr>
          <p:cNvPr id="6" name="文本框 5"/>
          <p:cNvSpPr txBox="1"/>
          <p:nvPr/>
        </p:nvSpPr>
        <p:spPr>
          <a:xfrm>
            <a:off x="669977" y="1319358"/>
            <a:ext cx="5079947" cy="2584450"/>
          </a:xfrm>
          <a:prstGeom prst="rect">
            <a:avLst/>
          </a:prstGeom>
          <a:noFill/>
        </p:spPr>
        <p:txBody>
          <a:bodyPr wrap="square" rtlCol="0">
            <a:spAutoFit/>
          </a:bodyPr>
          <a:lstStyle/>
          <a:p>
            <a:pPr fontAlgn="auto">
              <a:lnSpc>
                <a:spcPct val="150000"/>
              </a:lnSpc>
            </a:pPr>
            <a:r>
              <a:rPr lang="zh-CN" altLang="zh-CN" dirty="0"/>
              <a:t>简易机器人</a:t>
            </a:r>
            <a:r>
              <a:rPr lang="en-US" altLang="zh-CN" dirty="0"/>
              <a:t> Simple Robot </a:t>
            </a:r>
            <a:r>
              <a:rPr lang="zh-CN" altLang="zh-CN" dirty="0"/>
              <a:t>简称：</a:t>
            </a:r>
            <a:r>
              <a:rPr lang="en-US" altLang="zh-CN" dirty="0"/>
              <a:t>SR</a:t>
            </a:r>
            <a:endParaRPr lang="zh-CN" altLang="zh-CN" dirty="0"/>
          </a:p>
          <a:p>
            <a:pPr fontAlgn="auto">
              <a:lnSpc>
                <a:spcPct val="150000"/>
              </a:lnSpc>
            </a:pPr>
            <a:r>
              <a:rPr lang="zh-CN" altLang="zh-CN" dirty="0"/>
              <a:t>室内导航</a:t>
            </a:r>
            <a:r>
              <a:rPr lang="en-US" altLang="zh-CN" dirty="0"/>
              <a:t> Indoor Navigation </a:t>
            </a:r>
            <a:r>
              <a:rPr lang="zh-CN" altLang="zh-CN" dirty="0"/>
              <a:t>简称：</a:t>
            </a:r>
            <a:r>
              <a:rPr lang="en-US" altLang="zh-CN" dirty="0"/>
              <a:t>IN</a:t>
            </a:r>
            <a:endParaRPr lang="zh-CN" altLang="zh-CN" dirty="0"/>
          </a:p>
          <a:p>
            <a:pPr fontAlgn="auto">
              <a:lnSpc>
                <a:spcPct val="150000"/>
              </a:lnSpc>
            </a:pPr>
            <a:r>
              <a:rPr lang="zh-CN" altLang="zh-CN" dirty="0"/>
              <a:t>物品抓取</a:t>
            </a:r>
            <a:r>
              <a:rPr lang="en-US" altLang="zh-CN" dirty="0"/>
              <a:t> Object Grab	</a:t>
            </a:r>
            <a:r>
              <a:rPr lang="zh-CN" altLang="zh-CN" dirty="0"/>
              <a:t>简称：</a:t>
            </a:r>
            <a:r>
              <a:rPr lang="en-US" altLang="zh-CN" dirty="0"/>
              <a:t>OG</a:t>
            </a:r>
            <a:endParaRPr lang="zh-CN" altLang="zh-CN" dirty="0"/>
          </a:p>
          <a:p>
            <a:pPr fontAlgn="auto">
              <a:lnSpc>
                <a:spcPct val="150000"/>
              </a:lnSpc>
            </a:pPr>
            <a:r>
              <a:rPr lang="zh-CN" altLang="zh-CN" dirty="0"/>
              <a:t>语音控制</a:t>
            </a:r>
            <a:r>
              <a:rPr lang="en-US" altLang="zh-CN" dirty="0"/>
              <a:t> Speech Control </a:t>
            </a:r>
            <a:r>
              <a:rPr lang="zh-CN" altLang="zh-CN" dirty="0"/>
              <a:t>简称：</a:t>
            </a:r>
            <a:r>
              <a:rPr lang="en-US" altLang="zh-CN" dirty="0"/>
              <a:t>SC</a:t>
            </a:r>
            <a:endParaRPr lang="zh-CN" altLang="zh-CN" dirty="0"/>
          </a:p>
          <a:p>
            <a:pPr fontAlgn="auto">
              <a:lnSpc>
                <a:spcPct val="150000"/>
              </a:lnSpc>
            </a:pPr>
            <a:r>
              <a:rPr lang="zh-CN" altLang="zh-CN" dirty="0"/>
              <a:t>激光传感器</a:t>
            </a:r>
            <a:r>
              <a:rPr lang="en-US" altLang="zh-CN" dirty="0"/>
              <a:t> Laser Sensor </a:t>
            </a:r>
            <a:r>
              <a:rPr lang="zh-CN" altLang="zh-CN" dirty="0"/>
              <a:t>简称：</a:t>
            </a:r>
            <a:r>
              <a:rPr lang="en-US" altLang="zh-CN" dirty="0"/>
              <a:t>LS</a:t>
            </a:r>
            <a:endParaRPr lang="zh-CN" altLang="zh-CN" dirty="0"/>
          </a:p>
          <a:p>
            <a:pPr fontAlgn="auto">
              <a:lnSpc>
                <a:spcPct val="150000"/>
              </a:lnSpc>
            </a:pPr>
            <a:endParaRPr lang="zh-CN" altLang="en-US" dirty="0"/>
          </a:p>
        </p:txBody>
      </p:sp>
      <p:sp>
        <p:nvSpPr>
          <p:cNvPr id="7" name="文本框 6"/>
          <p:cNvSpPr txBox="1"/>
          <p:nvPr/>
        </p:nvSpPr>
        <p:spPr>
          <a:xfrm>
            <a:off x="670118" y="3742674"/>
            <a:ext cx="6834753" cy="1198880"/>
          </a:xfrm>
          <a:prstGeom prst="rect">
            <a:avLst/>
          </a:prstGeom>
          <a:noFill/>
        </p:spPr>
        <p:txBody>
          <a:bodyPr wrap="square" rtlCol="0">
            <a:spAutoFit/>
          </a:bodyPr>
          <a:lstStyle/>
          <a:p>
            <a:pPr fontAlgn="auto">
              <a:lnSpc>
                <a:spcPct val="150000"/>
              </a:lnSpc>
            </a:pPr>
            <a:r>
              <a:rPr lang="zh-CN" altLang="zh-CN" dirty="0"/>
              <a:t>①《机器人开发手册》</a:t>
            </a:r>
            <a:r>
              <a:rPr lang="en-US" altLang="zh-CN" dirty="0"/>
              <a:t>V1.1.0 2019-3</a:t>
            </a:r>
            <a:r>
              <a:rPr lang="zh-CN" altLang="zh-CN" dirty="0"/>
              <a:t>，软件工程课程组</a:t>
            </a:r>
            <a:endParaRPr lang="zh-CN" altLang="zh-CN" dirty="0"/>
          </a:p>
          <a:p>
            <a:pPr fontAlgn="auto">
              <a:lnSpc>
                <a:spcPct val="150000"/>
              </a:lnSpc>
            </a:pPr>
            <a:r>
              <a:rPr lang="zh-CN" altLang="zh-CN" dirty="0"/>
              <a:t>②《</a:t>
            </a:r>
            <a:r>
              <a:rPr lang="en-US" altLang="zh-CN" dirty="0"/>
              <a:t>SRS-</a:t>
            </a:r>
            <a:r>
              <a:rPr lang="zh-CN" altLang="zh-CN" dirty="0"/>
              <a:t>需求规格说明书模板》</a:t>
            </a:r>
            <a:r>
              <a:rPr lang="en-US" altLang="zh-CN" dirty="0"/>
              <a:t>2019</a:t>
            </a:r>
            <a:r>
              <a:rPr lang="zh-CN" altLang="zh-CN" dirty="0"/>
              <a:t>版</a:t>
            </a:r>
            <a:r>
              <a:rPr lang="en-US" altLang="zh-CN" dirty="0"/>
              <a:t> 2019-3</a:t>
            </a:r>
            <a:r>
              <a:rPr lang="zh-CN" altLang="zh-CN" dirty="0"/>
              <a:t>，软件工程课程组</a:t>
            </a:r>
            <a:endParaRPr lang="zh-CN"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各类需求</a:t>
            </a:r>
            <a:endParaRPr lang="zh-CN" sz="3600" b="0" dirty="0"/>
          </a:p>
        </p:txBody>
      </p:sp>
      <p:sp>
        <p:nvSpPr>
          <p:cNvPr id="6" name="文本占位符 5"/>
          <p:cNvSpPr>
            <a:spLocks noGrp="1"/>
          </p:cNvSpPr>
          <p:nvPr>
            <p:ph type="body" idx="1"/>
          </p:nvPr>
        </p:nvSpPr>
        <p:spPr>
          <a:xfrm>
            <a:off x="661490" y="3088505"/>
            <a:ext cx="4546600" cy="1015623"/>
          </a:xfrm>
        </p:spPr>
        <p:txBody>
          <a:bodyPr>
            <a:noAutofit/>
          </a:bodyPr>
          <a:lstStyle/>
          <a:p>
            <a:pPr marL="171450" lvl="0" indent="-171450" algn="l">
              <a:buFont typeface="Arial" panose="020B0604020202020204" pitchFamily="34" charset="0"/>
              <a:buChar char="•"/>
            </a:pPr>
            <a:r>
              <a:rPr lang="zh-CN" altLang="en-US" sz="1600" dirty="0"/>
              <a:t>业务需求</a:t>
            </a:r>
            <a:endParaRPr lang="en-US" altLang="zh-CN" sz="1600" dirty="0"/>
          </a:p>
          <a:p>
            <a:pPr marL="171450" lvl="0" indent="-171450" algn="l">
              <a:buFont typeface="Arial" panose="020B0604020202020204" pitchFamily="34" charset="0"/>
              <a:buChar char="•"/>
            </a:pPr>
            <a:r>
              <a:rPr lang="zh-CN" sz="1600" dirty="0"/>
              <a:t>功能需求</a:t>
            </a:r>
            <a:endParaRPr lang="zh-CN" sz="1600" dirty="0"/>
          </a:p>
          <a:p>
            <a:pPr marL="171450" lvl="0" indent="-171450" algn="l">
              <a:buFont typeface="Arial" panose="020B0604020202020204" pitchFamily="34" charset="0"/>
              <a:buChar char="•"/>
            </a:pPr>
            <a:r>
              <a:rPr lang="zh-CN" sz="1600" dirty="0"/>
              <a:t>数据需求</a:t>
            </a:r>
            <a:endParaRPr lang="zh-CN" sz="1600" dirty="0"/>
          </a:p>
          <a:p>
            <a:pPr marL="171450" lvl="0" indent="-171450" algn="l">
              <a:buFont typeface="Arial" panose="020B0604020202020204" pitchFamily="34" charset="0"/>
              <a:buChar char="•"/>
            </a:pPr>
            <a:r>
              <a:rPr lang="zh-CN" sz="1600" dirty="0"/>
              <a:t>非功能需求</a:t>
            </a:r>
            <a:endParaRPr lang="zh-CN" sz="160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0718" y="1"/>
            <a:ext cx="10850563" cy="1028699"/>
          </a:xfrm>
        </p:spPr>
        <p:txBody>
          <a:bodyPr/>
          <a:lstStyle/>
          <a:p>
            <a:r>
              <a:rPr lang="zh-CN" altLang="en-US" dirty="0"/>
              <a:t>业务需求</a:t>
            </a:r>
            <a:endParaRPr lang="zh-CN" altLang="en-US" dirty="0"/>
          </a:p>
        </p:txBody>
      </p:sp>
      <p:sp>
        <p:nvSpPr>
          <p:cNvPr id="6" name="文本框 5"/>
          <p:cNvSpPr txBox="1"/>
          <p:nvPr/>
        </p:nvSpPr>
        <p:spPr>
          <a:xfrm>
            <a:off x="670399" y="1246139"/>
            <a:ext cx="2533811" cy="5077460"/>
          </a:xfrm>
          <a:prstGeom prst="rect">
            <a:avLst/>
          </a:prstGeom>
          <a:noFill/>
        </p:spPr>
        <p:txBody>
          <a:bodyPr wrap="square" rtlCol="0">
            <a:spAutoFit/>
          </a:bodyPr>
          <a:lstStyle/>
          <a:p>
            <a:pPr fontAlgn="auto">
              <a:lnSpc>
                <a:spcPct val="150000"/>
              </a:lnSpc>
            </a:pPr>
            <a:r>
              <a:rPr lang="zh-CN" altLang="zh-CN" dirty="0"/>
              <a:t>本项目简易机器人</a:t>
            </a:r>
            <a:r>
              <a:rPr lang="zh-CN" altLang="en-US" dirty="0"/>
              <a:t>在室内运行</a:t>
            </a:r>
            <a:r>
              <a:rPr lang="zh-CN" altLang="zh-CN" dirty="0"/>
              <a:t>，室内会有多个障碍物，机器人从设置的起点开始运行，室内有预设的目标地点，放置着一些可以被机器人抓取的物品。</a:t>
            </a:r>
            <a:endParaRPr lang="zh-CN" altLang="zh-CN" dirty="0"/>
          </a:p>
          <a:p>
            <a:pPr fontAlgn="auto">
              <a:lnSpc>
                <a:spcPct val="150000"/>
              </a:lnSpc>
            </a:pPr>
            <a:r>
              <a:rPr lang="zh-CN" altLang="zh-CN" dirty="0"/>
              <a:t>用户发出指令，机器人接受指令并分析用户要求，之后机器人完成相应操作。</a:t>
            </a:r>
            <a:endParaRPr lang="zh-CN" altLang="zh-CN" dirty="0"/>
          </a:p>
          <a:p>
            <a:pPr fontAlgn="auto">
              <a:lnSpc>
                <a:spcPct val="150000"/>
              </a:lnSpc>
            </a:pPr>
            <a:endParaRPr lang="zh-CN" altLang="en-US" dirty="0"/>
          </a:p>
        </p:txBody>
      </p:sp>
      <p:pic>
        <p:nvPicPr>
          <p:cNvPr id="2" name="图片 4" descr="未命名文件"/>
          <p:cNvPicPr>
            <a:picLocks noChangeAspect="1"/>
          </p:cNvPicPr>
          <p:nvPr/>
        </p:nvPicPr>
        <p:blipFill>
          <a:blip r:embed="rId1"/>
          <a:stretch>
            <a:fillRect/>
          </a:stretch>
        </p:blipFill>
        <p:spPr>
          <a:xfrm>
            <a:off x="3832860" y="1245870"/>
            <a:ext cx="7799070" cy="5443855"/>
          </a:xfrm>
          <a:prstGeom prst="rect">
            <a:avLst/>
          </a:prstGeom>
          <a:noFill/>
          <a:ln w="9525">
            <a:noFill/>
          </a:ln>
        </p:spPr>
      </p:pic>
    </p:spTree>
  </p:cSld>
  <p:clrMapOvr>
    <a:masterClrMapping/>
  </p:clrMapOvr>
</p:sld>
</file>

<file path=ppt/tags/tag1.xml><?xml version="1.0" encoding="utf-8"?>
<p:tagLst xmlns:p="http://schemas.openxmlformats.org/presentationml/2006/main">
  <p:tag name="ISLIDE.DIAGRAM" val="f48ef244-3850-4800-9882-63d3c6849d33"/>
</p:tagLst>
</file>

<file path=ppt/tags/tag10.xml><?xml version="1.0" encoding="utf-8"?>
<p:tagLst xmlns:p="http://schemas.openxmlformats.org/presentationml/2006/main">
  <p:tag name="ISLIDE.DIAGRAM" val="0ff2eee5-142e-4f9c-a2bb-588b64e6f21c"/>
</p:tagLst>
</file>

<file path=ppt/tags/tag11.xml><?xml version="1.0" encoding="utf-8"?>
<p:tagLst xmlns:p="http://schemas.openxmlformats.org/presentationml/2006/main">
  <p:tag name="ISLIDE.DIAGRAM" val="eb6ce8d4-d194-4584-80cd-48ea3741a580"/>
</p:tagLst>
</file>

<file path=ppt/tags/tag12.xml><?xml version="1.0" encoding="utf-8"?>
<p:tagLst xmlns:p="http://schemas.openxmlformats.org/presentationml/2006/main">
  <p:tag name="KSO_WM_SLIDE_MODEL_TYPE" val="numdgm"/>
</p:tagLst>
</file>

<file path=ppt/tags/tag13.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2.xml><?xml version="1.0" encoding="utf-8"?>
<p:tagLst xmlns:p="http://schemas.openxmlformats.org/presentationml/2006/main">
  <p:tag name="ISLIDE.DIAGRAM" val="3959f8f2-49a5-4116-b413-38bb824e0785"/>
</p:tagLst>
</file>

<file path=ppt/tags/tag3.xml><?xml version="1.0" encoding="utf-8"?>
<p:tagLst xmlns:p="http://schemas.openxmlformats.org/presentationml/2006/main">
  <p:tag name="ISLIDE.DIAGRAM" val="dc40937b-3a85-4f6a-8dc4-e6429ecbda2d"/>
</p:tagLst>
</file>

<file path=ppt/tags/tag4.xml><?xml version="1.0" encoding="utf-8"?>
<p:tagLst xmlns:p="http://schemas.openxmlformats.org/presentationml/2006/main">
  <p:tag name="ISLIDE.DIAGRAM" val="680d3f6f-d5f1-4382-b936-45a6fb4fd8a1"/>
</p:tagLst>
</file>

<file path=ppt/tags/tag5.xml><?xml version="1.0" encoding="utf-8"?>
<p:tagLst xmlns:p="http://schemas.openxmlformats.org/presentationml/2006/main">
  <p:tag name="ISLIDE.DIAGRAM" val="dc40937b-3a85-4f6a-8dc4-e6429ecbda2d"/>
</p:tagLst>
</file>

<file path=ppt/tags/tag6.xml><?xml version="1.0" encoding="utf-8"?>
<p:tagLst xmlns:p="http://schemas.openxmlformats.org/presentationml/2006/main">
  <p:tag name="ISLIDE.DIAGRAM" val="0e458ad7-88e0-4ba2-b9b4-1dceb65f7bb0"/>
</p:tagLst>
</file>

<file path=ppt/tags/tag7.xml><?xml version="1.0" encoding="utf-8"?>
<p:tagLst xmlns:p="http://schemas.openxmlformats.org/presentationml/2006/main">
  <p:tag name="ISLIDE.DIAGRAM" val="0ff2eee5-142e-4f9c-a2bb-588b64e6f21c"/>
</p:tagLst>
</file>

<file path=ppt/tags/tag8.xml><?xml version="1.0" encoding="utf-8"?>
<p:tagLst xmlns:p="http://schemas.openxmlformats.org/presentationml/2006/main">
  <p:tag name="ISLIDE.DIAGRAM" val="0ff2eee5-142e-4f9c-a2bb-588b64e6f21c"/>
</p:tagLst>
</file>

<file path=ppt/tags/tag9.xml><?xml version="1.0" encoding="utf-8"?>
<p:tagLst xmlns:p="http://schemas.openxmlformats.org/presentationml/2006/main">
  <p:tag name="ISLIDE.DIAGRAM" val="0ff2eee5-142e-4f9c-a2bb-588b64e6f21c"/>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5">
  <a:themeElements>
    <a:clrScheme name="自定义 53">
      <a:dk1>
        <a:srgbClr val="000000"/>
      </a:dk1>
      <a:lt1>
        <a:srgbClr val="FFFFFF"/>
      </a:lt1>
      <a:dk2>
        <a:srgbClr val="778495"/>
      </a:dk2>
      <a:lt2>
        <a:srgbClr val="F0F0F0"/>
      </a:lt2>
      <a:accent1>
        <a:srgbClr val="48B9E5"/>
      </a:accent1>
      <a:accent2>
        <a:srgbClr val="146D90"/>
      </a:accent2>
      <a:accent3>
        <a:srgbClr val="0B9981"/>
      </a:accent3>
      <a:accent4>
        <a:srgbClr val="008A9F"/>
      </a:accent4>
      <a:accent5>
        <a:srgbClr val="14438A"/>
      </a:accent5>
      <a:accent6>
        <a:srgbClr val="116584"/>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3557</Words>
  <Application>WPS 演示</Application>
  <PresentationFormat>宽屏</PresentationFormat>
  <Paragraphs>455</Paragraphs>
  <Slides>31</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Arial</vt:lpstr>
      <vt:lpstr>宋体</vt:lpstr>
      <vt:lpstr>Wingdings</vt:lpstr>
      <vt:lpstr>微软雅黑</vt:lpstr>
      <vt:lpstr>Arial</vt:lpstr>
      <vt:lpstr>Impact</vt:lpstr>
      <vt:lpstr>Arial Unicode MS</vt:lpstr>
      <vt:lpstr>Calibri</vt:lpstr>
      <vt:lpstr>等线</vt:lpstr>
      <vt:lpstr>Calibri</vt:lpstr>
      <vt:lpstr>主题5</vt:lpstr>
      <vt:lpstr>1_主题5</vt:lpstr>
      <vt:lpstr>Team108_需求评审</vt:lpstr>
      <vt:lpstr>PowerPoint 演示文稿</vt:lpstr>
      <vt:lpstr>小组分工</vt:lpstr>
      <vt:lpstr>小组分工</vt:lpstr>
      <vt:lpstr>范围描述</vt:lpstr>
      <vt:lpstr>概述</vt:lpstr>
      <vt:lpstr>术语、缩略词、引用文档</vt:lpstr>
      <vt:lpstr>各类需求</vt:lpstr>
      <vt:lpstr>业务需求</vt:lpstr>
      <vt:lpstr>功能需求</vt:lpstr>
      <vt:lpstr>用例模型</vt:lpstr>
      <vt:lpstr>用户描述</vt:lpstr>
      <vt:lpstr>用例模型（详细描述）</vt:lpstr>
      <vt:lpstr>数据需求</vt:lpstr>
      <vt:lpstr>类层次说明</vt:lpstr>
      <vt:lpstr>类层次说明</vt:lpstr>
      <vt:lpstr>类详细说明——导航及控制</vt:lpstr>
      <vt:lpstr>类详细说明——导航及控制</vt:lpstr>
      <vt:lpstr>类详细说明——物体识别及抓取</vt:lpstr>
      <vt:lpstr>类详细说明——启动及终止</vt:lpstr>
      <vt:lpstr>Click to edit Master title style</vt:lpstr>
      <vt:lpstr>Thanks. And Your Slogan Here.</vt:lpstr>
      <vt:lpstr>PowerPoint 演示文稿</vt:lpstr>
      <vt:lpstr>PowerPoint 演示文稿</vt:lpstr>
      <vt:lpstr>PowerPoint 演示文稿</vt:lpstr>
      <vt:lpstr>软硬件需求分析</vt:lpstr>
      <vt:lpstr>硬软件需求</vt:lpstr>
      <vt:lpstr>Section Header Here</vt:lpstr>
      <vt:lpstr>Click to edit Master title style</vt:lpstr>
      <vt:lpstr>Click to edit Master title style</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Lee</cp:lastModifiedBy>
  <cp:revision>40</cp:revision>
  <cp:lastPrinted>2017-12-11T16:00:00Z</cp:lastPrinted>
  <dcterms:created xsi:type="dcterms:W3CDTF">2017-12-11T16:00:00Z</dcterms:created>
  <dcterms:modified xsi:type="dcterms:W3CDTF">2019-04-01T09:21:58Z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2052-11.1.0.8567</vt:lpwstr>
  </property>
</Properties>
</file>