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1729" r:id="rId2"/>
    <p:sldId id="275" r:id="rId3"/>
    <p:sldId id="1740" r:id="rId4"/>
    <p:sldId id="1741" r:id="rId5"/>
    <p:sldId id="1743" r:id="rId6"/>
    <p:sldId id="1744" r:id="rId7"/>
    <p:sldId id="1745" r:id="rId8"/>
    <p:sldId id="258" r:id="rId9"/>
    <p:sldId id="1730" r:id="rId10"/>
    <p:sldId id="1731" r:id="rId11"/>
    <p:sldId id="1734" r:id="rId12"/>
    <p:sldId id="1732" r:id="rId13"/>
    <p:sldId id="1733" r:id="rId14"/>
    <p:sldId id="1735" r:id="rId15"/>
    <p:sldId id="1736" r:id="rId16"/>
    <p:sldId id="1737" r:id="rId17"/>
    <p:sldId id="1739" r:id="rId18"/>
    <p:sldId id="1738"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61"/>
    <a:srgbClr val="2EBACE"/>
    <a:srgbClr val="D6EEFA"/>
    <a:srgbClr val="F2FAFD"/>
    <a:srgbClr val="F6FCFE"/>
    <a:srgbClr val="E51111"/>
    <a:srgbClr val="015978"/>
    <a:srgbClr val="1B8BA1"/>
    <a:srgbClr val="66DADA"/>
    <a:srgbClr val="1B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8" autoAdjust="0"/>
    <p:restoredTop sz="94660"/>
  </p:normalViewPr>
  <p:slideViewPr>
    <p:cSldViewPr snapToGrid="0">
      <p:cViewPr varScale="1">
        <p:scale>
          <a:sx n="83" d="100"/>
          <a:sy n="83" d="100"/>
        </p:scale>
        <p:origin x="57" y="207"/>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www.officeplus.cn/Template/Home.shtml" TargetMode="Externa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669925" y="2150019"/>
            <a:ext cx="4423002"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p:nvPr>
        </p:nvSpPr>
        <p:spPr>
          <a:xfrm>
            <a:off x="669925" y="1320800"/>
            <a:ext cx="4423002" cy="698591"/>
          </a:xfrm>
        </p:spPr>
        <p:txBody>
          <a:bodyPr anchor="ctr">
            <a:normAutofit/>
          </a:bodyPr>
          <a:lstStyle>
            <a:lvl1pPr algn="l">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5" y="3189949"/>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3453845"/>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60" name="组合 59"/>
          <p:cNvGrpSpPr/>
          <p:nvPr userDrawn="1"/>
        </p:nvGrpSpPr>
        <p:grpSpPr>
          <a:xfrm>
            <a:off x="-12088" y="4794394"/>
            <a:ext cx="12204089" cy="2063607"/>
            <a:chOff x="-12088" y="4794394"/>
            <a:chExt cx="12204089" cy="2063607"/>
          </a:xfrm>
        </p:grpSpPr>
        <p:sp>
          <p:nvSpPr>
            <p:cNvPr id="52" name="任意多边形: 形状 51"/>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4" name="任意多边形: 形状 53"/>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56" name="任意多边形: 形状 55"/>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58" name="任意多边形: 形状 57"/>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grpSp>
        <p:nvGrpSpPr>
          <p:cNvPr id="59" name="组合 58"/>
          <p:cNvGrpSpPr/>
          <p:nvPr userDrawn="1"/>
        </p:nvGrpSpPr>
        <p:grpSpPr>
          <a:xfrm>
            <a:off x="7778078" y="0"/>
            <a:ext cx="4413923" cy="3499502"/>
            <a:chOff x="7778078" y="0"/>
            <a:chExt cx="4413923" cy="3499502"/>
          </a:xfrm>
        </p:grpSpPr>
        <p:sp>
          <p:nvSpPr>
            <p:cNvPr id="42" name="任意多边形: 形状 41"/>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40" name="任意多边形: 形状 39"/>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8" name="任意多边形: 形状 37"/>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36" name="任意多边形: 形状 35"/>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1956131" y="2352597"/>
            <a:ext cx="4535055" cy="656792"/>
          </a:xfrm>
        </p:spPr>
        <p:txBody>
          <a:bodyPr anchor="ctr">
            <a:normAutofit/>
          </a:bodyPr>
          <a:lstStyle>
            <a:lvl1pPr algn="ctr">
              <a:defRPr sz="2400" b="1">
                <a:solidFill>
                  <a:srgbClr val="003D6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1950358" y="3233648"/>
            <a:ext cx="4546600" cy="1015623"/>
          </a:xfrm>
        </p:spPr>
        <p:txBody>
          <a:bodyPr anchor="t">
            <a:normAutofit/>
          </a:bodyPr>
          <a:lstStyle>
            <a:lvl1pPr marL="0" indent="0" algn="ctr">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p>
        </p:txBody>
      </p:sp>
      <p:grpSp>
        <p:nvGrpSpPr>
          <p:cNvPr id="9" name="组合 8"/>
          <p:cNvGrpSpPr/>
          <p:nvPr userDrawn="1"/>
        </p:nvGrpSpPr>
        <p:grpSpPr>
          <a:xfrm flipV="1">
            <a:off x="8256760" y="-16020"/>
            <a:ext cx="3935241" cy="6874019"/>
            <a:chOff x="7778078" y="0"/>
            <a:chExt cx="4413923" cy="3499502"/>
          </a:xfrm>
        </p:grpSpPr>
        <p:sp>
          <p:nvSpPr>
            <p:cNvPr id="10" name="任意多边形: 形状 9"/>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1" name="任意多边形: 形状 10"/>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2" name="任意多边形: 形状 11"/>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3" name="任意多边形: 形状 12"/>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t>2019/6/3</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t>2019/6/3</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299591" y="1502142"/>
            <a:ext cx="3985202" cy="865136"/>
          </a:xfrm>
        </p:spPr>
        <p:txBody>
          <a:bodyPr anchor="ctr">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6299591" y="2930176"/>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6299591" y="3245810"/>
            <a:ext cx="3985202" cy="310871"/>
          </a:xfrm>
        </p:spPr>
        <p:txBody>
          <a:bodyPr vert="horz" lIns="91440" tIns="45720" rIns="91440" bIns="45720" rtlCol="0">
            <a:normAutofit/>
          </a:bodyPr>
          <a:lstStyle>
            <a:lvl1pPr marL="0" indent="0" algn="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16" name="组合 15"/>
          <p:cNvGrpSpPr/>
          <p:nvPr userDrawn="1"/>
        </p:nvGrpSpPr>
        <p:grpSpPr>
          <a:xfrm flipH="1">
            <a:off x="-1" y="0"/>
            <a:ext cx="3893927" cy="3087232"/>
            <a:chOff x="7778078" y="0"/>
            <a:chExt cx="4413923" cy="3499502"/>
          </a:xfrm>
        </p:grpSpPr>
        <p:sp>
          <p:nvSpPr>
            <p:cNvPr id="17" name="任意多边形: 形状 16"/>
            <p:cNvSpPr/>
            <p:nvPr userDrawn="1"/>
          </p:nvSpPr>
          <p:spPr bwMode="auto">
            <a:xfrm>
              <a:off x="7778078" y="1"/>
              <a:ext cx="4413922" cy="3499501"/>
            </a:xfrm>
            <a:custGeom>
              <a:avLst/>
              <a:gdLst>
                <a:gd name="connsiteX0" fmla="*/ 0 w 4413922"/>
                <a:gd name="connsiteY0" fmla="*/ 0 h 3499501"/>
                <a:gd name="connsiteX1" fmla="*/ 4413922 w 4413922"/>
                <a:gd name="connsiteY1" fmla="*/ 0 h 3499501"/>
                <a:gd name="connsiteX2" fmla="*/ 4413922 w 4413922"/>
                <a:gd name="connsiteY2" fmla="*/ 3499501 h 3499501"/>
              </a:gdLst>
              <a:ahLst/>
              <a:cxnLst>
                <a:cxn ang="0">
                  <a:pos x="connsiteX0" y="connsiteY0"/>
                </a:cxn>
                <a:cxn ang="0">
                  <a:pos x="connsiteX1" y="connsiteY1"/>
                </a:cxn>
                <a:cxn ang="0">
                  <a:pos x="connsiteX2" y="connsiteY2"/>
                </a:cxn>
              </a:cxnLst>
              <a:rect l="l" t="t" r="r" b="b"/>
              <a:pathLst>
                <a:path w="4413922" h="3499501">
                  <a:moveTo>
                    <a:pt x="0" y="0"/>
                  </a:moveTo>
                  <a:lnTo>
                    <a:pt x="4413922" y="0"/>
                  </a:lnTo>
                  <a:lnTo>
                    <a:pt x="4413922" y="3499501"/>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9" name="任意多边形: 形状 18"/>
            <p:cNvSpPr/>
            <p:nvPr userDrawn="1"/>
          </p:nvSpPr>
          <p:spPr bwMode="auto">
            <a:xfrm>
              <a:off x="7821128" y="0"/>
              <a:ext cx="4370872" cy="2993432"/>
            </a:xfrm>
            <a:custGeom>
              <a:avLst/>
              <a:gdLst>
                <a:gd name="connsiteX0" fmla="*/ 0 w 4370872"/>
                <a:gd name="connsiteY0" fmla="*/ 0 h 2993432"/>
                <a:gd name="connsiteX1" fmla="*/ 4370872 w 4370872"/>
                <a:gd name="connsiteY1" fmla="*/ 0 h 2993432"/>
                <a:gd name="connsiteX2" fmla="*/ 4370872 w 4370872"/>
                <a:gd name="connsiteY2" fmla="*/ 2993432 h 2993432"/>
              </a:gdLst>
              <a:ahLst/>
              <a:cxnLst>
                <a:cxn ang="0">
                  <a:pos x="connsiteX0" y="connsiteY0"/>
                </a:cxn>
                <a:cxn ang="0">
                  <a:pos x="connsiteX1" y="connsiteY1"/>
                </a:cxn>
                <a:cxn ang="0">
                  <a:pos x="connsiteX2" y="connsiteY2"/>
                </a:cxn>
              </a:cxnLst>
              <a:rect l="l" t="t" r="r" b="b"/>
              <a:pathLst>
                <a:path w="4370872" h="2993432">
                  <a:moveTo>
                    <a:pt x="0" y="0"/>
                  </a:moveTo>
                  <a:lnTo>
                    <a:pt x="4370872" y="0"/>
                  </a:lnTo>
                  <a:lnTo>
                    <a:pt x="4370872" y="2993432"/>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1" name="任意多边形: 形状 20"/>
            <p:cNvSpPr/>
            <p:nvPr userDrawn="1"/>
          </p:nvSpPr>
          <p:spPr bwMode="auto">
            <a:xfrm>
              <a:off x="7889890" y="1"/>
              <a:ext cx="4302111" cy="2419939"/>
            </a:xfrm>
            <a:custGeom>
              <a:avLst/>
              <a:gdLst>
                <a:gd name="connsiteX0" fmla="*/ 0 w 4302111"/>
                <a:gd name="connsiteY0" fmla="*/ 0 h 2419939"/>
                <a:gd name="connsiteX1" fmla="*/ 4302111 w 4302111"/>
                <a:gd name="connsiteY1" fmla="*/ 0 h 2419939"/>
                <a:gd name="connsiteX2" fmla="*/ 4302111 w 4302111"/>
                <a:gd name="connsiteY2" fmla="*/ 2419939 h 2419939"/>
              </a:gdLst>
              <a:ahLst/>
              <a:cxnLst>
                <a:cxn ang="0">
                  <a:pos x="connsiteX0" y="connsiteY0"/>
                </a:cxn>
                <a:cxn ang="0">
                  <a:pos x="connsiteX1" y="connsiteY1"/>
                </a:cxn>
                <a:cxn ang="0">
                  <a:pos x="connsiteX2" y="connsiteY2"/>
                </a:cxn>
              </a:cxnLst>
              <a:rect l="l" t="t" r="r" b="b"/>
              <a:pathLst>
                <a:path w="4302111" h="2419939">
                  <a:moveTo>
                    <a:pt x="0" y="0"/>
                  </a:moveTo>
                  <a:lnTo>
                    <a:pt x="4302111" y="0"/>
                  </a:lnTo>
                  <a:lnTo>
                    <a:pt x="4302111" y="241993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4" name="任意多边形: 形状 23"/>
            <p:cNvSpPr/>
            <p:nvPr userDrawn="1"/>
          </p:nvSpPr>
          <p:spPr bwMode="auto">
            <a:xfrm>
              <a:off x="7985356" y="0"/>
              <a:ext cx="4206644" cy="1895952"/>
            </a:xfrm>
            <a:custGeom>
              <a:avLst/>
              <a:gdLst>
                <a:gd name="connsiteX0" fmla="*/ 0 w 4206644"/>
                <a:gd name="connsiteY0" fmla="*/ 0 h 1895952"/>
                <a:gd name="connsiteX1" fmla="*/ 4206644 w 4206644"/>
                <a:gd name="connsiteY1" fmla="*/ 0 h 1895952"/>
                <a:gd name="connsiteX2" fmla="*/ 4206644 w 4206644"/>
                <a:gd name="connsiteY2" fmla="*/ 1895952 h 1895952"/>
              </a:gdLst>
              <a:ahLst/>
              <a:cxnLst>
                <a:cxn ang="0">
                  <a:pos x="connsiteX0" y="connsiteY0"/>
                </a:cxn>
                <a:cxn ang="0">
                  <a:pos x="connsiteX1" y="connsiteY1"/>
                </a:cxn>
                <a:cxn ang="0">
                  <a:pos x="connsiteX2" y="connsiteY2"/>
                </a:cxn>
              </a:cxnLst>
              <a:rect l="l" t="t" r="r" b="b"/>
              <a:pathLst>
                <a:path w="4206644" h="1895952">
                  <a:moveTo>
                    <a:pt x="0" y="0"/>
                  </a:moveTo>
                  <a:lnTo>
                    <a:pt x="4206644" y="0"/>
                  </a:lnTo>
                  <a:lnTo>
                    <a:pt x="4206644" y="1895952"/>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grpSp>
      <p:grpSp>
        <p:nvGrpSpPr>
          <p:cNvPr id="25" name="组合 24"/>
          <p:cNvGrpSpPr/>
          <p:nvPr userDrawn="1"/>
        </p:nvGrpSpPr>
        <p:grpSpPr>
          <a:xfrm flipH="1">
            <a:off x="-12089" y="4291344"/>
            <a:ext cx="12204089" cy="2566658"/>
            <a:chOff x="-12088" y="4794394"/>
            <a:chExt cx="12204089" cy="2063607"/>
          </a:xfrm>
        </p:grpSpPr>
        <p:sp>
          <p:nvSpPr>
            <p:cNvPr id="26" name="任意多边形: 形状 25"/>
            <p:cNvSpPr/>
            <p:nvPr userDrawn="1"/>
          </p:nvSpPr>
          <p:spPr bwMode="auto">
            <a:xfrm>
              <a:off x="554582" y="4942832"/>
              <a:ext cx="11637418" cy="1915168"/>
            </a:xfrm>
            <a:custGeom>
              <a:avLst/>
              <a:gdLst>
                <a:gd name="connsiteX0" fmla="*/ 8612903 w 11637418"/>
                <a:gd name="connsiteY0" fmla="*/ 0 h 1915168"/>
                <a:gd name="connsiteX1" fmla="*/ 11637418 w 11637418"/>
                <a:gd name="connsiteY1" fmla="*/ 1581105 h 1915168"/>
                <a:gd name="connsiteX2" fmla="*/ 11637418 w 11637418"/>
                <a:gd name="connsiteY2" fmla="*/ 1915168 h 1915168"/>
                <a:gd name="connsiteX3" fmla="*/ 0 w 11637418"/>
                <a:gd name="connsiteY3" fmla="*/ 1915168 h 1915168"/>
              </a:gdLst>
              <a:ahLst/>
              <a:cxnLst>
                <a:cxn ang="0">
                  <a:pos x="connsiteX0" y="connsiteY0"/>
                </a:cxn>
                <a:cxn ang="0">
                  <a:pos x="connsiteX1" y="connsiteY1"/>
                </a:cxn>
                <a:cxn ang="0">
                  <a:pos x="connsiteX2" y="connsiteY2"/>
                </a:cxn>
                <a:cxn ang="0">
                  <a:pos x="connsiteX3" y="connsiteY3"/>
                </a:cxn>
              </a:cxnLst>
              <a:rect l="l" t="t" r="r" b="b"/>
              <a:pathLst>
                <a:path w="11637418" h="1915168">
                  <a:moveTo>
                    <a:pt x="8612903" y="0"/>
                  </a:moveTo>
                  <a:lnTo>
                    <a:pt x="11637418" y="1581105"/>
                  </a:lnTo>
                  <a:lnTo>
                    <a:pt x="11637418" y="1915168"/>
                  </a:lnTo>
                  <a:lnTo>
                    <a:pt x="0" y="1915168"/>
                  </a:lnTo>
                  <a:close/>
                </a:path>
              </a:pathLst>
            </a:custGeom>
            <a:solidFill>
              <a:schemeClr val="accent1">
                <a:lumMod val="40000"/>
                <a:lumOff val="60000"/>
                <a:alpha val="3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7" name="任意多边形: 形状 26"/>
            <p:cNvSpPr/>
            <p:nvPr userDrawn="1"/>
          </p:nvSpPr>
          <p:spPr bwMode="auto">
            <a:xfrm>
              <a:off x="335096" y="4794394"/>
              <a:ext cx="11856904" cy="2063607"/>
            </a:xfrm>
            <a:custGeom>
              <a:avLst/>
              <a:gdLst>
                <a:gd name="connsiteX0" fmla="*/ 7128328 w 11856904"/>
                <a:gd name="connsiteY0" fmla="*/ 0 h 2063607"/>
                <a:gd name="connsiteX1" fmla="*/ 11856904 w 11856904"/>
                <a:gd name="connsiteY1" fmla="*/ 1832069 h 2063607"/>
                <a:gd name="connsiteX2" fmla="*/ 11856904 w 11856904"/>
                <a:gd name="connsiteY2" fmla="*/ 2063607 h 2063607"/>
                <a:gd name="connsiteX3" fmla="*/ 0 w 11856904"/>
                <a:gd name="connsiteY3" fmla="*/ 2063607 h 2063607"/>
              </a:gdLst>
              <a:ahLst/>
              <a:cxnLst>
                <a:cxn ang="0">
                  <a:pos x="connsiteX0" y="connsiteY0"/>
                </a:cxn>
                <a:cxn ang="0">
                  <a:pos x="connsiteX1" y="connsiteY1"/>
                </a:cxn>
                <a:cxn ang="0">
                  <a:pos x="connsiteX2" y="connsiteY2"/>
                </a:cxn>
                <a:cxn ang="0">
                  <a:pos x="connsiteX3" y="connsiteY3"/>
                </a:cxn>
              </a:cxnLst>
              <a:rect l="l" t="t" r="r" b="b"/>
              <a:pathLst>
                <a:path w="11856904" h="2063607">
                  <a:moveTo>
                    <a:pt x="7128328" y="0"/>
                  </a:moveTo>
                  <a:lnTo>
                    <a:pt x="11856904" y="1832069"/>
                  </a:lnTo>
                  <a:lnTo>
                    <a:pt x="11856904" y="2063607"/>
                  </a:lnTo>
                  <a:lnTo>
                    <a:pt x="0" y="2063607"/>
                  </a:lnTo>
                  <a:close/>
                </a:path>
              </a:pathLst>
            </a:custGeom>
            <a:solidFill>
              <a:schemeClr val="accent2">
                <a:lumMod val="60000"/>
                <a:lumOff val="40000"/>
                <a:alpha val="47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8" name="任意多边形: 形状 27"/>
            <p:cNvSpPr/>
            <p:nvPr userDrawn="1"/>
          </p:nvSpPr>
          <p:spPr bwMode="auto">
            <a:xfrm>
              <a:off x="139320" y="4847832"/>
              <a:ext cx="12052680" cy="2010168"/>
            </a:xfrm>
            <a:custGeom>
              <a:avLst/>
              <a:gdLst>
                <a:gd name="connsiteX0" fmla="*/ 5073792 w 12052680"/>
                <a:gd name="connsiteY0" fmla="*/ 0 h 2010168"/>
                <a:gd name="connsiteX1" fmla="*/ 12052680 w 12052680"/>
                <a:gd name="connsiteY1" fmla="*/ 1869250 h 2010168"/>
                <a:gd name="connsiteX2" fmla="*/ 12052680 w 12052680"/>
                <a:gd name="connsiteY2" fmla="*/ 2010168 h 2010168"/>
                <a:gd name="connsiteX3" fmla="*/ 0 w 12052680"/>
                <a:gd name="connsiteY3" fmla="*/ 2010168 h 2010168"/>
              </a:gdLst>
              <a:ahLst/>
              <a:cxnLst>
                <a:cxn ang="0">
                  <a:pos x="connsiteX0" y="connsiteY0"/>
                </a:cxn>
                <a:cxn ang="0">
                  <a:pos x="connsiteX1" y="connsiteY1"/>
                </a:cxn>
                <a:cxn ang="0">
                  <a:pos x="connsiteX2" y="connsiteY2"/>
                </a:cxn>
                <a:cxn ang="0">
                  <a:pos x="connsiteX3" y="connsiteY3"/>
                </a:cxn>
              </a:cxnLst>
              <a:rect l="l" t="t" r="r" b="b"/>
              <a:pathLst>
                <a:path w="12052680" h="2010168">
                  <a:moveTo>
                    <a:pt x="5073792" y="0"/>
                  </a:moveTo>
                  <a:lnTo>
                    <a:pt x="12052680" y="1869250"/>
                  </a:lnTo>
                  <a:lnTo>
                    <a:pt x="12052680" y="2010168"/>
                  </a:lnTo>
                  <a:lnTo>
                    <a:pt x="0" y="201016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a:p>
          </p:txBody>
        </p:sp>
        <p:sp>
          <p:nvSpPr>
            <p:cNvPr id="29" name="任意多边形: 形状 28"/>
            <p:cNvSpPr/>
            <p:nvPr userDrawn="1"/>
          </p:nvSpPr>
          <p:spPr bwMode="auto">
            <a:xfrm>
              <a:off x="-12088" y="5275332"/>
              <a:ext cx="12204089" cy="1582668"/>
            </a:xfrm>
            <a:custGeom>
              <a:avLst/>
              <a:gdLst>
                <a:gd name="connsiteX0" fmla="*/ 2856139 w 12204089"/>
                <a:gd name="connsiteY0" fmla="*/ 0 h 1582668"/>
                <a:gd name="connsiteX1" fmla="*/ 12204089 w 12204089"/>
                <a:gd name="connsiteY1" fmla="*/ 1521377 h 1582668"/>
                <a:gd name="connsiteX2" fmla="*/ 12204089 w 12204089"/>
                <a:gd name="connsiteY2" fmla="*/ 1582668 h 1582668"/>
                <a:gd name="connsiteX3" fmla="*/ 0 w 12204089"/>
                <a:gd name="connsiteY3" fmla="*/ 1582668 h 1582668"/>
              </a:gdLst>
              <a:ahLst/>
              <a:cxnLst>
                <a:cxn ang="0">
                  <a:pos x="connsiteX0" y="connsiteY0"/>
                </a:cxn>
                <a:cxn ang="0">
                  <a:pos x="connsiteX1" y="connsiteY1"/>
                </a:cxn>
                <a:cxn ang="0">
                  <a:pos x="connsiteX2" y="connsiteY2"/>
                </a:cxn>
                <a:cxn ang="0">
                  <a:pos x="connsiteX3" y="connsiteY3"/>
                </a:cxn>
              </a:cxnLst>
              <a:rect l="l" t="t" r="r" b="b"/>
              <a:pathLst>
                <a:path w="12204089" h="1582668">
                  <a:moveTo>
                    <a:pt x="2856139" y="0"/>
                  </a:moveTo>
                  <a:lnTo>
                    <a:pt x="12204089" y="1521377"/>
                  </a:lnTo>
                  <a:lnTo>
                    <a:pt x="12204089" y="1582668"/>
                  </a:lnTo>
                  <a:lnTo>
                    <a:pt x="0" y="1582668"/>
                  </a:lnTo>
                  <a:close/>
                </a:path>
              </a:pathLst>
            </a:custGeom>
            <a:solidFill>
              <a:schemeClr val="accent1">
                <a:alpha val="7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lvl="0"/>
              <a:endParaRPr lang="zh-CN" altLang="en-US" dirty="0"/>
            </a:p>
          </p:txBody>
        </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2019/6/3</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en-US" altLang="zh-CN" b="1" dirty="0"/>
              <a:t>Team108</a:t>
            </a:r>
          </a:p>
        </p:txBody>
      </p:sp>
      <p:sp>
        <p:nvSpPr>
          <p:cNvPr id="4" name="标题 3"/>
          <p:cNvSpPr>
            <a:spLocks noGrp="1"/>
          </p:cNvSpPr>
          <p:nvPr>
            <p:ph type="ctrTitle"/>
          </p:nvPr>
        </p:nvSpPr>
        <p:spPr/>
        <p:txBody>
          <a:bodyPr>
            <a:normAutofit/>
          </a:bodyPr>
          <a:lstStyle/>
          <a:p>
            <a:r>
              <a:rPr lang="zh-CN" altLang="en-US" dirty="0"/>
              <a:t>测试报告评审</a:t>
            </a:r>
          </a:p>
        </p:txBody>
      </p:sp>
      <p:sp>
        <p:nvSpPr>
          <p:cNvPr id="6" name="文本占位符 5"/>
          <p:cNvSpPr>
            <a:spLocks noGrp="1"/>
          </p:cNvSpPr>
          <p:nvPr>
            <p:ph type="body" sz="quarter" idx="10"/>
          </p:nvPr>
        </p:nvSpPr>
        <p:spPr>
          <a:xfrm>
            <a:off x="669925" y="3806534"/>
            <a:ext cx="2045144" cy="248371"/>
          </a:xfrm>
        </p:spPr>
        <p:txBody>
          <a:bodyPr/>
          <a:lstStyle/>
          <a:p>
            <a:pPr fontAlgn="auto">
              <a:lnSpc>
                <a:spcPct val="100000"/>
              </a:lnSpc>
            </a:pPr>
            <a:r>
              <a:rPr lang="en-US" altLang="zh-CN" sz="1800" dirty="0">
                <a:sym typeface="+mn-ea"/>
              </a:rPr>
              <a:t>16231183 </a:t>
            </a:r>
            <a:r>
              <a:rPr lang="zh-CN" altLang="en-US" sz="1800" dirty="0">
                <a:sym typeface="+mn-ea"/>
              </a:rPr>
              <a:t>李嘉业</a:t>
            </a:r>
            <a:endParaRPr lang="zh-CN" altLang="en-US" sz="1800" dirty="0"/>
          </a:p>
          <a:p>
            <a:pPr fontAlgn="auto">
              <a:lnSpc>
                <a:spcPct val="100000"/>
              </a:lnSpc>
            </a:pPr>
            <a:r>
              <a:rPr lang="en-US" altLang="zh-CN" sz="1800" dirty="0">
                <a:sym typeface="+mn-ea"/>
              </a:rPr>
              <a:t>16231136 </a:t>
            </a:r>
            <a:r>
              <a:rPr lang="zh-CN" altLang="en-US" sz="1800" dirty="0">
                <a:sym typeface="+mn-ea"/>
              </a:rPr>
              <a:t>张弩</a:t>
            </a:r>
            <a:endParaRPr lang="zh-CN" altLang="en-US" sz="1800" dirty="0"/>
          </a:p>
          <a:p>
            <a:pPr fontAlgn="auto">
              <a:lnSpc>
                <a:spcPct val="100000"/>
              </a:lnSpc>
            </a:pPr>
            <a:r>
              <a:rPr lang="en-US" altLang="zh-CN" sz="1800" dirty="0">
                <a:sym typeface="+mn-ea"/>
              </a:rPr>
              <a:t>16231112 </a:t>
            </a:r>
            <a:r>
              <a:rPr lang="zh-CN" altLang="en-US" sz="1800" dirty="0">
                <a:sym typeface="+mn-ea"/>
              </a:rPr>
              <a:t>王润安</a:t>
            </a:r>
            <a:endParaRPr lang="zh-CN" altLang="en-US" sz="1800" dirty="0"/>
          </a:p>
          <a:p>
            <a:pPr fontAlgn="auto">
              <a:lnSpc>
                <a:spcPct val="100000"/>
              </a:lnSpc>
            </a:pPr>
            <a:r>
              <a:rPr lang="en-US" altLang="zh-CN" sz="1800" dirty="0">
                <a:sym typeface="+mn-ea"/>
              </a:rPr>
              <a:t>16231173 </a:t>
            </a:r>
            <a:r>
              <a:rPr lang="zh-CN" altLang="en-US" sz="1800" dirty="0">
                <a:sym typeface="+mn-ea"/>
              </a:rPr>
              <a:t>母江涛</a:t>
            </a:r>
            <a:endParaRPr lang="en-US" altLang="zh-CN" sz="1800" dirty="0"/>
          </a:p>
        </p:txBody>
      </p:sp>
      <p:grpSp>
        <p:nvGrpSpPr>
          <p:cNvPr id="13" name="组合 12"/>
          <p:cNvGrpSpPr/>
          <p:nvPr/>
        </p:nvGrpSpPr>
        <p:grpSpPr>
          <a:xfrm>
            <a:off x="9471850" y="3702216"/>
            <a:ext cx="1930019" cy="1146309"/>
            <a:chOff x="7176119" y="4410546"/>
            <a:chExt cx="2176766" cy="1292862"/>
          </a:xfrm>
        </p:grpSpPr>
        <p:grpSp>
          <p:nvGrpSpPr>
            <p:cNvPr id="14" name="组合 13"/>
            <p:cNvGrpSpPr/>
            <p:nvPr/>
          </p:nvGrpSpPr>
          <p:grpSpPr>
            <a:xfrm>
              <a:off x="7176120" y="4410547"/>
              <a:ext cx="2176765" cy="1292861"/>
              <a:chOff x="922942" y="1294557"/>
              <a:chExt cx="2306399" cy="1369855"/>
            </a:xfrm>
          </p:grpSpPr>
          <p:sp>
            <p:nvSpPr>
              <p:cNvPr id="18" name="文本框 23"/>
              <p:cNvSpPr txBox="1"/>
              <p:nvPr/>
            </p:nvSpPr>
            <p:spPr>
              <a:xfrm>
                <a:off x="922942" y="2194511"/>
                <a:ext cx="2306399" cy="469901"/>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600" b="0" i="0" u="none" strike="noStrike" kern="1200" cap="none" spc="0" normalizeH="0" baseline="0" noProof="0" dirty="0">
                    <a:ln>
                      <a:noFill/>
                    </a:ln>
                    <a:effectLst/>
                    <a:uLnTx/>
                    <a:uFillTx/>
                    <a:latin typeface="Arial" panose="020B0604020202020204"/>
                    <a:ea typeface="微软雅黑" panose="020B0503020204020204" pitchFamily="34" charset="-122"/>
                    <a:cs typeface="+mn-cs"/>
                  </a:rPr>
                  <a:t>REPORT</a:t>
                </a:r>
                <a:endParaRPr kumimoji="0" lang="zh-CN" altLang="en-US" sz="16600" b="0" i="0" u="none" strike="noStrike" kern="1200" cap="none" spc="0" normalizeH="0" baseline="0" noProof="0" dirty="0">
                  <a:ln>
                    <a:noFill/>
                  </a:ln>
                  <a:effectLst/>
                  <a:uLnTx/>
                  <a:uFillTx/>
                  <a:latin typeface="Arial" panose="020B0604020202020204"/>
                  <a:ea typeface="微软雅黑" panose="020B0503020204020204" pitchFamily="34" charset="-122"/>
                  <a:cs typeface="+mn-cs"/>
                </a:endParaRPr>
              </a:p>
            </p:txBody>
          </p:sp>
          <p:sp>
            <p:nvSpPr>
              <p:cNvPr id="19" name="文本框 24"/>
              <p:cNvSpPr txBox="1"/>
              <p:nvPr/>
            </p:nvSpPr>
            <p:spPr>
              <a:xfrm>
                <a:off x="926965" y="1817115"/>
                <a:ext cx="1645678" cy="281587"/>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ANNUAL</a:t>
                </a:r>
                <a:endParaRPr kumimoji="0" lang="zh-CN" altLang="en-US"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sp>
            <p:nvSpPr>
              <p:cNvPr id="20" name="文本框 25"/>
              <p:cNvSpPr txBox="1"/>
              <p:nvPr/>
            </p:nvSpPr>
            <p:spPr>
              <a:xfrm>
                <a:off x="1792429" y="1294557"/>
                <a:ext cx="1027941" cy="421969"/>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rPr>
                  <a:t>2019</a:t>
                </a:r>
                <a:endParaRPr kumimoji="0" lang="zh-CN" altLang="en-US" sz="9600" b="1" i="0" u="none" strike="noStrike" kern="1200" cap="none" spc="0" normalizeH="0" baseline="0" noProof="0" dirty="0">
                  <a:ln>
                    <a:noFill/>
                  </a:ln>
                  <a:effectLst/>
                  <a:uLnTx/>
                  <a:uFillTx/>
                  <a:latin typeface="Arial" panose="020B0604020202020204"/>
                  <a:ea typeface="微软雅黑" panose="020B0503020204020204" pitchFamily="34" charset="-122"/>
                  <a:cs typeface="Arial" panose="020B0604020202020204" pitchFamily="34" charset="0"/>
                </a:endParaRPr>
              </a:p>
            </p:txBody>
          </p:sp>
        </p:grpSp>
        <p:sp>
          <p:nvSpPr>
            <p:cNvPr id="15" name="矩形 14"/>
            <p:cNvSpPr/>
            <p:nvPr/>
          </p:nvSpPr>
          <p:spPr>
            <a:xfrm>
              <a:off x="7176120" y="4410546"/>
              <a:ext cx="720080" cy="371475"/>
            </a:xfrm>
            <a:prstGeom prst="rect">
              <a:avLst/>
            </a:pr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6" name="矩形 15"/>
            <p:cNvSpPr/>
            <p:nvPr/>
          </p:nvSpPr>
          <p:spPr>
            <a:xfrm>
              <a:off x="7176119" y="4410546"/>
              <a:ext cx="216025" cy="371475"/>
            </a:xfrm>
            <a:prstGeom prst="rect">
              <a:avLst/>
            </a:prstGeom>
            <a:solidFill>
              <a:srgbClr val="0096D6">
                <a:lumMod val="60000"/>
                <a:lumOff val="40000"/>
              </a:srgb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sp>
          <p:nvSpPr>
            <p:cNvPr id="17" name="矩形 16"/>
            <p:cNvSpPr/>
            <p:nvPr/>
          </p:nvSpPr>
          <p:spPr>
            <a:xfrm>
              <a:off x="8833635" y="4647551"/>
              <a:ext cx="519250" cy="518466"/>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rgbClr val="0096D6"/>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3138170"/>
          </a:xfrm>
          <a:prstGeom prst="rect">
            <a:avLst/>
          </a:prstGeom>
          <a:noFill/>
        </p:spPr>
        <p:txBody>
          <a:bodyPr wrap="square" rtlCol="0">
            <a:spAutoFit/>
          </a:bodyPr>
          <a:lstStyle/>
          <a:p>
            <a:pPr fontAlgn="auto">
              <a:lnSpc>
                <a:spcPct val="150000"/>
              </a:lnSpc>
            </a:pPr>
            <a:r>
              <a:rPr lang="zh-CN" altLang="en-US" sz="2200" b="1"/>
              <a:t>功能性需求</a:t>
            </a:r>
          </a:p>
          <a:p>
            <a:pPr fontAlgn="auto">
              <a:lnSpc>
                <a:spcPct val="150000"/>
              </a:lnSpc>
            </a:pPr>
            <a:r>
              <a:rPr lang="zh-CN" altLang="en-US" sz="2200"/>
              <a:t>已测试的用例功能有：</a:t>
            </a:r>
          </a:p>
          <a:p>
            <a:pPr fontAlgn="auto">
              <a:lnSpc>
                <a:spcPct val="150000"/>
              </a:lnSpc>
            </a:pPr>
            <a:r>
              <a:rPr lang="en-US" altLang="zh-CN" sz="2200"/>
              <a:t>1</a:t>
            </a:r>
            <a:r>
              <a:rPr lang="zh-CN" altLang="en-US" sz="2200"/>
              <a:t>、</a:t>
            </a:r>
            <a:r>
              <a:rPr lang="en-US" altLang="zh-CN" sz="2200"/>
              <a:t>APP</a:t>
            </a:r>
            <a:r>
              <a:rPr lang="zh-CN" altLang="en-US" sz="2200"/>
              <a:t>控制机器人遥控建图；</a:t>
            </a:r>
          </a:p>
          <a:p>
            <a:pPr fontAlgn="auto">
              <a:lnSpc>
                <a:spcPct val="150000"/>
              </a:lnSpc>
            </a:pPr>
            <a:r>
              <a:rPr lang="en-US" altLang="zh-CN" sz="2200"/>
              <a:t>2</a:t>
            </a:r>
            <a:r>
              <a:rPr lang="zh-CN" altLang="en-US" sz="2200"/>
              <a:t>、</a:t>
            </a:r>
            <a:r>
              <a:rPr lang="en-US" altLang="zh-CN" sz="2200"/>
              <a:t>APP</a:t>
            </a:r>
            <a:r>
              <a:rPr lang="zh-CN" altLang="en-US" sz="2200"/>
              <a:t>控制机器人前往指定地点抓取，并返回，交付物体；</a:t>
            </a:r>
          </a:p>
          <a:p>
            <a:pPr fontAlgn="auto">
              <a:lnSpc>
                <a:spcPct val="150000"/>
              </a:lnSpc>
            </a:pPr>
            <a:r>
              <a:rPr lang="en-US" altLang="zh-CN" sz="2200"/>
              <a:t>3</a:t>
            </a:r>
            <a:r>
              <a:rPr lang="zh-CN" altLang="en-US" sz="2200"/>
              <a:t>、</a:t>
            </a:r>
            <a:r>
              <a:rPr lang="en-US" altLang="zh-CN" sz="2200"/>
              <a:t>APP</a:t>
            </a:r>
            <a:r>
              <a:rPr lang="zh-CN" altLang="en-US" sz="2200"/>
              <a:t>控制机器人移动定点；在既定导航点内巡航；</a:t>
            </a:r>
          </a:p>
          <a:p>
            <a:pPr fontAlgn="auto">
              <a:lnSpc>
                <a:spcPct val="150000"/>
              </a:lnSpc>
            </a:pPr>
            <a:r>
              <a:rPr lang="en-US" altLang="zh-CN" sz="2200"/>
              <a:t>4</a:t>
            </a:r>
            <a:r>
              <a:rPr lang="zh-CN" altLang="en-US" sz="2200"/>
              <a:t>、机器人跟随操作者语音定点，并语音抓取；</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4154170"/>
          </a:xfrm>
          <a:prstGeom prst="rect">
            <a:avLst/>
          </a:prstGeom>
          <a:noFill/>
        </p:spPr>
        <p:txBody>
          <a:bodyPr wrap="square" rtlCol="0">
            <a:spAutoFit/>
          </a:bodyPr>
          <a:lstStyle/>
          <a:p>
            <a:pPr fontAlgn="auto">
              <a:lnSpc>
                <a:spcPct val="150000"/>
              </a:lnSpc>
            </a:pPr>
            <a:r>
              <a:rPr lang="zh-CN" altLang="en-US" sz="2200" b="1"/>
              <a:t>非功能性需求</a:t>
            </a:r>
          </a:p>
          <a:p>
            <a:pPr fontAlgn="auto">
              <a:lnSpc>
                <a:spcPct val="150000"/>
              </a:lnSpc>
            </a:pPr>
            <a:r>
              <a:rPr lang="en-US" altLang="zh-CN" sz="2200"/>
              <a:t>1</a:t>
            </a:r>
            <a:r>
              <a:rPr lang="zh-CN" altLang="en-US" sz="2200"/>
              <a:t>、性能需求</a:t>
            </a:r>
          </a:p>
          <a:p>
            <a:pPr fontAlgn="auto">
              <a:lnSpc>
                <a:spcPct val="150000"/>
              </a:lnSpc>
            </a:pPr>
            <a:r>
              <a:rPr lang="zh-CN" altLang="en-US" sz="2200"/>
              <a:t>机器人经过测试已达到初始规定的性能需求；具体达标如下：</a:t>
            </a:r>
          </a:p>
          <a:p>
            <a:pPr fontAlgn="auto">
              <a:lnSpc>
                <a:spcPct val="150000"/>
              </a:lnSpc>
            </a:pPr>
            <a:r>
              <a:rPr lang="zh-CN" altLang="en-US" sz="2200"/>
              <a:t>（</a:t>
            </a:r>
            <a:r>
              <a:rPr lang="en-US" altLang="zh-CN" sz="2200"/>
              <a:t>1</a:t>
            </a:r>
            <a:r>
              <a:rPr lang="zh-CN" altLang="en-US" sz="2200"/>
              <a:t>）移动速度平均</a:t>
            </a:r>
            <a:r>
              <a:rPr lang="en-US" altLang="zh-CN" sz="2200"/>
              <a:t>0.1m-0.2m/s</a:t>
            </a:r>
            <a:r>
              <a:rPr lang="zh-CN" altLang="en-US" sz="2200"/>
              <a:t>；</a:t>
            </a:r>
          </a:p>
          <a:p>
            <a:pPr fontAlgn="auto">
              <a:lnSpc>
                <a:spcPct val="150000"/>
              </a:lnSpc>
            </a:pPr>
            <a:r>
              <a:rPr lang="zh-CN" altLang="en-US" sz="2200"/>
              <a:t>（</a:t>
            </a:r>
            <a:r>
              <a:rPr lang="en-US" altLang="zh-CN" sz="2200"/>
              <a:t>2</a:t>
            </a:r>
            <a:r>
              <a:rPr lang="zh-CN" altLang="en-US" sz="2200"/>
              <a:t>）路径规划时间不大于</a:t>
            </a:r>
            <a:r>
              <a:rPr lang="en-US" altLang="zh-CN" sz="2200"/>
              <a:t>30s</a:t>
            </a:r>
            <a:r>
              <a:rPr lang="zh-CN" altLang="en-US" sz="2200"/>
              <a:t>；</a:t>
            </a:r>
          </a:p>
          <a:p>
            <a:pPr fontAlgn="auto">
              <a:lnSpc>
                <a:spcPct val="150000"/>
              </a:lnSpc>
            </a:pPr>
            <a:r>
              <a:rPr lang="zh-CN" altLang="en-US" sz="2200"/>
              <a:t>（</a:t>
            </a:r>
            <a:r>
              <a:rPr lang="en-US" altLang="zh-CN" sz="2200"/>
              <a:t>3</a:t>
            </a:r>
            <a:r>
              <a:rPr lang="zh-CN" altLang="en-US" sz="2200"/>
              <a:t>）物体识别时间不大于</a:t>
            </a:r>
            <a:r>
              <a:rPr lang="en-US" altLang="zh-CN" sz="2200"/>
              <a:t>60s</a:t>
            </a:r>
            <a:r>
              <a:rPr lang="zh-CN" altLang="en-US" sz="2200"/>
              <a:t>；</a:t>
            </a:r>
          </a:p>
          <a:p>
            <a:pPr fontAlgn="auto">
              <a:lnSpc>
                <a:spcPct val="150000"/>
              </a:lnSpc>
            </a:pPr>
            <a:r>
              <a:rPr lang="zh-CN" altLang="en-US" sz="2200"/>
              <a:t>（</a:t>
            </a:r>
            <a:r>
              <a:rPr lang="en-US" altLang="zh-CN" sz="2200"/>
              <a:t>4</a:t>
            </a:r>
            <a:r>
              <a:rPr lang="zh-CN" altLang="en-US" sz="2200"/>
              <a:t>）物体抓取时间不大于</a:t>
            </a:r>
            <a:r>
              <a:rPr lang="en-US" altLang="zh-CN" sz="2200"/>
              <a:t>60s</a:t>
            </a:r>
            <a:r>
              <a:rPr lang="zh-CN" altLang="en-US" sz="2200"/>
              <a:t>；</a:t>
            </a:r>
          </a:p>
          <a:p>
            <a:pPr fontAlgn="auto">
              <a:lnSpc>
                <a:spcPct val="150000"/>
              </a:lnSpc>
            </a:pPr>
            <a:r>
              <a:rPr lang="zh-CN" altLang="en-US" sz="2200"/>
              <a:t>（</a:t>
            </a:r>
            <a:r>
              <a:rPr lang="en-US" altLang="zh-CN" sz="2200"/>
              <a:t>5</a:t>
            </a:r>
            <a:r>
              <a:rPr lang="zh-CN" altLang="en-US" sz="2200"/>
              <a:t>）物体遇障停止时间不大于</a:t>
            </a:r>
            <a:r>
              <a:rPr lang="en-US" altLang="zh-CN" sz="2200"/>
              <a:t>1s</a:t>
            </a:r>
            <a:r>
              <a:rPr lang="zh-CN" altLang="en-US" sz="220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4154170"/>
          </a:xfrm>
          <a:prstGeom prst="rect">
            <a:avLst/>
          </a:prstGeom>
          <a:noFill/>
        </p:spPr>
        <p:txBody>
          <a:bodyPr wrap="square" rtlCol="0">
            <a:spAutoFit/>
          </a:bodyPr>
          <a:lstStyle/>
          <a:p>
            <a:pPr fontAlgn="auto">
              <a:lnSpc>
                <a:spcPct val="150000"/>
              </a:lnSpc>
            </a:pPr>
            <a:r>
              <a:rPr lang="zh-CN" altLang="en-US" sz="2200" b="1"/>
              <a:t>非功能性需求</a:t>
            </a:r>
          </a:p>
          <a:p>
            <a:pPr fontAlgn="auto">
              <a:lnSpc>
                <a:spcPct val="150000"/>
              </a:lnSpc>
            </a:pPr>
            <a:r>
              <a:rPr lang="en-US" altLang="zh-CN" sz="2200"/>
              <a:t>2</a:t>
            </a:r>
            <a:r>
              <a:rPr lang="zh-CN" altLang="en-US" sz="2200"/>
              <a:t>、可拓展性</a:t>
            </a:r>
          </a:p>
          <a:p>
            <a:pPr fontAlgn="auto">
              <a:lnSpc>
                <a:spcPct val="150000"/>
              </a:lnSpc>
            </a:pPr>
            <a:r>
              <a:rPr lang="zh-CN" altLang="en-US" sz="2200"/>
              <a:t>机器人经过测试已达到初始规定的可拓展性需求；具体达标如下：</a:t>
            </a:r>
          </a:p>
          <a:p>
            <a:pPr fontAlgn="auto">
              <a:lnSpc>
                <a:spcPct val="150000"/>
              </a:lnSpc>
            </a:pPr>
            <a:r>
              <a:rPr lang="zh-CN" altLang="en-US" sz="2200"/>
              <a:t>（</a:t>
            </a:r>
            <a:r>
              <a:rPr lang="en-US" altLang="zh-CN" sz="2200"/>
              <a:t>1</a:t>
            </a:r>
            <a:r>
              <a:rPr lang="zh-CN" altLang="en-US" sz="2200"/>
              <a:t>）</a:t>
            </a:r>
            <a:r>
              <a:rPr lang="zh-CN" sz="2200"/>
              <a:t>新增功能只需添加新的指令代码，无需大幅度修改；</a:t>
            </a:r>
            <a:endParaRPr lang="zh-CN" altLang="en-US" sz="2200"/>
          </a:p>
          <a:p>
            <a:pPr fontAlgn="auto">
              <a:lnSpc>
                <a:spcPct val="150000"/>
              </a:lnSpc>
            </a:pPr>
            <a:r>
              <a:rPr lang="en-US" altLang="zh-CN" sz="2200"/>
              <a:t>3</a:t>
            </a:r>
            <a:r>
              <a:rPr lang="zh-CN" altLang="en-US" sz="2200"/>
              <a:t>、易用性</a:t>
            </a:r>
          </a:p>
          <a:p>
            <a:pPr fontAlgn="auto">
              <a:lnSpc>
                <a:spcPct val="150000"/>
              </a:lnSpc>
            </a:pPr>
            <a:r>
              <a:rPr lang="zh-CN" altLang="en-US" sz="2200">
                <a:sym typeface="+mn-ea"/>
              </a:rPr>
              <a:t>机器人经过测试已达到初始规定的易用性需求；具体达标如下：</a:t>
            </a:r>
            <a:endParaRPr lang="zh-CN" altLang="en-US" sz="2200"/>
          </a:p>
          <a:p>
            <a:pPr fontAlgn="auto">
              <a:lnSpc>
                <a:spcPct val="150000"/>
              </a:lnSpc>
            </a:pPr>
            <a:r>
              <a:rPr lang="zh-CN" altLang="en-US" sz="2200"/>
              <a:t>（</a:t>
            </a:r>
            <a:r>
              <a:rPr lang="en-US" altLang="zh-CN" sz="2200"/>
              <a:t>1</a:t>
            </a:r>
            <a:r>
              <a:rPr lang="zh-CN" altLang="en-US" sz="2200"/>
              <a:t>）</a:t>
            </a:r>
            <a:r>
              <a:rPr lang="en-US" altLang="zh-CN" sz="2200"/>
              <a:t>APP</a:t>
            </a:r>
            <a:r>
              <a:rPr lang="zh-CN" altLang="en-US" sz="2200"/>
              <a:t>简单操控；</a:t>
            </a:r>
          </a:p>
          <a:p>
            <a:pPr fontAlgn="auto">
              <a:lnSpc>
                <a:spcPct val="150000"/>
              </a:lnSpc>
            </a:pPr>
            <a:r>
              <a:rPr lang="zh-CN" altLang="en-US" sz="2200"/>
              <a:t>（</a:t>
            </a:r>
            <a:r>
              <a:rPr lang="en-US" altLang="zh-CN" sz="2200"/>
              <a:t>2</a:t>
            </a:r>
            <a:r>
              <a:rPr lang="zh-CN" altLang="en-US" sz="2200"/>
              <a:t>）语音直接控制；</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1614805"/>
          </a:xfrm>
          <a:prstGeom prst="rect">
            <a:avLst/>
          </a:prstGeom>
          <a:noFill/>
        </p:spPr>
        <p:txBody>
          <a:bodyPr wrap="square" rtlCol="0">
            <a:spAutoFit/>
          </a:bodyPr>
          <a:lstStyle/>
          <a:p>
            <a:pPr fontAlgn="auto">
              <a:lnSpc>
                <a:spcPct val="150000"/>
              </a:lnSpc>
            </a:pPr>
            <a:r>
              <a:rPr lang="zh-CN" altLang="en-US" sz="2200" b="1"/>
              <a:t>软件结构测试</a:t>
            </a:r>
          </a:p>
          <a:p>
            <a:pPr fontAlgn="auto">
              <a:lnSpc>
                <a:spcPct val="150000"/>
              </a:lnSpc>
            </a:pPr>
            <a:r>
              <a:rPr lang="zh-CN" altLang="en-US" sz="2200"/>
              <a:t>对设计到的</a:t>
            </a:r>
            <a:r>
              <a:rPr lang="en-US" altLang="zh-CN" sz="2200"/>
              <a:t>Java</a:t>
            </a:r>
            <a:r>
              <a:rPr lang="zh-CN" altLang="en-US" sz="2200"/>
              <a:t>文件以及</a:t>
            </a:r>
            <a:r>
              <a:rPr lang="en-US" altLang="zh-CN" sz="2200"/>
              <a:t>cpp</a:t>
            </a:r>
            <a:r>
              <a:rPr lang="zh-CN" altLang="en-US" sz="2200"/>
              <a:t>文件进行了覆盖测试</a:t>
            </a:r>
            <a:endParaRPr lang="zh-CN" altLang="en-US" sz="2200" b="1"/>
          </a:p>
          <a:p>
            <a:pPr fontAlgn="auto">
              <a:lnSpc>
                <a:spcPct val="150000"/>
              </a:lnSpc>
            </a:pPr>
            <a:endParaRPr lang="zh-CN" altLang="en-US" sz="2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4154170"/>
          </a:xfrm>
          <a:prstGeom prst="rect">
            <a:avLst/>
          </a:prstGeom>
          <a:noFill/>
        </p:spPr>
        <p:txBody>
          <a:bodyPr wrap="square" rtlCol="0">
            <a:spAutoFit/>
          </a:bodyPr>
          <a:lstStyle/>
          <a:p>
            <a:pPr fontAlgn="auto">
              <a:lnSpc>
                <a:spcPct val="150000"/>
              </a:lnSpc>
            </a:pPr>
            <a:r>
              <a:rPr lang="zh-CN" altLang="en-US" sz="2200" b="1"/>
              <a:t>测试问题</a:t>
            </a:r>
          </a:p>
          <a:p>
            <a:pPr fontAlgn="auto">
              <a:lnSpc>
                <a:spcPct val="150000"/>
              </a:lnSpc>
            </a:pPr>
            <a:r>
              <a:rPr lang="en-US" altLang="zh-CN" sz="2200" b="1"/>
              <a:t>1</a:t>
            </a:r>
            <a:r>
              <a:rPr lang="zh-CN" altLang="en-US" sz="2200" b="1"/>
              <a:t>、物体抓取存在不准确性</a:t>
            </a:r>
          </a:p>
          <a:p>
            <a:pPr fontAlgn="auto">
              <a:lnSpc>
                <a:spcPct val="150000"/>
              </a:lnSpc>
            </a:pPr>
            <a:r>
              <a:rPr lang="zh-CN" altLang="en-US" sz="2200" b="1"/>
              <a:t>具体表现：</a:t>
            </a:r>
            <a:r>
              <a:rPr lang="zh-CN" altLang="en-US" sz="2200"/>
              <a:t>5次抓取时，出现了一次不成功的案例；</a:t>
            </a:r>
          </a:p>
          <a:p>
            <a:pPr fontAlgn="auto">
              <a:lnSpc>
                <a:spcPct val="150000"/>
              </a:lnSpc>
            </a:pPr>
            <a:r>
              <a:rPr lang="zh-CN" altLang="en-US" sz="2200" b="1"/>
              <a:t>问题分析：</a:t>
            </a:r>
            <a:r>
              <a:rPr lang="zh-CN" altLang="en-US" sz="2200"/>
              <a:t>物体识别算法并不是很准确。当物体后方存在较为嘈杂的背景时，机器人实际识别的物体会比原有物体X轴上长度稍大。进而导致机械臂前进距离较大，可能会推倒物体；</a:t>
            </a:r>
          </a:p>
          <a:p>
            <a:pPr fontAlgn="auto">
              <a:lnSpc>
                <a:spcPct val="150000"/>
              </a:lnSpc>
            </a:pPr>
            <a:r>
              <a:rPr lang="zh-CN" altLang="en-US" sz="2200" b="1"/>
              <a:t>后续方案：</a:t>
            </a:r>
            <a:r>
              <a:rPr lang="zh-CN" altLang="en-US" sz="2200"/>
              <a:t>更加准确的算法虽然会使识别更加准确，但是鉴于机载电脑性能不佳。识别过程会十分漫长，降低抓取效率；</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4661535"/>
          </a:xfrm>
          <a:prstGeom prst="rect">
            <a:avLst/>
          </a:prstGeom>
          <a:noFill/>
        </p:spPr>
        <p:txBody>
          <a:bodyPr wrap="square" rtlCol="0">
            <a:spAutoFit/>
          </a:bodyPr>
          <a:lstStyle/>
          <a:p>
            <a:pPr fontAlgn="auto">
              <a:lnSpc>
                <a:spcPct val="150000"/>
              </a:lnSpc>
            </a:pPr>
            <a:r>
              <a:rPr lang="en-US" altLang="zh-CN" sz="2200" b="1"/>
              <a:t>2</a:t>
            </a:r>
            <a:r>
              <a:rPr lang="zh-CN" altLang="en-US" sz="2200" b="1"/>
              <a:t>、移动无法完美回到原点</a:t>
            </a:r>
          </a:p>
          <a:p>
            <a:pPr fontAlgn="auto">
              <a:lnSpc>
                <a:spcPct val="150000"/>
              </a:lnSpc>
            </a:pPr>
            <a:r>
              <a:rPr lang="zh-CN" altLang="en-US" sz="2200" b="1"/>
              <a:t>具体表现：</a:t>
            </a:r>
            <a:r>
              <a:rPr lang="zh-CN" altLang="en-US" sz="2200"/>
              <a:t>向右移动，会有轻微后偏；</a:t>
            </a:r>
          </a:p>
          <a:p>
            <a:pPr fontAlgn="auto">
              <a:lnSpc>
                <a:spcPct val="150000"/>
              </a:lnSpc>
            </a:pPr>
            <a:r>
              <a:rPr lang="zh-CN" altLang="en-US" sz="2200" b="1"/>
              <a:t>问题分析：</a:t>
            </a:r>
            <a:r>
              <a:rPr lang="zh-CN" altLang="en-US" sz="2200"/>
              <a:t>检查后结论，应该是机器人机械轮磨损的问题；</a:t>
            </a:r>
          </a:p>
          <a:p>
            <a:pPr fontAlgn="auto">
              <a:lnSpc>
                <a:spcPct val="150000"/>
              </a:lnSpc>
            </a:pPr>
            <a:r>
              <a:rPr lang="zh-CN" altLang="en-US" sz="2200" b="1"/>
              <a:t>后续方案：</a:t>
            </a:r>
            <a:r>
              <a:rPr lang="zh-CN" altLang="en-US" sz="2200"/>
              <a:t>对机器人轮轴进行维修；</a:t>
            </a:r>
          </a:p>
          <a:p>
            <a:pPr fontAlgn="auto">
              <a:lnSpc>
                <a:spcPct val="150000"/>
              </a:lnSpc>
            </a:pPr>
            <a:r>
              <a:rPr lang="en-US" altLang="zh-CN" sz="2200" b="1"/>
              <a:t>3</a:t>
            </a:r>
            <a:r>
              <a:rPr lang="zh-CN" altLang="en-US" sz="2200" b="1"/>
              <a:t>、机器人跟随丢失用户</a:t>
            </a:r>
          </a:p>
          <a:p>
            <a:pPr fontAlgn="auto">
              <a:lnSpc>
                <a:spcPct val="150000"/>
              </a:lnSpc>
            </a:pPr>
            <a:r>
              <a:rPr lang="zh-CN" altLang="en-US" sz="2200" b="1"/>
              <a:t>具体表现：</a:t>
            </a:r>
            <a:r>
              <a:rPr lang="zh-CN" altLang="en-US" sz="2200"/>
              <a:t>机器人失去用户的指引，表现为不再跟随，而是原地转动；</a:t>
            </a:r>
          </a:p>
          <a:p>
            <a:pPr fontAlgn="auto">
              <a:lnSpc>
                <a:spcPct val="150000"/>
              </a:lnSpc>
            </a:pPr>
            <a:r>
              <a:rPr lang="zh-CN" altLang="en-US" sz="2200" b="1"/>
              <a:t>问题分析：</a:t>
            </a:r>
            <a:r>
              <a:rPr lang="zh-CN" altLang="en-US" sz="2200"/>
              <a:t>机器人跟随算法不够灵敏，导致跟随失败；</a:t>
            </a:r>
          </a:p>
          <a:p>
            <a:pPr fontAlgn="auto">
              <a:lnSpc>
                <a:spcPct val="150000"/>
              </a:lnSpc>
            </a:pPr>
            <a:r>
              <a:rPr lang="zh-CN" altLang="en-US" sz="2200" b="1">
                <a:sym typeface="+mn-ea"/>
              </a:rPr>
              <a:t>后续方案：</a:t>
            </a:r>
            <a:r>
              <a:rPr lang="zh-CN" altLang="en-US" sz="2200">
                <a:sym typeface="+mn-ea"/>
              </a:rPr>
              <a:t>更准确的修正算法，可能会导致跟随进度缓慢；</a:t>
            </a:r>
          </a:p>
          <a:p>
            <a:pPr fontAlgn="auto">
              <a:lnSpc>
                <a:spcPct val="150000"/>
              </a:lnSpc>
            </a:pPr>
            <a:r>
              <a:rPr lang="en-US" altLang="zh-CN" sz="2200" b="1">
                <a:sym typeface="+mn-ea"/>
              </a:rPr>
              <a:t>4</a:t>
            </a:r>
            <a:r>
              <a:rPr lang="zh-CN" altLang="en-US" sz="2200" b="1">
                <a:sym typeface="+mn-ea"/>
              </a:rPr>
              <a:t>、机器人平面识别失败</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3646170"/>
          </a:xfrm>
          <a:prstGeom prst="rect">
            <a:avLst/>
          </a:prstGeom>
          <a:noFill/>
        </p:spPr>
        <p:txBody>
          <a:bodyPr wrap="square" rtlCol="0">
            <a:spAutoFit/>
          </a:bodyPr>
          <a:lstStyle/>
          <a:p>
            <a:pPr fontAlgn="auto">
              <a:lnSpc>
                <a:spcPct val="150000"/>
              </a:lnSpc>
            </a:pPr>
            <a:r>
              <a:rPr lang="zh-CN" altLang="en-US" sz="2200" b="1">
                <a:sym typeface="+mn-ea"/>
              </a:rPr>
              <a:t>具体表现：</a:t>
            </a:r>
            <a:r>
              <a:rPr lang="zh-CN" altLang="en-US" sz="2200">
                <a:sym typeface="+mn-ea"/>
              </a:rPr>
              <a:t>机器人失去用户的指引，表现为不再跟随，而是原地转动；</a:t>
            </a:r>
            <a:endParaRPr lang="zh-CN" altLang="en-US" sz="2200"/>
          </a:p>
          <a:p>
            <a:pPr fontAlgn="auto">
              <a:lnSpc>
                <a:spcPct val="150000"/>
              </a:lnSpc>
            </a:pPr>
            <a:r>
              <a:rPr lang="zh-CN" altLang="en-US" sz="2200" b="1">
                <a:sym typeface="+mn-ea"/>
              </a:rPr>
              <a:t>问题分析：</a:t>
            </a:r>
            <a:r>
              <a:rPr lang="zh-CN" altLang="en-US" sz="2200">
                <a:sym typeface="+mn-ea"/>
              </a:rPr>
              <a:t>机器人跟随算法不够灵敏，导致跟随失败；</a:t>
            </a:r>
            <a:endParaRPr lang="zh-CN" altLang="en-US" sz="2200"/>
          </a:p>
          <a:p>
            <a:pPr fontAlgn="auto">
              <a:lnSpc>
                <a:spcPct val="150000"/>
              </a:lnSpc>
            </a:pPr>
            <a:r>
              <a:rPr lang="zh-CN" altLang="en-US" sz="2200" b="1">
                <a:sym typeface="+mn-ea"/>
              </a:rPr>
              <a:t>后续方案：</a:t>
            </a:r>
            <a:r>
              <a:rPr lang="zh-CN" altLang="en-US" sz="2200">
                <a:sym typeface="+mn-ea"/>
              </a:rPr>
              <a:t>更准确的修正算法，可能会导致跟随进度缓慢；</a:t>
            </a:r>
          </a:p>
          <a:p>
            <a:pPr fontAlgn="auto">
              <a:lnSpc>
                <a:spcPct val="150000"/>
              </a:lnSpc>
            </a:pPr>
            <a:r>
              <a:rPr lang="en-US" altLang="zh-CN" sz="2200" b="1"/>
              <a:t>5</a:t>
            </a:r>
            <a:r>
              <a:rPr lang="zh-CN" altLang="en-US" sz="2200" b="1"/>
              <a:t>、机器人</a:t>
            </a:r>
            <a:r>
              <a:rPr lang="en-US" altLang="zh-CN" sz="2200" b="1"/>
              <a:t>APP</a:t>
            </a:r>
            <a:r>
              <a:rPr lang="zh-CN" altLang="en-US" sz="2200" b="1"/>
              <a:t>运动无法停止</a:t>
            </a:r>
          </a:p>
          <a:p>
            <a:pPr fontAlgn="auto">
              <a:lnSpc>
                <a:spcPct val="150000"/>
              </a:lnSpc>
            </a:pPr>
            <a:r>
              <a:rPr lang="zh-CN" altLang="en-US" sz="2200" b="1">
                <a:sym typeface="+mn-ea"/>
              </a:rPr>
              <a:t>具体表现：</a:t>
            </a:r>
            <a:r>
              <a:rPr lang="zh-CN" altLang="en-US" sz="2200">
                <a:sym typeface="+mn-ea"/>
              </a:rPr>
              <a:t>机器人一直向输入方向移动，无法停止；</a:t>
            </a:r>
          </a:p>
          <a:p>
            <a:pPr fontAlgn="auto">
              <a:lnSpc>
                <a:spcPct val="150000"/>
              </a:lnSpc>
            </a:pPr>
            <a:r>
              <a:rPr lang="zh-CN" altLang="en-US" sz="2200" b="1">
                <a:sym typeface="+mn-ea"/>
              </a:rPr>
              <a:t>问题分析：</a:t>
            </a:r>
            <a:r>
              <a:rPr lang="zh-CN" altLang="en-US" sz="2200">
                <a:sym typeface="+mn-ea"/>
              </a:rPr>
              <a:t>通信问题，导致信息阻断；</a:t>
            </a:r>
          </a:p>
          <a:p>
            <a:pPr fontAlgn="auto">
              <a:lnSpc>
                <a:spcPct val="150000"/>
              </a:lnSpc>
            </a:pPr>
            <a:r>
              <a:rPr lang="zh-CN" altLang="en-US" sz="2200" b="1">
                <a:sym typeface="+mn-ea"/>
              </a:rPr>
              <a:t>后续方案：</a:t>
            </a:r>
            <a:r>
              <a:rPr lang="zh-CN" altLang="en-US" sz="2200">
                <a:sym typeface="+mn-ea"/>
              </a:rPr>
              <a:t>修改通信方案，避免阻断；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ctr"/>
            <a:r>
              <a:rPr lang="zh-CN" altLang="en-US" sz="3200" b="0" dirty="0"/>
              <a:t>总体评价</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总体评价</a:t>
            </a:r>
          </a:p>
        </p:txBody>
      </p:sp>
      <p:sp>
        <p:nvSpPr>
          <p:cNvPr id="2" name="文本框 1"/>
          <p:cNvSpPr txBox="1"/>
          <p:nvPr/>
        </p:nvSpPr>
        <p:spPr>
          <a:xfrm>
            <a:off x="711835" y="1264920"/>
            <a:ext cx="10106025" cy="2630170"/>
          </a:xfrm>
          <a:prstGeom prst="rect">
            <a:avLst/>
          </a:prstGeom>
          <a:noFill/>
        </p:spPr>
        <p:txBody>
          <a:bodyPr wrap="square" rtlCol="0">
            <a:spAutoFit/>
          </a:bodyPr>
          <a:lstStyle/>
          <a:p>
            <a:pPr fontAlgn="auto">
              <a:lnSpc>
                <a:spcPct val="150000"/>
              </a:lnSpc>
            </a:pPr>
            <a:r>
              <a:rPr lang="en-US" altLang="zh-CN" sz="2200" b="1"/>
              <a:t>1</a:t>
            </a:r>
            <a:r>
              <a:rPr lang="zh-CN" altLang="en-US" sz="2200" b="1"/>
              <a:t>、软件评价</a:t>
            </a:r>
          </a:p>
          <a:p>
            <a:pPr fontAlgn="auto">
              <a:lnSpc>
                <a:spcPct val="150000"/>
              </a:lnSpc>
            </a:pPr>
            <a:r>
              <a:rPr lang="zh-CN" altLang="en-US" sz="2200"/>
              <a:t>软件基本完成了初始预期的需求，并且具有一定的鲁棒性；</a:t>
            </a:r>
          </a:p>
          <a:p>
            <a:pPr fontAlgn="auto">
              <a:lnSpc>
                <a:spcPct val="150000"/>
              </a:lnSpc>
            </a:pPr>
            <a:r>
              <a:rPr lang="en-US" altLang="zh-CN" sz="2200" b="1"/>
              <a:t>2</a:t>
            </a:r>
            <a:r>
              <a:rPr lang="zh-CN" altLang="en-US" sz="2200" b="1"/>
              <a:t>、开发环境评价</a:t>
            </a:r>
          </a:p>
          <a:p>
            <a:pPr fontAlgn="auto">
              <a:lnSpc>
                <a:spcPct val="150000"/>
              </a:lnSpc>
            </a:pPr>
            <a:r>
              <a:rPr lang="zh-CN" altLang="en-US" sz="2200"/>
              <a:t>（</a:t>
            </a:r>
            <a:r>
              <a:rPr lang="en-US" altLang="zh-CN" sz="2200"/>
              <a:t>1</a:t>
            </a:r>
            <a:r>
              <a:rPr lang="zh-CN" altLang="en-US" sz="2200"/>
              <a:t>）环境配置复杂，不容易进行本地模拟；</a:t>
            </a:r>
          </a:p>
          <a:p>
            <a:pPr fontAlgn="auto">
              <a:lnSpc>
                <a:spcPct val="150000"/>
              </a:lnSpc>
            </a:pPr>
            <a:r>
              <a:rPr lang="zh-CN" altLang="en-US" sz="2200"/>
              <a:t>（</a:t>
            </a:r>
            <a:r>
              <a:rPr lang="en-US" altLang="zh-CN" sz="2200"/>
              <a:t>2</a:t>
            </a:r>
            <a:r>
              <a:rPr lang="zh-CN" altLang="en-US" sz="2200"/>
              <a:t>）机器台数较少，测试相对困难；</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f48ef244-3850-4800-9882-63d3c6849d3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265253"/>
            <a:ext cx="10852150" cy="4868847"/>
            <a:chOff x="669925" y="1062431"/>
            <a:chExt cx="10852150" cy="4868847"/>
          </a:xfrm>
        </p:grpSpPr>
        <p:sp>
          <p:nvSpPr>
            <p:cNvPr id="29" name="ï$liḑê"/>
            <p:cNvSpPr txBox="1"/>
            <p:nvPr/>
          </p:nvSpPr>
          <p:spPr>
            <a:xfrm>
              <a:off x="5310611" y="1062431"/>
              <a:ext cx="1570777" cy="615553"/>
            </a:xfrm>
            <a:prstGeom prst="rect">
              <a:avLst/>
            </a:prstGeom>
            <a:noFill/>
          </p:spPr>
          <p:txBody>
            <a:bodyPr wrap="square" lIns="0" tIns="0" rIns="0" bIns="0" anchor="ctr" anchorCtr="1">
              <a:normAutofit/>
            </a:bodyPr>
            <a:lstStyle/>
            <a:p>
              <a:pPr algn="ctr"/>
              <a:r>
                <a:rPr lang="en-US" altLang="zh-CN" sz="2000" b="1" dirty="0">
                  <a:solidFill>
                    <a:schemeClr val="tx2"/>
                  </a:solidFill>
                </a:rPr>
                <a:t>CONTENTS</a:t>
              </a:r>
            </a:p>
          </p:txBody>
        </p:sp>
        <p:sp>
          <p:nvSpPr>
            <p:cNvPr id="7" name="îṡḻïḍè"/>
            <p:cNvSpPr/>
            <p:nvPr/>
          </p:nvSpPr>
          <p:spPr bwMode="auto">
            <a:xfrm>
              <a:off x="669925" y="1358770"/>
              <a:ext cx="10852150" cy="4572508"/>
            </a:xfrm>
            <a:custGeom>
              <a:avLst/>
              <a:gdLst>
                <a:gd name="connsiteX0" fmla="*/ 0 w 9505056"/>
                <a:gd name="connsiteY0" fmla="*/ 0 h 4452528"/>
                <a:gd name="connsiteX1" fmla="*/ 3996443 w 9505056"/>
                <a:gd name="connsiteY1" fmla="*/ 0 h 4452528"/>
                <a:gd name="connsiteX2" fmla="*/ 3996443 w 9505056"/>
                <a:gd name="connsiteY2" fmla="*/ 217767 h 4452528"/>
                <a:gd name="connsiteX3" fmla="*/ 5508611 w 9505056"/>
                <a:gd name="connsiteY3" fmla="*/ 217767 h 4452528"/>
                <a:gd name="connsiteX4" fmla="*/ 5508611 w 9505056"/>
                <a:gd name="connsiteY4" fmla="*/ 0 h 4452528"/>
                <a:gd name="connsiteX5" fmla="*/ 9505056 w 9505056"/>
                <a:gd name="connsiteY5" fmla="*/ 0 h 4452528"/>
                <a:gd name="connsiteX6" fmla="*/ 9505056 w 9505056"/>
                <a:gd name="connsiteY6" fmla="*/ 4452528 h 4452528"/>
                <a:gd name="connsiteX7" fmla="*/ 0 w 9505056"/>
                <a:gd name="connsiteY7" fmla="*/ 4452528 h 4452528"/>
                <a:gd name="connsiteX0-1" fmla="*/ 5508611 w 9505056"/>
                <a:gd name="connsiteY0-2" fmla="*/ 217767 h 4452528"/>
                <a:gd name="connsiteX1-3" fmla="*/ 5508611 w 9505056"/>
                <a:gd name="connsiteY1-4" fmla="*/ 0 h 4452528"/>
                <a:gd name="connsiteX2-5" fmla="*/ 9505056 w 9505056"/>
                <a:gd name="connsiteY2-6" fmla="*/ 0 h 4452528"/>
                <a:gd name="connsiteX3-7" fmla="*/ 9505056 w 9505056"/>
                <a:gd name="connsiteY3-8" fmla="*/ 4452528 h 4452528"/>
                <a:gd name="connsiteX4-9" fmla="*/ 0 w 9505056"/>
                <a:gd name="connsiteY4-10" fmla="*/ 4452528 h 4452528"/>
                <a:gd name="connsiteX5-11" fmla="*/ 0 w 9505056"/>
                <a:gd name="connsiteY5-12" fmla="*/ 0 h 4452528"/>
                <a:gd name="connsiteX6-13" fmla="*/ 3996443 w 9505056"/>
                <a:gd name="connsiteY6-14" fmla="*/ 0 h 4452528"/>
                <a:gd name="connsiteX7-15" fmla="*/ 4087883 w 9505056"/>
                <a:gd name="connsiteY7-16" fmla="*/ 309207 h 4452528"/>
                <a:gd name="connsiteX0-17" fmla="*/ 5508611 w 9505056"/>
                <a:gd name="connsiteY0-18" fmla="*/ 217767 h 4452528"/>
                <a:gd name="connsiteX1-19" fmla="*/ 5508611 w 9505056"/>
                <a:gd name="connsiteY1-20" fmla="*/ 0 h 4452528"/>
                <a:gd name="connsiteX2-21" fmla="*/ 9505056 w 9505056"/>
                <a:gd name="connsiteY2-22" fmla="*/ 0 h 4452528"/>
                <a:gd name="connsiteX3-23" fmla="*/ 9505056 w 9505056"/>
                <a:gd name="connsiteY3-24" fmla="*/ 4452528 h 4452528"/>
                <a:gd name="connsiteX4-25" fmla="*/ 0 w 9505056"/>
                <a:gd name="connsiteY4-26" fmla="*/ 4452528 h 4452528"/>
                <a:gd name="connsiteX5-27" fmla="*/ 0 w 9505056"/>
                <a:gd name="connsiteY5-28" fmla="*/ 0 h 4452528"/>
                <a:gd name="connsiteX6-29" fmla="*/ 3996443 w 9505056"/>
                <a:gd name="connsiteY6-30" fmla="*/ 0 h 4452528"/>
                <a:gd name="connsiteX0-31" fmla="*/ 5508611 w 9505056"/>
                <a:gd name="connsiteY0-32" fmla="*/ 0 h 4452528"/>
                <a:gd name="connsiteX1-33" fmla="*/ 9505056 w 9505056"/>
                <a:gd name="connsiteY1-34" fmla="*/ 0 h 4452528"/>
                <a:gd name="connsiteX2-35" fmla="*/ 9505056 w 9505056"/>
                <a:gd name="connsiteY2-36" fmla="*/ 4452528 h 4452528"/>
                <a:gd name="connsiteX3-37" fmla="*/ 0 w 9505056"/>
                <a:gd name="connsiteY3-38" fmla="*/ 4452528 h 4452528"/>
                <a:gd name="connsiteX4-39" fmla="*/ 0 w 9505056"/>
                <a:gd name="connsiteY4-40" fmla="*/ 0 h 4452528"/>
                <a:gd name="connsiteX5-41" fmla="*/ 3996443 w 9505056"/>
                <a:gd name="connsiteY5-42" fmla="*/ 0 h 445252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505056" h="4452528">
                  <a:moveTo>
                    <a:pt x="5508611" y="0"/>
                  </a:moveTo>
                  <a:lnTo>
                    <a:pt x="9505056" y="0"/>
                  </a:lnTo>
                  <a:lnTo>
                    <a:pt x="9505056" y="4452528"/>
                  </a:lnTo>
                  <a:lnTo>
                    <a:pt x="0" y="4452528"/>
                  </a:lnTo>
                  <a:lnTo>
                    <a:pt x="0" y="0"/>
                  </a:lnTo>
                  <a:lnTo>
                    <a:pt x="3996443" y="0"/>
                  </a:lnTo>
                </a:path>
              </a:pathLst>
            </a:custGeom>
            <a:noFill/>
            <a:ln w="98425" cap="rnd">
              <a:solidFill>
                <a:schemeClr val="tx2">
                  <a:alpha val="21000"/>
                </a:schemeClr>
              </a:solidFill>
              <a:round/>
            </a:ln>
          </p:spPr>
          <p:txBody>
            <a:bodyPr anchor="ctr"/>
            <a:lstStyle/>
            <a:p>
              <a:pPr algn="ctr"/>
              <a:endParaRPr/>
            </a:p>
          </p:txBody>
        </p:sp>
        <p:sp>
          <p:nvSpPr>
            <p:cNvPr id="8" name="îşḻîḍè"/>
            <p:cNvSpPr/>
            <p:nvPr/>
          </p:nvSpPr>
          <p:spPr bwMode="auto">
            <a:xfrm>
              <a:off x="1146000" y="2033566"/>
              <a:ext cx="9900000" cy="504056"/>
            </a:xfrm>
            <a:prstGeom prst="rect">
              <a:avLst/>
            </a:prstGeom>
            <a:noFill/>
            <a:ln w="12700" cap="flat" cmpd="sng" algn="ctr">
              <a:solidFill>
                <a:schemeClr val="accent1">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9" name="ïš1iḍè"/>
            <p:cNvSpPr/>
            <p:nvPr/>
          </p:nvSpPr>
          <p:spPr bwMode="auto">
            <a:xfrm>
              <a:off x="1146000" y="2793084"/>
              <a:ext cx="9900000" cy="504056"/>
            </a:xfrm>
            <a:prstGeom prst="rect">
              <a:avLst/>
            </a:prstGeom>
            <a:noFill/>
            <a:ln w="12700" cap="flat" cmpd="sng" algn="ctr">
              <a:solidFill>
                <a:schemeClr val="accent2">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0" name="íṩľídé"/>
            <p:cNvSpPr/>
            <p:nvPr/>
          </p:nvSpPr>
          <p:spPr bwMode="auto">
            <a:xfrm>
              <a:off x="1146000" y="3552603"/>
              <a:ext cx="9900000" cy="504056"/>
            </a:xfrm>
            <a:prstGeom prst="rect">
              <a:avLst/>
            </a:prstGeom>
            <a:noFill/>
            <a:ln w="12700" cap="flat" cmpd="sng" algn="ctr">
              <a:solidFill>
                <a:schemeClr val="accent3">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1" name="íŝlïdê"/>
            <p:cNvSpPr/>
            <p:nvPr/>
          </p:nvSpPr>
          <p:spPr bwMode="auto">
            <a:xfrm>
              <a:off x="1146000" y="4312122"/>
              <a:ext cx="9900000" cy="504056"/>
            </a:xfrm>
            <a:prstGeom prst="rect">
              <a:avLst/>
            </a:prstGeom>
            <a:noFill/>
            <a:ln w="12700" cap="flat" cmpd="sng" algn="ctr">
              <a:solidFill>
                <a:schemeClr val="accent4">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2" name="îs1idé"/>
            <p:cNvSpPr/>
            <p:nvPr/>
          </p:nvSpPr>
          <p:spPr bwMode="auto">
            <a:xfrm>
              <a:off x="1146000" y="5071640"/>
              <a:ext cx="9900000" cy="504056"/>
            </a:xfrm>
            <a:prstGeom prst="rect">
              <a:avLst/>
            </a:prstGeom>
            <a:noFill/>
            <a:ln w="12700" cap="flat" cmpd="sng" algn="ctr">
              <a:solidFill>
                <a:schemeClr val="accent5">
                  <a:lumMod val="100000"/>
                </a:schemeClr>
              </a:solidFill>
              <a:prstDash val="solid"/>
              <a:round/>
              <a:headEnd type="none" w="med" len="med"/>
              <a:tailEnd type="none" w="med" len="med"/>
            </a:ln>
            <a:extLst>
              <a:ext uri="{909E8E84-426E-40DD-AFC4-6F175D3DCCD1}">
                <a14:hiddenFill xmlns:a14="http://schemas.microsoft.com/office/drawing/2010/main">
                  <a:solidFill>
                    <a:schemeClr val="accent1">
                      <a:lumMod val="100000"/>
                    </a:schemeClr>
                  </a:solidFill>
                </a14:hiddenFill>
              </a:ext>
            </a:extLst>
          </p:spPr>
          <p:txBody>
            <a:bodyPr anchor="ctr"/>
            <a:lstStyle/>
            <a:p>
              <a:pPr algn="ctr"/>
              <a:endParaRPr/>
            </a:p>
          </p:txBody>
        </p:sp>
        <p:sp>
          <p:nvSpPr>
            <p:cNvPr id="13" name="îšḻïḑe"/>
            <p:cNvSpPr/>
            <p:nvPr/>
          </p:nvSpPr>
          <p:spPr bwMode="auto">
            <a:xfrm>
              <a:off x="1146000" y="2033566"/>
              <a:ext cx="1363776"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1" forceAA="0" compatLnSpc="1">
              <a:normAutofit/>
            </a:bodyPr>
            <a:lstStyle/>
            <a:p>
              <a:pPr algn="ctr"/>
              <a:r>
                <a:rPr lang="en-US" altLang="zh-CN" sz="2400" dirty="0">
                  <a:solidFill>
                    <a:schemeClr val="accent1">
                      <a:lumMod val="100000"/>
                    </a:schemeClr>
                  </a:solidFill>
                  <a:latin typeface="Impact" panose="020B0806030902050204" pitchFamily="34" charset="0"/>
                </a:rPr>
                <a:t>01</a:t>
              </a:r>
            </a:p>
          </p:txBody>
        </p:sp>
        <p:sp>
          <p:nvSpPr>
            <p:cNvPr id="14" name="îṧlide"/>
            <p:cNvSpPr/>
            <p:nvPr/>
          </p:nvSpPr>
          <p:spPr bwMode="auto">
            <a:xfrm>
              <a:off x="1146000" y="2793084"/>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2">
                      <a:lumMod val="100000"/>
                    </a:schemeClr>
                  </a:solidFill>
                  <a:latin typeface="Impact" panose="020B0806030902050204" pitchFamily="34" charset="0"/>
                </a:rPr>
                <a:t>02</a:t>
              </a:r>
            </a:p>
          </p:txBody>
        </p:sp>
        <p:sp>
          <p:nvSpPr>
            <p:cNvPr id="15" name="íṣḷïďe"/>
            <p:cNvSpPr/>
            <p:nvPr/>
          </p:nvSpPr>
          <p:spPr bwMode="auto">
            <a:xfrm>
              <a:off x="1146000" y="3552602"/>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3">
                      <a:lumMod val="100000"/>
                    </a:schemeClr>
                  </a:solidFill>
                  <a:latin typeface="Impact" panose="020B0806030902050204" pitchFamily="34" charset="0"/>
                </a:rPr>
                <a:t>03</a:t>
              </a:r>
            </a:p>
          </p:txBody>
        </p:sp>
        <p:sp>
          <p:nvSpPr>
            <p:cNvPr id="16" name="íśľíḋé"/>
            <p:cNvSpPr/>
            <p:nvPr/>
          </p:nvSpPr>
          <p:spPr bwMode="auto">
            <a:xfrm>
              <a:off x="1146000" y="4312120"/>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4">
                      <a:lumMod val="100000"/>
                    </a:schemeClr>
                  </a:solidFill>
                  <a:latin typeface="Impact" panose="020B0806030902050204" pitchFamily="34" charset="0"/>
                </a:rPr>
                <a:t>04</a:t>
              </a:r>
            </a:p>
          </p:txBody>
        </p:sp>
        <p:sp>
          <p:nvSpPr>
            <p:cNvPr id="17" name="išḻiďè"/>
            <p:cNvSpPr/>
            <p:nvPr/>
          </p:nvSpPr>
          <p:spPr bwMode="auto">
            <a:xfrm>
              <a:off x="1146000" y="5071638"/>
              <a:ext cx="1363776" cy="504056"/>
            </a:xfrm>
            <a:prstGeom prst="rect">
              <a:avLst/>
            </a:prstGeom>
            <a:noFill/>
            <a:ln w="19050">
              <a:noFill/>
              <a:round/>
            </a:ln>
          </p:spPr>
          <p:txBody>
            <a:bodyPr rot="0" spcFirstLastPara="0" vert="horz" wrap="none" lIns="91440" tIns="45720" rIns="91440" bIns="45720" anchor="ctr" anchorCtr="1" forceAA="0" compatLnSpc="1">
              <a:normAutofit/>
            </a:bodyPr>
            <a:lstStyle/>
            <a:p>
              <a:pPr algn="ctr"/>
              <a:r>
                <a:rPr lang="en-US" altLang="zh-CN" sz="2400">
                  <a:solidFill>
                    <a:schemeClr val="accent5">
                      <a:lumMod val="100000"/>
                    </a:schemeClr>
                  </a:solidFill>
                  <a:latin typeface="Impact" panose="020B0806030902050204" pitchFamily="34" charset="0"/>
                </a:rPr>
                <a:t>05</a:t>
              </a:r>
            </a:p>
          </p:txBody>
        </p:sp>
        <p:cxnSp>
          <p:nvCxnSpPr>
            <p:cNvPr id="18" name="直接连接符 17"/>
            <p:cNvCxnSpPr/>
            <p:nvPr/>
          </p:nvCxnSpPr>
          <p:spPr>
            <a:xfrm>
              <a:off x="2509776" y="2065209"/>
              <a:ext cx="0" cy="440770"/>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509776" y="2824727"/>
              <a:ext cx="0" cy="440770"/>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509776" y="3584245"/>
              <a:ext cx="0" cy="440770"/>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509776" y="4343763"/>
              <a:ext cx="0" cy="440770"/>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09776" y="5103281"/>
              <a:ext cx="0" cy="440770"/>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šḷíḑé"/>
            <p:cNvSpPr/>
            <p:nvPr/>
          </p:nvSpPr>
          <p:spPr bwMode="auto">
            <a:xfrm>
              <a:off x="2901000" y="2033566"/>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altLang="en-US" dirty="0"/>
                <a:t>测试环境</a:t>
              </a:r>
            </a:p>
          </p:txBody>
        </p:sp>
        <p:sp>
          <p:nvSpPr>
            <p:cNvPr id="24" name="íṥḻíḓe"/>
            <p:cNvSpPr/>
            <p:nvPr/>
          </p:nvSpPr>
          <p:spPr bwMode="auto">
            <a:xfrm>
              <a:off x="2901000" y="2793084"/>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r>
                <a:rPr lang="zh-CN" altLang="en-US" dirty="0"/>
                <a:t>具体测试</a:t>
              </a:r>
            </a:p>
          </p:txBody>
        </p:sp>
        <p:sp>
          <p:nvSpPr>
            <p:cNvPr id="25" name="íṩļiḍè"/>
            <p:cNvSpPr/>
            <p:nvPr/>
          </p:nvSpPr>
          <p:spPr bwMode="auto">
            <a:xfrm>
              <a:off x="2901000" y="3552602"/>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altLang="en-US" dirty="0"/>
                <a:t>测试用例</a:t>
              </a:r>
            </a:p>
          </p:txBody>
        </p:sp>
        <p:sp>
          <p:nvSpPr>
            <p:cNvPr id="26" name="iŝlïḑê"/>
            <p:cNvSpPr/>
            <p:nvPr/>
          </p:nvSpPr>
          <p:spPr bwMode="auto">
            <a:xfrm>
              <a:off x="2901000" y="4312120"/>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altLang="en-US" dirty="0"/>
                <a:t>测试分析</a:t>
              </a:r>
            </a:p>
          </p:txBody>
        </p:sp>
        <p:sp>
          <p:nvSpPr>
            <p:cNvPr id="27" name="íṡļíḑé"/>
            <p:cNvSpPr/>
            <p:nvPr/>
          </p:nvSpPr>
          <p:spPr bwMode="auto">
            <a:xfrm>
              <a:off x="2901000" y="5071638"/>
              <a:ext cx="8144999" cy="504056"/>
            </a:xfrm>
            <a:prstGeom prst="rect">
              <a:avLst/>
            </a:prstGeom>
            <a:noFill/>
            <a:ln w="19050">
              <a:noFill/>
              <a:round/>
            </a:ln>
            <a:extLst>
              <a:ext uri="{909E8E84-426E-40DD-AFC4-6F175D3DCCD1}">
                <a14:hiddenFill xmlns:a14="http://schemas.microsoft.com/office/drawing/2010/main">
                  <a:solidFill>
                    <a:schemeClr val="accent1">
                      <a:lumMod val="100000"/>
                    </a:schemeClr>
                  </a:solidFill>
                </a14:hiddenFill>
              </a:ext>
            </a:extLst>
          </p:spPr>
          <p:txBody>
            <a:bodyPr rot="0" spcFirstLastPara="0" vert="horz" wrap="none" lIns="91440" tIns="45720" rIns="91440" bIns="45720" anchor="ctr" anchorCtr="0" forceAA="0" compatLnSpc="1">
              <a:normAutofit/>
            </a:bodyPr>
            <a:lstStyle/>
            <a:p>
              <a:pPr>
                <a:lnSpc>
                  <a:spcPct val="120000"/>
                </a:lnSpc>
              </a:pPr>
              <a:r>
                <a:rPr lang="zh-CN" dirty="0"/>
                <a:t>总体评价</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ctr"/>
            <a:r>
              <a:rPr lang="zh-CN" altLang="en-US" sz="3200" b="0" dirty="0"/>
              <a:t>测试用例</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50033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a:t>
            </a:r>
            <a:r>
              <a:rPr lang="zh-CN" altLang="en-US" dirty="0"/>
              <a:t>用例</a:t>
            </a:r>
            <a:endParaRPr lang="zh-CN" dirty="0"/>
          </a:p>
        </p:txBody>
      </p:sp>
      <p:graphicFrame>
        <p:nvGraphicFramePr>
          <p:cNvPr id="3" name="表格 2">
            <a:extLst>
              <a:ext uri="{FF2B5EF4-FFF2-40B4-BE49-F238E27FC236}">
                <a16:creationId xmlns:a16="http://schemas.microsoft.com/office/drawing/2014/main" id="{FC1D9620-2ADC-4C37-8EE5-8867896CCA07}"/>
              </a:ext>
            </a:extLst>
          </p:cNvPr>
          <p:cNvGraphicFramePr>
            <a:graphicFrameLocks noGrp="1"/>
          </p:cNvGraphicFramePr>
          <p:nvPr>
            <p:extLst>
              <p:ext uri="{D42A27DB-BD31-4B8C-83A1-F6EECF244321}">
                <p14:modId xmlns:p14="http://schemas.microsoft.com/office/powerpoint/2010/main" val="855334173"/>
              </p:ext>
            </p:extLst>
          </p:nvPr>
        </p:nvGraphicFramePr>
        <p:xfrm>
          <a:off x="1060091" y="2131060"/>
          <a:ext cx="10367034" cy="2595880"/>
        </p:xfrm>
        <a:graphic>
          <a:graphicData uri="http://schemas.openxmlformats.org/drawingml/2006/table">
            <a:tbl>
              <a:tblPr firstRow="1" bandRow="1">
                <a:tableStyleId>{5C22544A-7EE6-4342-B048-85BDC9FD1C3A}</a:tableStyleId>
              </a:tblPr>
              <a:tblGrid>
                <a:gridCol w="2751767">
                  <a:extLst>
                    <a:ext uri="{9D8B030D-6E8A-4147-A177-3AD203B41FA5}">
                      <a16:colId xmlns:a16="http://schemas.microsoft.com/office/drawing/2014/main" val="3127855730"/>
                    </a:ext>
                  </a:extLst>
                </a:gridCol>
                <a:gridCol w="7615267">
                  <a:extLst>
                    <a:ext uri="{9D8B030D-6E8A-4147-A177-3AD203B41FA5}">
                      <a16:colId xmlns:a16="http://schemas.microsoft.com/office/drawing/2014/main" val="2416518919"/>
                    </a:ext>
                  </a:extLst>
                </a:gridCol>
              </a:tblGrid>
              <a:tr h="370840">
                <a:tc>
                  <a:txBody>
                    <a:bodyPr/>
                    <a:lstStyle/>
                    <a:p>
                      <a:pPr algn="ctr"/>
                      <a:r>
                        <a:rPr lang="zh-CN" altLang="en-US" dirty="0"/>
                        <a:t>序号</a:t>
                      </a:r>
                    </a:p>
                  </a:txBody>
                  <a:tcPr/>
                </a:tc>
                <a:tc>
                  <a:txBody>
                    <a:bodyPr/>
                    <a:lstStyle/>
                    <a:p>
                      <a:pPr algn="ctr"/>
                      <a:r>
                        <a:rPr lang="zh-CN" altLang="en-US" dirty="0"/>
                        <a:t>需求</a:t>
                      </a:r>
                    </a:p>
                  </a:txBody>
                  <a:tcPr/>
                </a:tc>
                <a:extLst>
                  <a:ext uri="{0D108BD9-81ED-4DB2-BD59-A6C34878D82A}">
                    <a16:rowId xmlns:a16="http://schemas.microsoft.com/office/drawing/2014/main" val="26627004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T108TC01</a:t>
                      </a:r>
                      <a:endParaRPr lang="zh-CN" altLang="zh-CN" sz="1800" kern="1200" dirty="0">
                        <a:solidFill>
                          <a:schemeClr val="dk1"/>
                        </a:solidFill>
                        <a:effectLst/>
                        <a:latin typeface="+mn-lt"/>
                        <a:ea typeface="+mn-ea"/>
                        <a:cs typeface="+mn-cs"/>
                      </a:endParaRPr>
                    </a:p>
                  </a:txBody>
                  <a:tcPr/>
                </a:tc>
                <a:tc>
                  <a:txBody>
                    <a:bodyPr/>
                    <a:lstStyle/>
                    <a:p>
                      <a:pPr algn="ctr"/>
                      <a:r>
                        <a:rPr lang="zh-CN" altLang="zh-CN" sz="1800" kern="1200" dirty="0">
                          <a:solidFill>
                            <a:schemeClr val="dk1"/>
                          </a:solidFill>
                          <a:effectLst/>
                          <a:latin typeface="+mn-lt"/>
                          <a:ea typeface="+mn-ea"/>
                          <a:cs typeface="+mn-cs"/>
                        </a:rPr>
                        <a:t>生成房间的地图</a:t>
                      </a:r>
                      <a:r>
                        <a:rPr lang="zh-CN" altLang="en-US" sz="180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626937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T108TC02</a:t>
                      </a:r>
                      <a:endParaRPr lang="zh-CN" altLang="zh-CN" sz="180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effectLst/>
                          <a:latin typeface="+mn-lt"/>
                          <a:ea typeface="+mn-ea"/>
                          <a:cs typeface="+mn-cs"/>
                        </a:rPr>
                        <a:t>完成机器人的移动功能，包括前进、后退、左移、右移、左转、右转。</a:t>
                      </a:r>
                    </a:p>
                  </a:txBody>
                  <a:tcPr/>
                </a:tc>
                <a:extLst>
                  <a:ext uri="{0D108BD9-81ED-4DB2-BD59-A6C34878D82A}">
                    <a16:rowId xmlns:a16="http://schemas.microsoft.com/office/drawing/2014/main" val="1565902384"/>
                  </a:ext>
                </a:extLst>
              </a:tr>
              <a:tr h="370840">
                <a:tc>
                  <a:txBody>
                    <a:bodyPr/>
                    <a:lstStyle/>
                    <a:p>
                      <a:pPr algn="ctr"/>
                      <a:r>
                        <a:rPr lang="en-US" altLang="zh-CN" sz="1800" kern="1200" dirty="0">
                          <a:solidFill>
                            <a:schemeClr val="dk1"/>
                          </a:solidFill>
                          <a:effectLst/>
                          <a:latin typeface="+mn-lt"/>
                          <a:ea typeface="+mn-ea"/>
                          <a:cs typeface="+mn-cs"/>
                        </a:rPr>
                        <a:t>T108TC03</a:t>
                      </a:r>
                      <a:endParaRPr lang="zh-CN" altLang="en-US" dirty="0"/>
                    </a:p>
                  </a:txBody>
                  <a:tcPr/>
                </a:tc>
                <a:tc>
                  <a:txBody>
                    <a:bodyPr/>
                    <a:lstStyle/>
                    <a:p>
                      <a:pPr algn="ctr"/>
                      <a:r>
                        <a:rPr lang="zh-CN" altLang="zh-CN" sz="1800" kern="1200" dirty="0">
                          <a:solidFill>
                            <a:schemeClr val="dk1"/>
                          </a:solidFill>
                          <a:effectLst/>
                          <a:latin typeface="+mn-lt"/>
                          <a:ea typeface="+mn-ea"/>
                          <a:cs typeface="+mn-cs"/>
                        </a:rPr>
                        <a:t>抓取物体</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机器人抓取物体，并带着物体回到出发点，把物体松开。</a:t>
                      </a:r>
                      <a:endParaRPr lang="zh-CN" altLang="en-US" dirty="0"/>
                    </a:p>
                  </a:txBody>
                  <a:tcPr/>
                </a:tc>
                <a:extLst>
                  <a:ext uri="{0D108BD9-81ED-4DB2-BD59-A6C34878D82A}">
                    <a16:rowId xmlns:a16="http://schemas.microsoft.com/office/drawing/2014/main" val="1907076155"/>
                  </a:ext>
                </a:extLst>
              </a:tr>
              <a:tr h="370840">
                <a:tc>
                  <a:txBody>
                    <a:bodyPr/>
                    <a:lstStyle/>
                    <a:p>
                      <a:pPr algn="ctr"/>
                      <a:r>
                        <a:rPr lang="en-US" altLang="zh-CN" sz="1800" kern="1200" dirty="0">
                          <a:solidFill>
                            <a:schemeClr val="dk1"/>
                          </a:solidFill>
                          <a:effectLst/>
                          <a:latin typeface="+mn-lt"/>
                          <a:ea typeface="+mn-ea"/>
                          <a:cs typeface="+mn-cs"/>
                        </a:rPr>
                        <a:t>T108TC04-1</a:t>
                      </a:r>
                      <a:endParaRPr lang="zh-CN" altLang="en-US" dirty="0"/>
                    </a:p>
                  </a:txBody>
                  <a:tcPr/>
                </a:tc>
                <a:tc>
                  <a:txBody>
                    <a:bodyPr/>
                    <a:lstStyle/>
                    <a:p>
                      <a:pPr algn="ctr"/>
                      <a:r>
                        <a:rPr lang="zh-CN" altLang="zh-CN" sz="1800" kern="1200" dirty="0">
                          <a:solidFill>
                            <a:schemeClr val="dk1"/>
                          </a:solidFill>
                          <a:effectLst/>
                          <a:latin typeface="+mn-lt"/>
                          <a:ea typeface="+mn-ea"/>
                          <a:cs typeface="+mn-cs"/>
                        </a:rPr>
                        <a:t>机器人根据设定的导航点进行定点巡逻。</a:t>
                      </a:r>
                      <a:endParaRPr lang="zh-CN" altLang="en-US" dirty="0"/>
                    </a:p>
                  </a:txBody>
                  <a:tcPr/>
                </a:tc>
                <a:extLst>
                  <a:ext uri="{0D108BD9-81ED-4DB2-BD59-A6C34878D82A}">
                    <a16:rowId xmlns:a16="http://schemas.microsoft.com/office/drawing/2014/main" val="3309888304"/>
                  </a:ext>
                </a:extLst>
              </a:tr>
              <a:tr h="370840">
                <a:tc>
                  <a:txBody>
                    <a:bodyPr/>
                    <a:lstStyle/>
                    <a:p>
                      <a:pPr algn="ctr"/>
                      <a:r>
                        <a:rPr lang="en-US" altLang="zh-CN" sz="1800" kern="1200" dirty="0">
                          <a:solidFill>
                            <a:schemeClr val="dk1"/>
                          </a:solidFill>
                          <a:effectLst/>
                          <a:latin typeface="+mn-lt"/>
                          <a:ea typeface="+mn-ea"/>
                          <a:cs typeface="+mn-cs"/>
                        </a:rPr>
                        <a:t>T108TC04-2</a:t>
                      </a:r>
                      <a:endParaRPr lang="zh-CN" altLang="en-US" dirty="0"/>
                    </a:p>
                  </a:txBody>
                  <a:tcPr/>
                </a:tc>
                <a:tc>
                  <a:txBody>
                    <a:bodyPr/>
                    <a:lstStyle/>
                    <a:p>
                      <a:pPr algn="ctr"/>
                      <a:r>
                        <a:rPr lang="zh-CN" altLang="zh-CN" sz="1800" kern="1200" dirty="0">
                          <a:solidFill>
                            <a:schemeClr val="dk1"/>
                          </a:solidFill>
                          <a:effectLst/>
                          <a:latin typeface="+mn-lt"/>
                          <a:ea typeface="+mn-ea"/>
                          <a:cs typeface="+mn-cs"/>
                        </a:rPr>
                        <a:t>机器人停止运动，并在移开障碍物后继续运动。</a:t>
                      </a:r>
                      <a:endParaRPr lang="zh-CN" altLang="en-US" dirty="0"/>
                    </a:p>
                  </a:txBody>
                  <a:tcPr/>
                </a:tc>
                <a:extLst>
                  <a:ext uri="{0D108BD9-81ED-4DB2-BD59-A6C34878D82A}">
                    <a16:rowId xmlns:a16="http://schemas.microsoft.com/office/drawing/2014/main" val="547306241"/>
                  </a:ext>
                </a:extLst>
              </a:tr>
              <a:tr h="370840">
                <a:tc>
                  <a:txBody>
                    <a:bodyPr/>
                    <a:lstStyle/>
                    <a:p>
                      <a:pPr algn="ctr"/>
                      <a:r>
                        <a:rPr lang="en-US" altLang="zh-CN" sz="1800" kern="1200" dirty="0">
                          <a:solidFill>
                            <a:schemeClr val="dk1"/>
                          </a:solidFill>
                          <a:effectLst/>
                          <a:latin typeface="+mn-lt"/>
                          <a:ea typeface="+mn-ea"/>
                          <a:cs typeface="+mn-cs"/>
                        </a:rPr>
                        <a:t>T108TC05</a:t>
                      </a:r>
                      <a:endParaRPr lang="zh-CN" altLang="en-US" dirty="0"/>
                    </a:p>
                  </a:txBody>
                  <a:tcPr/>
                </a:tc>
                <a:tc>
                  <a:txBody>
                    <a:bodyPr/>
                    <a:lstStyle/>
                    <a:p>
                      <a:pPr algn="ctr"/>
                      <a:r>
                        <a:rPr lang="zh-CN" altLang="zh-CN" sz="1800" kern="1200" dirty="0">
                          <a:solidFill>
                            <a:schemeClr val="dk1"/>
                          </a:solidFill>
                          <a:effectLst/>
                          <a:latin typeface="+mn-lt"/>
                          <a:ea typeface="+mn-ea"/>
                          <a:cs typeface="+mn-cs"/>
                        </a:rPr>
                        <a:t>机器人能够拿到我们指定的物体并返回。</a:t>
                      </a:r>
                      <a:endParaRPr lang="zh-CN" altLang="en-US" dirty="0"/>
                    </a:p>
                  </a:txBody>
                  <a:tcPr/>
                </a:tc>
                <a:extLst>
                  <a:ext uri="{0D108BD9-81ED-4DB2-BD59-A6C34878D82A}">
                    <a16:rowId xmlns:a16="http://schemas.microsoft.com/office/drawing/2014/main" val="1687873057"/>
                  </a:ext>
                </a:extLst>
              </a:tr>
            </a:tbl>
          </a:graphicData>
        </a:graphic>
      </p:graphicFrame>
    </p:spTree>
    <p:extLst>
      <p:ext uri="{BB962C8B-B14F-4D97-AF65-F5344CB8AC3E}">
        <p14:creationId xmlns:p14="http://schemas.microsoft.com/office/powerpoint/2010/main" val="336510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a:t>
            </a:r>
            <a:r>
              <a:rPr lang="zh-CN" altLang="en-US" dirty="0"/>
              <a:t>用例</a:t>
            </a:r>
            <a:endParaRPr lang="zh-CN" dirty="0"/>
          </a:p>
        </p:txBody>
      </p:sp>
      <p:sp>
        <p:nvSpPr>
          <p:cNvPr id="2" name="矩形 1">
            <a:extLst>
              <a:ext uri="{FF2B5EF4-FFF2-40B4-BE49-F238E27FC236}">
                <a16:creationId xmlns:a16="http://schemas.microsoft.com/office/drawing/2014/main" id="{CF3AED9A-5218-4F1C-8780-D81C9CF83785}"/>
              </a:ext>
            </a:extLst>
          </p:cNvPr>
          <p:cNvSpPr/>
          <p:nvPr/>
        </p:nvSpPr>
        <p:spPr>
          <a:xfrm>
            <a:off x="968973" y="1387279"/>
            <a:ext cx="3082896" cy="369332"/>
          </a:xfrm>
          <a:prstGeom prst="rect">
            <a:avLst/>
          </a:prstGeom>
        </p:spPr>
        <p:txBody>
          <a:bodyPr wrap="none">
            <a:spAutoFit/>
          </a:bodyPr>
          <a:lstStyle/>
          <a:p>
            <a:pPr lvl="0" algn="ctr">
              <a:defRPr/>
            </a:pPr>
            <a:r>
              <a:rPr lang="en-US" altLang="zh-CN" dirty="0">
                <a:solidFill>
                  <a:schemeClr val="dk1"/>
                </a:solidFill>
              </a:rPr>
              <a:t>T108TC01   </a:t>
            </a:r>
            <a:r>
              <a:rPr lang="zh-CN" altLang="zh-CN" dirty="0">
                <a:solidFill>
                  <a:schemeClr val="dk1"/>
                </a:solidFill>
              </a:rPr>
              <a:t>生成房间的地图</a:t>
            </a:r>
          </a:p>
        </p:txBody>
      </p:sp>
      <p:sp>
        <p:nvSpPr>
          <p:cNvPr id="5" name="矩形 4">
            <a:extLst>
              <a:ext uri="{FF2B5EF4-FFF2-40B4-BE49-F238E27FC236}">
                <a16:creationId xmlns:a16="http://schemas.microsoft.com/office/drawing/2014/main" id="{EE96F98E-ED8E-4122-BE8A-6CC9ECD5111C}"/>
              </a:ext>
            </a:extLst>
          </p:cNvPr>
          <p:cNvSpPr/>
          <p:nvPr/>
        </p:nvSpPr>
        <p:spPr>
          <a:xfrm>
            <a:off x="1219199" y="2115190"/>
            <a:ext cx="10301288" cy="2994409"/>
          </a:xfrm>
          <a:prstGeom prst="rect">
            <a:avLst/>
          </a:prstGeom>
        </p:spPr>
        <p:txBody>
          <a:bodyPr wrap="square">
            <a:spAutoFit/>
          </a:bodyPr>
          <a:lstStyle/>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条件与状态</a:t>
            </a:r>
            <a:r>
              <a:rPr lang="zh-CN" altLang="zh-CN" kern="100" dirty="0">
                <a:latin typeface="Times New Roman" panose="02020603050405020304" pitchFamily="18" charset="0"/>
                <a:ea typeface="宋体" panose="02010600030101010101" pitchFamily="2" charset="-122"/>
              </a:rPr>
              <a:t>：不需要任何先置条件，机器人处于开机、紧急装置释放的状态，机载电脑要求已经连接到手机</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上。</a:t>
            </a: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输入</a:t>
            </a:r>
            <a:r>
              <a:rPr lang="zh-CN" altLang="zh-CN" kern="100" dirty="0">
                <a:latin typeface="Times New Roman" panose="02020603050405020304" pitchFamily="18" charset="0"/>
                <a:ea typeface="宋体" panose="02010600030101010101" pitchFamily="2" charset="-122"/>
              </a:rPr>
              <a:t>：根据机器人在房间中的相对位置，在</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上输入</a:t>
            </a:r>
            <a:r>
              <a:rPr lang="zh-CN" altLang="en-US" kern="100" dirty="0">
                <a:latin typeface="Times New Roman" panose="02020603050405020304" pitchFamily="18" charset="0"/>
                <a:ea typeface="宋体" panose="02010600030101010101" pitchFamily="2" charset="-122"/>
              </a:rPr>
              <a:t>建图和建图结束的指令</a:t>
            </a:r>
            <a:r>
              <a:rPr lang="zh-CN" altLang="zh-CN" kern="100" dirty="0">
                <a:latin typeface="Times New Roman" panose="02020603050405020304" pitchFamily="18" charset="0"/>
                <a:ea typeface="宋体" panose="02010600030101010101" pitchFamily="2" charset="-122"/>
              </a:rPr>
              <a:t>，以达到生成整个房间地图的目的。</a:t>
            </a: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预期输出</a:t>
            </a:r>
            <a:r>
              <a:rPr lang="zh-CN" altLang="zh-CN" kern="100" dirty="0">
                <a:latin typeface="Times New Roman" panose="02020603050405020304" pitchFamily="18" charset="0"/>
                <a:ea typeface="宋体" panose="02010600030101010101" pitchFamily="2" charset="-122"/>
              </a:rPr>
              <a:t>：两个地图文件</a:t>
            </a:r>
            <a:r>
              <a:rPr lang="en-US" altLang="zh-CN" kern="100" dirty="0" err="1">
                <a:latin typeface="Times New Roman" panose="02020603050405020304" pitchFamily="18" charset="0"/>
                <a:ea typeface="宋体" panose="02010600030101010101" pitchFamily="2" charset="-122"/>
              </a:rPr>
              <a:t>map.yaml</a:t>
            </a:r>
            <a:r>
              <a:rPr lang="zh-CN" altLang="zh-CN" kern="100" dirty="0">
                <a:latin typeface="Times New Roman" panose="02020603050405020304" pitchFamily="18" charset="0"/>
                <a:ea typeface="宋体" panose="02010600030101010101" pitchFamily="2" charset="-122"/>
              </a:rPr>
              <a:t>与</a:t>
            </a:r>
            <a:r>
              <a:rPr lang="en-US" altLang="zh-CN" kern="100" dirty="0" err="1">
                <a:latin typeface="Times New Roman" panose="02020603050405020304" pitchFamily="18" charset="0"/>
                <a:ea typeface="宋体" panose="02010600030101010101" pitchFamily="2" charset="-122"/>
              </a:rPr>
              <a:t>map.pgm</a:t>
            </a:r>
            <a:r>
              <a:rPr lang="zh-CN" altLang="zh-CN" kern="100" dirty="0">
                <a:latin typeface="Times New Roman" panose="02020603050405020304" pitchFamily="18" charset="0"/>
                <a:ea typeface="宋体" panose="02010600030101010101" pitchFamily="2" charset="-122"/>
              </a:rPr>
              <a:t>，并已经移动到指定的文件夹下。</a:t>
            </a: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评价准则</a:t>
            </a:r>
            <a:r>
              <a:rPr lang="zh-CN" altLang="zh-CN" kern="100" dirty="0">
                <a:latin typeface="Times New Roman" panose="02020603050405020304" pitchFamily="18" charset="0"/>
                <a:ea typeface="宋体" panose="02010600030101010101" pitchFamily="2" charset="-122"/>
              </a:rPr>
              <a:t>：生成地图</a:t>
            </a:r>
            <a:r>
              <a:rPr lang="zh-CN" altLang="en-US" kern="100" dirty="0">
                <a:latin typeface="Times New Roman" panose="02020603050405020304" pitchFamily="18" charset="0"/>
                <a:ea typeface="宋体" panose="02010600030101010101" pitchFamily="2" charset="-122"/>
              </a:rPr>
              <a:t>并移动到指定的位置</a:t>
            </a:r>
            <a:r>
              <a:rPr lang="zh-CN" altLang="zh-CN" kern="100" dirty="0">
                <a:latin typeface="Times New Roman" panose="02020603050405020304" pitchFamily="18" charset="0"/>
                <a:ea typeface="宋体" panose="02010600030101010101" pitchFamily="2" charset="-122"/>
              </a:rPr>
              <a:t>即为成功通过测试。</a:t>
            </a:r>
          </a:p>
        </p:txBody>
      </p:sp>
    </p:spTree>
    <p:extLst>
      <p:ext uri="{BB962C8B-B14F-4D97-AF65-F5344CB8AC3E}">
        <p14:creationId xmlns:p14="http://schemas.microsoft.com/office/powerpoint/2010/main" val="372115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a:t>
            </a:r>
            <a:r>
              <a:rPr lang="zh-CN" altLang="en-US" dirty="0"/>
              <a:t>用例</a:t>
            </a:r>
            <a:endParaRPr lang="zh-CN" dirty="0"/>
          </a:p>
        </p:txBody>
      </p:sp>
      <p:sp>
        <p:nvSpPr>
          <p:cNvPr id="2" name="矩形 1">
            <a:extLst>
              <a:ext uri="{FF2B5EF4-FFF2-40B4-BE49-F238E27FC236}">
                <a16:creationId xmlns:a16="http://schemas.microsoft.com/office/drawing/2014/main" id="{CF3AED9A-5218-4F1C-8780-D81C9CF83785}"/>
              </a:ext>
            </a:extLst>
          </p:cNvPr>
          <p:cNvSpPr/>
          <p:nvPr/>
        </p:nvSpPr>
        <p:spPr>
          <a:xfrm>
            <a:off x="982462" y="1387279"/>
            <a:ext cx="1928733" cy="369332"/>
          </a:xfrm>
          <a:prstGeom prst="rect">
            <a:avLst/>
          </a:prstGeom>
        </p:spPr>
        <p:txBody>
          <a:bodyPr wrap="none">
            <a:spAutoFit/>
          </a:bodyPr>
          <a:lstStyle/>
          <a:p>
            <a:pPr lvl="0" algn="ctr">
              <a:defRPr/>
            </a:pPr>
            <a:r>
              <a:rPr lang="en-US" altLang="zh-CN" dirty="0">
                <a:solidFill>
                  <a:schemeClr val="dk1"/>
                </a:solidFill>
              </a:rPr>
              <a:t>T108TC02   </a:t>
            </a:r>
            <a:r>
              <a:rPr lang="zh-CN" altLang="zh-CN" dirty="0"/>
              <a:t>移动</a:t>
            </a:r>
            <a:endParaRPr lang="zh-CN" altLang="zh-CN" dirty="0">
              <a:solidFill>
                <a:schemeClr val="dk1"/>
              </a:solidFill>
            </a:endParaRPr>
          </a:p>
        </p:txBody>
      </p:sp>
      <p:sp>
        <p:nvSpPr>
          <p:cNvPr id="5" name="矩形 4">
            <a:extLst>
              <a:ext uri="{FF2B5EF4-FFF2-40B4-BE49-F238E27FC236}">
                <a16:creationId xmlns:a16="http://schemas.microsoft.com/office/drawing/2014/main" id="{EE96F98E-ED8E-4122-BE8A-6CC9ECD5111C}"/>
              </a:ext>
            </a:extLst>
          </p:cNvPr>
          <p:cNvSpPr/>
          <p:nvPr/>
        </p:nvSpPr>
        <p:spPr>
          <a:xfrm>
            <a:off x="1219199" y="2115190"/>
            <a:ext cx="10301288" cy="3409908"/>
          </a:xfrm>
          <a:prstGeom prst="rect">
            <a:avLst/>
          </a:prstGeom>
        </p:spPr>
        <p:txBody>
          <a:bodyPr wrap="square">
            <a:spAutoFit/>
          </a:bodyPr>
          <a:lstStyle/>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条件与状态</a:t>
            </a:r>
            <a:r>
              <a:rPr lang="zh-CN" altLang="zh-CN" kern="100" dirty="0">
                <a:latin typeface="Times New Roman" panose="02020603050405020304" pitchFamily="18" charset="0"/>
                <a:ea typeface="宋体" panose="02010600030101010101" pitchFamily="2" charset="-122"/>
              </a:rPr>
              <a:t>：不需要任何先置条件，机器人处于开机、紧急装置释放的状态，机载电脑要求已经连接到手机</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上。</a:t>
            </a: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输入</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根据测试者的喜好，在</a:t>
            </a:r>
            <a:r>
              <a:rPr lang="en-US" altLang="zh-CN" kern="100" dirty="0">
                <a:latin typeface="Times New Roman" panose="02020603050405020304" pitchFamily="18" charset="0"/>
                <a:ea typeface="宋体" panose="02010600030101010101" pitchFamily="2" charset="-122"/>
              </a:rPr>
              <a:t>APP</a:t>
            </a:r>
            <a:r>
              <a:rPr lang="zh-CN" altLang="en-US" kern="100" dirty="0">
                <a:latin typeface="Times New Roman" panose="02020603050405020304" pitchFamily="18" charset="0"/>
                <a:ea typeface="宋体" panose="02010600030101010101" pitchFamily="2" charset="-122"/>
              </a:rPr>
              <a:t>上随意输入移动指令，但需要满足一定的测试要求。</a:t>
            </a:r>
            <a:endParaRPr lang="en-US" altLang="zh-CN" kern="100" dirty="0">
              <a:latin typeface="Times New Roman" panose="02020603050405020304" pitchFamily="18" charset="0"/>
              <a:ea typeface="宋体" panose="02010600030101010101" pitchFamily="2" charset="-122"/>
            </a:endParaRP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预期输出</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机器人根据指令移动相应的方向上一小段距离。</a:t>
            </a:r>
            <a:endParaRPr lang="en-US" altLang="zh-CN" kern="100" dirty="0">
              <a:latin typeface="Times New Roman" panose="02020603050405020304" pitchFamily="18" charset="0"/>
              <a:ea typeface="宋体" panose="02010600030101010101" pitchFamily="2" charset="-122"/>
            </a:endParaRP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评价准则</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通过测试有如下的几个条件：发出指令后机器人响应指令的时间需控制在</a:t>
            </a:r>
            <a:r>
              <a:rPr lang="en-US" altLang="zh-CN" kern="100" dirty="0">
                <a:latin typeface="Times New Roman" panose="02020603050405020304" pitchFamily="18" charset="0"/>
                <a:ea typeface="宋体" panose="02010600030101010101" pitchFamily="2" charset="-122"/>
              </a:rPr>
              <a:t>0.5</a:t>
            </a:r>
            <a:r>
              <a:rPr lang="zh-CN" altLang="en-US" kern="100" dirty="0">
                <a:latin typeface="Times New Roman" panose="02020603050405020304" pitchFamily="18" charset="0"/>
                <a:ea typeface="宋体" panose="02010600030101010101" pitchFamily="2" charset="-122"/>
              </a:rPr>
              <a:t>秒之内。每一次移动的距离应当保持恒定在误差</a:t>
            </a:r>
            <a:r>
              <a:rPr lang="en-US" altLang="zh-CN" kern="100" dirty="0">
                <a:latin typeface="Times New Roman" panose="02020603050405020304" pitchFamily="18" charset="0"/>
                <a:ea typeface="宋体" panose="02010600030101010101" pitchFamily="2" charset="-122"/>
              </a:rPr>
              <a:t>0.02m</a:t>
            </a:r>
            <a:r>
              <a:rPr lang="zh-CN" altLang="en-US" kern="100" dirty="0">
                <a:latin typeface="Times New Roman" panose="02020603050405020304" pitchFamily="18" charset="0"/>
                <a:ea typeface="宋体" panose="02010600030101010101" pitchFamily="2" charset="-122"/>
              </a:rPr>
              <a:t>之内。并且能够连续响应至少</a:t>
            </a:r>
            <a:r>
              <a:rPr lang="en-US" altLang="zh-CN" kern="100" dirty="0">
                <a:latin typeface="Times New Roman" panose="02020603050405020304" pitchFamily="18" charset="0"/>
                <a:ea typeface="宋体" panose="02010600030101010101" pitchFamily="2" charset="-122"/>
              </a:rPr>
              <a:t>100</a:t>
            </a:r>
            <a:r>
              <a:rPr lang="zh-CN" altLang="en-US" kern="100" dirty="0">
                <a:latin typeface="Times New Roman" panose="02020603050405020304" pitchFamily="18" charset="0"/>
                <a:ea typeface="宋体" panose="02010600030101010101" pitchFamily="2" charset="-122"/>
              </a:rPr>
              <a:t>个指令而不出现指令被跳过、重复执行的问题。</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9645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a:t>
            </a:r>
            <a:r>
              <a:rPr lang="zh-CN" altLang="en-US" dirty="0"/>
              <a:t>用例</a:t>
            </a:r>
            <a:endParaRPr lang="zh-CN" dirty="0"/>
          </a:p>
        </p:txBody>
      </p:sp>
      <p:sp>
        <p:nvSpPr>
          <p:cNvPr id="2" name="矩形 1">
            <a:extLst>
              <a:ext uri="{FF2B5EF4-FFF2-40B4-BE49-F238E27FC236}">
                <a16:creationId xmlns:a16="http://schemas.microsoft.com/office/drawing/2014/main" id="{CF3AED9A-5218-4F1C-8780-D81C9CF83785}"/>
              </a:ext>
            </a:extLst>
          </p:cNvPr>
          <p:cNvSpPr/>
          <p:nvPr/>
        </p:nvSpPr>
        <p:spPr>
          <a:xfrm>
            <a:off x="982462" y="1387279"/>
            <a:ext cx="1928733" cy="369332"/>
          </a:xfrm>
          <a:prstGeom prst="rect">
            <a:avLst/>
          </a:prstGeom>
        </p:spPr>
        <p:txBody>
          <a:bodyPr wrap="none">
            <a:spAutoFit/>
          </a:bodyPr>
          <a:lstStyle/>
          <a:p>
            <a:pPr lvl="0" algn="ctr">
              <a:defRPr/>
            </a:pPr>
            <a:r>
              <a:rPr lang="en-US" altLang="zh-CN" dirty="0">
                <a:solidFill>
                  <a:schemeClr val="dk1"/>
                </a:solidFill>
              </a:rPr>
              <a:t>T108TC03   </a:t>
            </a:r>
            <a:r>
              <a:rPr lang="zh-CN" altLang="en-US" dirty="0"/>
              <a:t>抓取</a:t>
            </a:r>
            <a:endParaRPr lang="zh-CN" altLang="zh-CN" dirty="0">
              <a:solidFill>
                <a:schemeClr val="dk1"/>
              </a:solidFill>
            </a:endParaRPr>
          </a:p>
        </p:txBody>
      </p:sp>
      <p:sp>
        <p:nvSpPr>
          <p:cNvPr id="5" name="矩形 4">
            <a:extLst>
              <a:ext uri="{FF2B5EF4-FFF2-40B4-BE49-F238E27FC236}">
                <a16:creationId xmlns:a16="http://schemas.microsoft.com/office/drawing/2014/main" id="{EE96F98E-ED8E-4122-BE8A-6CC9ECD5111C}"/>
              </a:ext>
            </a:extLst>
          </p:cNvPr>
          <p:cNvSpPr/>
          <p:nvPr/>
        </p:nvSpPr>
        <p:spPr>
          <a:xfrm>
            <a:off x="1219199" y="2115190"/>
            <a:ext cx="10357450" cy="4087016"/>
          </a:xfrm>
          <a:prstGeom prst="rect">
            <a:avLst/>
          </a:prstGeom>
        </p:spPr>
        <p:txBody>
          <a:bodyPr wrap="square">
            <a:spAutoFit/>
          </a:bodyPr>
          <a:lstStyle/>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条件与状态</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需要已经生成了房间的地图</a:t>
            </a:r>
            <a:r>
              <a:rPr lang="zh-CN" altLang="zh-CN" kern="100" dirty="0">
                <a:latin typeface="Times New Roman" panose="02020603050405020304" pitchFamily="18" charset="0"/>
                <a:ea typeface="宋体" panose="02010600030101010101" pitchFamily="2" charset="-122"/>
              </a:rPr>
              <a:t>，机器人处于开机、紧急装置释放的状态，机载电脑要求已经连接到手机</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上。</a:t>
            </a:r>
            <a:r>
              <a:rPr lang="zh-CN" altLang="en-US" kern="100" dirty="0">
                <a:latin typeface="Times New Roman" panose="02020603050405020304" pitchFamily="18" charset="0"/>
                <a:ea typeface="宋体" panose="02010600030101010101" pitchFamily="2" charset="-122"/>
              </a:rPr>
              <a:t>机器人已经移动到建图原点上。</a:t>
            </a:r>
            <a:endParaRPr lang="zh-CN" altLang="zh-CN" kern="100" dirty="0">
              <a:latin typeface="Times New Roman" panose="02020603050405020304" pitchFamily="18" charset="0"/>
              <a:ea typeface="宋体" panose="02010600030101010101" pitchFamily="2" charset="-122"/>
            </a:endParaRP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输入</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点击</a:t>
            </a:r>
            <a:r>
              <a:rPr lang="en-US" altLang="zh-CN" kern="100" dirty="0">
                <a:latin typeface="Times New Roman" panose="02020603050405020304" pitchFamily="18" charset="0"/>
                <a:ea typeface="宋体" panose="02010600030101010101" pitchFamily="2" charset="-122"/>
              </a:rPr>
              <a:t>APP</a:t>
            </a:r>
            <a:r>
              <a:rPr lang="zh-CN" altLang="en-US" kern="100" dirty="0">
                <a:latin typeface="Times New Roman" panose="02020603050405020304" pitchFamily="18" charset="0"/>
                <a:ea typeface="宋体" panose="02010600030101010101" pitchFamily="2" charset="-122"/>
              </a:rPr>
              <a:t>上的抓取功能，根据机器人在房间中的相对位置，在</a:t>
            </a:r>
            <a:r>
              <a:rPr lang="en-US" altLang="zh-CN" kern="100" dirty="0">
                <a:latin typeface="Times New Roman" panose="02020603050405020304" pitchFamily="18" charset="0"/>
                <a:ea typeface="宋体" panose="02010600030101010101" pitchFamily="2" charset="-122"/>
              </a:rPr>
              <a:t>APP</a:t>
            </a:r>
            <a:r>
              <a:rPr lang="zh-CN" altLang="en-US" kern="100" dirty="0">
                <a:latin typeface="Times New Roman" panose="02020603050405020304" pitchFamily="18" charset="0"/>
                <a:ea typeface="宋体" panose="02010600030101010101" pitchFamily="2" charset="-122"/>
              </a:rPr>
              <a:t>上输入让机器人移动的指令，使机器人移动到物体前约</a:t>
            </a:r>
            <a:r>
              <a:rPr lang="en-US" altLang="zh-CN" kern="100" dirty="0">
                <a:latin typeface="Times New Roman" panose="02020603050405020304" pitchFamily="18" charset="0"/>
                <a:ea typeface="宋体" panose="02010600030101010101" pitchFamily="2" charset="-122"/>
              </a:rPr>
              <a:t>0.6m</a:t>
            </a:r>
            <a:r>
              <a:rPr lang="zh-CN" altLang="en-US" kern="100" dirty="0">
                <a:latin typeface="Times New Roman" panose="02020603050405020304" pitchFamily="18" charset="0"/>
                <a:ea typeface="宋体" panose="02010600030101010101" pitchFamily="2" charset="-122"/>
              </a:rPr>
              <a:t>处，语音指令“开始抓取”。</a:t>
            </a:r>
            <a:endParaRPr lang="en-US" altLang="zh-CN" kern="100" dirty="0">
              <a:latin typeface="Times New Roman" panose="02020603050405020304" pitchFamily="18" charset="0"/>
              <a:ea typeface="宋体" panose="02010600030101010101" pitchFamily="2" charset="-122"/>
            </a:endParaRPr>
          </a:p>
          <a:p>
            <a:pPr algn="just">
              <a:lnSpc>
                <a:spcPct val="150000"/>
              </a:lnSpc>
              <a:spcAft>
                <a:spcPts val="1200"/>
              </a:spcAft>
            </a:pPr>
            <a:r>
              <a:rPr lang="zh-CN" altLang="zh-CN" b="1" kern="100" dirty="0">
                <a:solidFill>
                  <a:srgbClr val="002060"/>
                </a:solidFill>
                <a:latin typeface="黑体" panose="02010609060101010101" pitchFamily="49" charset="-122"/>
                <a:ea typeface="黑体" panose="02010609060101010101" pitchFamily="49" charset="-122"/>
              </a:rPr>
              <a:t>评价准则</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机器人在距离物体桌面</a:t>
            </a:r>
            <a:r>
              <a:rPr lang="en-US" altLang="zh-CN" kern="100" dirty="0">
                <a:latin typeface="Times New Roman" panose="02020603050405020304" pitchFamily="18" charset="0"/>
                <a:ea typeface="宋体" panose="02010600030101010101" pitchFamily="2" charset="-122"/>
              </a:rPr>
              <a:t>0.6±0.2m</a:t>
            </a:r>
            <a:r>
              <a:rPr lang="zh-CN" altLang="en-US" kern="100" dirty="0">
                <a:latin typeface="Times New Roman" panose="02020603050405020304" pitchFamily="18" charset="0"/>
                <a:ea typeface="宋体" panose="02010600030101010101" pitchFamily="2" charset="-122"/>
              </a:rPr>
              <a:t>时能成功识别带挡板的桌面；在桌面物体范围内（指距离物体的深度不小于</a:t>
            </a:r>
            <a:r>
              <a:rPr lang="en-US" altLang="zh-CN" kern="100" dirty="0">
                <a:latin typeface="Times New Roman" panose="02020603050405020304" pitchFamily="18" charset="0"/>
                <a:ea typeface="宋体" panose="02010600030101010101" pitchFamily="2" charset="-122"/>
              </a:rPr>
              <a:t>20cm</a:t>
            </a:r>
            <a:r>
              <a:rPr lang="zh-CN" altLang="en-US" kern="100" dirty="0">
                <a:latin typeface="Times New Roman" panose="02020603050405020304" pitchFamily="18" charset="0"/>
                <a:ea typeface="宋体" panose="02010600030101010101" pitchFamily="2" charset="-122"/>
              </a:rPr>
              <a:t>内）仅有带抓取物体没有其他杂乱物品干扰时能够识别物体；在识别出物体的条件下能够成功控制机械臂抓取到物体从上至下约三分之一到三分之二的位置；机械爪完全握住物体，且机械爪收缩时不会使物体移动；机械爪收紧后能够抬起机械臂并使机械爪投影离开桌面；能够松开机械臂和机械爪释放物体。</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7021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67263" y="2381190"/>
            <a:ext cx="4535055" cy="656792"/>
          </a:xfrm>
        </p:spPr>
        <p:txBody>
          <a:bodyPr>
            <a:normAutofit/>
          </a:bodyPr>
          <a:lstStyle/>
          <a:p>
            <a:pPr algn="ctr"/>
            <a:r>
              <a:rPr lang="zh-CN" altLang="en-US" sz="3200" b="0" dirty="0"/>
              <a:t>测试分析</a:t>
            </a:r>
          </a:p>
        </p:txBody>
      </p:sp>
      <p:sp>
        <p:nvSpPr>
          <p:cNvPr id="12" name="文本框 11"/>
          <p:cNvSpPr txBox="1"/>
          <p:nvPr/>
        </p:nvSpPr>
        <p:spPr>
          <a:xfrm>
            <a:off x="10196132" y="4985797"/>
            <a:ext cx="1324356" cy="1151478"/>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nvPr>
        </p:nvSpPr>
        <p:spPr/>
        <p:txBody>
          <a:bodyPr/>
          <a:lstStyle/>
          <a:p>
            <a:r>
              <a:rPr lang="zh-CN" dirty="0"/>
              <a:t>测试分析</a:t>
            </a:r>
          </a:p>
        </p:txBody>
      </p:sp>
      <p:sp>
        <p:nvSpPr>
          <p:cNvPr id="2" name="文本框 1"/>
          <p:cNvSpPr txBox="1"/>
          <p:nvPr/>
        </p:nvSpPr>
        <p:spPr>
          <a:xfrm>
            <a:off x="711835" y="1264920"/>
            <a:ext cx="10106025" cy="5169535"/>
          </a:xfrm>
          <a:prstGeom prst="rect">
            <a:avLst/>
          </a:prstGeom>
          <a:noFill/>
        </p:spPr>
        <p:txBody>
          <a:bodyPr wrap="square" rtlCol="0">
            <a:spAutoFit/>
          </a:bodyPr>
          <a:lstStyle/>
          <a:p>
            <a:pPr fontAlgn="auto">
              <a:lnSpc>
                <a:spcPct val="150000"/>
              </a:lnSpc>
            </a:pPr>
            <a:r>
              <a:rPr lang="zh-CN" altLang="en-US" sz="2200" b="1"/>
              <a:t>功能性需求</a:t>
            </a:r>
          </a:p>
          <a:p>
            <a:pPr fontAlgn="auto">
              <a:lnSpc>
                <a:spcPct val="150000"/>
              </a:lnSpc>
            </a:pPr>
            <a:r>
              <a:rPr lang="zh-CN" altLang="en-US" sz="2200"/>
              <a:t>对所有的功能性需求进行了覆盖测试。已测试单元功能有：</a:t>
            </a:r>
          </a:p>
          <a:p>
            <a:pPr fontAlgn="auto">
              <a:lnSpc>
                <a:spcPct val="150000"/>
              </a:lnSpc>
            </a:pPr>
            <a:r>
              <a:rPr lang="en-US" altLang="zh-CN" sz="2200"/>
              <a:t>1</a:t>
            </a:r>
            <a:r>
              <a:rPr lang="zh-CN" altLang="en-US" sz="2200"/>
              <a:t>、</a:t>
            </a:r>
            <a:r>
              <a:rPr lang="en-US" altLang="zh-CN" sz="2200"/>
              <a:t>APP</a:t>
            </a:r>
            <a:r>
              <a:rPr lang="zh-CN" altLang="en-US" sz="2200"/>
              <a:t>控制机器人向四个方向前进以及控制机器人左右转动；</a:t>
            </a:r>
          </a:p>
          <a:p>
            <a:pPr fontAlgn="auto">
              <a:lnSpc>
                <a:spcPct val="150000"/>
              </a:lnSpc>
            </a:pPr>
            <a:r>
              <a:rPr lang="en-US" altLang="zh-CN" sz="2200"/>
              <a:t>2</a:t>
            </a:r>
            <a:r>
              <a:rPr lang="zh-CN" altLang="en-US" sz="2200"/>
              <a:t>、</a:t>
            </a:r>
            <a:r>
              <a:rPr lang="en-US" altLang="zh-CN" sz="2200"/>
              <a:t>APP</a:t>
            </a:r>
            <a:r>
              <a:rPr lang="zh-CN" altLang="en-US" sz="2200"/>
              <a:t>控制机器人开始建图并保存地图；</a:t>
            </a:r>
          </a:p>
          <a:p>
            <a:pPr fontAlgn="auto">
              <a:lnSpc>
                <a:spcPct val="150000"/>
              </a:lnSpc>
            </a:pPr>
            <a:r>
              <a:rPr lang="en-US" altLang="zh-CN" sz="2200"/>
              <a:t>3</a:t>
            </a:r>
            <a:r>
              <a:rPr lang="zh-CN" altLang="en-US" sz="2200"/>
              <a:t>、语音控制添加导航点；</a:t>
            </a:r>
          </a:p>
          <a:p>
            <a:pPr fontAlgn="auto">
              <a:lnSpc>
                <a:spcPct val="150000"/>
              </a:lnSpc>
            </a:pPr>
            <a:r>
              <a:rPr lang="en-US" altLang="zh-CN" sz="2200"/>
              <a:t>4</a:t>
            </a:r>
            <a:r>
              <a:rPr lang="zh-CN" altLang="en-US" sz="2200"/>
              <a:t>、语音控制前往导航点；</a:t>
            </a:r>
          </a:p>
          <a:p>
            <a:pPr fontAlgn="auto">
              <a:lnSpc>
                <a:spcPct val="150000"/>
              </a:lnSpc>
            </a:pPr>
            <a:r>
              <a:rPr lang="en-US" altLang="zh-CN" sz="2200"/>
              <a:t>5</a:t>
            </a:r>
            <a:r>
              <a:rPr lang="zh-CN" altLang="en-US" sz="2200"/>
              <a:t>、语音控制机器人识别并抓取物体；</a:t>
            </a:r>
          </a:p>
          <a:p>
            <a:pPr fontAlgn="auto">
              <a:lnSpc>
                <a:spcPct val="150000"/>
              </a:lnSpc>
            </a:pPr>
            <a:r>
              <a:rPr lang="en-US" altLang="zh-CN" sz="2200"/>
              <a:t>6</a:t>
            </a:r>
            <a:r>
              <a:rPr lang="zh-CN" altLang="en-US" sz="2200"/>
              <a:t>、机器人自主导航移动；</a:t>
            </a:r>
          </a:p>
          <a:p>
            <a:pPr fontAlgn="auto">
              <a:lnSpc>
                <a:spcPct val="150000"/>
              </a:lnSpc>
            </a:pPr>
            <a:r>
              <a:rPr lang="en-US" altLang="zh-CN" sz="2200"/>
              <a:t>7</a:t>
            </a:r>
            <a:r>
              <a:rPr lang="zh-CN" altLang="en-US" sz="2200"/>
              <a:t>、机器人交付物体；</a:t>
            </a:r>
          </a:p>
          <a:p>
            <a:pPr fontAlgn="auto">
              <a:lnSpc>
                <a:spcPct val="150000"/>
              </a:lnSpc>
            </a:pPr>
            <a:r>
              <a:rPr lang="en-US" altLang="zh-CN" sz="2200"/>
              <a:t>8</a:t>
            </a:r>
            <a:r>
              <a:rPr lang="zh-CN" altLang="en-US" sz="2200"/>
              <a:t>、机器人跟随操作者；</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439031c0-57b2-43ea-9fab-3192a86c5924"/>
</p:tagLst>
</file>

<file path=ppt/tags/tag2.xml><?xml version="1.0" encoding="utf-8"?>
<p:tagLst xmlns:a="http://schemas.openxmlformats.org/drawingml/2006/main" xmlns:r="http://schemas.openxmlformats.org/officeDocument/2006/relationships" xmlns:p="http://schemas.openxmlformats.org/presentationml/2006/main">
  <p:tag name="ISLIDE.DIAGRAM" val="f48ef244-3850-4800-9882-63d3c6849d33"/>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2B4E72"/>
    </a:accent1>
    <a:accent2>
      <a:srgbClr val="2790B0"/>
    </a:accent2>
    <a:accent3>
      <a:srgbClr val="94BA65"/>
    </a:accent3>
    <a:accent4>
      <a:srgbClr val="353432"/>
    </a:accent4>
    <a:accent5>
      <a:srgbClr val="4E4D4A"/>
    </a:accent5>
    <a:accent6>
      <a:srgbClr val="BFBFBF"/>
    </a:accent6>
    <a:hlink>
      <a:srgbClr val="0077B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1261</Words>
  <Application>Microsoft Office PowerPoint</Application>
  <PresentationFormat>宽屏</PresentationFormat>
  <Paragraphs>127</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黑体</vt:lpstr>
      <vt:lpstr>微软雅黑</vt:lpstr>
      <vt:lpstr>Arial</vt:lpstr>
      <vt:lpstr>Calibri</vt:lpstr>
      <vt:lpstr>Impact</vt:lpstr>
      <vt:lpstr>Times New Roman</vt:lpstr>
      <vt:lpstr>主题5</vt:lpstr>
      <vt:lpstr>测试报告评审</vt:lpstr>
      <vt:lpstr>PowerPoint 演示文稿</vt:lpstr>
      <vt:lpstr>测试用例</vt:lpstr>
      <vt:lpstr>测试用例</vt:lpstr>
      <vt:lpstr>测试用例</vt:lpstr>
      <vt:lpstr>测试用例</vt:lpstr>
      <vt:lpstr>测试用例</vt:lpstr>
      <vt:lpstr>测试分析</vt:lpstr>
      <vt:lpstr>测试分析</vt:lpstr>
      <vt:lpstr>测试分析</vt:lpstr>
      <vt:lpstr>测试分析</vt:lpstr>
      <vt:lpstr>测试分析</vt:lpstr>
      <vt:lpstr>测试分析</vt:lpstr>
      <vt:lpstr>测试分析</vt:lpstr>
      <vt:lpstr>测试分析</vt:lpstr>
      <vt:lpstr>测试分析</vt:lpstr>
      <vt:lpstr>总体评价</vt:lpstr>
      <vt:lpstr>总体评价</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润安 王</cp:lastModifiedBy>
  <cp:revision>30</cp:revision>
  <cp:lastPrinted>2017-12-11T16:00:00Z</cp:lastPrinted>
  <dcterms:created xsi:type="dcterms:W3CDTF">2017-12-11T16:00:00Z</dcterms:created>
  <dcterms:modified xsi:type="dcterms:W3CDTF">2019-06-03T15:10:37Z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2018-09-05T06:34:13.0891959Z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2052-11.1.0.8696</vt:lpwstr>
  </property>
</Properties>
</file>