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4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sldIdLst>
    <p:sldId id="1729" r:id="rId2"/>
    <p:sldId id="275" r:id="rId3"/>
    <p:sldId id="258" r:id="rId4"/>
    <p:sldId id="301" r:id="rId5"/>
    <p:sldId id="1730" r:id="rId6"/>
    <p:sldId id="1731" r:id="rId7"/>
    <p:sldId id="1732" r:id="rId8"/>
    <p:sldId id="1733" r:id="rId9"/>
    <p:sldId id="1734" r:id="rId10"/>
    <p:sldId id="1697" r:id="rId11"/>
    <p:sldId id="304" r:id="rId12"/>
    <p:sldId id="306" r:id="rId13"/>
    <p:sldId id="1627" r:id="rId14"/>
    <p:sldId id="1628" r:id="rId15"/>
    <p:sldId id="272" r:id="rId16"/>
    <p:sldId id="1695" r:id="rId17"/>
    <p:sldId id="1696" r:id="rId18"/>
    <p:sldId id="297" r:id="rId19"/>
    <p:sldId id="1657" r:id="rId20"/>
    <p:sldId id="1699" r:id="rId21"/>
    <p:sldId id="277" r:id="rId22"/>
    <p:sldId id="273" r:id="rId23"/>
    <p:sldId id="1698" r:id="rId24"/>
    <p:sldId id="283" r:id="rId25"/>
    <p:sldId id="284" r:id="rId26"/>
    <p:sldId id="286" r:id="rId27"/>
    <p:sldId id="287" r:id="rId28"/>
    <p:sldId id="1684" r:id="rId29"/>
    <p:sldId id="274" r:id="rId30"/>
    <p:sldId id="293" r:id="rId31"/>
    <p:sldId id="296" r:id="rId32"/>
    <p:sldId id="302" r:id="rId33"/>
    <p:sldId id="305" r:id="rId34"/>
    <p:sldId id="290" r:id="rId35"/>
    <p:sldId id="289" r:id="rId36"/>
    <p:sldId id="1694" r:id="rId37"/>
    <p:sldId id="261" r:id="rId38"/>
    <p:sldId id="326" r:id="rId39"/>
    <p:sldId id="259" r:id="rId40"/>
    <p:sldId id="264" r:id="rId41"/>
    <p:sldId id="325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7" autoAdjust="0"/>
    <p:restoredTop sz="94660"/>
  </p:normalViewPr>
  <p:slideViewPr>
    <p:cSldViewPr snapToGrid="0">
      <p:cViewPr>
        <p:scale>
          <a:sx n="75" d="100"/>
          <a:sy n="75" d="100"/>
        </p:scale>
        <p:origin x="5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18.jpeg"/><Relationship Id="rId5" Type="http://schemas.openxmlformats.org/officeDocument/2006/relationships/image" Target="../media/image8.jpeg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islide.c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7103AEF-F1B9-4586-A8B5-7E732CAC8659}"/>
              </a:ext>
            </a:extLst>
          </p:cNvPr>
          <p:cNvGrpSpPr/>
          <p:nvPr/>
        </p:nvGrpSpPr>
        <p:grpSpPr>
          <a:xfrm>
            <a:off x="2419281" y="1631470"/>
            <a:ext cx="7353439" cy="4071536"/>
            <a:chOff x="2419281" y="1631470"/>
            <a:chExt cx="7353439" cy="4071536"/>
          </a:xfrm>
        </p:grpSpPr>
        <p:sp>
          <p:nvSpPr>
            <p:cNvPr id="6" name="îślïḑé"/>
            <p:cNvSpPr/>
            <p:nvPr/>
          </p:nvSpPr>
          <p:spPr>
            <a:xfrm flipV="1">
              <a:off x="5250104" y="2978554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5791336" y="2838814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5794636" y="2357355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5041969" y="4034970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7872792" y="2256053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8414024" y="2060023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8440567" y="1631470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7664657" y="3312469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2627416" y="3701593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3168648" y="3493130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3172749" y="3077484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2419281" y="4758009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3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3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5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b="0" dirty="0"/>
              <a:t>技术线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3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4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4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3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412F19B-5FDE-4C5A-85E1-008D5515A1BB}"/>
              </a:ext>
            </a:extLst>
          </p:cNvPr>
          <p:cNvGrpSpPr/>
          <p:nvPr/>
        </p:nvGrpSpPr>
        <p:grpSpPr>
          <a:xfrm>
            <a:off x="4857681" y="2699776"/>
            <a:ext cx="2475047" cy="1885427"/>
            <a:chOff x="4923131" y="2524104"/>
            <a:chExt cx="2475047" cy="1885427"/>
          </a:xfrm>
        </p:grpSpPr>
        <p:sp>
          <p:nvSpPr>
            <p:cNvPr id="24" name="îślïḑé">
              <a:extLst>
                <a:ext uri="{FF2B5EF4-FFF2-40B4-BE49-F238E27FC236}">
                  <a16:creationId xmlns:a16="http://schemas.microsoft.com/office/drawing/2014/main" id="{31C164B8-5547-4FC4-883C-5713D1C1920A}"/>
                </a:ext>
              </a:extLst>
            </p:cNvPr>
            <p:cNvSpPr/>
            <p:nvPr/>
          </p:nvSpPr>
          <p:spPr>
            <a:xfrm flipV="1">
              <a:off x="5250104" y="2978554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śḷïdê">
              <a:extLst>
                <a:ext uri="{FF2B5EF4-FFF2-40B4-BE49-F238E27FC236}">
                  <a16:creationId xmlns:a16="http://schemas.microsoft.com/office/drawing/2014/main" id="{09967F66-A132-475A-942B-BB8E3481E906}"/>
                </a:ext>
              </a:extLst>
            </p:cNvPr>
            <p:cNvSpPr txBox="1"/>
            <p:nvPr/>
          </p:nvSpPr>
          <p:spPr bwMode="auto">
            <a:xfrm>
              <a:off x="4923131" y="2524104"/>
              <a:ext cx="2475047" cy="104326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基于例程，重新设计、组合已有功能</a:t>
              </a:r>
              <a:endParaRPr lang="en-US" altLang="ko-KR" sz="2400" b="1" dirty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673718B-80C9-47EA-89A9-77DAF1556157}"/>
              </a:ext>
            </a:extLst>
          </p:cNvPr>
          <p:cNvGrpSpPr/>
          <p:nvPr/>
        </p:nvGrpSpPr>
        <p:grpSpPr>
          <a:xfrm>
            <a:off x="8999628" y="1875267"/>
            <a:ext cx="1691792" cy="1767223"/>
            <a:chOff x="7872792" y="1919807"/>
            <a:chExt cx="1691792" cy="1767223"/>
          </a:xfrm>
        </p:grpSpPr>
        <p:sp>
          <p:nvSpPr>
            <p:cNvPr id="28" name="iŝḷíḑè">
              <a:extLst>
                <a:ext uri="{FF2B5EF4-FFF2-40B4-BE49-F238E27FC236}">
                  <a16:creationId xmlns:a16="http://schemas.microsoft.com/office/drawing/2014/main" id="{BED5790C-E20E-4512-884D-2350722F7989}"/>
                </a:ext>
              </a:extLst>
            </p:cNvPr>
            <p:cNvSpPr/>
            <p:nvPr/>
          </p:nvSpPr>
          <p:spPr>
            <a:xfrm flipV="1">
              <a:off x="7872792" y="2256053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ṩ1íḋè">
              <a:extLst>
                <a:ext uri="{FF2B5EF4-FFF2-40B4-BE49-F238E27FC236}">
                  <a16:creationId xmlns:a16="http://schemas.microsoft.com/office/drawing/2014/main" id="{F58CF1B6-AF7D-434E-9BBE-40741C0DB02B}"/>
                </a:ext>
              </a:extLst>
            </p:cNvPr>
            <p:cNvSpPr txBox="1"/>
            <p:nvPr/>
          </p:nvSpPr>
          <p:spPr bwMode="auto">
            <a:xfrm>
              <a:off x="7872792" y="1919807"/>
              <a:ext cx="1691792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添加新功能，无线控制</a:t>
              </a:r>
              <a:endParaRPr lang="en-US" altLang="ko-KR" sz="2400" b="1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153BE8-648F-49E4-932A-EB22E478E06C}"/>
              </a:ext>
            </a:extLst>
          </p:cNvPr>
          <p:cNvGrpSpPr/>
          <p:nvPr/>
        </p:nvGrpSpPr>
        <p:grpSpPr>
          <a:xfrm>
            <a:off x="1445162" y="3802141"/>
            <a:ext cx="1691792" cy="1808822"/>
            <a:chOff x="1500580" y="3490894"/>
            <a:chExt cx="1691792" cy="1808822"/>
          </a:xfrm>
        </p:grpSpPr>
        <p:sp>
          <p:nvSpPr>
            <p:cNvPr id="32" name="iś1íḓé">
              <a:extLst>
                <a:ext uri="{FF2B5EF4-FFF2-40B4-BE49-F238E27FC236}">
                  <a16:creationId xmlns:a16="http://schemas.microsoft.com/office/drawing/2014/main" id="{B69A4C54-3E58-4FC1-A604-267AE039EFD8}"/>
                </a:ext>
              </a:extLst>
            </p:cNvPr>
            <p:cNvSpPr/>
            <p:nvPr/>
          </p:nvSpPr>
          <p:spPr>
            <a:xfrm flipV="1">
              <a:off x="1500580" y="3868739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ḻïďè">
              <a:extLst>
                <a:ext uri="{FF2B5EF4-FFF2-40B4-BE49-F238E27FC236}">
                  <a16:creationId xmlns:a16="http://schemas.microsoft.com/office/drawing/2014/main" id="{58CFB5DD-CE21-4DC7-960E-E3B9595279AC}"/>
                </a:ext>
              </a:extLst>
            </p:cNvPr>
            <p:cNvSpPr txBox="1"/>
            <p:nvPr/>
          </p:nvSpPr>
          <p:spPr bwMode="auto">
            <a:xfrm>
              <a:off x="1546121" y="3490894"/>
              <a:ext cx="1646251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优化、调整已</a:t>
              </a:r>
              <a:r>
                <a:rPr lang="zh-CN" altLang="en-US" sz="2400" b="1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有的功能</a:t>
              </a:r>
              <a:endParaRPr lang="en-US" altLang="zh-CN" sz="2400" b="1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/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1" name="标题 8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www.islide.cc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/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/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EE41F-D3C5-4A28-A2B3-12D37B1087A2}"/>
              </a:ext>
            </a:extLst>
          </p:cNvPr>
          <p:cNvSpPr/>
          <p:nvPr/>
        </p:nvSpPr>
        <p:spPr>
          <a:xfrm>
            <a:off x="669924" y="1139537"/>
            <a:ext cx="3877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优化、调整现有功能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2CD6D8-E32D-4551-801A-8B7778E38C9A}"/>
              </a:ext>
            </a:extLst>
          </p:cNvPr>
          <p:cNvSpPr/>
          <p:nvPr/>
        </p:nvSpPr>
        <p:spPr>
          <a:xfrm>
            <a:off x="669924" y="2029113"/>
            <a:ext cx="7981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调整了抓取函数中的参数，提高抓取成功率</a:t>
            </a:r>
          </a:p>
        </p:txBody>
      </p:sp>
    </p:spTree>
    <p:extLst>
      <p:ext uri="{BB962C8B-B14F-4D97-AF65-F5344CB8AC3E}">
        <p14:creationId xmlns:p14="http://schemas.microsoft.com/office/powerpoint/2010/main" val="94006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DCDE6E-1E4C-4F7E-853F-0BBECDF72671}"/>
              </a:ext>
            </a:extLst>
          </p:cNvPr>
          <p:cNvSpPr/>
          <p:nvPr/>
        </p:nvSpPr>
        <p:spPr>
          <a:xfrm>
            <a:off x="669924" y="1125682"/>
            <a:ext cx="6750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基于例程，重新设计、组合已有功能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B6600F-D74F-4F02-A9FC-347D4E298201}"/>
              </a:ext>
            </a:extLst>
          </p:cNvPr>
          <p:cNvSpPr/>
          <p:nvPr/>
        </p:nvSpPr>
        <p:spPr>
          <a:xfrm>
            <a:off x="667276" y="1959270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任务脚本系统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984C-F796-4B79-9E82-C68B11A39900}"/>
              </a:ext>
            </a:extLst>
          </p:cNvPr>
          <p:cNvSpPr/>
          <p:nvPr/>
        </p:nvSpPr>
        <p:spPr>
          <a:xfrm>
            <a:off x="667276" y="3962408"/>
            <a:ext cx="9214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控制机器人行驶至目标地点，抓取物体并返回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B411B-5754-4CF2-9D7B-A8F00EF7464D}"/>
              </a:ext>
            </a:extLst>
          </p:cNvPr>
          <p:cNvSpPr/>
          <p:nvPr/>
        </p:nvSpPr>
        <p:spPr>
          <a:xfrm>
            <a:off x="667276" y="4904505"/>
            <a:ext cx="100116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控制机器人行驶至两个目标地点并记录，随后依次行驶至起点、两个导航点，模拟巡逻功能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CA60A-12F5-4F87-86A3-6D379A02F155}"/>
              </a:ext>
            </a:extLst>
          </p:cNvPr>
          <p:cNvSpPr/>
          <p:nvPr/>
        </p:nvSpPr>
        <p:spPr>
          <a:xfrm>
            <a:off x="667276" y="3020311"/>
            <a:ext cx="5109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跟随模式，实时建图与导航</a:t>
            </a:r>
          </a:p>
        </p:txBody>
      </p:sp>
    </p:spTree>
    <p:extLst>
      <p:ext uri="{BB962C8B-B14F-4D97-AF65-F5344CB8AC3E}">
        <p14:creationId xmlns:p14="http://schemas.microsoft.com/office/powerpoint/2010/main" val="2112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5ECFDB-3CEF-4664-A0A8-D9DDD2AD722E}"/>
              </a:ext>
            </a:extLst>
          </p:cNvPr>
          <p:cNvSpPr/>
          <p:nvPr/>
        </p:nvSpPr>
        <p:spPr>
          <a:xfrm>
            <a:off x="669924" y="1236519"/>
            <a:ext cx="59298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在已有功能基础上，添加新功能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8264BE-A2E6-448E-AC68-2513CE82970A}"/>
              </a:ext>
            </a:extLst>
          </p:cNvPr>
          <p:cNvSpPr/>
          <p:nvPr/>
        </p:nvSpPr>
        <p:spPr>
          <a:xfrm>
            <a:off x="669924" y="2051626"/>
            <a:ext cx="5109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使用安卓应用作为交互界面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2D0987-BB9A-45CE-B86B-E7BFDEF7B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t="-364" r="19773" b="-793"/>
          <a:stretch/>
        </p:blipFill>
        <p:spPr>
          <a:xfrm>
            <a:off x="680509" y="2937315"/>
            <a:ext cx="1346200" cy="2222500"/>
          </a:xfrm>
          <a:prstGeom prst="rect">
            <a:avLst/>
          </a:prstGeom>
        </p:spPr>
      </p:pic>
      <p:pic>
        <p:nvPicPr>
          <p:cNvPr id="8" name="图片 7" descr="图片包含 建筑物&#10;&#10;已生成高可信度的说明">
            <a:extLst>
              <a:ext uri="{FF2B5EF4-FFF2-40B4-BE49-F238E27FC236}">
                <a16:creationId xmlns:a16="http://schemas.microsoft.com/office/drawing/2014/main" id="{111E05D9-8F74-4B24-9C4C-B2F2CA302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90" y="3219602"/>
            <a:ext cx="1657925" cy="16579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8A2215E-294F-4D04-A0B9-77157609994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26709" y="4048565"/>
            <a:ext cx="273098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E51BA1A-4097-4AB8-BDB1-F62E2E4395AC}"/>
              </a:ext>
            </a:extLst>
          </p:cNvPr>
          <p:cNvSpPr/>
          <p:nvPr/>
        </p:nvSpPr>
        <p:spPr>
          <a:xfrm>
            <a:off x="2723832" y="3586899"/>
            <a:ext cx="11256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7F4D924-3221-4511-A78D-D31634F61942}"/>
              </a:ext>
            </a:extLst>
          </p:cNvPr>
          <p:cNvSpPr/>
          <p:nvPr/>
        </p:nvSpPr>
        <p:spPr>
          <a:xfrm>
            <a:off x="8040676" y="4971167"/>
            <a:ext cx="1653988" cy="5233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定点巡逻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B0D5D34-26BE-4377-8BD8-6EEF7AE89DF1}"/>
              </a:ext>
            </a:extLst>
          </p:cNvPr>
          <p:cNvSpPr/>
          <p:nvPr/>
        </p:nvSpPr>
        <p:spPr>
          <a:xfrm>
            <a:off x="8040676" y="4034984"/>
            <a:ext cx="1653988" cy="5233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抓取物体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DD8134-ED08-439B-BDE3-90A47A3C787A}"/>
              </a:ext>
            </a:extLst>
          </p:cNvPr>
          <p:cNvSpPr/>
          <p:nvPr/>
        </p:nvSpPr>
        <p:spPr>
          <a:xfrm>
            <a:off x="8040676" y="3157958"/>
            <a:ext cx="1653988" cy="52331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建图及保存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772812F-7925-4608-BB1E-6A5470B0ABE2}"/>
              </a:ext>
            </a:extLst>
          </p:cNvPr>
          <p:cNvSpPr/>
          <p:nvPr/>
        </p:nvSpPr>
        <p:spPr>
          <a:xfrm>
            <a:off x="8040676" y="1809160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前进控制、后退控制、转动控制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8DABB94-76FF-4AD7-9A75-10AE4D4F8251}"/>
              </a:ext>
            </a:extLst>
          </p:cNvPr>
          <p:cNvSpPr/>
          <p:nvPr/>
        </p:nvSpPr>
        <p:spPr>
          <a:xfrm>
            <a:off x="8040676" y="5890497"/>
            <a:ext cx="1653988" cy="52331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跟随模式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FD1A3E7-BAD0-4C7A-A121-14E912AD5B41}"/>
              </a:ext>
            </a:extLst>
          </p:cNvPr>
          <p:cNvSpPr/>
          <p:nvPr/>
        </p:nvSpPr>
        <p:spPr>
          <a:xfrm>
            <a:off x="7772400" y="1528906"/>
            <a:ext cx="2247900" cy="5125894"/>
          </a:xfrm>
          <a:prstGeom prst="roundRect">
            <a:avLst/>
          </a:prstGeom>
          <a:noFill/>
          <a:ln w="476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0EE69319-94A2-4D71-83AB-5B371B66CCB3}"/>
              </a:ext>
            </a:extLst>
          </p:cNvPr>
          <p:cNvSpPr/>
          <p:nvPr/>
        </p:nvSpPr>
        <p:spPr>
          <a:xfrm rot="10800000">
            <a:off x="6441993" y="3589705"/>
            <a:ext cx="1088422" cy="917718"/>
          </a:xfrm>
          <a:prstGeom prst="rightArrow">
            <a:avLst>
              <a:gd name="adj1" fmla="val 50000"/>
              <a:gd name="adj2" fmla="val 6937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</p:spTree>
    <p:extLst>
      <p:ext uri="{BB962C8B-B14F-4D97-AF65-F5344CB8AC3E}">
        <p14:creationId xmlns:p14="http://schemas.microsoft.com/office/powerpoint/2010/main" val="48648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</p:spTree>
    <p:extLst>
      <p:ext uri="{BB962C8B-B14F-4D97-AF65-F5344CB8AC3E}">
        <p14:creationId xmlns:p14="http://schemas.microsoft.com/office/powerpoint/2010/main" val="3362240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088165-c03c-41ca-90b6-909522d3c9e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5d545d-6a15-46b3-895f-c24e208876c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f2eee5-142e-4f9c-a2bb-588b64e6f21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486f68-035c-41d1-b074-ce3b06557fb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21325e-66d4-4ffe-9309-b6aea6215e7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e85dfe-0a1e-46cb-b5a9-c24e9f3f567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458ad7-88e0-4ba2-b9b4-1dceb65f7bb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204</TotalTime>
  <Words>2586</Words>
  <Application>Microsoft Office PowerPoint</Application>
  <PresentationFormat>宽屏</PresentationFormat>
  <Paragraphs>414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Impact</vt:lpstr>
      <vt:lpstr>主题5</vt:lpstr>
      <vt:lpstr>Team108-申优答辩</vt:lpstr>
      <vt:lpstr>PowerPoint 演示文稿</vt:lpstr>
      <vt:lpstr>技术线</vt:lpstr>
      <vt:lpstr>技术线</vt:lpstr>
      <vt:lpstr>技术线</vt:lpstr>
      <vt:lpstr>技术线</vt:lpstr>
      <vt:lpstr>技术线</vt:lpstr>
      <vt:lpstr>技术线</vt:lpstr>
      <vt:lpstr>技术线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N</cp:lastModifiedBy>
  <cp:revision>27</cp:revision>
  <cp:lastPrinted>2017-12-11T16:00:00Z</cp:lastPrinted>
  <dcterms:created xsi:type="dcterms:W3CDTF">2017-12-11T16:00:00Z</dcterms:created>
  <dcterms:modified xsi:type="dcterms:W3CDTF">2019-06-10T13:35:31Z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