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6"/>
  </p:notesMasterIdLst>
  <p:sldIdLst>
    <p:sldId id="1729" r:id="rId3"/>
    <p:sldId id="275" r:id="rId4"/>
    <p:sldId id="258" r:id="rId5"/>
    <p:sldId id="1730" r:id="rId6"/>
    <p:sldId id="1731" r:id="rId7"/>
    <p:sldId id="1734" r:id="rId8"/>
    <p:sldId id="1732" r:id="rId9"/>
    <p:sldId id="1733" r:id="rId10"/>
    <p:sldId id="1735" r:id="rId11"/>
    <p:sldId id="1736" r:id="rId12"/>
    <p:sldId id="1737" r:id="rId13"/>
    <p:sldId id="1739" r:id="rId14"/>
    <p:sldId id="1738" r:id="rId15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61"/>
    <a:srgbClr val="2EBACE"/>
    <a:srgbClr val="D6EEFA"/>
    <a:srgbClr val="F2FAFD"/>
    <a:srgbClr val="F6FCFE"/>
    <a:srgbClr val="E51111"/>
    <a:srgbClr val="015978"/>
    <a:srgbClr val="1B8BA1"/>
    <a:srgbClr val="66DADA"/>
    <a:srgbClr val="1B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3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7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microsoft.com/office/2007/relationships/hdphoto" Target="../media/image3.wdp"/><Relationship Id="rId4" Type="http://schemas.openxmlformats.org/officeDocument/2006/relationships/image" Target="../media/image2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microsoft.com/office/2007/relationships/hdphoto" Target="../media/image3.wdp"/><Relationship Id="rId6" Type="http://schemas.openxmlformats.org/officeDocument/2006/relationships/image" Target="../media/image2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2150019"/>
            <a:ext cx="4423002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5" y="1320800"/>
            <a:ext cx="4423002" cy="698591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3189949"/>
            <a:ext cx="2045144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3453845"/>
            <a:ext cx="2045144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60" name="组合 59"/>
          <p:cNvGrpSpPr/>
          <p:nvPr userDrawn="1"/>
        </p:nvGrpSpPr>
        <p:grpSpPr>
          <a:xfrm>
            <a:off x="-12088" y="4794394"/>
            <a:ext cx="12204089" cy="2063607"/>
            <a:chOff x="-12088" y="4794394"/>
            <a:chExt cx="12204089" cy="2063607"/>
          </a:xfrm>
        </p:grpSpPr>
        <p:sp>
          <p:nvSpPr>
            <p:cNvPr id="52" name="任意多边形: 形状 51"/>
            <p:cNvSpPr/>
            <p:nvPr userDrawn="1"/>
          </p:nvSpPr>
          <p:spPr bwMode="auto">
            <a:xfrm>
              <a:off x="554582" y="4942832"/>
              <a:ext cx="11637418" cy="1915168"/>
            </a:xfrm>
            <a:custGeom>
              <a:avLst/>
              <a:gdLst>
                <a:gd name="connsiteX0" fmla="*/ 8612903 w 11637418"/>
                <a:gd name="connsiteY0" fmla="*/ 0 h 1915168"/>
                <a:gd name="connsiteX1" fmla="*/ 11637418 w 11637418"/>
                <a:gd name="connsiteY1" fmla="*/ 1581105 h 1915168"/>
                <a:gd name="connsiteX2" fmla="*/ 11637418 w 11637418"/>
                <a:gd name="connsiteY2" fmla="*/ 1915168 h 1915168"/>
                <a:gd name="connsiteX3" fmla="*/ 0 w 11637418"/>
                <a:gd name="connsiteY3" fmla="*/ 1915168 h 19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7418" h="1915168">
                  <a:moveTo>
                    <a:pt x="8612903" y="0"/>
                  </a:moveTo>
                  <a:lnTo>
                    <a:pt x="11637418" y="1581105"/>
                  </a:lnTo>
                  <a:lnTo>
                    <a:pt x="11637418" y="1915168"/>
                  </a:lnTo>
                  <a:lnTo>
                    <a:pt x="0" y="191516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54" name="任意多边形: 形状 53"/>
            <p:cNvSpPr/>
            <p:nvPr userDrawn="1"/>
          </p:nvSpPr>
          <p:spPr bwMode="auto">
            <a:xfrm>
              <a:off x="335096" y="4794394"/>
              <a:ext cx="11856904" cy="2063607"/>
            </a:xfrm>
            <a:custGeom>
              <a:avLst/>
              <a:gdLst>
                <a:gd name="connsiteX0" fmla="*/ 7128328 w 11856904"/>
                <a:gd name="connsiteY0" fmla="*/ 0 h 2063607"/>
                <a:gd name="connsiteX1" fmla="*/ 11856904 w 11856904"/>
                <a:gd name="connsiteY1" fmla="*/ 1832069 h 2063607"/>
                <a:gd name="connsiteX2" fmla="*/ 11856904 w 11856904"/>
                <a:gd name="connsiteY2" fmla="*/ 2063607 h 2063607"/>
                <a:gd name="connsiteX3" fmla="*/ 0 w 11856904"/>
                <a:gd name="connsiteY3" fmla="*/ 2063607 h 206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6904" h="2063607">
                  <a:moveTo>
                    <a:pt x="7128328" y="0"/>
                  </a:moveTo>
                  <a:lnTo>
                    <a:pt x="11856904" y="1832069"/>
                  </a:lnTo>
                  <a:lnTo>
                    <a:pt x="11856904" y="2063607"/>
                  </a:lnTo>
                  <a:lnTo>
                    <a:pt x="0" y="206360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4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 userDrawn="1"/>
          </p:nvSpPr>
          <p:spPr bwMode="auto">
            <a:xfrm>
              <a:off x="139320" y="4847832"/>
              <a:ext cx="12052680" cy="2010168"/>
            </a:xfrm>
            <a:custGeom>
              <a:avLst/>
              <a:gdLst>
                <a:gd name="connsiteX0" fmla="*/ 5073792 w 12052680"/>
                <a:gd name="connsiteY0" fmla="*/ 0 h 2010168"/>
                <a:gd name="connsiteX1" fmla="*/ 12052680 w 12052680"/>
                <a:gd name="connsiteY1" fmla="*/ 1869250 h 2010168"/>
                <a:gd name="connsiteX2" fmla="*/ 12052680 w 12052680"/>
                <a:gd name="connsiteY2" fmla="*/ 2010168 h 2010168"/>
                <a:gd name="connsiteX3" fmla="*/ 0 w 12052680"/>
                <a:gd name="connsiteY3" fmla="*/ 2010168 h 20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2680" h="2010168">
                  <a:moveTo>
                    <a:pt x="5073792" y="0"/>
                  </a:moveTo>
                  <a:lnTo>
                    <a:pt x="12052680" y="1869250"/>
                  </a:lnTo>
                  <a:lnTo>
                    <a:pt x="12052680" y="2010168"/>
                  </a:lnTo>
                  <a:lnTo>
                    <a:pt x="0" y="2010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58" name="任意多边形: 形状 57"/>
            <p:cNvSpPr/>
            <p:nvPr userDrawn="1"/>
          </p:nvSpPr>
          <p:spPr bwMode="auto">
            <a:xfrm>
              <a:off x="-12088" y="5275332"/>
              <a:ext cx="12204089" cy="1582668"/>
            </a:xfrm>
            <a:custGeom>
              <a:avLst/>
              <a:gdLst>
                <a:gd name="connsiteX0" fmla="*/ 2856139 w 12204089"/>
                <a:gd name="connsiteY0" fmla="*/ 0 h 1582668"/>
                <a:gd name="connsiteX1" fmla="*/ 12204089 w 12204089"/>
                <a:gd name="connsiteY1" fmla="*/ 1521377 h 1582668"/>
                <a:gd name="connsiteX2" fmla="*/ 12204089 w 12204089"/>
                <a:gd name="connsiteY2" fmla="*/ 1582668 h 1582668"/>
                <a:gd name="connsiteX3" fmla="*/ 0 w 12204089"/>
                <a:gd name="connsiteY3" fmla="*/ 1582668 h 158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4089" h="1582668">
                  <a:moveTo>
                    <a:pt x="2856139" y="0"/>
                  </a:moveTo>
                  <a:lnTo>
                    <a:pt x="12204089" y="1521377"/>
                  </a:lnTo>
                  <a:lnTo>
                    <a:pt x="12204089" y="1582668"/>
                  </a:lnTo>
                  <a:lnTo>
                    <a:pt x="0" y="1582668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7778078" y="0"/>
            <a:ext cx="4413923" cy="3499502"/>
            <a:chOff x="7778078" y="0"/>
            <a:chExt cx="4413923" cy="3499502"/>
          </a:xfrm>
        </p:grpSpPr>
        <p:sp>
          <p:nvSpPr>
            <p:cNvPr id="42" name="任意多边形: 形状 41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8" name="任意多边形: 形状 37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6" name="任意多边形: 形状 35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956131" y="2352597"/>
            <a:ext cx="4535055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rgbClr val="003D6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1950358" y="3233648"/>
            <a:ext cx="454660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grpSp>
        <p:nvGrpSpPr>
          <p:cNvPr id="9" name="组合 8"/>
          <p:cNvGrpSpPr/>
          <p:nvPr userDrawn="1"/>
        </p:nvGrpSpPr>
        <p:grpSpPr>
          <a:xfrm flipV="1">
            <a:off x="8256760" y="-16020"/>
            <a:ext cx="3935241" cy="6874019"/>
            <a:chOff x="7778078" y="0"/>
            <a:chExt cx="4413923" cy="3499502"/>
          </a:xfrm>
        </p:grpSpPr>
        <p:sp>
          <p:nvSpPr>
            <p:cNvPr id="10" name="任意多边形: 形状 9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99591" y="1502142"/>
            <a:ext cx="3985202" cy="865136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299591" y="2930176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299591" y="3245810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 flipH="1">
            <a:off x="-1" y="0"/>
            <a:ext cx="3893927" cy="3087232"/>
            <a:chOff x="7778078" y="0"/>
            <a:chExt cx="4413923" cy="3499502"/>
          </a:xfrm>
        </p:grpSpPr>
        <p:sp>
          <p:nvSpPr>
            <p:cNvPr id="17" name="任意多边形: 形状 16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flipH="1">
            <a:off x="-12089" y="4291344"/>
            <a:ext cx="12204089" cy="2566658"/>
            <a:chOff x="-12088" y="4794394"/>
            <a:chExt cx="12204089" cy="2063607"/>
          </a:xfrm>
        </p:grpSpPr>
        <p:sp>
          <p:nvSpPr>
            <p:cNvPr id="26" name="任意多边形: 形状 25"/>
            <p:cNvSpPr/>
            <p:nvPr userDrawn="1"/>
          </p:nvSpPr>
          <p:spPr bwMode="auto">
            <a:xfrm>
              <a:off x="554582" y="4942832"/>
              <a:ext cx="11637418" cy="1915168"/>
            </a:xfrm>
            <a:custGeom>
              <a:avLst/>
              <a:gdLst>
                <a:gd name="connsiteX0" fmla="*/ 8612903 w 11637418"/>
                <a:gd name="connsiteY0" fmla="*/ 0 h 1915168"/>
                <a:gd name="connsiteX1" fmla="*/ 11637418 w 11637418"/>
                <a:gd name="connsiteY1" fmla="*/ 1581105 h 1915168"/>
                <a:gd name="connsiteX2" fmla="*/ 11637418 w 11637418"/>
                <a:gd name="connsiteY2" fmla="*/ 1915168 h 1915168"/>
                <a:gd name="connsiteX3" fmla="*/ 0 w 11637418"/>
                <a:gd name="connsiteY3" fmla="*/ 1915168 h 19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7418" h="1915168">
                  <a:moveTo>
                    <a:pt x="8612903" y="0"/>
                  </a:moveTo>
                  <a:lnTo>
                    <a:pt x="11637418" y="1581105"/>
                  </a:lnTo>
                  <a:lnTo>
                    <a:pt x="11637418" y="1915168"/>
                  </a:lnTo>
                  <a:lnTo>
                    <a:pt x="0" y="191516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27" name="任意多边形: 形状 26"/>
            <p:cNvSpPr/>
            <p:nvPr userDrawn="1"/>
          </p:nvSpPr>
          <p:spPr bwMode="auto">
            <a:xfrm>
              <a:off x="335096" y="4794394"/>
              <a:ext cx="11856904" cy="2063607"/>
            </a:xfrm>
            <a:custGeom>
              <a:avLst/>
              <a:gdLst>
                <a:gd name="connsiteX0" fmla="*/ 7128328 w 11856904"/>
                <a:gd name="connsiteY0" fmla="*/ 0 h 2063607"/>
                <a:gd name="connsiteX1" fmla="*/ 11856904 w 11856904"/>
                <a:gd name="connsiteY1" fmla="*/ 1832069 h 2063607"/>
                <a:gd name="connsiteX2" fmla="*/ 11856904 w 11856904"/>
                <a:gd name="connsiteY2" fmla="*/ 2063607 h 2063607"/>
                <a:gd name="connsiteX3" fmla="*/ 0 w 11856904"/>
                <a:gd name="connsiteY3" fmla="*/ 2063607 h 206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6904" h="2063607">
                  <a:moveTo>
                    <a:pt x="7128328" y="0"/>
                  </a:moveTo>
                  <a:lnTo>
                    <a:pt x="11856904" y="1832069"/>
                  </a:lnTo>
                  <a:lnTo>
                    <a:pt x="11856904" y="2063607"/>
                  </a:lnTo>
                  <a:lnTo>
                    <a:pt x="0" y="206360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4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 userDrawn="1"/>
          </p:nvSpPr>
          <p:spPr bwMode="auto">
            <a:xfrm>
              <a:off x="139320" y="4847832"/>
              <a:ext cx="12052680" cy="2010168"/>
            </a:xfrm>
            <a:custGeom>
              <a:avLst/>
              <a:gdLst>
                <a:gd name="connsiteX0" fmla="*/ 5073792 w 12052680"/>
                <a:gd name="connsiteY0" fmla="*/ 0 h 2010168"/>
                <a:gd name="connsiteX1" fmla="*/ 12052680 w 12052680"/>
                <a:gd name="connsiteY1" fmla="*/ 1869250 h 2010168"/>
                <a:gd name="connsiteX2" fmla="*/ 12052680 w 12052680"/>
                <a:gd name="connsiteY2" fmla="*/ 2010168 h 2010168"/>
                <a:gd name="connsiteX3" fmla="*/ 0 w 12052680"/>
                <a:gd name="connsiteY3" fmla="*/ 2010168 h 20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2680" h="2010168">
                  <a:moveTo>
                    <a:pt x="5073792" y="0"/>
                  </a:moveTo>
                  <a:lnTo>
                    <a:pt x="12052680" y="1869250"/>
                  </a:lnTo>
                  <a:lnTo>
                    <a:pt x="12052680" y="2010168"/>
                  </a:lnTo>
                  <a:lnTo>
                    <a:pt x="0" y="2010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29" name="任意多边形: 形状 28"/>
            <p:cNvSpPr/>
            <p:nvPr userDrawn="1"/>
          </p:nvSpPr>
          <p:spPr bwMode="auto">
            <a:xfrm>
              <a:off x="-12088" y="5275332"/>
              <a:ext cx="12204089" cy="1582668"/>
            </a:xfrm>
            <a:custGeom>
              <a:avLst/>
              <a:gdLst>
                <a:gd name="connsiteX0" fmla="*/ 2856139 w 12204089"/>
                <a:gd name="connsiteY0" fmla="*/ 0 h 1582668"/>
                <a:gd name="connsiteX1" fmla="*/ 12204089 w 12204089"/>
                <a:gd name="connsiteY1" fmla="*/ 1521377 h 1582668"/>
                <a:gd name="connsiteX2" fmla="*/ 12204089 w 12204089"/>
                <a:gd name="connsiteY2" fmla="*/ 1582668 h 1582668"/>
                <a:gd name="connsiteX3" fmla="*/ 0 w 12204089"/>
                <a:gd name="connsiteY3" fmla="*/ 1582668 h 158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4089" h="1582668">
                  <a:moveTo>
                    <a:pt x="2856139" y="0"/>
                  </a:moveTo>
                  <a:lnTo>
                    <a:pt x="12204089" y="1521377"/>
                  </a:lnTo>
                  <a:lnTo>
                    <a:pt x="12204089" y="1582668"/>
                  </a:lnTo>
                  <a:lnTo>
                    <a:pt x="0" y="1582668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>
            <a:fillRect/>
          </a:stretch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>
            <a:fillRect/>
          </a:stretch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/>
              <a:t>Team108</a:t>
            </a:r>
            <a:endParaRPr lang="en-US" altLang="zh-CN" b="1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测试报告评审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69925" y="3806534"/>
            <a:ext cx="2045144" cy="248371"/>
          </a:xfrm>
        </p:spPr>
        <p:txBody>
          <a:bodyPr/>
          <a:lstStyle/>
          <a:p>
            <a:pPr fontAlgn="auto">
              <a:lnSpc>
                <a:spcPct val="100000"/>
              </a:lnSpc>
            </a:pPr>
            <a:r>
              <a:rPr lang="en-US" altLang="zh-CN" sz="1800" dirty="0">
                <a:sym typeface="+mn-ea"/>
              </a:rPr>
              <a:t>16231183 </a:t>
            </a:r>
            <a:r>
              <a:rPr lang="zh-CN" altLang="en-US" sz="1800" dirty="0">
                <a:sym typeface="+mn-ea"/>
              </a:rPr>
              <a:t>李嘉业</a:t>
            </a:r>
            <a:endParaRPr lang="zh-CN" altLang="en-US" sz="1800" dirty="0"/>
          </a:p>
          <a:p>
            <a:pPr fontAlgn="auto">
              <a:lnSpc>
                <a:spcPct val="100000"/>
              </a:lnSpc>
            </a:pPr>
            <a:r>
              <a:rPr lang="en-US" altLang="zh-CN" sz="1800" dirty="0">
                <a:sym typeface="+mn-ea"/>
              </a:rPr>
              <a:t>16231136 </a:t>
            </a:r>
            <a:r>
              <a:rPr lang="zh-CN" altLang="en-US" sz="1800" dirty="0">
                <a:sym typeface="+mn-ea"/>
              </a:rPr>
              <a:t>张弩</a:t>
            </a:r>
            <a:endParaRPr lang="zh-CN" altLang="en-US" sz="1800" dirty="0"/>
          </a:p>
          <a:p>
            <a:pPr fontAlgn="auto">
              <a:lnSpc>
                <a:spcPct val="100000"/>
              </a:lnSpc>
            </a:pPr>
            <a:r>
              <a:rPr lang="en-US" altLang="zh-CN" sz="1800" dirty="0">
                <a:sym typeface="+mn-ea"/>
              </a:rPr>
              <a:t>16231112 </a:t>
            </a:r>
            <a:r>
              <a:rPr lang="zh-CN" altLang="en-US" sz="1800" dirty="0">
                <a:sym typeface="+mn-ea"/>
              </a:rPr>
              <a:t>王润安</a:t>
            </a:r>
            <a:endParaRPr lang="zh-CN" altLang="en-US" sz="1800" dirty="0"/>
          </a:p>
          <a:p>
            <a:pPr fontAlgn="auto">
              <a:lnSpc>
                <a:spcPct val="100000"/>
              </a:lnSpc>
            </a:pPr>
            <a:r>
              <a:rPr lang="en-US" altLang="zh-CN" sz="1800" dirty="0">
                <a:sym typeface="+mn-ea"/>
              </a:rPr>
              <a:t>16231173 </a:t>
            </a:r>
            <a:r>
              <a:rPr lang="zh-CN" altLang="en-US" sz="1800" dirty="0">
                <a:sym typeface="+mn-ea"/>
              </a:rPr>
              <a:t>母江涛</a:t>
            </a:r>
            <a:endParaRPr lang="en-US" altLang="zh-CN" sz="18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9471850" y="3702216"/>
            <a:ext cx="1930019" cy="1146309"/>
            <a:chOff x="7176119" y="4410546"/>
            <a:chExt cx="2176766" cy="1292862"/>
          </a:xfrm>
        </p:grpSpPr>
        <p:grpSp>
          <p:nvGrpSpPr>
            <p:cNvPr id="14" name="组合 13"/>
            <p:cNvGrpSpPr/>
            <p:nvPr/>
          </p:nvGrpSpPr>
          <p:grpSpPr>
            <a:xfrm>
              <a:off x="7176120" y="4410547"/>
              <a:ext cx="2176765" cy="1292861"/>
              <a:chOff x="922942" y="1294557"/>
              <a:chExt cx="2306399" cy="1369855"/>
            </a:xfrm>
          </p:grpSpPr>
          <p:sp>
            <p:nvSpPr>
              <p:cNvPr id="18" name="文本框 23"/>
              <p:cNvSpPr txBox="1"/>
              <p:nvPr/>
            </p:nvSpPr>
            <p:spPr>
              <a:xfrm>
                <a:off x="922942" y="2194511"/>
                <a:ext cx="2306399" cy="469901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6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rPr>
                  <a:t>REPORT</a:t>
                </a:r>
                <a:endParaRPr kumimoji="0" lang="zh-CN" altLang="en-US" sz="16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9" name="文本框 24"/>
              <p:cNvSpPr txBox="1"/>
              <p:nvPr/>
            </p:nvSpPr>
            <p:spPr>
              <a:xfrm>
                <a:off x="926965" y="1817115"/>
                <a:ext cx="1645678" cy="281587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9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Arial" panose="020B0604020202020204" pitchFamily="34" charset="0"/>
                  </a:rPr>
                  <a:t>ANNUAL</a:t>
                </a:r>
                <a:endParaRPr kumimoji="0" lang="zh-CN" altLang="en-US" sz="9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0" name="文本框 25"/>
              <p:cNvSpPr txBox="1"/>
              <p:nvPr/>
            </p:nvSpPr>
            <p:spPr>
              <a:xfrm>
                <a:off x="1792429" y="1294557"/>
                <a:ext cx="1027941" cy="421969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9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Arial" panose="020B0604020202020204" pitchFamily="34" charset="0"/>
                  </a:rPr>
                  <a:t>2019</a:t>
                </a:r>
                <a:endParaRPr kumimoji="0" lang="zh-CN" altLang="en-US" sz="9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7176120" y="4410546"/>
              <a:ext cx="720080" cy="371475"/>
            </a:xfrm>
            <a:prstGeom prst="rect">
              <a:avLst/>
            </a:prstGeom>
            <a:solidFill>
              <a:srgbClr val="0096D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176119" y="4410546"/>
              <a:ext cx="216025" cy="371475"/>
            </a:xfrm>
            <a:prstGeom prst="rect">
              <a:avLst/>
            </a:prstGeom>
            <a:solidFill>
              <a:srgbClr val="0096D6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833635" y="4647551"/>
              <a:ext cx="519250" cy="518466"/>
            </a:xfrm>
            <a:custGeom>
              <a:avLst/>
              <a:gdLst>
                <a:gd name="connsiteX0" fmla="*/ 259984 w 607639"/>
                <a:gd name="connsiteY0" fmla="*/ 430308 h 606722"/>
                <a:gd name="connsiteX1" fmla="*/ 287837 w 607639"/>
                <a:gd name="connsiteY1" fmla="*/ 458126 h 606722"/>
                <a:gd name="connsiteX2" fmla="*/ 139047 w 607639"/>
                <a:gd name="connsiteY2" fmla="*/ 606722 h 606722"/>
                <a:gd name="connsiteX3" fmla="*/ 111282 w 607639"/>
                <a:gd name="connsiteY3" fmla="*/ 578905 h 606722"/>
                <a:gd name="connsiteX4" fmla="*/ 204460 w 607639"/>
                <a:gd name="connsiteY4" fmla="*/ 374844 h 606722"/>
                <a:gd name="connsiteX5" fmla="*/ 232231 w 607639"/>
                <a:gd name="connsiteY5" fmla="*/ 402573 h 606722"/>
                <a:gd name="connsiteX6" fmla="*/ 27771 w 607639"/>
                <a:gd name="connsiteY6" fmla="*/ 606722 h 606722"/>
                <a:gd name="connsiteX7" fmla="*/ 0 w 607639"/>
                <a:gd name="connsiteY7" fmla="*/ 578904 h 606722"/>
                <a:gd name="connsiteX8" fmla="*/ 148791 w 607639"/>
                <a:gd name="connsiteY8" fmla="*/ 319309 h 606722"/>
                <a:gd name="connsiteX9" fmla="*/ 176555 w 607639"/>
                <a:gd name="connsiteY9" fmla="*/ 347040 h 606722"/>
                <a:gd name="connsiteX10" fmla="*/ 27853 w 607639"/>
                <a:gd name="connsiteY10" fmla="*/ 495652 h 606722"/>
                <a:gd name="connsiteX11" fmla="*/ 0 w 607639"/>
                <a:gd name="connsiteY11" fmla="*/ 467921 h 606722"/>
                <a:gd name="connsiteX12" fmla="*/ 482456 w 607639"/>
                <a:gd name="connsiteY12" fmla="*/ 291506 h 606722"/>
                <a:gd name="connsiteX13" fmla="*/ 441354 w 607639"/>
                <a:gd name="connsiteY13" fmla="*/ 444829 h 606722"/>
                <a:gd name="connsiteX14" fmla="*/ 385749 w 607639"/>
                <a:gd name="connsiteY14" fmla="*/ 500380 h 606722"/>
                <a:gd name="connsiteX15" fmla="*/ 329611 w 607639"/>
                <a:gd name="connsiteY15" fmla="*/ 444295 h 606722"/>
                <a:gd name="connsiteX16" fmla="*/ 218312 w 607639"/>
                <a:gd name="connsiteY16" fmla="*/ 277605 h 606722"/>
                <a:gd name="connsiteX17" fmla="*/ 329470 w 607639"/>
                <a:gd name="connsiteY17" fmla="*/ 388739 h 606722"/>
                <a:gd name="connsiteX18" fmla="*/ 301703 w 607639"/>
                <a:gd name="connsiteY18" fmla="*/ 416478 h 606722"/>
                <a:gd name="connsiteX19" fmla="*/ 190456 w 607639"/>
                <a:gd name="connsiteY19" fmla="*/ 305433 h 606722"/>
                <a:gd name="connsiteX20" fmla="*/ 315639 w 607639"/>
                <a:gd name="connsiteY20" fmla="*/ 124971 h 606722"/>
                <a:gd name="connsiteX21" fmla="*/ 162720 w 607639"/>
                <a:gd name="connsiteY21" fmla="*/ 277604 h 606722"/>
                <a:gd name="connsiteX22" fmla="*/ 106554 w 607639"/>
                <a:gd name="connsiteY22" fmla="*/ 221544 h 606722"/>
                <a:gd name="connsiteX23" fmla="*/ 162097 w 607639"/>
                <a:gd name="connsiteY23" fmla="*/ 166016 h 606722"/>
                <a:gd name="connsiteX24" fmla="*/ 459243 w 607639"/>
                <a:gd name="connsiteY24" fmla="*/ 120359 h 606722"/>
                <a:gd name="connsiteX25" fmla="*/ 431471 w 607639"/>
                <a:gd name="connsiteY25" fmla="*/ 148088 h 606722"/>
                <a:gd name="connsiteX26" fmla="*/ 459243 w 607639"/>
                <a:gd name="connsiteY26" fmla="*/ 175905 h 606722"/>
                <a:gd name="connsiteX27" fmla="*/ 487103 w 607639"/>
                <a:gd name="connsiteY27" fmla="*/ 148088 h 606722"/>
                <a:gd name="connsiteX28" fmla="*/ 445357 w 607639"/>
                <a:gd name="connsiteY28" fmla="*/ 50948 h 606722"/>
                <a:gd name="connsiteX29" fmla="*/ 556620 w 607639"/>
                <a:gd name="connsiteY29" fmla="*/ 161952 h 606722"/>
                <a:gd name="connsiteX30" fmla="*/ 357326 w 607639"/>
                <a:gd name="connsiteY30" fmla="*/ 360942 h 606722"/>
                <a:gd name="connsiteX31" fmla="*/ 246062 w 607639"/>
                <a:gd name="connsiteY31" fmla="*/ 249938 h 606722"/>
                <a:gd name="connsiteX32" fmla="*/ 607639 w 607639"/>
                <a:gd name="connsiteY32" fmla="*/ 0 h 606722"/>
                <a:gd name="connsiteX33" fmla="*/ 576136 w 607639"/>
                <a:gd name="connsiteY33" fmla="*/ 125818 h 606722"/>
                <a:gd name="connsiteX34" fmla="*/ 481539 w 607639"/>
                <a:gd name="connsiteY34" fmla="*/ 31454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7639" h="606722">
                  <a:moveTo>
                    <a:pt x="259984" y="430308"/>
                  </a:moveTo>
                  <a:lnTo>
                    <a:pt x="287837" y="458126"/>
                  </a:lnTo>
                  <a:lnTo>
                    <a:pt x="139047" y="606722"/>
                  </a:lnTo>
                  <a:lnTo>
                    <a:pt x="111282" y="578905"/>
                  </a:lnTo>
                  <a:close/>
                  <a:moveTo>
                    <a:pt x="204460" y="374844"/>
                  </a:moveTo>
                  <a:lnTo>
                    <a:pt x="232231" y="402573"/>
                  </a:lnTo>
                  <a:lnTo>
                    <a:pt x="27771" y="606722"/>
                  </a:lnTo>
                  <a:lnTo>
                    <a:pt x="0" y="578904"/>
                  </a:lnTo>
                  <a:close/>
                  <a:moveTo>
                    <a:pt x="148791" y="319309"/>
                  </a:moveTo>
                  <a:lnTo>
                    <a:pt x="176555" y="347040"/>
                  </a:lnTo>
                  <a:lnTo>
                    <a:pt x="27853" y="495652"/>
                  </a:lnTo>
                  <a:lnTo>
                    <a:pt x="0" y="467921"/>
                  </a:lnTo>
                  <a:close/>
                  <a:moveTo>
                    <a:pt x="482456" y="291506"/>
                  </a:moveTo>
                  <a:lnTo>
                    <a:pt x="441354" y="444829"/>
                  </a:lnTo>
                  <a:lnTo>
                    <a:pt x="385749" y="500380"/>
                  </a:lnTo>
                  <a:lnTo>
                    <a:pt x="329611" y="444295"/>
                  </a:lnTo>
                  <a:close/>
                  <a:moveTo>
                    <a:pt x="218312" y="277605"/>
                  </a:moveTo>
                  <a:lnTo>
                    <a:pt x="329470" y="388739"/>
                  </a:lnTo>
                  <a:lnTo>
                    <a:pt x="301703" y="416478"/>
                  </a:lnTo>
                  <a:lnTo>
                    <a:pt x="190456" y="305433"/>
                  </a:lnTo>
                  <a:close/>
                  <a:moveTo>
                    <a:pt x="315639" y="124971"/>
                  </a:moveTo>
                  <a:lnTo>
                    <a:pt x="162720" y="277604"/>
                  </a:lnTo>
                  <a:lnTo>
                    <a:pt x="106554" y="221544"/>
                  </a:lnTo>
                  <a:lnTo>
                    <a:pt x="162097" y="166016"/>
                  </a:lnTo>
                  <a:close/>
                  <a:moveTo>
                    <a:pt x="459243" y="120359"/>
                  </a:moveTo>
                  <a:lnTo>
                    <a:pt x="431471" y="148088"/>
                  </a:lnTo>
                  <a:lnTo>
                    <a:pt x="459243" y="175905"/>
                  </a:lnTo>
                  <a:lnTo>
                    <a:pt x="487103" y="148088"/>
                  </a:lnTo>
                  <a:close/>
                  <a:moveTo>
                    <a:pt x="445357" y="50948"/>
                  </a:moveTo>
                  <a:lnTo>
                    <a:pt x="556620" y="161952"/>
                  </a:lnTo>
                  <a:lnTo>
                    <a:pt x="357326" y="360942"/>
                  </a:lnTo>
                  <a:lnTo>
                    <a:pt x="246062" y="249938"/>
                  </a:lnTo>
                  <a:close/>
                  <a:moveTo>
                    <a:pt x="607639" y="0"/>
                  </a:moveTo>
                  <a:lnTo>
                    <a:pt x="576136" y="125818"/>
                  </a:lnTo>
                  <a:lnTo>
                    <a:pt x="481539" y="31454"/>
                  </a:lnTo>
                  <a:close/>
                </a:path>
              </a:pathLst>
            </a:custGeom>
            <a:solidFill>
              <a:srgbClr val="0096D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测试分析</a:t>
            </a:r>
            <a:endParaRPr 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711835" y="1264920"/>
            <a:ext cx="10106025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200" b="1"/>
              <a:t>2</a:t>
            </a:r>
            <a:r>
              <a:rPr lang="zh-CN" altLang="en-US" sz="2200" b="1"/>
              <a:t>、</a:t>
            </a:r>
            <a:r>
              <a:rPr lang="zh-CN" altLang="en-US" sz="2200" b="1"/>
              <a:t>移动无法完美回到原点</a:t>
            </a:r>
            <a:endParaRPr lang="zh-CN" altLang="en-US" sz="2200" b="1"/>
          </a:p>
          <a:p>
            <a:pPr fontAlgn="auto">
              <a:lnSpc>
                <a:spcPct val="150000"/>
              </a:lnSpc>
            </a:pPr>
            <a:r>
              <a:rPr lang="zh-CN" altLang="en-US" sz="2200" b="1"/>
              <a:t>具体表现：</a:t>
            </a:r>
            <a:r>
              <a:rPr lang="zh-CN" altLang="en-US" sz="2200"/>
              <a:t>向右移动，会有轻微后偏；</a:t>
            </a:r>
            <a:endParaRPr lang="zh-CN" altLang="en-US" sz="2200"/>
          </a:p>
          <a:p>
            <a:pPr fontAlgn="auto">
              <a:lnSpc>
                <a:spcPct val="150000"/>
              </a:lnSpc>
            </a:pPr>
            <a:r>
              <a:rPr lang="zh-CN" altLang="en-US" sz="2200" b="1"/>
              <a:t>问题分析：</a:t>
            </a:r>
            <a:r>
              <a:rPr lang="zh-CN" altLang="en-US" sz="2200"/>
              <a:t>检查后结论，应该是机器人机械轮磨损的问题；</a:t>
            </a:r>
            <a:endParaRPr lang="zh-CN" altLang="en-US" sz="2200"/>
          </a:p>
          <a:p>
            <a:pPr fontAlgn="auto">
              <a:lnSpc>
                <a:spcPct val="150000"/>
              </a:lnSpc>
            </a:pPr>
            <a:r>
              <a:rPr lang="zh-CN" altLang="en-US" sz="2200" b="1"/>
              <a:t>后续方案：</a:t>
            </a:r>
            <a:r>
              <a:rPr lang="zh-CN" altLang="en-US" sz="2200"/>
              <a:t>对机器人轮轴进行维修；</a:t>
            </a:r>
            <a:endParaRPr lang="zh-CN" altLang="en-US" sz="2200"/>
          </a:p>
          <a:p>
            <a:pPr fontAlgn="auto">
              <a:lnSpc>
                <a:spcPct val="150000"/>
              </a:lnSpc>
            </a:pPr>
            <a:r>
              <a:rPr lang="en-US" altLang="zh-CN" sz="2200" b="1"/>
              <a:t>3</a:t>
            </a:r>
            <a:r>
              <a:rPr lang="zh-CN" altLang="en-US" sz="2200" b="1"/>
              <a:t>、机器人跟随丢失用户</a:t>
            </a:r>
            <a:endParaRPr lang="zh-CN" altLang="en-US" sz="2200" b="1"/>
          </a:p>
          <a:p>
            <a:pPr fontAlgn="auto">
              <a:lnSpc>
                <a:spcPct val="150000"/>
              </a:lnSpc>
            </a:pPr>
            <a:r>
              <a:rPr lang="zh-CN" altLang="en-US" sz="2200" b="1"/>
              <a:t>具体表现：</a:t>
            </a:r>
            <a:r>
              <a:rPr lang="zh-CN" altLang="en-US" sz="2200"/>
              <a:t>机器人失去用户的指引，表现为不再跟随，而是原地转动；</a:t>
            </a:r>
            <a:endParaRPr lang="zh-CN" altLang="en-US" sz="2200"/>
          </a:p>
          <a:p>
            <a:pPr fontAlgn="auto">
              <a:lnSpc>
                <a:spcPct val="150000"/>
              </a:lnSpc>
            </a:pPr>
            <a:r>
              <a:rPr lang="zh-CN" altLang="en-US" sz="2200" b="1"/>
              <a:t>问题分析：</a:t>
            </a:r>
            <a:r>
              <a:rPr lang="zh-CN" altLang="en-US" sz="2200"/>
              <a:t>机器人跟随算法不够灵敏，导致跟随失败；</a:t>
            </a:r>
            <a:endParaRPr lang="zh-CN" altLang="en-US" sz="2200"/>
          </a:p>
          <a:p>
            <a:pPr fontAlgn="auto">
              <a:lnSpc>
                <a:spcPct val="150000"/>
              </a:lnSpc>
            </a:pPr>
            <a:r>
              <a:rPr lang="zh-CN" altLang="en-US" sz="2200" b="1">
                <a:sym typeface="+mn-ea"/>
              </a:rPr>
              <a:t>后续方案：</a:t>
            </a:r>
            <a:r>
              <a:rPr lang="zh-CN" altLang="en-US" sz="2200">
                <a:sym typeface="+mn-ea"/>
              </a:rPr>
              <a:t>更</a:t>
            </a:r>
            <a:r>
              <a:rPr lang="zh-CN" altLang="en-US" sz="2200">
                <a:sym typeface="+mn-ea"/>
              </a:rPr>
              <a:t>准确的修正算法，可能会导致跟随进度缓慢；</a:t>
            </a:r>
            <a:endParaRPr lang="zh-CN" altLang="en-US" sz="22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200" b="1">
                <a:sym typeface="+mn-ea"/>
              </a:rPr>
              <a:t>4</a:t>
            </a:r>
            <a:r>
              <a:rPr lang="zh-CN" altLang="en-US" sz="2200" b="1">
                <a:sym typeface="+mn-ea"/>
              </a:rPr>
              <a:t>、机器人平面识别失败</a:t>
            </a:r>
            <a:endParaRPr lang="zh-CN" altLang="en-US" sz="2200" b="1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测试分析</a:t>
            </a:r>
            <a:endParaRPr 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711835" y="1264920"/>
            <a:ext cx="10106025" cy="3646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200" b="1">
                <a:sym typeface="+mn-ea"/>
              </a:rPr>
              <a:t>具体表现：</a:t>
            </a:r>
            <a:r>
              <a:rPr lang="zh-CN" altLang="en-US" sz="2200">
                <a:sym typeface="+mn-ea"/>
              </a:rPr>
              <a:t>机器人失去用户的指引，表现为不再跟随，而是原地转动；</a:t>
            </a:r>
            <a:endParaRPr lang="zh-CN" altLang="en-US" sz="2200"/>
          </a:p>
          <a:p>
            <a:pPr fontAlgn="auto">
              <a:lnSpc>
                <a:spcPct val="150000"/>
              </a:lnSpc>
            </a:pPr>
            <a:r>
              <a:rPr lang="zh-CN" altLang="en-US" sz="2200" b="1">
                <a:sym typeface="+mn-ea"/>
              </a:rPr>
              <a:t>问题分析：</a:t>
            </a:r>
            <a:r>
              <a:rPr lang="zh-CN" altLang="en-US" sz="2200">
                <a:sym typeface="+mn-ea"/>
              </a:rPr>
              <a:t>机器人跟随算法不够灵敏，导致跟随失败；</a:t>
            </a:r>
            <a:endParaRPr lang="zh-CN" altLang="en-US" sz="2200"/>
          </a:p>
          <a:p>
            <a:pPr fontAlgn="auto">
              <a:lnSpc>
                <a:spcPct val="150000"/>
              </a:lnSpc>
            </a:pPr>
            <a:r>
              <a:rPr lang="zh-CN" altLang="en-US" sz="2200" b="1">
                <a:sym typeface="+mn-ea"/>
              </a:rPr>
              <a:t>后续方案：</a:t>
            </a:r>
            <a:r>
              <a:rPr lang="zh-CN" altLang="en-US" sz="2200">
                <a:sym typeface="+mn-ea"/>
              </a:rPr>
              <a:t>更准确的修正算法，可能会导致跟随进度缓慢；</a:t>
            </a:r>
            <a:endParaRPr lang="zh-CN" altLang="en-US" sz="22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200" b="1"/>
              <a:t>5</a:t>
            </a:r>
            <a:r>
              <a:rPr lang="zh-CN" altLang="en-US" sz="2200" b="1"/>
              <a:t>、机器人</a:t>
            </a:r>
            <a:r>
              <a:rPr lang="en-US" altLang="zh-CN" sz="2200" b="1"/>
              <a:t>APP</a:t>
            </a:r>
            <a:r>
              <a:rPr lang="zh-CN" altLang="en-US" sz="2200" b="1"/>
              <a:t>运动无法停止</a:t>
            </a:r>
            <a:endParaRPr lang="zh-CN" altLang="en-US" sz="2200" b="1"/>
          </a:p>
          <a:p>
            <a:pPr fontAlgn="auto">
              <a:lnSpc>
                <a:spcPct val="150000"/>
              </a:lnSpc>
            </a:pPr>
            <a:r>
              <a:rPr lang="zh-CN" altLang="en-US" sz="2200" b="1">
                <a:sym typeface="+mn-ea"/>
              </a:rPr>
              <a:t>具体表现：</a:t>
            </a:r>
            <a:r>
              <a:rPr lang="zh-CN" altLang="en-US" sz="2200">
                <a:sym typeface="+mn-ea"/>
              </a:rPr>
              <a:t>机器人一直向输入方向移动，无法停止；</a:t>
            </a:r>
            <a:endParaRPr lang="zh-CN" altLang="en-US" sz="22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200" b="1">
                <a:sym typeface="+mn-ea"/>
              </a:rPr>
              <a:t>问题分析：</a:t>
            </a:r>
            <a:r>
              <a:rPr lang="zh-CN" altLang="en-US" sz="2200">
                <a:sym typeface="+mn-ea"/>
              </a:rPr>
              <a:t>通信问题，导致信息阻断；</a:t>
            </a:r>
            <a:endParaRPr lang="zh-CN" altLang="en-US" sz="22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200" b="1">
                <a:sym typeface="+mn-ea"/>
              </a:rPr>
              <a:t>后续方案：</a:t>
            </a:r>
            <a:r>
              <a:rPr lang="zh-CN" altLang="en-US" sz="2200">
                <a:sym typeface="+mn-ea"/>
              </a:rPr>
              <a:t>修改通信方案，避免阻断；</a:t>
            </a:r>
            <a:endParaRPr lang="zh-CN" altLang="en-US" sz="2200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b="0" dirty="0"/>
              <a:t>总体评价</a:t>
            </a:r>
            <a:endParaRPr lang="zh-CN" altLang="en-US" sz="3200" b="0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/05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总体评价</a:t>
            </a:r>
            <a:endParaRPr 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711835" y="1264920"/>
            <a:ext cx="10106025" cy="2630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200" b="1"/>
              <a:t>1</a:t>
            </a:r>
            <a:r>
              <a:rPr lang="zh-CN" altLang="en-US" sz="2200" b="1"/>
              <a:t>、软件评价</a:t>
            </a:r>
            <a:endParaRPr lang="zh-CN" altLang="en-US" sz="2200" b="1"/>
          </a:p>
          <a:p>
            <a:pPr fontAlgn="auto">
              <a:lnSpc>
                <a:spcPct val="150000"/>
              </a:lnSpc>
            </a:pPr>
            <a:r>
              <a:rPr lang="zh-CN" altLang="en-US" sz="2200"/>
              <a:t>软件基本完成了初始预期的需求，并且具有一定的鲁棒性；</a:t>
            </a:r>
            <a:endParaRPr lang="zh-CN" altLang="en-US" sz="2200"/>
          </a:p>
          <a:p>
            <a:pPr fontAlgn="auto">
              <a:lnSpc>
                <a:spcPct val="150000"/>
              </a:lnSpc>
            </a:pPr>
            <a:r>
              <a:rPr lang="en-US" altLang="zh-CN" sz="2200" b="1"/>
              <a:t>2</a:t>
            </a:r>
            <a:r>
              <a:rPr lang="zh-CN" altLang="en-US" sz="2200" b="1"/>
              <a:t>、开发环境评价</a:t>
            </a:r>
            <a:endParaRPr lang="zh-CN" altLang="en-US" sz="2200" b="1"/>
          </a:p>
          <a:p>
            <a:pPr fontAlgn="auto">
              <a:lnSpc>
                <a:spcPct val="150000"/>
              </a:lnSpc>
            </a:pPr>
            <a:r>
              <a:rPr lang="zh-CN" altLang="en-US" sz="2200"/>
              <a:t>（</a:t>
            </a:r>
            <a:r>
              <a:rPr lang="en-US" altLang="zh-CN" sz="2200"/>
              <a:t>1</a:t>
            </a:r>
            <a:r>
              <a:rPr lang="zh-CN" altLang="en-US" sz="2200"/>
              <a:t>）环境配置复杂，不容易进行本地模拟；</a:t>
            </a:r>
            <a:endParaRPr lang="zh-CN" altLang="en-US" sz="2200"/>
          </a:p>
          <a:p>
            <a:pPr fontAlgn="auto">
              <a:lnSpc>
                <a:spcPct val="150000"/>
              </a:lnSpc>
            </a:pPr>
            <a:r>
              <a:rPr lang="zh-CN" altLang="en-US" sz="2200"/>
              <a:t>（</a:t>
            </a:r>
            <a:r>
              <a:rPr lang="en-US" altLang="zh-CN" sz="2200"/>
              <a:t>2</a:t>
            </a:r>
            <a:r>
              <a:rPr lang="zh-CN" altLang="en-US" sz="2200"/>
              <a:t>）机器台数较少，测试相对困难；</a:t>
            </a:r>
            <a:endParaRPr lang="zh-CN" altLang="en-US"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f48ef244-3850-4800-9882-63d3c6849d3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265253"/>
            <a:ext cx="10852150" cy="4868847"/>
            <a:chOff x="669925" y="1062431"/>
            <a:chExt cx="10852150" cy="4868847"/>
          </a:xfrm>
        </p:grpSpPr>
        <p:sp>
          <p:nvSpPr>
            <p:cNvPr id="29" name="ï$liḑê"/>
            <p:cNvSpPr txBox="1"/>
            <p:nvPr/>
          </p:nvSpPr>
          <p:spPr>
            <a:xfrm>
              <a:off x="5310611" y="1062431"/>
              <a:ext cx="1570777" cy="615553"/>
            </a:xfrm>
            <a:prstGeom prst="rect">
              <a:avLst/>
            </a:prstGeom>
            <a:noFill/>
          </p:spPr>
          <p:txBody>
            <a:bodyPr wrap="square" lIns="0" tIns="0" rIns="0" bIns="0" anchor="ctr" anchorCtr="1">
              <a:norm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</a:rPr>
                <a:t>CONTENTS</a:t>
              </a:r>
              <a:endParaRPr lang="en-US" altLang="zh-CN" sz="2000" b="1" dirty="0">
                <a:solidFill>
                  <a:schemeClr val="tx2"/>
                </a:solidFill>
              </a:endParaRPr>
            </a:p>
          </p:txBody>
        </p:sp>
        <p:sp>
          <p:nvSpPr>
            <p:cNvPr id="7" name="îṡḻïḍè"/>
            <p:cNvSpPr/>
            <p:nvPr/>
          </p:nvSpPr>
          <p:spPr bwMode="auto">
            <a:xfrm>
              <a:off x="669925" y="1358770"/>
              <a:ext cx="10852150" cy="4572508"/>
            </a:xfrm>
            <a:custGeom>
              <a:avLst/>
              <a:gdLst>
                <a:gd name="connsiteX0" fmla="*/ 0 w 9505056"/>
                <a:gd name="connsiteY0" fmla="*/ 0 h 4452528"/>
                <a:gd name="connsiteX1" fmla="*/ 3996443 w 9505056"/>
                <a:gd name="connsiteY1" fmla="*/ 0 h 4452528"/>
                <a:gd name="connsiteX2" fmla="*/ 3996443 w 9505056"/>
                <a:gd name="connsiteY2" fmla="*/ 217767 h 4452528"/>
                <a:gd name="connsiteX3" fmla="*/ 5508611 w 9505056"/>
                <a:gd name="connsiteY3" fmla="*/ 217767 h 4452528"/>
                <a:gd name="connsiteX4" fmla="*/ 5508611 w 9505056"/>
                <a:gd name="connsiteY4" fmla="*/ 0 h 4452528"/>
                <a:gd name="connsiteX5" fmla="*/ 9505056 w 9505056"/>
                <a:gd name="connsiteY5" fmla="*/ 0 h 4452528"/>
                <a:gd name="connsiteX6" fmla="*/ 9505056 w 9505056"/>
                <a:gd name="connsiteY6" fmla="*/ 4452528 h 4452528"/>
                <a:gd name="connsiteX7" fmla="*/ 0 w 9505056"/>
                <a:gd name="connsiteY7" fmla="*/ 4452528 h 4452528"/>
                <a:gd name="connsiteX0-1" fmla="*/ 5508611 w 9505056"/>
                <a:gd name="connsiteY0-2" fmla="*/ 217767 h 4452528"/>
                <a:gd name="connsiteX1-3" fmla="*/ 5508611 w 9505056"/>
                <a:gd name="connsiteY1-4" fmla="*/ 0 h 4452528"/>
                <a:gd name="connsiteX2-5" fmla="*/ 9505056 w 9505056"/>
                <a:gd name="connsiteY2-6" fmla="*/ 0 h 4452528"/>
                <a:gd name="connsiteX3-7" fmla="*/ 9505056 w 9505056"/>
                <a:gd name="connsiteY3-8" fmla="*/ 4452528 h 4452528"/>
                <a:gd name="connsiteX4-9" fmla="*/ 0 w 9505056"/>
                <a:gd name="connsiteY4-10" fmla="*/ 4452528 h 4452528"/>
                <a:gd name="connsiteX5-11" fmla="*/ 0 w 9505056"/>
                <a:gd name="connsiteY5-12" fmla="*/ 0 h 4452528"/>
                <a:gd name="connsiteX6-13" fmla="*/ 3996443 w 9505056"/>
                <a:gd name="connsiteY6-14" fmla="*/ 0 h 4452528"/>
                <a:gd name="connsiteX7-15" fmla="*/ 4087883 w 9505056"/>
                <a:gd name="connsiteY7-16" fmla="*/ 309207 h 4452528"/>
                <a:gd name="connsiteX0-17" fmla="*/ 5508611 w 9505056"/>
                <a:gd name="connsiteY0-18" fmla="*/ 217767 h 4452528"/>
                <a:gd name="connsiteX1-19" fmla="*/ 5508611 w 9505056"/>
                <a:gd name="connsiteY1-20" fmla="*/ 0 h 4452528"/>
                <a:gd name="connsiteX2-21" fmla="*/ 9505056 w 9505056"/>
                <a:gd name="connsiteY2-22" fmla="*/ 0 h 4452528"/>
                <a:gd name="connsiteX3-23" fmla="*/ 9505056 w 9505056"/>
                <a:gd name="connsiteY3-24" fmla="*/ 4452528 h 4452528"/>
                <a:gd name="connsiteX4-25" fmla="*/ 0 w 9505056"/>
                <a:gd name="connsiteY4-26" fmla="*/ 4452528 h 4452528"/>
                <a:gd name="connsiteX5-27" fmla="*/ 0 w 9505056"/>
                <a:gd name="connsiteY5-28" fmla="*/ 0 h 4452528"/>
                <a:gd name="connsiteX6-29" fmla="*/ 3996443 w 9505056"/>
                <a:gd name="connsiteY6-30" fmla="*/ 0 h 4452528"/>
                <a:gd name="connsiteX0-31" fmla="*/ 5508611 w 9505056"/>
                <a:gd name="connsiteY0-32" fmla="*/ 0 h 4452528"/>
                <a:gd name="connsiteX1-33" fmla="*/ 9505056 w 9505056"/>
                <a:gd name="connsiteY1-34" fmla="*/ 0 h 4452528"/>
                <a:gd name="connsiteX2-35" fmla="*/ 9505056 w 9505056"/>
                <a:gd name="connsiteY2-36" fmla="*/ 4452528 h 4452528"/>
                <a:gd name="connsiteX3-37" fmla="*/ 0 w 9505056"/>
                <a:gd name="connsiteY3-38" fmla="*/ 4452528 h 4452528"/>
                <a:gd name="connsiteX4-39" fmla="*/ 0 w 9505056"/>
                <a:gd name="connsiteY4-40" fmla="*/ 0 h 4452528"/>
                <a:gd name="connsiteX5-41" fmla="*/ 3996443 w 9505056"/>
                <a:gd name="connsiteY5-42" fmla="*/ 0 h 44525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9505056" h="4452528">
                  <a:moveTo>
                    <a:pt x="5508611" y="0"/>
                  </a:moveTo>
                  <a:lnTo>
                    <a:pt x="9505056" y="0"/>
                  </a:lnTo>
                  <a:lnTo>
                    <a:pt x="9505056" y="4452528"/>
                  </a:lnTo>
                  <a:lnTo>
                    <a:pt x="0" y="4452528"/>
                  </a:lnTo>
                  <a:lnTo>
                    <a:pt x="0" y="0"/>
                  </a:lnTo>
                  <a:lnTo>
                    <a:pt x="3996443" y="0"/>
                  </a:lnTo>
                </a:path>
              </a:pathLst>
            </a:custGeom>
            <a:noFill/>
            <a:ln w="98425" cap="rnd">
              <a:solidFill>
                <a:schemeClr val="tx2">
                  <a:alpha val="21000"/>
                </a:schemeClr>
              </a:solidFill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îşḻîḍè"/>
            <p:cNvSpPr/>
            <p:nvPr/>
          </p:nvSpPr>
          <p:spPr bwMode="auto">
            <a:xfrm>
              <a:off x="1146000" y="2033566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ïš1iḍè"/>
            <p:cNvSpPr/>
            <p:nvPr/>
          </p:nvSpPr>
          <p:spPr bwMode="auto">
            <a:xfrm>
              <a:off x="1146000" y="2793084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íṩľídé"/>
            <p:cNvSpPr/>
            <p:nvPr/>
          </p:nvSpPr>
          <p:spPr bwMode="auto">
            <a:xfrm>
              <a:off x="1146000" y="3552603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íŝlïdê"/>
            <p:cNvSpPr/>
            <p:nvPr/>
          </p:nvSpPr>
          <p:spPr bwMode="auto">
            <a:xfrm>
              <a:off x="1146000" y="4312122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îs1idé"/>
            <p:cNvSpPr/>
            <p:nvPr/>
          </p:nvSpPr>
          <p:spPr bwMode="auto">
            <a:xfrm>
              <a:off x="1146000" y="5071640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îšḻïḑe"/>
            <p:cNvSpPr/>
            <p:nvPr/>
          </p:nvSpPr>
          <p:spPr bwMode="auto">
            <a:xfrm>
              <a:off x="1146000" y="2033566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01</a:t>
              </a:r>
              <a:endParaRPr lang="en-US" altLang="zh-CN" sz="24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4" name="îṧlide"/>
            <p:cNvSpPr/>
            <p:nvPr/>
          </p:nvSpPr>
          <p:spPr bwMode="auto">
            <a:xfrm>
              <a:off x="1146000" y="2793084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02</a:t>
              </a:r>
              <a:endParaRPr lang="en-US" altLang="zh-CN" sz="240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íṣḷïďe"/>
            <p:cNvSpPr/>
            <p:nvPr/>
          </p:nvSpPr>
          <p:spPr bwMode="auto">
            <a:xfrm>
              <a:off x="1146000" y="3552602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03</a:t>
              </a:r>
              <a:endParaRPr lang="en-US" altLang="zh-CN" sz="2400">
                <a:solidFill>
                  <a:schemeClr val="accent3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6" name="íśľíḋé"/>
            <p:cNvSpPr/>
            <p:nvPr/>
          </p:nvSpPr>
          <p:spPr bwMode="auto">
            <a:xfrm>
              <a:off x="1146000" y="4312120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4">
                      <a:lumMod val="100000"/>
                    </a:schemeClr>
                  </a:solidFill>
                  <a:latin typeface="Impact" panose="020B0806030902050204" pitchFamily="34" charset="0"/>
                </a:rPr>
                <a:t>04</a:t>
              </a:r>
              <a:endParaRPr lang="en-US" altLang="zh-CN" sz="2400">
                <a:solidFill>
                  <a:schemeClr val="accent4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7" name="išḻiďè"/>
            <p:cNvSpPr/>
            <p:nvPr/>
          </p:nvSpPr>
          <p:spPr bwMode="auto">
            <a:xfrm>
              <a:off x="1146000" y="5071638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5">
                      <a:lumMod val="100000"/>
                    </a:schemeClr>
                  </a:solidFill>
                  <a:latin typeface="Impact" panose="020B0806030902050204" pitchFamily="34" charset="0"/>
                </a:rPr>
                <a:t>05</a:t>
              </a:r>
              <a:endParaRPr lang="en-US" altLang="zh-CN" sz="2400">
                <a:solidFill>
                  <a:schemeClr val="accent5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2509776" y="2065209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2509776" y="2824727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509776" y="3584245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2509776" y="4343763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509776" y="5103281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íšḷíḑé"/>
            <p:cNvSpPr/>
            <p:nvPr/>
          </p:nvSpPr>
          <p:spPr bwMode="auto">
            <a:xfrm>
              <a:off x="2901000" y="2033566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/>
                <a:t>测试环境</a:t>
              </a:r>
              <a:endParaRPr lang="zh-CN" altLang="en-US" dirty="0"/>
            </a:p>
          </p:txBody>
        </p:sp>
        <p:sp>
          <p:nvSpPr>
            <p:cNvPr id="24" name="íṥḻíḓe"/>
            <p:cNvSpPr/>
            <p:nvPr/>
          </p:nvSpPr>
          <p:spPr bwMode="auto">
            <a:xfrm>
              <a:off x="2901000" y="2793084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r>
                <a:rPr lang="zh-CN" altLang="en-US" dirty="0"/>
                <a:t>具体测试</a:t>
              </a:r>
              <a:endParaRPr lang="zh-CN" altLang="en-US" dirty="0"/>
            </a:p>
          </p:txBody>
        </p:sp>
        <p:sp>
          <p:nvSpPr>
            <p:cNvPr id="25" name="íṩļiḍè"/>
            <p:cNvSpPr/>
            <p:nvPr/>
          </p:nvSpPr>
          <p:spPr bwMode="auto">
            <a:xfrm>
              <a:off x="2901000" y="3552602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/>
                <a:t>测试用例</a:t>
              </a:r>
              <a:endParaRPr lang="zh-CN" altLang="en-US" dirty="0"/>
            </a:p>
          </p:txBody>
        </p:sp>
        <p:sp>
          <p:nvSpPr>
            <p:cNvPr id="26" name="iŝlïḑê"/>
            <p:cNvSpPr/>
            <p:nvPr/>
          </p:nvSpPr>
          <p:spPr bwMode="auto">
            <a:xfrm>
              <a:off x="2901000" y="4312120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/>
                <a:t>测试分析</a:t>
              </a:r>
              <a:endParaRPr lang="zh-CN" altLang="en-US" dirty="0"/>
            </a:p>
          </p:txBody>
        </p:sp>
        <p:sp>
          <p:nvSpPr>
            <p:cNvPr id="27" name="íṡļíḑé"/>
            <p:cNvSpPr/>
            <p:nvPr/>
          </p:nvSpPr>
          <p:spPr bwMode="auto">
            <a:xfrm>
              <a:off x="2901000" y="5071638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dirty="0"/>
                <a:t>总体评价</a:t>
              </a:r>
              <a:endParaRPr lang="zh-CN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b="0" dirty="0"/>
              <a:t>测试分析</a:t>
            </a:r>
            <a:endParaRPr lang="zh-CN" altLang="en-US" sz="3200" b="0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测试分析</a:t>
            </a:r>
            <a:endParaRPr 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711835" y="1264920"/>
            <a:ext cx="10106025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200" b="1"/>
              <a:t>功能性需求</a:t>
            </a:r>
            <a:endParaRPr lang="zh-CN" altLang="en-US" sz="2200" b="1"/>
          </a:p>
          <a:p>
            <a:pPr fontAlgn="auto">
              <a:lnSpc>
                <a:spcPct val="150000"/>
              </a:lnSpc>
            </a:pPr>
            <a:r>
              <a:rPr lang="zh-CN" altLang="en-US" sz="2200"/>
              <a:t>对所有的功能性需求进行了覆盖测试。已测试单元功能有：</a:t>
            </a:r>
            <a:endParaRPr lang="zh-CN" altLang="en-US" sz="2200"/>
          </a:p>
          <a:p>
            <a:pPr fontAlgn="auto">
              <a:lnSpc>
                <a:spcPct val="150000"/>
              </a:lnSpc>
            </a:pPr>
            <a:r>
              <a:rPr lang="en-US" altLang="zh-CN" sz="2200"/>
              <a:t>1</a:t>
            </a:r>
            <a:r>
              <a:rPr lang="zh-CN" altLang="en-US" sz="2200"/>
              <a:t>、</a:t>
            </a:r>
            <a:r>
              <a:rPr lang="en-US" altLang="zh-CN" sz="2200"/>
              <a:t>APP</a:t>
            </a:r>
            <a:r>
              <a:rPr lang="zh-CN" altLang="en-US" sz="2200"/>
              <a:t>控制机器人向四个方向前进以及控制机器人左右转动；</a:t>
            </a:r>
            <a:endParaRPr lang="zh-CN" altLang="en-US" sz="2200"/>
          </a:p>
          <a:p>
            <a:pPr fontAlgn="auto">
              <a:lnSpc>
                <a:spcPct val="150000"/>
              </a:lnSpc>
            </a:pPr>
            <a:r>
              <a:rPr lang="en-US" altLang="zh-CN" sz="2200"/>
              <a:t>2</a:t>
            </a:r>
            <a:r>
              <a:rPr lang="zh-CN" altLang="en-US" sz="2200"/>
              <a:t>、</a:t>
            </a:r>
            <a:r>
              <a:rPr lang="en-US" altLang="zh-CN" sz="2200"/>
              <a:t>APP</a:t>
            </a:r>
            <a:r>
              <a:rPr lang="zh-CN" altLang="en-US" sz="2200"/>
              <a:t>控制机器人开始建图并保存地图；</a:t>
            </a:r>
            <a:endParaRPr lang="zh-CN" altLang="en-US" sz="2200"/>
          </a:p>
          <a:p>
            <a:pPr fontAlgn="auto">
              <a:lnSpc>
                <a:spcPct val="150000"/>
              </a:lnSpc>
            </a:pPr>
            <a:r>
              <a:rPr lang="en-US" altLang="zh-CN" sz="2200"/>
              <a:t>3</a:t>
            </a:r>
            <a:r>
              <a:rPr lang="zh-CN" altLang="en-US" sz="2200"/>
              <a:t>、语音控制添加导航点；</a:t>
            </a:r>
            <a:endParaRPr lang="zh-CN" altLang="en-US" sz="2200"/>
          </a:p>
          <a:p>
            <a:pPr fontAlgn="auto">
              <a:lnSpc>
                <a:spcPct val="150000"/>
              </a:lnSpc>
            </a:pPr>
            <a:r>
              <a:rPr lang="en-US" altLang="zh-CN" sz="2200"/>
              <a:t>4</a:t>
            </a:r>
            <a:r>
              <a:rPr lang="zh-CN" altLang="en-US" sz="2200"/>
              <a:t>、语音控制前往导航点；</a:t>
            </a:r>
            <a:endParaRPr lang="zh-CN" altLang="en-US" sz="2200"/>
          </a:p>
          <a:p>
            <a:pPr fontAlgn="auto">
              <a:lnSpc>
                <a:spcPct val="150000"/>
              </a:lnSpc>
            </a:pPr>
            <a:r>
              <a:rPr lang="en-US" altLang="zh-CN" sz="2200"/>
              <a:t>5</a:t>
            </a:r>
            <a:r>
              <a:rPr lang="zh-CN" altLang="en-US" sz="2200"/>
              <a:t>、语音控制机器人识别并抓取物体；</a:t>
            </a:r>
            <a:endParaRPr lang="zh-CN" altLang="en-US" sz="2200"/>
          </a:p>
          <a:p>
            <a:pPr fontAlgn="auto">
              <a:lnSpc>
                <a:spcPct val="150000"/>
              </a:lnSpc>
            </a:pPr>
            <a:r>
              <a:rPr lang="en-US" altLang="zh-CN" sz="2200"/>
              <a:t>6</a:t>
            </a:r>
            <a:r>
              <a:rPr lang="zh-CN" altLang="en-US" sz="2200"/>
              <a:t>、机器人自主导航移动；</a:t>
            </a:r>
            <a:endParaRPr lang="zh-CN" altLang="en-US" sz="2200"/>
          </a:p>
          <a:p>
            <a:pPr fontAlgn="auto">
              <a:lnSpc>
                <a:spcPct val="150000"/>
              </a:lnSpc>
            </a:pPr>
            <a:r>
              <a:rPr lang="en-US" altLang="zh-CN" sz="2200"/>
              <a:t>7</a:t>
            </a:r>
            <a:r>
              <a:rPr lang="zh-CN" altLang="en-US" sz="2200"/>
              <a:t>、机器人交付物体；</a:t>
            </a:r>
            <a:endParaRPr lang="zh-CN" altLang="en-US" sz="2200"/>
          </a:p>
          <a:p>
            <a:pPr fontAlgn="auto">
              <a:lnSpc>
                <a:spcPct val="150000"/>
              </a:lnSpc>
            </a:pPr>
            <a:r>
              <a:rPr lang="en-US" altLang="zh-CN" sz="2200"/>
              <a:t>8</a:t>
            </a:r>
            <a:r>
              <a:rPr lang="zh-CN" altLang="en-US" sz="2200"/>
              <a:t>、机器人跟随操作者；</a:t>
            </a:r>
            <a:endParaRPr lang="zh-CN" altLang="en-US"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测试分析</a:t>
            </a:r>
            <a:endParaRPr 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711835" y="1264920"/>
            <a:ext cx="1010602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200" b="1"/>
              <a:t>功能性需求</a:t>
            </a:r>
            <a:endParaRPr lang="zh-CN" altLang="en-US" sz="2200" b="1"/>
          </a:p>
          <a:p>
            <a:pPr fontAlgn="auto">
              <a:lnSpc>
                <a:spcPct val="150000"/>
              </a:lnSpc>
            </a:pPr>
            <a:r>
              <a:rPr lang="zh-CN" altLang="en-US" sz="2200"/>
              <a:t>已测试的用例功能有：</a:t>
            </a:r>
            <a:endParaRPr lang="zh-CN" altLang="en-US" sz="2200"/>
          </a:p>
          <a:p>
            <a:pPr fontAlgn="auto">
              <a:lnSpc>
                <a:spcPct val="150000"/>
              </a:lnSpc>
            </a:pPr>
            <a:r>
              <a:rPr lang="en-US" altLang="zh-CN" sz="2200"/>
              <a:t>1</a:t>
            </a:r>
            <a:r>
              <a:rPr lang="zh-CN" altLang="en-US" sz="2200"/>
              <a:t>、</a:t>
            </a:r>
            <a:r>
              <a:rPr lang="en-US" altLang="zh-CN" sz="2200"/>
              <a:t>APP</a:t>
            </a:r>
            <a:r>
              <a:rPr lang="zh-CN" altLang="en-US" sz="2200"/>
              <a:t>控制机器人遥控建图；</a:t>
            </a:r>
            <a:endParaRPr lang="zh-CN" altLang="en-US" sz="2200"/>
          </a:p>
          <a:p>
            <a:pPr fontAlgn="auto">
              <a:lnSpc>
                <a:spcPct val="150000"/>
              </a:lnSpc>
            </a:pPr>
            <a:r>
              <a:rPr lang="en-US" altLang="zh-CN" sz="2200"/>
              <a:t>2</a:t>
            </a:r>
            <a:r>
              <a:rPr lang="zh-CN" altLang="en-US" sz="2200"/>
              <a:t>、</a:t>
            </a:r>
            <a:r>
              <a:rPr lang="en-US" altLang="zh-CN" sz="2200"/>
              <a:t>APP</a:t>
            </a:r>
            <a:r>
              <a:rPr lang="zh-CN" altLang="en-US" sz="2200"/>
              <a:t>控制机器人前往指定地点抓取，并返回，交付物体；</a:t>
            </a:r>
            <a:endParaRPr lang="zh-CN" altLang="en-US" sz="2200"/>
          </a:p>
          <a:p>
            <a:pPr fontAlgn="auto">
              <a:lnSpc>
                <a:spcPct val="150000"/>
              </a:lnSpc>
            </a:pPr>
            <a:r>
              <a:rPr lang="en-US" altLang="zh-CN" sz="2200"/>
              <a:t>3</a:t>
            </a:r>
            <a:r>
              <a:rPr lang="zh-CN" altLang="en-US" sz="2200"/>
              <a:t>、</a:t>
            </a:r>
            <a:r>
              <a:rPr lang="en-US" altLang="zh-CN" sz="2200"/>
              <a:t>APP</a:t>
            </a:r>
            <a:r>
              <a:rPr lang="zh-CN" altLang="en-US" sz="2200"/>
              <a:t>控制机器人移动定点；在既定导航点内巡航；</a:t>
            </a:r>
            <a:endParaRPr lang="zh-CN" altLang="en-US" sz="2200"/>
          </a:p>
          <a:p>
            <a:pPr fontAlgn="auto">
              <a:lnSpc>
                <a:spcPct val="150000"/>
              </a:lnSpc>
            </a:pPr>
            <a:r>
              <a:rPr lang="en-US" altLang="zh-CN" sz="2200"/>
              <a:t>4</a:t>
            </a:r>
            <a:r>
              <a:rPr lang="zh-CN" altLang="en-US" sz="2200"/>
              <a:t>、机器人跟随操作者语音定点，并语音抓取；</a:t>
            </a:r>
            <a:endParaRPr lang="zh-CN" altLang="en-US"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测试分析</a:t>
            </a:r>
            <a:endParaRPr 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711835" y="1264920"/>
            <a:ext cx="1010602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200" b="1"/>
              <a:t>非功能性需求</a:t>
            </a:r>
            <a:endParaRPr lang="zh-CN" altLang="en-US" sz="2200" b="1"/>
          </a:p>
          <a:p>
            <a:pPr fontAlgn="auto">
              <a:lnSpc>
                <a:spcPct val="150000"/>
              </a:lnSpc>
            </a:pPr>
            <a:r>
              <a:rPr lang="en-US" altLang="zh-CN" sz="2200"/>
              <a:t>1</a:t>
            </a:r>
            <a:r>
              <a:rPr lang="zh-CN" altLang="en-US" sz="2200"/>
              <a:t>、性能需求</a:t>
            </a:r>
            <a:endParaRPr lang="zh-CN" altLang="en-US" sz="2200"/>
          </a:p>
          <a:p>
            <a:pPr fontAlgn="auto">
              <a:lnSpc>
                <a:spcPct val="150000"/>
              </a:lnSpc>
            </a:pPr>
            <a:r>
              <a:rPr lang="zh-CN" altLang="en-US" sz="2200"/>
              <a:t>机器人经过测试已达到初始规定的性能需求；具体达标如下：</a:t>
            </a:r>
            <a:endParaRPr lang="zh-CN" altLang="en-US" sz="2200"/>
          </a:p>
          <a:p>
            <a:pPr fontAlgn="auto">
              <a:lnSpc>
                <a:spcPct val="150000"/>
              </a:lnSpc>
            </a:pPr>
            <a:r>
              <a:rPr lang="zh-CN" altLang="en-US" sz="2200"/>
              <a:t>（</a:t>
            </a:r>
            <a:r>
              <a:rPr lang="en-US" altLang="zh-CN" sz="2200"/>
              <a:t>1</a:t>
            </a:r>
            <a:r>
              <a:rPr lang="zh-CN" altLang="en-US" sz="2200"/>
              <a:t>）移动速度平均</a:t>
            </a:r>
            <a:r>
              <a:rPr lang="en-US" altLang="zh-CN" sz="2200"/>
              <a:t>0.1m-0.2m/s</a:t>
            </a:r>
            <a:r>
              <a:rPr lang="zh-CN" altLang="en-US" sz="2200"/>
              <a:t>；</a:t>
            </a:r>
            <a:endParaRPr lang="zh-CN" altLang="en-US" sz="2200"/>
          </a:p>
          <a:p>
            <a:pPr fontAlgn="auto">
              <a:lnSpc>
                <a:spcPct val="150000"/>
              </a:lnSpc>
            </a:pPr>
            <a:r>
              <a:rPr lang="zh-CN" altLang="en-US" sz="2200"/>
              <a:t>（</a:t>
            </a:r>
            <a:r>
              <a:rPr lang="en-US" altLang="zh-CN" sz="2200"/>
              <a:t>2</a:t>
            </a:r>
            <a:r>
              <a:rPr lang="zh-CN" altLang="en-US" sz="2200"/>
              <a:t>）路径规划时间不大于</a:t>
            </a:r>
            <a:r>
              <a:rPr lang="en-US" altLang="zh-CN" sz="2200"/>
              <a:t>30s</a:t>
            </a:r>
            <a:r>
              <a:rPr lang="zh-CN" altLang="en-US" sz="2200"/>
              <a:t>；</a:t>
            </a:r>
            <a:endParaRPr lang="zh-CN" altLang="en-US" sz="2200"/>
          </a:p>
          <a:p>
            <a:pPr fontAlgn="auto">
              <a:lnSpc>
                <a:spcPct val="150000"/>
              </a:lnSpc>
            </a:pPr>
            <a:r>
              <a:rPr lang="zh-CN" altLang="en-US" sz="2200"/>
              <a:t>（</a:t>
            </a:r>
            <a:r>
              <a:rPr lang="en-US" altLang="zh-CN" sz="2200"/>
              <a:t>3</a:t>
            </a:r>
            <a:r>
              <a:rPr lang="zh-CN" altLang="en-US" sz="2200"/>
              <a:t>）物体识别时间不大于</a:t>
            </a:r>
            <a:r>
              <a:rPr lang="en-US" altLang="zh-CN" sz="2200"/>
              <a:t>60s</a:t>
            </a:r>
            <a:r>
              <a:rPr lang="zh-CN" altLang="en-US" sz="2200"/>
              <a:t>；</a:t>
            </a:r>
            <a:endParaRPr lang="zh-CN" altLang="en-US" sz="2200"/>
          </a:p>
          <a:p>
            <a:pPr fontAlgn="auto">
              <a:lnSpc>
                <a:spcPct val="150000"/>
              </a:lnSpc>
            </a:pPr>
            <a:r>
              <a:rPr lang="zh-CN" altLang="en-US" sz="2200"/>
              <a:t>（</a:t>
            </a:r>
            <a:r>
              <a:rPr lang="en-US" altLang="zh-CN" sz="2200"/>
              <a:t>4</a:t>
            </a:r>
            <a:r>
              <a:rPr lang="zh-CN" altLang="en-US" sz="2200"/>
              <a:t>）物体抓取时间不大于</a:t>
            </a:r>
            <a:r>
              <a:rPr lang="en-US" altLang="zh-CN" sz="2200"/>
              <a:t>60s</a:t>
            </a:r>
            <a:r>
              <a:rPr lang="zh-CN" altLang="en-US" sz="2200"/>
              <a:t>；</a:t>
            </a:r>
            <a:endParaRPr lang="zh-CN" altLang="en-US" sz="2200"/>
          </a:p>
          <a:p>
            <a:pPr fontAlgn="auto">
              <a:lnSpc>
                <a:spcPct val="150000"/>
              </a:lnSpc>
            </a:pPr>
            <a:r>
              <a:rPr lang="zh-CN" altLang="en-US" sz="2200"/>
              <a:t>（</a:t>
            </a:r>
            <a:r>
              <a:rPr lang="en-US" altLang="zh-CN" sz="2200"/>
              <a:t>5</a:t>
            </a:r>
            <a:r>
              <a:rPr lang="zh-CN" altLang="en-US" sz="2200"/>
              <a:t>）物体遇障停止时间不大于</a:t>
            </a:r>
            <a:r>
              <a:rPr lang="en-US" altLang="zh-CN" sz="2200"/>
              <a:t>1s</a:t>
            </a:r>
            <a:r>
              <a:rPr lang="zh-CN" altLang="en-US" sz="2200"/>
              <a:t>；</a:t>
            </a:r>
            <a:endParaRPr lang="zh-CN" altLang="en-US"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测试分析</a:t>
            </a:r>
            <a:endParaRPr 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711835" y="1264920"/>
            <a:ext cx="1010602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200" b="1"/>
              <a:t>非功能性需求</a:t>
            </a:r>
            <a:endParaRPr lang="zh-CN" altLang="en-US" sz="2200" b="1"/>
          </a:p>
          <a:p>
            <a:pPr fontAlgn="auto">
              <a:lnSpc>
                <a:spcPct val="150000"/>
              </a:lnSpc>
            </a:pPr>
            <a:r>
              <a:rPr lang="en-US" altLang="zh-CN" sz="2200"/>
              <a:t>2</a:t>
            </a:r>
            <a:r>
              <a:rPr lang="zh-CN" altLang="en-US" sz="2200"/>
              <a:t>、可拓展性</a:t>
            </a:r>
            <a:endParaRPr lang="zh-CN" altLang="en-US" sz="2200"/>
          </a:p>
          <a:p>
            <a:pPr fontAlgn="auto">
              <a:lnSpc>
                <a:spcPct val="150000"/>
              </a:lnSpc>
            </a:pPr>
            <a:r>
              <a:rPr lang="zh-CN" altLang="en-US" sz="2200"/>
              <a:t>机器人经过测试已达到初始规定的可拓展性需求；具体达标如下：</a:t>
            </a:r>
            <a:endParaRPr lang="zh-CN" altLang="en-US" sz="2200"/>
          </a:p>
          <a:p>
            <a:pPr fontAlgn="auto">
              <a:lnSpc>
                <a:spcPct val="150000"/>
              </a:lnSpc>
            </a:pPr>
            <a:r>
              <a:rPr lang="zh-CN" altLang="en-US" sz="2200"/>
              <a:t>（</a:t>
            </a:r>
            <a:r>
              <a:rPr lang="en-US" altLang="zh-CN" sz="2200"/>
              <a:t>1</a:t>
            </a:r>
            <a:r>
              <a:rPr lang="zh-CN" altLang="en-US" sz="2200"/>
              <a:t>）</a:t>
            </a:r>
            <a:r>
              <a:rPr lang="zh-CN" sz="2200"/>
              <a:t>新增功能只需添加新的指令代码，无需大幅度修改；</a:t>
            </a:r>
            <a:endParaRPr lang="zh-CN" altLang="en-US" sz="2200"/>
          </a:p>
          <a:p>
            <a:pPr fontAlgn="auto">
              <a:lnSpc>
                <a:spcPct val="150000"/>
              </a:lnSpc>
            </a:pPr>
            <a:r>
              <a:rPr lang="en-US" altLang="zh-CN" sz="2200"/>
              <a:t>3</a:t>
            </a:r>
            <a:r>
              <a:rPr lang="zh-CN" altLang="en-US" sz="2200"/>
              <a:t>、易用性</a:t>
            </a:r>
            <a:endParaRPr lang="zh-CN" altLang="en-US" sz="2200"/>
          </a:p>
          <a:p>
            <a:pPr fontAlgn="auto">
              <a:lnSpc>
                <a:spcPct val="150000"/>
              </a:lnSpc>
            </a:pPr>
            <a:r>
              <a:rPr lang="zh-CN" altLang="en-US" sz="2200">
                <a:sym typeface="+mn-ea"/>
              </a:rPr>
              <a:t>机器人经过测试已达到初始规定的易用性需求；具体达标如下：</a:t>
            </a:r>
            <a:endParaRPr lang="zh-CN" altLang="en-US" sz="2200"/>
          </a:p>
          <a:p>
            <a:pPr fontAlgn="auto">
              <a:lnSpc>
                <a:spcPct val="150000"/>
              </a:lnSpc>
            </a:pPr>
            <a:r>
              <a:rPr lang="zh-CN" altLang="en-US" sz="2200"/>
              <a:t>（</a:t>
            </a:r>
            <a:r>
              <a:rPr lang="en-US" altLang="zh-CN" sz="2200"/>
              <a:t>1</a:t>
            </a:r>
            <a:r>
              <a:rPr lang="zh-CN" altLang="en-US" sz="2200"/>
              <a:t>）</a:t>
            </a:r>
            <a:r>
              <a:rPr lang="en-US" altLang="zh-CN" sz="2200"/>
              <a:t>APP</a:t>
            </a:r>
            <a:r>
              <a:rPr lang="zh-CN" altLang="en-US" sz="2200"/>
              <a:t>简单操控；</a:t>
            </a:r>
            <a:endParaRPr lang="zh-CN" altLang="en-US" sz="2200"/>
          </a:p>
          <a:p>
            <a:pPr fontAlgn="auto">
              <a:lnSpc>
                <a:spcPct val="150000"/>
              </a:lnSpc>
            </a:pPr>
            <a:r>
              <a:rPr lang="zh-CN" altLang="en-US" sz="2200"/>
              <a:t>（</a:t>
            </a:r>
            <a:r>
              <a:rPr lang="en-US" altLang="zh-CN" sz="2200"/>
              <a:t>2</a:t>
            </a:r>
            <a:r>
              <a:rPr lang="zh-CN" altLang="en-US" sz="2200"/>
              <a:t>）语音直接控制；</a:t>
            </a:r>
            <a:endParaRPr lang="zh-CN" altLang="en-US"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测试分析</a:t>
            </a:r>
            <a:endParaRPr 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711835" y="1264920"/>
            <a:ext cx="10106025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200" b="1"/>
              <a:t>软件结构测试</a:t>
            </a:r>
            <a:endParaRPr lang="zh-CN" altLang="en-US" sz="2200" b="1"/>
          </a:p>
          <a:p>
            <a:pPr fontAlgn="auto">
              <a:lnSpc>
                <a:spcPct val="150000"/>
              </a:lnSpc>
            </a:pPr>
            <a:r>
              <a:rPr lang="zh-CN" altLang="en-US" sz="2200"/>
              <a:t>对设计到的</a:t>
            </a:r>
            <a:r>
              <a:rPr lang="en-US" altLang="zh-CN" sz="2200"/>
              <a:t>Java</a:t>
            </a:r>
            <a:r>
              <a:rPr lang="zh-CN" altLang="en-US" sz="2200"/>
              <a:t>文件以及</a:t>
            </a:r>
            <a:r>
              <a:rPr lang="en-US" altLang="zh-CN" sz="2200"/>
              <a:t>cpp</a:t>
            </a:r>
            <a:r>
              <a:rPr lang="zh-CN" altLang="en-US" sz="2200"/>
              <a:t>文件进行了覆盖测试</a:t>
            </a:r>
            <a:endParaRPr lang="zh-CN" altLang="en-US" sz="2200" b="1"/>
          </a:p>
          <a:p>
            <a:pPr fontAlgn="auto">
              <a:lnSpc>
                <a:spcPct val="150000"/>
              </a:lnSpc>
            </a:pPr>
            <a:endParaRPr lang="zh-CN" altLang="en-US"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测试分析</a:t>
            </a:r>
            <a:endParaRPr 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711835" y="1264920"/>
            <a:ext cx="1010602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200" b="1"/>
              <a:t>测试问题</a:t>
            </a:r>
            <a:endParaRPr lang="zh-CN" altLang="en-US" sz="2200" b="1"/>
          </a:p>
          <a:p>
            <a:pPr fontAlgn="auto">
              <a:lnSpc>
                <a:spcPct val="150000"/>
              </a:lnSpc>
            </a:pPr>
            <a:r>
              <a:rPr lang="en-US" altLang="zh-CN" sz="2200" b="1"/>
              <a:t>1</a:t>
            </a:r>
            <a:r>
              <a:rPr lang="zh-CN" altLang="en-US" sz="2200" b="1"/>
              <a:t>、</a:t>
            </a:r>
            <a:r>
              <a:rPr lang="zh-CN" altLang="en-US" sz="2200" b="1"/>
              <a:t>物体抓取存在不准确性</a:t>
            </a:r>
            <a:endParaRPr lang="zh-CN" altLang="en-US" sz="2200" b="1"/>
          </a:p>
          <a:p>
            <a:pPr fontAlgn="auto">
              <a:lnSpc>
                <a:spcPct val="150000"/>
              </a:lnSpc>
            </a:pPr>
            <a:r>
              <a:rPr lang="zh-CN" altLang="en-US" sz="2200" b="1"/>
              <a:t>具体表现：</a:t>
            </a:r>
            <a:r>
              <a:rPr lang="zh-CN" altLang="en-US" sz="2200"/>
              <a:t>5次抓取时，出现了一次不成功的案例；</a:t>
            </a:r>
            <a:endParaRPr lang="zh-CN" altLang="en-US" sz="2200"/>
          </a:p>
          <a:p>
            <a:pPr fontAlgn="auto">
              <a:lnSpc>
                <a:spcPct val="150000"/>
              </a:lnSpc>
            </a:pPr>
            <a:r>
              <a:rPr lang="zh-CN" altLang="en-US" sz="2200" b="1"/>
              <a:t>问题分析：</a:t>
            </a:r>
            <a:r>
              <a:rPr lang="zh-CN" altLang="en-US" sz="2200"/>
              <a:t>物体识别算法并不是很准确。当物体后方存在较为嘈杂的背景时，机器人实际识别的物体会比原有物体X轴上长度稍大。进而导致机械臂前进距离较大，可能会推倒物体；</a:t>
            </a:r>
            <a:endParaRPr lang="zh-CN" altLang="en-US" sz="2200"/>
          </a:p>
          <a:p>
            <a:pPr fontAlgn="auto">
              <a:lnSpc>
                <a:spcPct val="150000"/>
              </a:lnSpc>
            </a:pPr>
            <a:r>
              <a:rPr lang="zh-CN" altLang="en-US" sz="2200" b="1"/>
              <a:t>后续方案：</a:t>
            </a:r>
            <a:r>
              <a:rPr lang="zh-CN" altLang="en-US" sz="2200"/>
              <a:t>更加准确的算法虽然会使识别更加准确，但是鉴于机载电脑性能不佳。识别过程会十分漫长，降低抓取效率；</a:t>
            </a:r>
            <a:endParaRPr lang="zh-CN" altLang="en-US" sz="22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LIDE.DIAGRAM" val="f48ef244-3850-4800-9882-63d3c6849d33"/>
</p:tagLst>
</file>

<file path=ppt/tags/tag2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439031c0-57b2-43ea-9fab-3192a86c5924"/>
</p:tagLst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B4E72"/>
      </a:accent1>
      <a:accent2>
        <a:srgbClr val="2790B0"/>
      </a:accent2>
      <a:accent3>
        <a:srgbClr val="94BA65"/>
      </a:accent3>
      <a:accent4>
        <a:srgbClr val="353432"/>
      </a:accent4>
      <a:accent5>
        <a:srgbClr val="4E4D4A"/>
      </a:accent5>
      <a:accent6>
        <a:srgbClr val="BFBFBF"/>
      </a:accent6>
      <a:hlink>
        <a:srgbClr val="0077B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1274</Words>
  <Application>WPS 演示</Application>
  <PresentationFormat>宽屏</PresentationFormat>
  <Paragraphs>133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Arial</vt:lpstr>
      <vt:lpstr>Impact</vt:lpstr>
      <vt:lpstr>Calibri</vt:lpstr>
      <vt:lpstr>Arial Unicode MS</vt:lpstr>
      <vt:lpstr>主题5</vt:lpstr>
      <vt:lpstr>代码分析评审</vt:lpstr>
      <vt:lpstr>PowerPoint 演示文稿</vt:lpstr>
      <vt:lpstr>Section Header Here</vt:lpstr>
      <vt:lpstr>Click to edit Master title style</vt:lpstr>
      <vt:lpstr>测试分析</vt:lpstr>
      <vt:lpstr>测试分析</vt:lpstr>
      <vt:lpstr>测试分析</vt:lpstr>
      <vt:lpstr>测试分析</vt:lpstr>
      <vt:lpstr>测试分析</vt:lpstr>
      <vt:lpstr>测试分析</vt:lpstr>
      <vt:lpstr>测试分析</vt:lpstr>
      <vt:lpstr>测试分析</vt:lpstr>
      <vt:lpstr>测试分析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Lee</cp:lastModifiedBy>
  <cp:revision>26</cp:revision>
  <cp:lastPrinted>2017-12-11T16:00:00Z</cp:lastPrinted>
  <dcterms:created xsi:type="dcterms:W3CDTF">2017-12-11T16:00:00Z</dcterms:created>
  <dcterms:modified xsi:type="dcterms:W3CDTF">2019-06-03T14:34:07Z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2018-09-05T06:34:13.0891959Z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2052-11.1.0.8696</vt:lpwstr>
  </property>
</Properties>
</file>