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sldIdLst>
    <p:sldId id="256" r:id="rId3"/>
    <p:sldId id="275" r:id="rId4"/>
    <p:sldId id="258" r:id="rId5"/>
    <p:sldId id="1729" r:id="rId6"/>
    <p:sldId id="1763" r:id="rId7"/>
    <p:sldId id="1764" r:id="rId8"/>
    <p:sldId id="1765" r:id="rId9"/>
    <p:sldId id="1767" r:id="rId10"/>
    <p:sldId id="1766" r:id="rId11"/>
    <p:sldId id="1769" r:id="rId12"/>
    <p:sldId id="1770" r:id="rId13"/>
    <p:sldId id="1771" r:id="rId14"/>
    <p:sldId id="301" r:id="rId15"/>
    <p:sldId id="1697" r:id="rId16"/>
    <p:sldId id="304" r:id="rId17"/>
    <p:sldId id="306" r:id="rId18"/>
    <p:sldId id="1627" r:id="rId19"/>
    <p:sldId id="1628" r:id="rId20"/>
    <p:sldId id="272" r:id="rId21"/>
    <p:sldId id="1695" r:id="rId22"/>
    <p:sldId id="1696" r:id="rId23"/>
    <p:sldId id="297" r:id="rId24"/>
    <p:sldId id="1657" r:id="rId25"/>
    <p:sldId id="1699" r:id="rId26"/>
    <p:sldId id="277" r:id="rId27"/>
    <p:sldId id="273" r:id="rId28"/>
    <p:sldId id="1698" r:id="rId29"/>
    <p:sldId id="283" r:id="rId30"/>
    <p:sldId id="284" r:id="rId31"/>
    <p:sldId id="286" r:id="rId32"/>
    <p:sldId id="287" r:id="rId33"/>
    <p:sldId id="1684" r:id="rId34"/>
    <p:sldId id="274" r:id="rId35"/>
    <p:sldId id="293" r:id="rId36"/>
    <p:sldId id="296" r:id="rId37"/>
    <p:sldId id="302" r:id="rId38"/>
    <p:sldId id="305" r:id="rId39"/>
    <p:sldId id="290" r:id="rId40"/>
    <p:sldId id="289" r:id="rId41"/>
    <p:sldId id="1694" r:id="rId42"/>
    <p:sldId id="261" r:id="rId43"/>
    <p:sldId id="326" r:id="rId44"/>
    <p:sldId id="259" r:id="rId45"/>
    <p:sldId id="264" r:id="rId46"/>
    <p:sldId id="325" r:id="rId48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29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tags" Target="../tags/tag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8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hyperlink" Target="https://www.islide.cc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Team108_</a:t>
            </a:r>
            <a:r>
              <a:rPr lang="zh-CN" altLang="en-US" dirty="0"/>
              <a:t>需求评审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Requirements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用例模型（详细描述）</a:t>
            </a:r>
            <a:endParaRPr lang="zh-CN" dirty="0"/>
          </a:p>
        </p:txBody>
      </p:sp>
      <p:sp>
        <p:nvSpPr>
          <p:cNvPr id="6" name="iṩḷíḓé"/>
          <p:cNvSpPr/>
          <p:nvPr/>
        </p:nvSpPr>
        <p:spPr bwMode="auto">
          <a:xfrm>
            <a:off x="8293100" y="1143635"/>
            <a:ext cx="3696970" cy="5714365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1040" y="1227455"/>
            <a:ext cx="8276590" cy="5682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以目标检测抓取型为例</a:t>
            </a:r>
            <a:endParaRPr lang="zh-CN" altLang="en-US" b="1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主要参与者：</a:t>
            </a:r>
            <a:r>
              <a:rPr lang="zh-CN" altLang="en-US">
                <a:sym typeface="+mn-ea"/>
              </a:rPr>
              <a:t>机器人；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目标：</a:t>
            </a:r>
            <a:r>
              <a:rPr lang="zh-CN" altLang="en-US">
                <a:sym typeface="+mn-ea"/>
              </a:rPr>
              <a:t>机器人能够自主完成指定物体的抓取；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前置条件：</a:t>
            </a:r>
            <a:r>
              <a:rPr lang="zh-CN" altLang="en-US">
                <a:sym typeface="+mn-ea"/>
              </a:rPr>
              <a:t>必须完整配置系统；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启动：</a:t>
            </a:r>
            <a:r>
              <a:rPr lang="zh-CN" altLang="en-US">
                <a:sym typeface="+mn-ea"/>
              </a:rPr>
              <a:t>机器人开始运动；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场景：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1.将物体所在位置输入机器人控制系统；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2.机器人按指定路径移动到物体所在位置；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3.机器人检测物体的位置细节以及物体形状；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4.机器人进行物体的抓取规划；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5.机器人对物体进行抓取；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6.完成抓取命令；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优先级：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何时可用：</a:t>
            </a:r>
            <a:r>
              <a:rPr lang="zh-CN" altLang="en-US">
                <a:sym typeface="+mn-ea"/>
              </a:rPr>
              <a:t>第三个增量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使用频率：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次要参与者：</a:t>
            </a:r>
            <a:r>
              <a:rPr lang="zh-CN" altLang="en-US">
                <a:sym typeface="+mn-ea"/>
              </a:rPr>
              <a:t>机器人所携带的各类传感器；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sz="3600" dirty="0"/>
              <a:t>软硬件需求分析</a:t>
            </a:r>
            <a:endParaRPr lang="zh-CN" sz="36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600" dirty="0"/>
              <a:t>硬件需求</a:t>
            </a:r>
            <a:endParaRPr lang="en-US" altLang="zh-CN" sz="16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sz="1600" dirty="0"/>
              <a:t>软件需求</a:t>
            </a:r>
            <a:endParaRPr lang="zh-CN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硬软件需求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zh-CN" altLang="de-DE" b="1">
                <a:sym typeface="Calibri" panose="020F0502020204030204"/>
              </a:rPr>
              <a:t>硬软件需求</a:t>
            </a:r>
            <a:endParaRPr lang="zh-CN" altLang="de-DE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de-DE" sz="1400" dirty="0">
                <a:sym typeface="Calibri" panose="020F0502020204030204"/>
              </a:rPr>
              <a:t>控制设备</a:t>
            </a:r>
            <a:endParaRPr lang="zh-CN" altLang="de-DE" sz="1400" dirty="0">
              <a:sym typeface="Calibri" panose="020F0502020204030204"/>
            </a:endParaRP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de-DE" sz="1400" dirty="0">
                <a:sym typeface="Calibri" panose="020F0502020204030204"/>
              </a:rPr>
              <a:t>调试环境</a:t>
            </a:r>
            <a:endParaRPr lang="zh-CN" altLang="de-DE" sz="1400" dirty="0">
              <a:sym typeface="Calibri" panose="020F0502020204030204"/>
            </a:endParaRP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de-DE" sz="1400" dirty="0">
                <a:sym typeface="Calibri" panose="020F0502020204030204"/>
              </a:rPr>
              <a:t>其他</a:t>
            </a:r>
            <a:endParaRPr lang="zh-CN" altLang="de-DE" sz="1400" dirty="0">
              <a:sym typeface="Calibri" panose="020F0502020204030204"/>
            </a:endParaRP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de-DE" sz="1400" dirty="0">
                <a:sym typeface="Calibri" panose="020F0502020204030204"/>
              </a:rPr>
              <a:t>运行设备</a:t>
            </a:r>
            <a:endParaRPr lang="zh-CN" altLang="de-DE" sz="1400" dirty="0">
              <a:sym typeface="Calibri" panose="020F050202020403020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de-DE" sz="2000" b="1" dirty="0">
                    <a:sym typeface="Calibri" panose="020F0502020204030204"/>
                  </a:rPr>
                  <a:t>调试环境</a:t>
                </a:r>
                <a:endParaRPr lang="zh-CN" altLang="de-DE" sz="2000" b="1" dirty="0">
                  <a:sym typeface="Calibri" panose="020F0502020204030204"/>
                </a:endParaRP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适合机器人调试的</a:t>
                </a:r>
                <a:r>
                  <a:rPr lang="en-US" alt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ROS</a:t>
                </a:r>
                <a:r>
                  <a:rPr lang="zh-CN" altLang="en-US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操作系统</a:t>
                </a:r>
                <a:endParaRPr lang="zh-CN" altLang="en-US" sz="1600" dirty="0">
                  <a:ea typeface="宋体" panose="02010600030101010101" pitchFamily="2" charset="-122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de-DE" sz="2000" b="1" dirty="0">
                    <a:sym typeface="Calibri" panose="020F0502020204030204"/>
                  </a:rPr>
                  <a:t>其他</a:t>
                </a:r>
                <a:endParaRPr lang="zh-CN" altLang="de-DE" sz="2000" b="1" dirty="0">
                  <a:sym typeface="Calibri" panose="020F0502020204030204"/>
                </a:endParaRP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sz="16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操作系统Win7以上以及装有Linux的双系统或虚拟机、其中装有</a:t>
                </a:r>
                <a:r>
                  <a:rPr 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各种</a:t>
                </a:r>
                <a:r>
                  <a:rPr lang="en-US" alt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IDE</a:t>
                </a:r>
                <a:endParaRPr lang="en-US" altLang="zh-CN" sz="1600" dirty="0">
                  <a:ea typeface="宋体" panose="02010600030101010101" pitchFamily="2" charset="-122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de-DE" sz="2000" b="1" dirty="0">
                    <a:sym typeface="Calibri" panose="020F0502020204030204"/>
                  </a:rPr>
                  <a:t>控制设备</a:t>
                </a:r>
                <a:endParaRPr lang="zh-CN" altLang="de-DE" sz="2000" b="1" dirty="0">
                  <a:sym typeface="Calibri" panose="020F0502020204030204"/>
                </a:endParaRP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内存：</a:t>
                </a:r>
                <a:r>
                  <a:rPr lang="en-US" alt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8GB</a:t>
                </a:r>
                <a:r>
                  <a:rPr lang="zh-CN" altLang="en-US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以上；</a:t>
                </a:r>
                <a:endParaRPr lang="zh-CN" altLang="en-US" sz="1600" dirty="0">
                  <a:ea typeface="宋体" panose="02010600030101010101" pitchFamily="2" charset="-122"/>
                  <a:cs typeface="Calibri" panose="020F0502020204030204"/>
                  <a:sym typeface="Calibri" panose="020F0502020204030204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硬盘：</a:t>
                </a:r>
                <a:r>
                  <a:rPr lang="en-US" alt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100GB</a:t>
                </a:r>
                <a:r>
                  <a:rPr lang="zh-CN" altLang="en-US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以上；</a:t>
                </a:r>
                <a:endParaRPr lang="zh-CN" altLang="en-US" sz="1600" dirty="0">
                  <a:ea typeface="宋体" panose="02010600030101010101" pitchFamily="2" charset="-122"/>
                  <a:cs typeface="Calibri" panose="020F0502020204030204"/>
                  <a:sym typeface="Calibri" panose="020F0502020204030204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满足以上配置的计算机三台</a:t>
                </a:r>
                <a:endParaRPr lang="zh-CN" altLang="en-US" sz="1600" dirty="0">
                  <a:ea typeface="宋体" panose="02010600030101010101" pitchFamily="2" charset="-122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de-DE" sz="2000" b="1" dirty="0">
                    <a:sym typeface="Calibri" panose="020F0502020204030204"/>
                  </a:rPr>
                  <a:t>运行设备</a:t>
                </a:r>
                <a:endParaRPr lang="zh-CN" altLang="de-DE" sz="2000" b="1" dirty="0">
                  <a:sym typeface="Calibri" panose="020F0502020204030204"/>
                </a:endParaRP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启智</a:t>
                </a:r>
                <a:r>
                  <a:rPr lang="en-US" altLang="zh-CN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ROS</a:t>
                </a:r>
                <a:r>
                  <a:rPr lang="zh-CN" altLang="en-US" sz="1600" dirty="0">
                    <a:ea typeface="宋体" panose="02010600030101010101" pitchFamily="2" charset="-122"/>
                    <a:cs typeface="Calibri" panose="020F0502020204030204"/>
                    <a:sym typeface="Calibri" panose="020F0502020204030204"/>
                  </a:rPr>
                  <a:t>机器人一台</a:t>
                </a:r>
                <a:endParaRPr lang="zh-CN" altLang="en-US" sz="1600" dirty="0">
                  <a:ea typeface="宋体" panose="02010600030101010101" pitchFamily="2" charset="-122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ïṥľiḋ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ïšḷíḋ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iṥḻíḋ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îṧļiḍ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  <a:endParaRPr lang="en-US" altLang="zh-CN" sz="2400" dirty="0"/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  <a:endParaRPr lang="en-US" altLang="zh-CN" sz="2400" dirty="0"/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  <a:endParaRPr lang="en-US" sz="2400" dirty="0"/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  <a:endParaRPr lang="en-US" altLang="zh-CN" sz="2400" dirty="0"/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" name="íṣḷïḓê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3" name="íšľíd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/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小组分工</a:t>
              </a:r>
              <a:endParaRPr lang="zh-CN" sz="2000" b="1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sz="2000" b="1" dirty="0"/>
                <a:t>范围描述</a:t>
              </a:r>
              <a:endParaRPr lang="zh-CN" sz="2000" b="1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各类需求</a:t>
              </a:r>
              <a:endParaRPr lang="zh-CN" sz="2000" b="1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软硬件环境</a:t>
              </a:r>
              <a:endParaRPr lang="zh-CN" sz="2000" b="1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用户界面需求</a:t>
              </a:r>
              <a:endParaRPr lang="zh-CN" sz="20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  <a:endParaRPr lang="en-US" altLang="ko-KR" sz="2400" b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7" name="iṣļi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2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  <a:endParaRPr lang="en-US" altLang="zh-CN" sz="1400" dirty="0"/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  <a:endParaRPr lang="en-US" altLang="zh-CN" sz="2000" b="1" dirty="0"/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  <a:endParaRPr lang="en-US" altLang="zh-CN" sz="2000" b="1" dirty="0"/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  <a:endParaRPr lang="en-US" sz="60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sz="3600" dirty="0"/>
              <a:t>小组分工</a:t>
            </a:r>
            <a:endParaRPr lang="zh-CN" sz="36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4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  <a:endParaRPr lang="en-US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  <a:endParaRPr lang="en-US" altLang="zh-CN" sz="1000" dirty="0"/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  <a:endParaRPr lang="en-US" altLang="zh-CN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2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3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3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7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2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2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  <a:endParaRPr lang="en-US" altLang="zh-CN" sz="1100" dirty="0"/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  <a:endParaRPr lang="en-US" altLang="zh-CN" dirty="0"/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  <a:endParaRPr lang="en-US" altLang="zh-CN" sz="1000" dirty="0"/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小组分工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功能需求；硬件环境；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sz="1400" dirty="0"/>
                  <a:t>后期审查，修订；</a:t>
                </a:r>
                <a:endParaRPr lang="zh-CN" sz="14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16231183 </a:t>
                </a:r>
                <a:r>
                  <a:rPr lang="zh-CN" altLang="en-US" sz="1800" b="1" dirty="0"/>
                  <a:t>李嘉业</a:t>
                </a:r>
                <a:endParaRPr lang="zh-CN" altLang="en-US" sz="1800" b="1" dirty="0"/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非功能性需求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软件环境</a:t>
                </a:r>
                <a:endParaRPr lang="zh-CN" altLang="en-US" sz="14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16231136 </a:t>
                </a:r>
                <a:r>
                  <a:rPr lang="zh-CN" altLang="en-US" sz="1800" b="1" dirty="0"/>
                  <a:t>张弩</a:t>
                </a:r>
                <a:endParaRPr lang="zh-CN" altLang="en-US" sz="1800" b="1" dirty="0"/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数据需求</a:t>
                </a:r>
                <a:r>
                  <a:rPr lang="en-US" altLang="zh-CN" sz="1400" dirty="0"/>
                  <a:t> 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sz="1400" dirty="0"/>
                  <a:t>数据需求中类的描述</a:t>
                </a:r>
                <a:endParaRPr lang="zh-CN" sz="14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16231112 </a:t>
                </a:r>
                <a:r>
                  <a:rPr lang="zh-CN" altLang="en-US" sz="1800" b="1" dirty="0"/>
                  <a:t>王润安</a:t>
                </a:r>
                <a:endParaRPr lang="zh-CN" altLang="en-US" sz="1800" b="1" dirty="0"/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范围</a:t>
                </a:r>
                <a:r>
                  <a:rPr lang="en-US" altLang="zh-CN" sz="1400" dirty="0"/>
                  <a:t> 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sz="1400" dirty="0"/>
                  <a:t>引用文档</a:t>
                </a:r>
                <a:endParaRPr lang="zh-CN" sz="14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16231173 </a:t>
                </a:r>
                <a:r>
                  <a:rPr lang="zh-CN" altLang="en-US" sz="1800" b="1" dirty="0"/>
                  <a:t>母江涛</a:t>
                </a:r>
                <a:endParaRPr lang="zh-CN" altLang="en-US" sz="1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/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1" name="标题 8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www.islide.cc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1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5" name="组合 212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/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/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sz="3600" dirty="0"/>
              <a:t>范围描述</a:t>
            </a:r>
            <a:endParaRPr lang="zh-CN" sz="36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600" dirty="0"/>
              <a:t>概述</a:t>
            </a:r>
            <a:endParaRPr lang="en-US" altLang="zh-CN" sz="16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sz="1600" dirty="0"/>
              <a:t>术语，缩略词与引用文档</a:t>
            </a:r>
            <a:endParaRPr lang="zh-CN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l"/>
            <a:r>
              <a:rPr lang="zh-CN" sz="3600" dirty="0"/>
              <a:t>各类需求</a:t>
            </a:r>
            <a:endParaRPr lang="zh-CN" sz="36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1600" dirty="0"/>
              <a:t>业务需求</a:t>
            </a:r>
            <a:endParaRPr lang="en-US" altLang="zh-CN" sz="16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sz="1600" dirty="0"/>
              <a:t>功能需求</a:t>
            </a:r>
            <a:endParaRPr lang="zh-CN" sz="16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sz="1600" dirty="0"/>
              <a:t>数据需求</a:t>
            </a:r>
            <a:endParaRPr lang="zh-CN" sz="16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sz="1600" dirty="0"/>
              <a:t>非功能需求</a:t>
            </a:r>
            <a:endParaRPr lang="zh-CN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功能需求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dc40937b-3a85-4f6a-8dc4-e6429ecbda2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834194"/>
            <a:ext cx="10850563" cy="4233630"/>
            <a:chOff x="669925" y="1834194"/>
            <a:chExt cx="10850563" cy="4233630"/>
          </a:xfrm>
        </p:grpSpPr>
        <p:grpSp>
          <p:nvGrpSpPr>
            <p:cNvPr id="6" name="íşḷîdê"/>
            <p:cNvGrpSpPr/>
            <p:nvPr/>
          </p:nvGrpSpPr>
          <p:grpSpPr>
            <a:xfrm>
              <a:off x="4390780" y="1834194"/>
              <a:ext cx="3410441" cy="3608712"/>
              <a:chOff x="4390780" y="1834194"/>
              <a:chExt cx="3410441" cy="3608712"/>
            </a:xfrm>
          </p:grpSpPr>
          <p:sp>
            <p:nvSpPr>
              <p:cNvPr id="19" name="íṩ1îḑe"/>
              <p:cNvSpPr/>
              <p:nvPr/>
            </p:nvSpPr>
            <p:spPr>
              <a:xfrm>
                <a:off x="5782952" y="2328931"/>
                <a:ext cx="1506804" cy="1506804"/>
              </a:xfrm>
              <a:prstGeom prst="round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/>
                  <a:t>Text</a:t>
                </a:r>
                <a:endParaRPr dirty="0"/>
              </a:p>
            </p:txBody>
          </p:sp>
          <p:sp>
            <p:nvSpPr>
              <p:cNvPr id="20" name="îṩ1íde"/>
              <p:cNvSpPr/>
              <p:nvPr/>
            </p:nvSpPr>
            <p:spPr>
              <a:xfrm>
                <a:off x="4899204" y="3091312"/>
                <a:ext cx="1265229" cy="12652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/>
                  <a:t>Text</a:t>
                </a:r>
                <a:endParaRPr lang="en-US" altLang="zh-CN" dirty="0"/>
              </a:p>
            </p:txBody>
          </p:sp>
          <p:sp>
            <p:nvSpPr>
              <p:cNvPr id="21" name="ïṥļíḍé"/>
              <p:cNvSpPr/>
              <p:nvPr/>
            </p:nvSpPr>
            <p:spPr>
              <a:xfrm>
                <a:off x="7306484" y="1834194"/>
                <a:ext cx="494737" cy="494737"/>
              </a:xfrm>
              <a:prstGeom prst="round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/>
                  <a:t>01</a:t>
                </a:r>
                <a:endParaRPr dirty="0"/>
              </a:p>
            </p:txBody>
          </p:sp>
          <p:sp>
            <p:nvSpPr>
              <p:cNvPr id="22" name="ïṡ1îde"/>
              <p:cNvSpPr/>
              <p:nvPr/>
            </p:nvSpPr>
            <p:spPr>
              <a:xfrm>
                <a:off x="4390780" y="2609694"/>
                <a:ext cx="494737" cy="49473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/>
                  <a:t>02</a:t>
                </a:r>
                <a:endParaRPr dirty="0"/>
              </a:p>
            </p:txBody>
          </p:sp>
          <p:sp>
            <p:nvSpPr>
              <p:cNvPr id="23" name="iSlíḓe"/>
              <p:cNvSpPr/>
              <p:nvPr/>
            </p:nvSpPr>
            <p:spPr>
              <a:xfrm>
                <a:off x="7099160" y="2176859"/>
                <a:ext cx="345201" cy="358381"/>
              </a:xfrm>
              <a:custGeom>
                <a:avLst/>
                <a:gdLst>
                  <a:gd name="connsiteX0" fmla="*/ 323406 w 540544"/>
                  <a:gd name="connsiteY0" fmla="*/ 0 h 561182"/>
                  <a:gd name="connsiteX1" fmla="*/ 540544 w 540544"/>
                  <a:gd name="connsiteY1" fmla="*/ 0 h 561182"/>
                  <a:gd name="connsiteX2" fmla="*/ 540544 w 540544"/>
                  <a:gd name="connsiteY2" fmla="*/ 239285 h 561182"/>
                  <a:gd name="connsiteX3" fmla="*/ 529037 w 540544"/>
                  <a:gd name="connsiteY3" fmla="*/ 238125 h 561182"/>
                  <a:gd name="connsiteX4" fmla="*/ 279402 w 540544"/>
                  <a:gd name="connsiteY4" fmla="*/ 487760 h 561182"/>
                  <a:gd name="connsiteX5" fmla="*/ 284474 w 540544"/>
                  <a:gd name="connsiteY5" fmla="*/ 538070 h 561182"/>
                  <a:gd name="connsiteX6" fmla="*/ 291649 w 540544"/>
                  <a:gd name="connsiteY6" fmla="*/ 561182 h 561182"/>
                  <a:gd name="connsiteX7" fmla="*/ 0 w 540544"/>
                  <a:gd name="connsiteY7" fmla="*/ 561182 h 561182"/>
                  <a:gd name="connsiteX8" fmla="*/ 0 w 540544"/>
                  <a:gd name="connsiteY8" fmla="*/ 249200 h 561182"/>
                  <a:gd name="connsiteX9" fmla="*/ 24701 w 540544"/>
                  <a:gd name="connsiteY9" fmla="*/ 256868 h 561182"/>
                  <a:gd name="connsiteX10" fmla="*/ 75011 w 540544"/>
                  <a:gd name="connsiteY10" fmla="*/ 261940 h 561182"/>
                  <a:gd name="connsiteX11" fmla="*/ 324646 w 540544"/>
                  <a:gd name="connsiteY11" fmla="*/ 12305 h 561182"/>
                  <a:gd name="connsiteX12" fmla="*/ 323406 w 540544"/>
                  <a:gd name="connsiteY12" fmla="*/ 0 h 561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0544" h="561182">
                    <a:moveTo>
                      <a:pt x="323406" y="0"/>
                    </a:moveTo>
                    <a:lnTo>
                      <a:pt x="540544" y="0"/>
                    </a:lnTo>
                    <a:lnTo>
                      <a:pt x="540544" y="239285"/>
                    </a:lnTo>
                    <a:lnTo>
                      <a:pt x="529037" y="238125"/>
                    </a:lnTo>
                    <a:cubicBezTo>
                      <a:pt x="391167" y="238125"/>
                      <a:pt x="279402" y="349890"/>
                      <a:pt x="279402" y="487760"/>
                    </a:cubicBezTo>
                    <a:cubicBezTo>
                      <a:pt x="279402" y="504994"/>
                      <a:pt x="281149" y="521820"/>
                      <a:pt x="284474" y="538070"/>
                    </a:cubicBezTo>
                    <a:lnTo>
                      <a:pt x="291649" y="561182"/>
                    </a:lnTo>
                    <a:lnTo>
                      <a:pt x="0" y="561182"/>
                    </a:lnTo>
                    <a:lnTo>
                      <a:pt x="0" y="249200"/>
                    </a:lnTo>
                    <a:lnTo>
                      <a:pt x="24701" y="256868"/>
                    </a:lnTo>
                    <a:cubicBezTo>
                      <a:pt x="40952" y="260194"/>
                      <a:pt x="57777" y="261940"/>
                      <a:pt x="75011" y="261940"/>
                    </a:cubicBezTo>
                    <a:cubicBezTo>
                      <a:pt x="212881" y="261940"/>
                      <a:pt x="324646" y="150175"/>
                      <a:pt x="324646" y="12305"/>
                    </a:cubicBezTo>
                    <a:lnTo>
                      <a:pt x="323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šľíḓé"/>
              <p:cNvSpPr/>
              <p:nvPr/>
            </p:nvSpPr>
            <p:spPr>
              <a:xfrm>
                <a:off x="6219178" y="3882443"/>
                <a:ext cx="1070579" cy="1070578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/>
                  <a:t>Text</a:t>
                </a:r>
                <a:endParaRPr lang="en-US" altLang="zh-CN" dirty="0"/>
              </a:p>
            </p:txBody>
          </p:sp>
          <p:sp>
            <p:nvSpPr>
              <p:cNvPr id="25" name="ïşḻïdè"/>
              <p:cNvSpPr/>
              <p:nvPr/>
            </p:nvSpPr>
            <p:spPr>
              <a:xfrm>
                <a:off x="5716331" y="4940059"/>
                <a:ext cx="502847" cy="50284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/>
                  <a:t>03</a:t>
                </a:r>
                <a:endParaRPr dirty="0"/>
              </a:p>
            </p:txBody>
          </p:sp>
          <p:sp>
            <p:nvSpPr>
              <p:cNvPr id="26" name="íślîḍé"/>
              <p:cNvSpPr/>
              <p:nvPr/>
            </p:nvSpPr>
            <p:spPr>
              <a:xfrm flipH="1" flipV="1">
                <a:off x="6144664" y="4828974"/>
                <a:ext cx="186794" cy="193925"/>
              </a:xfrm>
              <a:custGeom>
                <a:avLst/>
                <a:gdLst>
                  <a:gd name="connsiteX0" fmla="*/ 323406 w 540544"/>
                  <a:gd name="connsiteY0" fmla="*/ 0 h 561182"/>
                  <a:gd name="connsiteX1" fmla="*/ 540544 w 540544"/>
                  <a:gd name="connsiteY1" fmla="*/ 0 h 561182"/>
                  <a:gd name="connsiteX2" fmla="*/ 540544 w 540544"/>
                  <a:gd name="connsiteY2" fmla="*/ 239285 h 561182"/>
                  <a:gd name="connsiteX3" fmla="*/ 529037 w 540544"/>
                  <a:gd name="connsiteY3" fmla="*/ 238125 h 561182"/>
                  <a:gd name="connsiteX4" fmla="*/ 279402 w 540544"/>
                  <a:gd name="connsiteY4" fmla="*/ 487760 h 561182"/>
                  <a:gd name="connsiteX5" fmla="*/ 284474 w 540544"/>
                  <a:gd name="connsiteY5" fmla="*/ 538070 h 561182"/>
                  <a:gd name="connsiteX6" fmla="*/ 291649 w 540544"/>
                  <a:gd name="connsiteY6" fmla="*/ 561182 h 561182"/>
                  <a:gd name="connsiteX7" fmla="*/ 0 w 540544"/>
                  <a:gd name="connsiteY7" fmla="*/ 561182 h 561182"/>
                  <a:gd name="connsiteX8" fmla="*/ 0 w 540544"/>
                  <a:gd name="connsiteY8" fmla="*/ 249200 h 561182"/>
                  <a:gd name="connsiteX9" fmla="*/ 24701 w 540544"/>
                  <a:gd name="connsiteY9" fmla="*/ 256868 h 561182"/>
                  <a:gd name="connsiteX10" fmla="*/ 75011 w 540544"/>
                  <a:gd name="connsiteY10" fmla="*/ 261940 h 561182"/>
                  <a:gd name="connsiteX11" fmla="*/ 324646 w 540544"/>
                  <a:gd name="connsiteY11" fmla="*/ 12305 h 561182"/>
                  <a:gd name="connsiteX12" fmla="*/ 323406 w 540544"/>
                  <a:gd name="connsiteY12" fmla="*/ 0 h 561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0544" h="561182">
                    <a:moveTo>
                      <a:pt x="323406" y="0"/>
                    </a:moveTo>
                    <a:lnTo>
                      <a:pt x="540544" y="0"/>
                    </a:lnTo>
                    <a:lnTo>
                      <a:pt x="540544" y="239285"/>
                    </a:lnTo>
                    <a:lnTo>
                      <a:pt x="529037" y="238125"/>
                    </a:lnTo>
                    <a:cubicBezTo>
                      <a:pt x="391167" y="238125"/>
                      <a:pt x="279402" y="349890"/>
                      <a:pt x="279402" y="487760"/>
                    </a:cubicBezTo>
                    <a:cubicBezTo>
                      <a:pt x="279402" y="504994"/>
                      <a:pt x="281149" y="521820"/>
                      <a:pt x="284474" y="538070"/>
                    </a:cubicBezTo>
                    <a:lnTo>
                      <a:pt x="291649" y="561182"/>
                    </a:lnTo>
                    <a:lnTo>
                      <a:pt x="0" y="561182"/>
                    </a:lnTo>
                    <a:lnTo>
                      <a:pt x="0" y="249200"/>
                    </a:lnTo>
                    <a:lnTo>
                      <a:pt x="24701" y="256868"/>
                    </a:lnTo>
                    <a:cubicBezTo>
                      <a:pt x="40952" y="260194"/>
                      <a:pt x="57777" y="261940"/>
                      <a:pt x="75011" y="261940"/>
                    </a:cubicBezTo>
                    <a:cubicBezTo>
                      <a:pt x="212881" y="261940"/>
                      <a:pt x="324646" y="150175"/>
                      <a:pt x="324646" y="12305"/>
                    </a:cubicBezTo>
                    <a:lnTo>
                      <a:pt x="32340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íŝ1iḓé"/>
              <p:cNvSpPr/>
              <p:nvPr/>
            </p:nvSpPr>
            <p:spPr>
              <a:xfrm flipH="1">
                <a:off x="4781475" y="2984419"/>
                <a:ext cx="262829" cy="272864"/>
              </a:xfrm>
              <a:custGeom>
                <a:avLst/>
                <a:gdLst>
                  <a:gd name="connsiteX0" fmla="*/ 323406 w 540544"/>
                  <a:gd name="connsiteY0" fmla="*/ 0 h 561182"/>
                  <a:gd name="connsiteX1" fmla="*/ 540544 w 540544"/>
                  <a:gd name="connsiteY1" fmla="*/ 0 h 561182"/>
                  <a:gd name="connsiteX2" fmla="*/ 540544 w 540544"/>
                  <a:gd name="connsiteY2" fmla="*/ 239285 h 561182"/>
                  <a:gd name="connsiteX3" fmla="*/ 529037 w 540544"/>
                  <a:gd name="connsiteY3" fmla="*/ 238125 h 561182"/>
                  <a:gd name="connsiteX4" fmla="*/ 279402 w 540544"/>
                  <a:gd name="connsiteY4" fmla="*/ 487760 h 561182"/>
                  <a:gd name="connsiteX5" fmla="*/ 284474 w 540544"/>
                  <a:gd name="connsiteY5" fmla="*/ 538070 h 561182"/>
                  <a:gd name="connsiteX6" fmla="*/ 291649 w 540544"/>
                  <a:gd name="connsiteY6" fmla="*/ 561182 h 561182"/>
                  <a:gd name="connsiteX7" fmla="*/ 0 w 540544"/>
                  <a:gd name="connsiteY7" fmla="*/ 561182 h 561182"/>
                  <a:gd name="connsiteX8" fmla="*/ 0 w 540544"/>
                  <a:gd name="connsiteY8" fmla="*/ 249200 h 561182"/>
                  <a:gd name="connsiteX9" fmla="*/ 24701 w 540544"/>
                  <a:gd name="connsiteY9" fmla="*/ 256868 h 561182"/>
                  <a:gd name="connsiteX10" fmla="*/ 75011 w 540544"/>
                  <a:gd name="connsiteY10" fmla="*/ 261940 h 561182"/>
                  <a:gd name="connsiteX11" fmla="*/ 324646 w 540544"/>
                  <a:gd name="connsiteY11" fmla="*/ 12305 h 561182"/>
                  <a:gd name="connsiteX12" fmla="*/ 323406 w 540544"/>
                  <a:gd name="connsiteY12" fmla="*/ 0 h 561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0544" h="561182">
                    <a:moveTo>
                      <a:pt x="323406" y="0"/>
                    </a:moveTo>
                    <a:lnTo>
                      <a:pt x="540544" y="0"/>
                    </a:lnTo>
                    <a:lnTo>
                      <a:pt x="540544" y="239285"/>
                    </a:lnTo>
                    <a:lnTo>
                      <a:pt x="529037" y="238125"/>
                    </a:lnTo>
                    <a:cubicBezTo>
                      <a:pt x="391167" y="238125"/>
                      <a:pt x="279402" y="349890"/>
                      <a:pt x="279402" y="487760"/>
                    </a:cubicBezTo>
                    <a:cubicBezTo>
                      <a:pt x="279402" y="504994"/>
                      <a:pt x="281149" y="521820"/>
                      <a:pt x="284474" y="538070"/>
                    </a:cubicBezTo>
                    <a:lnTo>
                      <a:pt x="291649" y="561182"/>
                    </a:lnTo>
                    <a:lnTo>
                      <a:pt x="0" y="561182"/>
                    </a:lnTo>
                    <a:lnTo>
                      <a:pt x="0" y="249200"/>
                    </a:lnTo>
                    <a:lnTo>
                      <a:pt x="24701" y="256868"/>
                    </a:lnTo>
                    <a:cubicBezTo>
                      <a:pt x="40952" y="260194"/>
                      <a:pt x="57777" y="261940"/>
                      <a:pt x="75011" y="261940"/>
                    </a:cubicBezTo>
                    <a:cubicBezTo>
                      <a:pt x="212881" y="261940"/>
                      <a:pt x="324646" y="150175"/>
                      <a:pt x="324646" y="12305"/>
                    </a:cubicBezTo>
                    <a:lnTo>
                      <a:pt x="32340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îşľïḑé" title="WSpneox6o6"/>
            <p:cNvSpPr/>
            <p:nvPr/>
          </p:nvSpPr>
          <p:spPr bwMode="auto">
            <a:xfrm>
              <a:off x="11203900" y="1976567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896000" y="2328931"/>
              <a:ext cx="362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69925" y="3104431"/>
              <a:ext cx="362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31458" y="5442906"/>
              <a:ext cx="51890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$ḷïďè"/>
            <p:cNvSpPr txBox="1"/>
            <p:nvPr/>
          </p:nvSpPr>
          <p:spPr>
            <a:xfrm>
              <a:off x="7817948" y="1936419"/>
              <a:ext cx="3702539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Autofit/>
            </a:bodyPr>
            <a:lstStyle/>
            <a:p>
              <a:pPr algn="l">
                <a:buSzPct val="25000"/>
              </a:pPr>
              <a:r>
                <a:rPr lang="zh-CN" altLang="de-DE" sz="2100" b="1" dirty="0">
                  <a:sym typeface="+mn-ea"/>
                </a:rPr>
                <a:t>用例模型</a:t>
              </a:r>
              <a:endParaRPr lang="zh-CN" altLang="de-DE" sz="2100" b="1" dirty="0">
                <a:sym typeface="+mn-ea"/>
              </a:endParaRPr>
            </a:p>
          </p:txBody>
        </p:sp>
        <p:sp>
          <p:nvSpPr>
            <p:cNvPr id="12" name="îśḻiḋé"/>
            <p:cNvSpPr txBox="1"/>
            <p:nvPr/>
          </p:nvSpPr>
          <p:spPr>
            <a:xfrm>
              <a:off x="7817948" y="2328931"/>
              <a:ext cx="3702539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sz="1600" dirty="0">
                  <a:sym typeface="+mn-ea"/>
                </a:rPr>
                <a:t>三种功能的例图模型</a:t>
              </a:r>
              <a:endParaRPr lang="de-DE" sz="1600" dirty="0"/>
            </a:p>
          </p:txBody>
        </p:sp>
        <p:sp>
          <p:nvSpPr>
            <p:cNvPr id="13" name="ïşľîdê"/>
            <p:cNvSpPr txBox="1"/>
            <p:nvPr/>
          </p:nvSpPr>
          <p:spPr>
            <a:xfrm>
              <a:off x="6331458" y="5050394"/>
              <a:ext cx="518903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de-DE" sz="2100" b="1" dirty="0"/>
                <a:t>用例模型</a:t>
              </a:r>
              <a:endParaRPr lang="zh-CN" altLang="de-DE" sz="2100" b="1" dirty="0"/>
            </a:p>
          </p:txBody>
        </p:sp>
        <p:sp>
          <p:nvSpPr>
            <p:cNvPr id="14" name="ïṥļîďe"/>
            <p:cNvSpPr txBox="1"/>
            <p:nvPr/>
          </p:nvSpPr>
          <p:spPr>
            <a:xfrm>
              <a:off x="6331458" y="5442906"/>
              <a:ext cx="518903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sz="1600" dirty="0"/>
                <a:t>各功能用例的详细解释</a:t>
              </a:r>
              <a:endParaRPr lang="zh-CN" sz="1600" dirty="0"/>
            </a:p>
          </p:txBody>
        </p:sp>
        <p:sp>
          <p:nvSpPr>
            <p:cNvPr id="15" name="iṡlîďê"/>
            <p:cNvSpPr txBox="1"/>
            <p:nvPr/>
          </p:nvSpPr>
          <p:spPr>
            <a:xfrm>
              <a:off x="671513" y="2711919"/>
              <a:ext cx="3624487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de-DE" sz="2400" b="1" dirty="0"/>
                <a:t>用户描述</a:t>
              </a:r>
              <a:endParaRPr lang="zh-CN" altLang="de-DE" sz="2400" b="1" dirty="0"/>
            </a:p>
          </p:txBody>
        </p:sp>
        <p:sp>
          <p:nvSpPr>
            <p:cNvPr id="16" name="işľíďê"/>
            <p:cNvSpPr txBox="1"/>
            <p:nvPr/>
          </p:nvSpPr>
          <p:spPr>
            <a:xfrm>
              <a:off x="671513" y="3104431"/>
              <a:ext cx="3624487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sz="1600" dirty="0"/>
                <a:t>功能涉及参与者的描述</a:t>
              </a:r>
              <a:endParaRPr lang="zh-CN" sz="1600" dirty="0"/>
            </a:p>
          </p:txBody>
        </p:sp>
        <p:sp>
          <p:nvSpPr>
            <p:cNvPr id="17" name="îṥľïďe" title="WSpneox6o6"/>
            <p:cNvSpPr/>
            <p:nvPr/>
          </p:nvSpPr>
          <p:spPr bwMode="auto">
            <a:xfrm>
              <a:off x="11203900" y="5081803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ṡľíḍé" title="WSpneox6o6"/>
            <p:cNvSpPr/>
            <p:nvPr/>
          </p:nvSpPr>
          <p:spPr bwMode="auto">
            <a:xfrm>
              <a:off x="3981000" y="2730210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用例模型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082155" y="1227455"/>
            <a:ext cx="43795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/>
              <a:t>以基本避障型为例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参与者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机器人，机器人管理员，（传感器）；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使用功能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运动驱动；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避障路径规划；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障碍物检测；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错误处理；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重新配置传感器等</a:t>
            </a:r>
            <a:r>
              <a:rPr lang="en-US" altLang="zh-CN" sz="1600"/>
              <a:t>......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endParaRPr lang="zh-CN" altLang="en-US" sz="1600"/>
          </a:p>
        </p:txBody>
      </p:sp>
      <p:pic>
        <p:nvPicPr>
          <p:cNvPr id="3" name="图片 2" descr="基本避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71295"/>
            <a:ext cx="5969635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用户描述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使用者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机器人管理员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机器人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5" y="2547620"/>
              <a:ext cx="3867150" cy="267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en-US" altLang="zh-CN" sz="16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+mn-ea"/>
                </a:rPr>
                <a:t>具体任务的执行者，在机器人管理人员的指令下，结合用户的输入，完成相应的任务。机器人最主要的任务是负责运动控制。在此项功能之外，机器人还负责机械臂的控制，各项传感器读入数据的处理和寻路算法的实现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机器人管理人员负责机器人的维护，同时机器人管理人员还负责机器人内部相关程序的编写。是机器人的实际操作者。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使用者是一类权限较低的使用者，一般情况下用户仅充当某件任务/实验的启动者。即给出该项任务/实验所需的一些必要的输入。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10.xml><?xml version="1.0" encoding="utf-8"?>
<p:tagLst xmlns:p="http://schemas.openxmlformats.org/presentationml/2006/main">
  <p:tag name="ISLIDE.DIAGRAM" val="4de2957c-41a6-4efc-9d05-3e49b3770d22"/>
</p:tagLst>
</file>

<file path=ppt/tags/tag11.xml><?xml version="1.0" encoding="utf-8"?>
<p:tagLst xmlns:p="http://schemas.openxmlformats.org/presentationml/2006/main">
  <p:tag name="ISLIDE.DIAGRAM" val="0e458ad7-88e0-4ba2-b9b4-1dceb65f7bb0"/>
</p:tagLst>
</file>

<file path=ppt/tags/tag12.xml><?xml version="1.0" encoding="utf-8"?>
<p:tagLst xmlns:p="http://schemas.openxmlformats.org/presentationml/2006/main">
  <p:tag name="ISLIDE.DIAGRAM" val="691ff9ac-1baf-47b6-971e-90b8fed2e25e"/>
</p:tagLst>
</file>

<file path=ppt/tags/tag13.xml><?xml version="1.0" encoding="utf-8"?>
<p:tagLst xmlns:p="http://schemas.openxmlformats.org/presentationml/2006/main">
  <p:tag name="ISLIDE.DIAGRAM" val="d93c8c70-9aae-4d44-ac2c-b689a504a1b8"/>
</p:tagLst>
</file>

<file path=ppt/tags/tag14.xml><?xml version="1.0" encoding="utf-8"?>
<p:tagLst xmlns:p="http://schemas.openxmlformats.org/presentationml/2006/main">
  <p:tag name="ISLIDE.DIAGRAM" val="997e0b69-8920-4265-9cf1-6dea7c5dd26b"/>
</p:tagLst>
</file>

<file path=ppt/tags/tag15.xml><?xml version="1.0" encoding="utf-8"?>
<p:tagLst xmlns:p="http://schemas.openxmlformats.org/presentationml/2006/main">
  <p:tag name="ISLIDE.DIAGRAM" val="3959f8f2-49a5-4116-b413-38bb824e0785"/>
</p:tagLst>
</file>

<file path=ppt/tags/tag16.xml><?xml version="1.0" encoding="utf-8"?>
<p:tagLst xmlns:p="http://schemas.openxmlformats.org/presentationml/2006/main">
  <p:tag name="ISLIDE.DIAGRAM" val="680d3f6f-d5f1-4382-b936-45a6fb4fd8a1"/>
</p:tagLst>
</file>

<file path=ppt/tags/tag17.xml><?xml version="1.0" encoding="utf-8"?>
<p:tagLst xmlns:p="http://schemas.openxmlformats.org/presentationml/2006/main">
  <p:tag name="ISLIDE.DIAGRAM" val="ea088165-c03c-41ca-90b6-909522d3c9e9"/>
</p:tagLst>
</file>

<file path=ppt/tags/tag18.xml><?xml version="1.0" encoding="utf-8"?>
<p:tagLst xmlns:p="http://schemas.openxmlformats.org/presentationml/2006/main">
  <p:tag name="ISLIDE.DIAGRAM" val="6ceb79f8-eb92-404b-8100-9145e4f4c31b"/>
</p:tagLst>
</file>

<file path=ppt/tags/tag19.xml><?xml version="1.0" encoding="utf-8"?>
<p:tagLst xmlns:p="http://schemas.openxmlformats.org/presentationml/2006/main">
  <p:tag name="ISLIDE.DIAGRAM" val="f0066d1e-9153-4e50-82d0-f12d4e06f081"/>
</p:tagLst>
</file>

<file path=ppt/tags/tag2.xml><?xml version="1.0" encoding="utf-8"?>
<p:tagLst xmlns:p="http://schemas.openxmlformats.org/presentationml/2006/main">
  <p:tag name="ISLIDE.DIAGRAM" val="3959f8f2-49a5-4116-b413-38bb824e0785"/>
</p:tagLst>
</file>

<file path=ppt/tags/tag20.xml><?xml version="1.0" encoding="utf-8"?>
<p:tagLst xmlns:p="http://schemas.openxmlformats.org/presentationml/2006/main">
  <p:tag name="ISLIDE.DIAGRAM" val="b15d545d-6a15-46b3-895f-c24e208876c5"/>
</p:tagLst>
</file>

<file path=ppt/tags/tag21.xml><?xml version="1.0" encoding="utf-8"?>
<p:tagLst xmlns:p="http://schemas.openxmlformats.org/presentationml/2006/main">
  <p:tag name="ISLIDE.DIAGRAM" val="0ff2eee5-142e-4f9c-a2bb-588b64e6f21c"/>
</p:tagLst>
</file>

<file path=ppt/tags/tag22.xml><?xml version="1.0" encoding="utf-8"?>
<p:tagLst xmlns:p="http://schemas.openxmlformats.org/presentationml/2006/main">
  <p:tag name="ISLIDE.DIAGRAM" val="6a600ea8-4c8b-4f96-a0de-9b6145699040"/>
</p:tagLst>
</file>

<file path=ppt/tags/tag23.xml><?xml version="1.0" encoding="utf-8"?>
<p:tagLst xmlns:p="http://schemas.openxmlformats.org/presentationml/2006/main">
  <p:tag name="ISLIDE.DIAGRAM" val="5a486f68-035c-41d1-b074-ce3b06557fbf"/>
</p:tagLst>
</file>

<file path=ppt/tags/tag24.xml><?xml version="1.0" encoding="utf-8"?>
<p:tagLst xmlns:p="http://schemas.openxmlformats.org/presentationml/2006/main">
  <p:tag name="ISLIDE.DIAGRAM" val="3b5280f3-9dd9-4e74-bf0a-af0a2b7e2d12"/>
</p:tagLst>
</file>

<file path=ppt/tags/tag25.xml><?xml version="1.0" encoding="utf-8"?>
<p:tagLst xmlns:p="http://schemas.openxmlformats.org/presentationml/2006/main">
  <p:tag name="ISLIDE.DIAGRAM" val="5c5c6363-8da2-4e7c-b72c-935bc104d258"/>
</p:tagLst>
</file>

<file path=ppt/tags/tag26.xml><?xml version="1.0" encoding="utf-8"?>
<p:tagLst xmlns:p="http://schemas.openxmlformats.org/presentationml/2006/main">
  <p:tag name="ISLIDE.DIAGRAM" val="5421325e-66d4-4ffe-9309-b6aea6215e7c"/>
</p:tagLst>
</file>

<file path=ppt/tags/tag27.xml><?xml version="1.0" encoding="utf-8"?>
<p:tagLst xmlns:p="http://schemas.openxmlformats.org/presentationml/2006/main">
  <p:tag name="ISLIDE.DIAGRAM" val="f03d89bc-c8dd-4963-b17e-aa3005480c30"/>
</p:tagLst>
</file>

<file path=ppt/tags/tag28.xml><?xml version="1.0" encoding="utf-8"?>
<p:tagLst xmlns:p="http://schemas.openxmlformats.org/presentationml/2006/main">
  <p:tag name="ISLIDE.THEME.HELP2" val="iSlide，让PPT设计简单起来！"/>
</p:tagLst>
</file>

<file path=ppt/tags/tag29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3.xml><?xml version="1.0" encoding="utf-8"?>
<p:tagLst xmlns:p="http://schemas.openxmlformats.org/presentationml/2006/main">
  <p:tag name="ISLIDE.DIAGRAM" val="dc40937b-3a85-4f6a-8dc4-e6429ecbda2d"/>
</p:tagLst>
</file>

<file path=ppt/tags/tag4.xml><?xml version="1.0" encoding="utf-8"?>
<p:tagLst xmlns:p="http://schemas.openxmlformats.org/presentationml/2006/main">
  <p:tag name="ISLIDE.DIAGRAM" val="680d3f6f-d5f1-4382-b936-45a6fb4fd8a1"/>
</p:tagLst>
</file>

<file path=ppt/tags/tag5.xml><?xml version="1.0" encoding="utf-8"?>
<p:tagLst xmlns:p="http://schemas.openxmlformats.org/presentationml/2006/main">
  <p:tag name="ISLIDE.DIAGRAM" val="6a600ea8-4c8b-4f96-a0de-9b6145699040"/>
</p:tagLst>
</file>

<file path=ppt/tags/tag6.xml><?xml version="1.0" encoding="utf-8"?>
<p:tagLst xmlns:p="http://schemas.openxmlformats.org/presentationml/2006/main">
  <p:tag name="ISLIDE.DIAGRAM" val="2ab1ed42-e6bd-45d3-9d3e-be2baea30384"/>
</p:tagLst>
</file>

<file path=ppt/tags/tag7.xml><?xml version="1.0" encoding="utf-8"?>
<p:tagLst xmlns:p="http://schemas.openxmlformats.org/presentationml/2006/main">
  <p:tag name="ISLIDE.DIAGRAM" val="4da78c0c-94bf-4188-a5be-bc25ffb19aa2"/>
</p:tagLst>
</file>

<file path=ppt/tags/tag8.xml><?xml version="1.0" encoding="utf-8"?>
<p:tagLst xmlns:p="http://schemas.openxmlformats.org/presentationml/2006/main">
  <p:tag name="ISLIDE.DIAGRAM" val="6ae85dfe-0a1e-46cb-b5a9-c24e9f3f567b"/>
</p:tagLst>
</file>

<file path=ppt/tags/tag9.xml><?xml version="1.0" encoding="utf-8"?>
<p:tagLst xmlns:p="http://schemas.openxmlformats.org/presentationml/2006/main">
  <p:tag name="ISLIDE.DIAGRAM" val="af738c60-f0de-49fa-98b5-0eaa980fdd6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12180</Words>
  <Application>WPS 演示</Application>
  <PresentationFormat>宽屏</PresentationFormat>
  <Paragraphs>880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Arial Unicode MS</vt:lpstr>
      <vt:lpstr>主题5</vt:lpstr>
      <vt:lpstr>Team108_需求评审</vt:lpstr>
      <vt:lpstr>PowerPoint 演示文稿</vt:lpstr>
      <vt:lpstr>小组分工</vt:lpstr>
      <vt:lpstr>小组分工</vt:lpstr>
      <vt:lpstr>Section Header Here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23</cp:revision>
  <cp:lastPrinted>2017-12-11T16:00:00Z</cp:lastPrinted>
  <dcterms:created xsi:type="dcterms:W3CDTF">2017-12-11T16:00:00Z</dcterms:created>
  <dcterms:modified xsi:type="dcterms:W3CDTF">2019-03-31T11:20:33Z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