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256" r:id="rId2"/>
    <p:sldId id="275" r:id="rId3"/>
    <p:sldId id="258" r:id="rId4"/>
    <p:sldId id="272" r:id="rId5"/>
    <p:sldId id="1700" r:id="rId6"/>
    <p:sldId id="1695" r:id="rId7"/>
    <p:sldId id="1701" r:id="rId8"/>
    <p:sldId id="297" r:id="rId9"/>
    <p:sldId id="1698" r:id="rId10"/>
    <p:sldId id="1702" r:id="rId11"/>
    <p:sldId id="1703" r:id="rId12"/>
    <p:sldId id="1704" r:id="rId13"/>
    <p:sldId id="284" r:id="rId14"/>
    <p:sldId id="277" r:id="rId15"/>
    <p:sldId id="1705" r:id="rId16"/>
    <p:sldId id="1706" r:id="rId17"/>
    <p:sldId id="1707" r:id="rId18"/>
    <p:sldId id="1708" r:id="rId19"/>
    <p:sldId id="1709" r:id="rId20"/>
    <p:sldId id="1710" r:id="rId21"/>
    <p:sldId id="1711" r:id="rId22"/>
    <p:sldId id="1712" r:id="rId23"/>
    <p:sldId id="1713" r:id="rId24"/>
    <p:sldId id="1714" r:id="rId25"/>
    <p:sldId id="1715" r:id="rId26"/>
    <p:sldId id="274" r:id="rId27"/>
    <p:sldId id="1716" r:id="rId28"/>
    <p:sldId id="1717" r:id="rId29"/>
    <p:sldId id="1718" r:id="rId30"/>
    <p:sldId id="1719" r:id="rId31"/>
    <p:sldId id="1720" r:id="rId32"/>
    <p:sldId id="1721" r:id="rId33"/>
    <p:sldId id="1722" r:id="rId34"/>
    <p:sldId id="1723" r:id="rId35"/>
    <p:sldId id="1724" r:id="rId36"/>
    <p:sldId id="1725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41" d="100"/>
          <a:sy n="41" d="100"/>
        </p:scale>
        <p:origin x="24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Team108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代码分析评审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806534"/>
            <a:ext cx="2045144" cy="248371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16231183 </a:t>
            </a:r>
            <a:r>
              <a:rPr lang="zh-CN" altLang="en-US" sz="1800" dirty="0">
                <a:sym typeface="+mn-ea"/>
              </a:rPr>
              <a:t>李嘉业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16231136 </a:t>
            </a:r>
            <a:r>
              <a:rPr lang="zh-CN" altLang="en-US" sz="1800" dirty="0">
                <a:sym typeface="+mn-ea"/>
              </a:rPr>
              <a:t>张弩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16231112 </a:t>
            </a:r>
            <a:r>
              <a:rPr lang="zh-CN" altLang="en-US" sz="1800" dirty="0">
                <a:sym typeface="+mn-ea"/>
              </a:rPr>
              <a:t>王润安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16231173 </a:t>
            </a:r>
            <a:r>
              <a:rPr lang="zh-CN" altLang="en-US" sz="1800" dirty="0">
                <a:sym typeface="+mn-ea"/>
              </a:rPr>
              <a:t>母江涛</a:t>
            </a:r>
            <a:endParaRPr lang="en-US" altLang="zh-CN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选择被抓取物体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6" name="图片 10">
            <a:extLst>
              <a:ext uri="{FF2B5EF4-FFF2-40B4-BE49-F238E27FC236}">
                <a16:creationId xmlns:a16="http://schemas.microsoft.com/office/drawing/2014/main" id="{A4581FFB-1CBC-48E0-B2B1-C6878A77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5775" r="12215" b="7983"/>
          <a:stretch>
            <a:fillRect/>
          </a:stretch>
        </p:blipFill>
        <p:spPr bwMode="auto">
          <a:xfrm>
            <a:off x="4386556" y="953198"/>
            <a:ext cx="3417298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78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接口设计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8AE241C8-A747-476D-8484-7516B183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0" y="3240906"/>
            <a:ext cx="4672510" cy="2162368"/>
          </a:xfrm>
        </p:spPr>
        <p:txBody>
          <a:bodyPr>
            <a:norm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用户界面设计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外部接口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内部接口</a:t>
            </a:r>
            <a:endParaRPr lang="en-US" altLang="zh-CN" sz="2400" dirty="0"/>
          </a:p>
          <a:p>
            <a:pPr lvl="0"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982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</a:p>
        </p:txBody>
      </p:sp>
      <p:pic>
        <p:nvPicPr>
          <p:cNvPr id="2050" name="图片 9">
            <a:extLst>
              <a:ext uri="{FF2B5EF4-FFF2-40B4-BE49-F238E27FC236}">
                <a16:creationId xmlns:a16="http://schemas.microsoft.com/office/drawing/2014/main" id="{367CA626-503E-46ED-981A-DEFEF213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6230" r="12714" b="8257"/>
          <a:stretch>
            <a:fillRect/>
          </a:stretch>
        </p:blipFill>
        <p:spPr bwMode="auto">
          <a:xfrm>
            <a:off x="1930545" y="1138382"/>
            <a:ext cx="3211298" cy="54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0">
            <a:extLst>
              <a:ext uri="{FF2B5EF4-FFF2-40B4-BE49-F238E27FC236}">
                <a16:creationId xmlns:a16="http://schemas.microsoft.com/office/drawing/2014/main" id="{7EDB9FFC-FA8F-43A8-A408-2419931D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5775" r="12215" b="7983"/>
          <a:stretch>
            <a:fillRect/>
          </a:stretch>
        </p:blipFill>
        <p:spPr bwMode="auto">
          <a:xfrm>
            <a:off x="6611574" y="1138381"/>
            <a:ext cx="3269644" cy="54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2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内部接口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用户交互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内部接口</a:t>
            </a:r>
          </a:p>
        </p:txBody>
      </p:sp>
      <p:grpSp>
        <p:nvGrpSpPr>
          <p:cNvPr id="7" name="i$lîḋè"/>
          <p:cNvGrpSpPr/>
          <p:nvPr/>
        </p:nvGrpSpPr>
        <p:grpSpPr>
          <a:xfrm>
            <a:off x="884550" y="1202329"/>
            <a:ext cx="5059048" cy="1405543"/>
            <a:chOff x="7484264" y="1161168"/>
            <a:chExt cx="4036225" cy="876359"/>
          </a:xfrm>
        </p:grpSpPr>
        <p:sp>
          <p:nvSpPr>
            <p:cNvPr id="21" name="išļîḓè"/>
            <p:cNvSpPr/>
            <p:nvPr/>
          </p:nvSpPr>
          <p:spPr bwMode="auto">
            <a:xfrm>
              <a:off x="7484264" y="1360826"/>
              <a:ext cx="4036224" cy="6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touchToPoint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将用户在地图上点击的点转化为目的地坐标；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selectTarget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用户选择需要抓取的物体。</a:t>
              </a:r>
            </a:p>
          </p:txBody>
        </p:sp>
        <p:sp>
          <p:nvSpPr>
            <p:cNvPr id="22" name="iṣļiďé"/>
            <p:cNvSpPr txBox="1"/>
            <p:nvPr/>
          </p:nvSpPr>
          <p:spPr bwMode="auto">
            <a:xfrm>
              <a:off x="7484265" y="11611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用户交互接口</a:t>
              </a:r>
              <a:endParaRPr lang="en-US" altLang="zh-CN" sz="1800" b="1" dirty="0"/>
            </a:p>
          </p:txBody>
        </p:sp>
      </p:grpSp>
      <p:grpSp>
        <p:nvGrpSpPr>
          <p:cNvPr id="8" name="iŝḷîḓé"/>
          <p:cNvGrpSpPr/>
          <p:nvPr/>
        </p:nvGrpSpPr>
        <p:grpSpPr>
          <a:xfrm>
            <a:off x="884552" y="2204073"/>
            <a:ext cx="5627082" cy="2765323"/>
            <a:chOff x="7484265" y="1180722"/>
            <a:chExt cx="4036224" cy="819667"/>
          </a:xfrm>
        </p:grpSpPr>
        <p:sp>
          <p:nvSpPr>
            <p:cNvPr id="19" name="ïšḻîḋe"/>
            <p:cNvSpPr/>
            <p:nvPr/>
          </p:nvSpPr>
          <p:spPr bwMode="auto">
            <a:xfrm>
              <a:off x="7484265" y="1279217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socket() </a:t>
              </a:r>
              <a:r>
                <a:rPr lang="zh-CN" altLang="en-US" sz="1400" dirty="0"/>
                <a:t>创建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bind() </a:t>
              </a:r>
              <a:r>
                <a:rPr lang="zh-CN" altLang="en-US" sz="1400" dirty="0"/>
                <a:t>将本地地址与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绑定；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listen() </a:t>
              </a:r>
              <a:r>
                <a:rPr lang="zh-CN" altLang="en-US" sz="1400" dirty="0"/>
                <a:t>监听连接请求；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connect() </a:t>
              </a:r>
              <a:r>
                <a:rPr lang="zh-CN" altLang="en-US" sz="1400" dirty="0"/>
                <a:t>建立连接；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accept() </a:t>
              </a:r>
              <a:r>
                <a:rPr lang="zh-CN" altLang="en-US" sz="1400" dirty="0"/>
                <a:t>接收连接请求；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send() </a:t>
              </a:r>
              <a:r>
                <a:rPr lang="zh-CN" altLang="en-US" sz="1400" dirty="0"/>
                <a:t>发送数据；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recv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接收数据，写入本地绑定的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中；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2400" dirty="0"/>
            </a:p>
          </p:txBody>
        </p:sp>
        <p:sp>
          <p:nvSpPr>
            <p:cNvPr id="20" name="îṧļïḓê"/>
            <p:cNvSpPr txBox="1"/>
            <p:nvPr/>
          </p:nvSpPr>
          <p:spPr bwMode="auto">
            <a:xfrm>
              <a:off x="7484265" y="1180722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无线传输接口</a:t>
              </a:r>
              <a:endParaRPr lang="en-US" altLang="zh-CN" sz="1800" b="1" dirty="0"/>
            </a:p>
          </p:txBody>
        </p:sp>
      </p:grpSp>
      <p:grpSp>
        <p:nvGrpSpPr>
          <p:cNvPr id="98" name="i$lîḋè">
            <a:extLst>
              <a:ext uri="{FF2B5EF4-FFF2-40B4-BE49-F238E27FC236}">
                <a16:creationId xmlns:a16="http://schemas.microsoft.com/office/drawing/2014/main" id="{3FF9E03E-EA1C-462D-9134-2061FC3C2B06}"/>
              </a:ext>
            </a:extLst>
          </p:cNvPr>
          <p:cNvGrpSpPr/>
          <p:nvPr/>
        </p:nvGrpSpPr>
        <p:grpSpPr>
          <a:xfrm>
            <a:off x="827924" y="4863750"/>
            <a:ext cx="5973450" cy="2064497"/>
            <a:chOff x="7484265" y="1161168"/>
            <a:chExt cx="4036224" cy="825861"/>
          </a:xfrm>
        </p:grpSpPr>
        <p:sp>
          <p:nvSpPr>
            <p:cNvPr id="99" name="išļîḓè">
              <a:extLst>
                <a:ext uri="{FF2B5EF4-FFF2-40B4-BE49-F238E27FC236}">
                  <a16:creationId xmlns:a16="http://schemas.microsoft.com/office/drawing/2014/main" id="{198DA61C-B653-41B1-AEB8-3DE8D927476E}"/>
                </a:ext>
              </a:extLst>
            </p:cNvPr>
            <p:cNvSpPr/>
            <p:nvPr/>
          </p:nvSpPr>
          <p:spPr bwMode="auto">
            <a:xfrm>
              <a:off x="7484265" y="1310328"/>
              <a:ext cx="4036224" cy="6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sendGoal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将导航目标信息传递给导航服务客户端</a:t>
              </a:r>
              <a:r>
                <a:rPr lang="en-US" altLang="zh-CN" sz="1400" dirty="0"/>
                <a:t>ac</a:t>
              </a:r>
              <a:r>
                <a:rPr lang="zh-CN" altLang="en-US" sz="1400" dirty="0"/>
                <a:t>，监控导航过程；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waitForResult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等待导航结果直到整个导航过程结束，或导航过程被其他原因中断；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waitForResult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阻塞结束后，调用</a:t>
              </a:r>
              <a:r>
                <a:rPr lang="en-US" altLang="zh-CN" sz="1400" dirty="0" err="1"/>
                <a:t>getState</a:t>
              </a:r>
              <a:r>
                <a:rPr lang="en-US" altLang="zh-CN" sz="1400" dirty="0"/>
                <a:t>()</a:t>
              </a:r>
              <a:r>
                <a:rPr lang="zh-CN" altLang="en-US" sz="1400" dirty="0"/>
                <a:t>获取导航服务的结果；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1400" dirty="0"/>
            </a:p>
          </p:txBody>
        </p:sp>
        <p:sp>
          <p:nvSpPr>
            <p:cNvPr id="100" name="iṣļiďé">
              <a:extLst>
                <a:ext uri="{FF2B5EF4-FFF2-40B4-BE49-F238E27FC236}">
                  <a16:creationId xmlns:a16="http://schemas.microsoft.com/office/drawing/2014/main" id="{12F8519B-3120-4018-83A1-85936C141CF8}"/>
                </a:ext>
              </a:extLst>
            </p:cNvPr>
            <p:cNvSpPr txBox="1"/>
            <p:nvPr/>
          </p:nvSpPr>
          <p:spPr bwMode="auto">
            <a:xfrm>
              <a:off x="7484265" y="11611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路径规划及运动接口</a:t>
              </a:r>
              <a:endParaRPr lang="en-US" altLang="zh-CN" sz="1800" b="1" dirty="0"/>
            </a:p>
          </p:txBody>
        </p:sp>
      </p:grpSp>
      <p:grpSp>
        <p:nvGrpSpPr>
          <p:cNvPr id="101" name="iŝḷîḓé">
            <a:extLst>
              <a:ext uri="{FF2B5EF4-FFF2-40B4-BE49-F238E27FC236}">
                <a16:creationId xmlns:a16="http://schemas.microsoft.com/office/drawing/2014/main" id="{DB2A194D-F717-4157-BEF4-7FE0DEF6C52C}"/>
              </a:ext>
            </a:extLst>
          </p:cNvPr>
          <p:cNvGrpSpPr/>
          <p:nvPr/>
        </p:nvGrpSpPr>
        <p:grpSpPr>
          <a:xfrm>
            <a:off x="6384807" y="1202329"/>
            <a:ext cx="5627082" cy="2781213"/>
            <a:chOff x="7484265" y="1205468"/>
            <a:chExt cx="4036224" cy="824377"/>
          </a:xfrm>
        </p:grpSpPr>
        <p:sp>
          <p:nvSpPr>
            <p:cNvPr id="102" name="ïšḻîḋe">
              <a:extLst>
                <a:ext uri="{FF2B5EF4-FFF2-40B4-BE49-F238E27FC236}">
                  <a16:creationId xmlns:a16="http://schemas.microsoft.com/office/drawing/2014/main" id="{794951BB-D438-4721-AD88-A9013F5086BC}"/>
                </a:ext>
              </a:extLst>
            </p:cNvPr>
            <p:cNvSpPr/>
            <p:nvPr/>
          </p:nvSpPr>
          <p:spPr bwMode="auto">
            <a:xfrm>
              <a:off x="7484265" y="1308673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Obj_detect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调用</a:t>
              </a:r>
              <a:r>
                <a:rPr lang="en-US" altLang="zh-CN" sz="1400" dirty="0"/>
                <a:t>kinect2</a:t>
              </a:r>
              <a:r>
                <a:rPr lang="zh-CN" altLang="en-US" sz="1400" dirty="0"/>
                <a:t>摄像头进行物体识别；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DrawBox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在识别出的物体外围绘制框体；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DrawText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为识别出的物体标号；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Img2base64() </a:t>
              </a:r>
              <a:r>
                <a:rPr lang="zh-CN" altLang="en-US" sz="1400" dirty="0"/>
                <a:t>将识别出的物体图片进行</a:t>
              </a:r>
              <a:r>
                <a:rPr lang="en-US" altLang="zh-CN" sz="1400" dirty="0"/>
                <a:t>base64</a:t>
              </a:r>
              <a:r>
                <a:rPr lang="zh-CN" altLang="en-US" sz="1400" dirty="0"/>
                <a:t>编码，准备传送；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2400" dirty="0"/>
            </a:p>
          </p:txBody>
        </p:sp>
        <p:sp>
          <p:nvSpPr>
            <p:cNvPr id="103" name="îṧļïḓê">
              <a:extLst>
                <a:ext uri="{FF2B5EF4-FFF2-40B4-BE49-F238E27FC236}">
                  <a16:creationId xmlns:a16="http://schemas.microsoft.com/office/drawing/2014/main" id="{B7D22B71-4AA6-446C-B334-DAE6634247F2}"/>
                </a:ext>
              </a:extLst>
            </p:cNvPr>
            <p:cNvSpPr txBox="1"/>
            <p:nvPr/>
          </p:nvSpPr>
          <p:spPr bwMode="auto">
            <a:xfrm>
              <a:off x="7484265" y="12054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物体识别接口</a:t>
              </a:r>
              <a:endParaRPr lang="en-US" altLang="zh-CN" sz="1800" b="1" dirty="0"/>
            </a:p>
          </p:txBody>
        </p:sp>
      </p:grpSp>
      <p:grpSp>
        <p:nvGrpSpPr>
          <p:cNvPr id="105" name="iŝḷîḓé">
            <a:extLst>
              <a:ext uri="{FF2B5EF4-FFF2-40B4-BE49-F238E27FC236}">
                <a16:creationId xmlns:a16="http://schemas.microsoft.com/office/drawing/2014/main" id="{BB7165F9-1338-49D9-93DE-E4B31CF7B6B7}"/>
              </a:ext>
            </a:extLst>
          </p:cNvPr>
          <p:cNvGrpSpPr/>
          <p:nvPr/>
        </p:nvGrpSpPr>
        <p:grpSpPr>
          <a:xfrm>
            <a:off x="6384807" y="3185830"/>
            <a:ext cx="5627082" cy="2871828"/>
            <a:chOff x="7484265" y="1205468"/>
            <a:chExt cx="4036224" cy="851236"/>
          </a:xfrm>
        </p:grpSpPr>
        <p:sp>
          <p:nvSpPr>
            <p:cNvPr id="106" name="ïšḻîḋe">
              <a:extLst>
                <a:ext uri="{FF2B5EF4-FFF2-40B4-BE49-F238E27FC236}">
                  <a16:creationId xmlns:a16="http://schemas.microsoft.com/office/drawing/2014/main" id="{EABE96D4-9DA2-4D4E-9904-043093C19F05}"/>
                </a:ext>
              </a:extLst>
            </p:cNvPr>
            <p:cNvSpPr/>
            <p:nvPr/>
          </p:nvSpPr>
          <p:spPr bwMode="auto">
            <a:xfrm>
              <a:off x="7484265" y="1335532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ctrl_msg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定义一个机械臂控制消息对象并初始化。</a:t>
              </a:r>
              <a:r>
                <a:rPr lang="en-US" altLang="zh-CN" sz="1400" dirty="0" err="1"/>
                <a:t>ctrl_msg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name</a:t>
              </a:r>
              <a:r>
                <a:rPr lang="zh-CN" altLang="en-US" sz="1400" dirty="0"/>
                <a:t>数组是关节名称；</a:t>
              </a:r>
              <a:r>
                <a:rPr lang="en-US" altLang="zh-CN" sz="1400" dirty="0"/>
                <a:t>position</a:t>
              </a:r>
              <a:r>
                <a:rPr lang="zh-CN" altLang="en-US" sz="1400" dirty="0"/>
                <a:t>数组是控制量，单位是米；</a:t>
              </a:r>
              <a:r>
                <a:rPr lang="en-US" altLang="zh-CN" sz="1400" dirty="0"/>
                <a:t>velocity</a:t>
              </a:r>
              <a:r>
                <a:rPr lang="zh-CN" altLang="en-US" sz="1400" dirty="0"/>
                <a:t>数组是运动速度，单位不定；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publish() </a:t>
              </a:r>
              <a:r>
                <a:rPr lang="zh-CN" altLang="en-US" sz="1400" dirty="0"/>
                <a:t>将控制消息发布至机器人控制节点，实现对机械臂的控制。</a:t>
              </a:r>
            </a:p>
          </p:txBody>
        </p:sp>
        <p:sp>
          <p:nvSpPr>
            <p:cNvPr id="107" name="îṧļïḓê">
              <a:extLst>
                <a:ext uri="{FF2B5EF4-FFF2-40B4-BE49-F238E27FC236}">
                  <a16:creationId xmlns:a16="http://schemas.microsoft.com/office/drawing/2014/main" id="{F44E13BA-3726-4970-BC94-3D3F7E95E63D}"/>
                </a:ext>
              </a:extLst>
            </p:cNvPr>
            <p:cNvSpPr txBox="1"/>
            <p:nvPr/>
          </p:nvSpPr>
          <p:spPr bwMode="auto">
            <a:xfrm>
              <a:off x="7484265" y="1205468"/>
              <a:ext cx="4036224" cy="13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机械臂控制接口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详细设计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8AE241C8-A747-476D-8484-7516B183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0" y="3185486"/>
            <a:ext cx="4672510" cy="2542453"/>
          </a:xfrm>
        </p:spPr>
        <p:txBody>
          <a:bodyPr>
            <a:normAutofit lnSpcReduction="10000"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制图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路径规划与运动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障碍检测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识别物体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抓取物体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用户交互</a:t>
            </a:r>
          </a:p>
        </p:txBody>
      </p:sp>
    </p:spTree>
    <p:extLst>
      <p:ext uri="{BB962C8B-B14F-4D97-AF65-F5344CB8AC3E}">
        <p14:creationId xmlns:p14="http://schemas.microsoft.com/office/powerpoint/2010/main" val="319863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26" name="图片 13">
            <a:extLst>
              <a:ext uri="{FF2B5EF4-FFF2-40B4-BE49-F238E27FC236}">
                <a16:creationId xmlns:a16="http://schemas.microsoft.com/office/drawing/2014/main" id="{D94E10B1-2AAA-43E7-81AD-CBA07D17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" y="1290559"/>
            <a:ext cx="7221100" cy="468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8369059" y="1943819"/>
            <a:ext cx="3196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制图采用</a:t>
            </a:r>
            <a:r>
              <a:rPr lang="en-US" altLang="zh-CN" dirty="0"/>
              <a:t>ROS</a:t>
            </a:r>
            <a:r>
              <a:rPr lang="zh-CN" altLang="zh-CN" dirty="0"/>
              <a:t>内置的</a:t>
            </a:r>
            <a:r>
              <a:rPr lang="en-US" altLang="zh-CN" dirty="0"/>
              <a:t>SLAM</a:t>
            </a:r>
            <a:r>
              <a:rPr lang="zh-CN" altLang="zh-CN" dirty="0"/>
              <a:t>建图的思路，主要完成的工作是先调用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SLAM</a:t>
            </a:r>
            <a:r>
              <a:rPr lang="zh-CN" altLang="zh-CN" dirty="0"/>
              <a:t>的相关函数获取地图的信息，再调用</a:t>
            </a:r>
            <a:r>
              <a:rPr lang="en-US" altLang="zh-CN" dirty="0"/>
              <a:t>map-server</a:t>
            </a:r>
            <a:r>
              <a:rPr lang="zh-CN" altLang="zh-CN" dirty="0"/>
              <a:t>的</a:t>
            </a:r>
            <a:r>
              <a:rPr lang="en-US" altLang="zh-CN" dirty="0"/>
              <a:t>map-saver</a:t>
            </a:r>
            <a:r>
              <a:rPr lang="zh-CN" altLang="zh-CN" dirty="0"/>
              <a:t>函数，并将建好的图保存到指定的路径下。</a:t>
            </a:r>
          </a:p>
          <a:p>
            <a:endParaRPr lang="en-US" altLang="zh-CN" dirty="0"/>
          </a:p>
          <a:p>
            <a:r>
              <a:rPr lang="en-US" altLang="zh-CN" dirty="0" err="1"/>
              <a:t>Hector_mapping</a:t>
            </a:r>
            <a:r>
              <a:rPr lang="en-US" altLang="zh-CN" dirty="0"/>
              <a:t>()</a:t>
            </a:r>
            <a:r>
              <a:rPr lang="zh-CN" altLang="en-US" dirty="0"/>
              <a:t>启动建图，然后启动各个节点，各个节点调用底层传感器获得相应信息，建好图后返回地图文件。最后将地图文件存储到指定的位置上。</a:t>
            </a:r>
          </a:p>
        </p:txBody>
      </p:sp>
    </p:spTree>
    <p:extLst>
      <p:ext uri="{BB962C8B-B14F-4D97-AF65-F5344CB8AC3E}">
        <p14:creationId xmlns:p14="http://schemas.microsoft.com/office/powerpoint/2010/main" val="27792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8369059" y="1943819"/>
            <a:ext cx="3196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制图采用</a:t>
            </a:r>
            <a:r>
              <a:rPr lang="en-US" altLang="zh-CN" dirty="0"/>
              <a:t>ROS</a:t>
            </a:r>
            <a:r>
              <a:rPr lang="zh-CN" altLang="zh-CN" dirty="0"/>
              <a:t>内置的</a:t>
            </a:r>
            <a:r>
              <a:rPr lang="en-US" altLang="zh-CN" dirty="0"/>
              <a:t>SLAM</a:t>
            </a:r>
            <a:r>
              <a:rPr lang="zh-CN" altLang="zh-CN" dirty="0"/>
              <a:t>建图的思路，主要完成的工作是先调用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SLAM</a:t>
            </a:r>
            <a:r>
              <a:rPr lang="zh-CN" altLang="zh-CN" dirty="0"/>
              <a:t>的相关函数获取地图的信息，再调用</a:t>
            </a:r>
            <a:r>
              <a:rPr lang="en-US" altLang="zh-CN" dirty="0"/>
              <a:t>map-server</a:t>
            </a:r>
            <a:r>
              <a:rPr lang="zh-CN" altLang="zh-CN" dirty="0"/>
              <a:t>的</a:t>
            </a:r>
            <a:r>
              <a:rPr lang="en-US" altLang="zh-CN" dirty="0"/>
              <a:t>map-saver</a:t>
            </a:r>
            <a:r>
              <a:rPr lang="zh-CN" altLang="zh-CN" dirty="0"/>
              <a:t>函数，并将建好的图保存到指定的路径下。</a:t>
            </a:r>
          </a:p>
          <a:p>
            <a:endParaRPr lang="en-US" altLang="zh-CN" dirty="0"/>
          </a:p>
          <a:p>
            <a:r>
              <a:rPr lang="en-US" altLang="zh-CN" dirty="0" err="1"/>
              <a:t>Hector_mapping</a:t>
            </a:r>
            <a:r>
              <a:rPr lang="en-US" altLang="zh-CN" dirty="0"/>
              <a:t>()</a:t>
            </a:r>
            <a:r>
              <a:rPr lang="zh-CN" altLang="en-US" dirty="0"/>
              <a:t>启动建图，然后启动各个节点，各个节点调用底层传感器获得相应信息，建好图后返回地图文件。</a:t>
            </a:r>
          </a:p>
        </p:txBody>
      </p:sp>
      <p:pic>
        <p:nvPicPr>
          <p:cNvPr id="2050" name="图片 14">
            <a:extLst>
              <a:ext uri="{FF2B5EF4-FFF2-40B4-BE49-F238E27FC236}">
                <a16:creationId xmlns:a16="http://schemas.microsoft.com/office/drawing/2014/main" id="{25EDC3B8-1198-41AB-BC30-C62DF494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82" y="1892659"/>
            <a:ext cx="4752855" cy="362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32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路径规划与运动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8087262" y="2136338"/>
            <a:ext cx="3196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实现的方式是编写一个导航的节点，通过设置目标点来确定目标，然后用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Navigation</a:t>
            </a:r>
            <a:r>
              <a:rPr lang="zh-CN" altLang="zh-CN" dirty="0"/>
              <a:t>来进行导航。</a:t>
            </a:r>
          </a:p>
          <a:p>
            <a:endParaRPr lang="en-US" altLang="zh-CN" dirty="0"/>
          </a:p>
          <a:p>
            <a:r>
              <a:rPr lang="zh-CN" altLang="en-US" dirty="0"/>
              <a:t>发出地点请求后将请求解析成点坐标加朝向的形式，广播给</a:t>
            </a:r>
            <a:r>
              <a:rPr lang="en-US" altLang="zh-CN" dirty="0"/>
              <a:t>Navigation</a:t>
            </a:r>
            <a:r>
              <a:rPr lang="zh-CN" altLang="en-US" dirty="0"/>
              <a:t>，然后等待运行结果返回运行信息。</a:t>
            </a:r>
          </a:p>
        </p:txBody>
      </p:sp>
      <p:pic>
        <p:nvPicPr>
          <p:cNvPr id="3074" name="图片 15">
            <a:extLst>
              <a:ext uri="{FF2B5EF4-FFF2-40B4-BE49-F238E27FC236}">
                <a16:creationId xmlns:a16="http://schemas.microsoft.com/office/drawing/2014/main" id="{D556B0EF-590D-48CD-A9B2-8F77A9CAF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4" y="1143729"/>
            <a:ext cx="74544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5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路径规划与运动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8087262" y="2136338"/>
            <a:ext cx="3196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实现的方式是编写一个导航的节点，通过设置目标点来确定目标，然后用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Navigation</a:t>
            </a:r>
            <a:r>
              <a:rPr lang="zh-CN" altLang="zh-CN" dirty="0"/>
              <a:t>来进行导航。</a:t>
            </a:r>
          </a:p>
          <a:p>
            <a:endParaRPr lang="en-US" altLang="zh-CN" dirty="0"/>
          </a:p>
          <a:p>
            <a:r>
              <a:rPr lang="zh-CN" altLang="en-US" dirty="0"/>
              <a:t>发出地点请求后将请求解析成点坐标加朝向的形式，广播给</a:t>
            </a:r>
            <a:r>
              <a:rPr lang="en-US" altLang="zh-CN" dirty="0"/>
              <a:t>Navigation</a:t>
            </a:r>
            <a:r>
              <a:rPr lang="zh-CN" altLang="en-US" dirty="0"/>
              <a:t>，然后等待运行结果返回运行信息。</a:t>
            </a:r>
          </a:p>
        </p:txBody>
      </p:sp>
      <p:pic>
        <p:nvPicPr>
          <p:cNvPr id="4098" name="图片 16">
            <a:extLst>
              <a:ext uri="{FF2B5EF4-FFF2-40B4-BE49-F238E27FC236}">
                <a16:creationId xmlns:a16="http://schemas.microsoft.com/office/drawing/2014/main" id="{CDEBC4E7-DA97-4BC3-AE0C-9597FCB3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35" y="1555561"/>
            <a:ext cx="5455134" cy="39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21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总体结构</a:t>
              </a:r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b="1" dirty="0"/>
                <a:t>关键问题与接口设计</a:t>
              </a:r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详细设计</a:t>
              </a:r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需求可追踪性说明</a:t>
              </a:r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前项的调整与修改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障碍检测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844645" y="3105834"/>
            <a:ext cx="319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方法是在运动中加一个节点对运动时前方的状态进行检测。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0DF4517B-89FA-4D4C-9CF5-B38CCA60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57" y="1162290"/>
            <a:ext cx="5481637" cy="51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20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603105" y="2341920"/>
            <a:ext cx="3196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先根据</a:t>
            </a:r>
            <a:r>
              <a:rPr lang="en-US" altLang="zh-CN" dirty="0"/>
              <a:t>Kinect</a:t>
            </a:r>
            <a:r>
              <a:rPr lang="zh-CN" altLang="zh-CN" dirty="0"/>
              <a:t>数据获得数据点云，然后根据</a:t>
            </a:r>
            <a:r>
              <a:rPr lang="en-US" altLang="zh-CN" dirty="0"/>
              <a:t>PCL</a:t>
            </a:r>
            <a:r>
              <a:rPr lang="zh-CN" altLang="zh-CN" dirty="0"/>
              <a:t>分割提供的算法将点云分割成</a:t>
            </a:r>
            <a:r>
              <a:rPr lang="en-US" altLang="zh-CN" dirty="0"/>
              <a:t>PCL-segment</a:t>
            </a:r>
            <a:r>
              <a:rPr lang="zh-CN" altLang="zh-CN" dirty="0"/>
              <a:t>格式，使用</a:t>
            </a:r>
            <a:r>
              <a:rPr lang="en-US" altLang="zh-CN" dirty="0"/>
              <a:t>PCL-segmentation</a:t>
            </a:r>
            <a:r>
              <a:rPr lang="zh-CN" altLang="zh-CN" dirty="0"/>
              <a:t>来识别桌面，通过物品特点分离物品点云集合，使用近邻算法处理这些集合分割出物体，最后画出物体的边界。</a:t>
            </a:r>
          </a:p>
        </p:txBody>
      </p:sp>
      <p:pic>
        <p:nvPicPr>
          <p:cNvPr id="6146" name="图片 19">
            <a:extLst>
              <a:ext uri="{FF2B5EF4-FFF2-40B4-BE49-F238E27FC236}">
                <a16:creationId xmlns:a16="http://schemas.microsoft.com/office/drawing/2014/main" id="{3BD864CF-B5CF-4FEE-8C3F-629EA97B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437140"/>
            <a:ext cx="6389302" cy="429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15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603105" y="2341920"/>
            <a:ext cx="3196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先根据</a:t>
            </a:r>
            <a:r>
              <a:rPr lang="en-US" altLang="zh-CN" dirty="0"/>
              <a:t>Kinect</a:t>
            </a:r>
            <a:r>
              <a:rPr lang="zh-CN" altLang="zh-CN" dirty="0"/>
              <a:t>数据获得数据点云，然后根据</a:t>
            </a:r>
            <a:r>
              <a:rPr lang="en-US" altLang="zh-CN" dirty="0"/>
              <a:t>PCL</a:t>
            </a:r>
            <a:r>
              <a:rPr lang="zh-CN" altLang="zh-CN" dirty="0"/>
              <a:t>分割提供的算法将点云分割成</a:t>
            </a:r>
            <a:r>
              <a:rPr lang="en-US" altLang="zh-CN" dirty="0"/>
              <a:t>PCL-segment</a:t>
            </a:r>
            <a:r>
              <a:rPr lang="zh-CN" altLang="zh-CN" dirty="0"/>
              <a:t>格式，使用</a:t>
            </a:r>
            <a:r>
              <a:rPr lang="en-US" altLang="zh-CN" dirty="0"/>
              <a:t>PCL-segmentation</a:t>
            </a:r>
            <a:r>
              <a:rPr lang="zh-CN" altLang="zh-CN" dirty="0"/>
              <a:t>来识别桌面，通过物品特点分离物品点云集合，使用近邻算法处理这些集合分割出物体，最后画出物体的边界。</a:t>
            </a:r>
          </a:p>
        </p:txBody>
      </p:sp>
      <p:pic>
        <p:nvPicPr>
          <p:cNvPr id="7170" name="图片 20">
            <a:extLst>
              <a:ext uri="{FF2B5EF4-FFF2-40B4-BE49-F238E27FC236}">
                <a16:creationId xmlns:a16="http://schemas.microsoft.com/office/drawing/2014/main" id="{9D2943F2-F57E-4194-9D89-8E4038EA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12" y="1724295"/>
            <a:ext cx="4624504" cy="38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88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抓取物体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345346" y="2895917"/>
            <a:ext cx="3196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先进行初始化，让机器人各个部件都处于可以接收到信息的状态，然后先调整机器人相对物品的位置，再调整机器人机械臂的位置，最后抓取物品。</a:t>
            </a:r>
            <a:endParaRPr lang="zh-CN" altLang="zh-C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2906135-AD01-4613-98DD-AEB9A152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45" y="0"/>
            <a:ext cx="4927448" cy="672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83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抓取物体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345346" y="2895917"/>
            <a:ext cx="3196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先进行初始化，让机器人各个部件都处于可以接收到信息的状态，然后先调整机器人相对物品的位置，再调整机器人机械臂的位置，最后抓取物品。</a:t>
            </a:r>
            <a:endParaRPr lang="zh-CN" altLang="zh-CN" dirty="0"/>
          </a:p>
        </p:txBody>
      </p:sp>
      <p:pic>
        <p:nvPicPr>
          <p:cNvPr id="9218" name="图片 2">
            <a:extLst>
              <a:ext uri="{FF2B5EF4-FFF2-40B4-BE49-F238E27FC236}">
                <a16:creationId xmlns:a16="http://schemas.microsoft.com/office/drawing/2014/main" id="{FBD61530-4937-4915-A171-27346CB6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0" r="545" b="15604"/>
          <a:stretch>
            <a:fillRect/>
          </a:stretch>
        </p:blipFill>
        <p:spPr bwMode="auto">
          <a:xfrm>
            <a:off x="1212460" y="1734639"/>
            <a:ext cx="5292803" cy="3601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61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用户界面与交互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527586" y="1064064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585852" y="2151174"/>
            <a:ext cx="319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主要涉及两个部分，一个是交互界面的输出与显示，另一个方面是对输入进行解析。</a:t>
            </a:r>
            <a:endParaRPr lang="en-US" altLang="zh-CN" dirty="0"/>
          </a:p>
          <a:p>
            <a:r>
              <a:rPr lang="zh-CN" altLang="en-US" dirty="0"/>
              <a:t>具体也分为两方面的输入，一是地点的输入，一是物品的输入。</a:t>
            </a:r>
            <a:endParaRPr lang="en-US" altLang="zh-CN" dirty="0"/>
          </a:p>
          <a:p>
            <a:r>
              <a:rPr lang="zh-CN" altLang="en-US" dirty="0"/>
              <a:t>而对于输入到机器人的转换也涉及地点的转换和物品的转换。</a:t>
            </a:r>
            <a:endParaRPr lang="zh-CN" altLang="zh-CN" dirty="0"/>
          </a:p>
        </p:txBody>
      </p:sp>
      <p:pic>
        <p:nvPicPr>
          <p:cNvPr id="10242" name="图片 23">
            <a:extLst>
              <a:ext uri="{FF2B5EF4-FFF2-40B4-BE49-F238E27FC236}">
                <a16:creationId xmlns:a16="http://schemas.microsoft.com/office/drawing/2014/main" id="{D92CCB47-A9B0-40C5-827F-ECB5432F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5" y="1074437"/>
            <a:ext cx="6183575" cy="51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24">
            <a:extLst>
              <a:ext uri="{FF2B5EF4-FFF2-40B4-BE49-F238E27FC236}">
                <a16:creationId xmlns:a16="http://schemas.microsoft.com/office/drawing/2014/main" id="{FF06FB2B-0828-4F77-A203-F2C8C93F3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94" y="4355628"/>
            <a:ext cx="2667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25">
            <a:extLst>
              <a:ext uri="{FF2B5EF4-FFF2-40B4-BE49-F238E27FC236}">
                <a16:creationId xmlns:a16="http://schemas.microsoft.com/office/drawing/2014/main" id="{13C05855-A669-4714-9905-14CA5720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0" y="4401765"/>
            <a:ext cx="2598737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91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b="0" dirty="0"/>
              <a:t>需求可追踪性说明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dirty="0"/>
              <a:t>功能性需求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dirty="0"/>
              <a:t>非功能性需求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障碍检测、路径规划</a:t>
                </a:r>
                <a:endParaRPr lang="en-US" altLang="zh-CN" sz="1400" dirty="0"/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实时避障</a:t>
                </a:r>
                <a:endParaRPr lang="en-US" altLang="zh-CN" sz="1800" b="1" dirty="0"/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23561" cy="944997"/>
              <a:chOff x="8722857" y="2910096"/>
              <a:chExt cx="2123561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物体识别、抓取物体、用户输入及转换</a:t>
                </a:r>
                <a:endParaRPr lang="en-US" altLang="zh-CN" sz="1400" dirty="0"/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38355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物品抓取</a:t>
                </a:r>
                <a:endParaRPr lang="en-US" altLang="zh-CN" sz="1800" b="1" dirty="0"/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zh-CN" altLang="en-US" sz="1400" dirty="0"/>
                  <a:t>制图模块、路径规划</a:t>
                </a:r>
                <a:endParaRPr lang="en-US" altLang="zh-CN" sz="1400" dirty="0"/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400" dirty="0"/>
                  <a:t>用户输入及转换</a:t>
                </a:r>
                <a:r>
                  <a:rPr lang="en-US" altLang="zh-CN" sz="1400" dirty="0"/>
                  <a:t>.</a:t>
                </a:r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路径规划功能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46164" cy="944997"/>
              <a:chOff x="8722857" y="2910096"/>
              <a:chExt cx="2146164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46164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zh-CN" altLang="en-US" sz="1400" dirty="0"/>
                  <a:t>用户输入及转换</a:t>
                </a:r>
                <a:endParaRPr lang="en-US" altLang="zh-CN" sz="1400" dirty="0"/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用户界面</a:t>
                </a:r>
                <a:endParaRPr lang="en-US" altLang="zh-CN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666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EAA5E-4F80-4F07-8021-9D499C37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路径规划功能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7FDC5-DAA7-4E7E-A3FA-4B8EDB4E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2D983-76A4-4C2C-894F-94EF78FC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1868A9-3D30-4387-97D4-56096C152BD1}"/>
              </a:ext>
            </a:extLst>
          </p:cNvPr>
          <p:cNvSpPr txBox="1"/>
          <p:nvPr/>
        </p:nvSpPr>
        <p:spPr>
          <a:xfrm>
            <a:off x="4733926" y="204890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制图</a:t>
            </a:r>
            <a:r>
              <a:rPr lang="en-US" altLang="zh-CN" dirty="0"/>
              <a:t>Initial</a:t>
            </a:r>
            <a:r>
              <a:rPr lang="zh-CN" altLang="en-US" dirty="0"/>
              <a:t>类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7AA6F05D-710C-437A-A4E5-D16A7A5D0E6E}"/>
              </a:ext>
            </a:extLst>
          </p:cNvPr>
          <p:cNvSpPr/>
          <p:nvPr/>
        </p:nvSpPr>
        <p:spPr>
          <a:xfrm>
            <a:off x="5257800" y="2590800"/>
            <a:ext cx="276225" cy="110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CE458D-D2C3-4735-9D8B-72BAB62BF4C8}"/>
              </a:ext>
            </a:extLst>
          </p:cNvPr>
          <p:cNvSpPr txBox="1"/>
          <p:nvPr/>
        </p:nvSpPr>
        <p:spPr>
          <a:xfrm>
            <a:off x="4733926" y="40386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路径规划</a:t>
            </a:r>
            <a:r>
              <a:rPr lang="en-US" altLang="zh-CN" dirty="0" err="1"/>
              <a:t>FindPath</a:t>
            </a:r>
            <a:r>
              <a:rPr lang="zh-CN" altLang="en-US" dirty="0"/>
              <a:t>类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80FD22C-48AA-4D14-8657-C48FEE50475A}"/>
              </a:ext>
            </a:extLst>
          </p:cNvPr>
          <p:cNvSpPr/>
          <p:nvPr/>
        </p:nvSpPr>
        <p:spPr>
          <a:xfrm>
            <a:off x="6219825" y="4181475"/>
            <a:ext cx="100012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5237E-4BAA-4B92-8E99-FC4E645F2879}"/>
              </a:ext>
            </a:extLst>
          </p:cNvPr>
          <p:cNvSpPr txBox="1"/>
          <p:nvPr/>
        </p:nvSpPr>
        <p:spPr>
          <a:xfrm>
            <a:off x="1676400" y="4181475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用户输入终点</a:t>
            </a:r>
            <a:r>
              <a:rPr lang="en-US" altLang="zh-CN" dirty="0"/>
              <a:t>Input</a:t>
            </a:r>
            <a:r>
              <a:rPr lang="zh-CN" altLang="en-US" dirty="0"/>
              <a:t>类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7EACF9-A324-4695-8E2B-35F70D7B56DF}"/>
              </a:ext>
            </a:extLst>
          </p:cNvPr>
          <p:cNvCxnSpPr/>
          <p:nvPr/>
        </p:nvCxnSpPr>
        <p:spPr>
          <a:xfrm flipH="1">
            <a:off x="3143250" y="2418233"/>
            <a:ext cx="1590676" cy="162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83ED12D-88DF-4C5B-827E-02EA398F0EC3}"/>
              </a:ext>
            </a:extLst>
          </p:cNvPr>
          <p:cNvSpPr txBox="1"/>
          <p:nvPr/>
        </p:nvSpPr>
        <p:spPr>
          <a:xfrm>
            <a:off x="3438525" y="2886075"/>
            <a:ext cx="73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地图信息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A8DB6E7-2659-40B3-B5E1-FF5829AD1664}"/>
              </a:ext>
            </a:extLst>
          </p:cNvPr>
          <p:cNvSpPr/>
          <p:nvPr/>
        </p:nvSpPr>
        <p:spPr>
          <a:xfrm>
            <a:off x="3805237" y="4269478"/>
            <a:ext cx="790575" cy="322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DBEE06-8BFA-4CA6-8A53-1A356D44F8B8}"/>
              </a:ext>
            </a:extLst>
          </p:cNvPr>
          <p:cNvSpPr txBox="1"/>
          <p:nvPr/>
        </p:nvSpPr>
        <p:spPr>
          <a:xfrm>
            <a:off x="7496175" y="4223266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机器人按照路径运动</a:t>
            </a:r>
          </a:p>
        </p:txBody>
      </p:sp>
    </p:spTree>
    <p:extLst>
      <p:ext uri="{BB962C8B-B14F-4D97-AF65-F5344CB8AC3E}">
        <p14:creationId xmlns:p14="http://schemas.microsoft.com/office/powerpoint/2010/main" val="296017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7F99C-F5BA-4F50-A7EB-5C8B1BED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实时避障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53372-56C4-4DC3-932A-FC8DC5E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FBA11-0A4E-48CD-B36F-5A77934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D0C1F8-4214-4761-B5C5-650D81AA0BF3}"/>
              </a:ext>
            </a:extLst>
          </p:cNvPr>
          <p:cNvSpPr txBox="1"/>
          <p:nvPr/>
        </p:nvSpPr>
        <p:spPr>
          <a:xfrm>
            <a:off x="3076575" y="1677084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发现障碍</a:t>
            </a:r>
            <a:r>
              <a:rPr lang="en-US" altLang="zh-CN" dirty="0"/>
              <a:t>Obstacle</a:t>
            </a:r>
            <a:r>
              <a:rPr lang="zh-CN" altLang="en-US" dirty="0"/>
              <a:t>类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69B43302-9FE9-41B9-9821-2B02700B8D78}"/>
              </a:ext>
            </a:extLst>
          </p:cNvPr>
          <p:cNvSpPr/>
          <p:nvPr/>
        </p:nvSpPr>
        <p:spPr>
          <a:xfrm>
            <a:off x="3524250" y="2323415"/>
            <a:ext cx="314325" cy="1105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963577-2404-4B5F-8252-C5F641E0D886}"/>
              </a:ext>
            </a:extLst>
          </p:cNvPr>
          <p:cNvSpPr txBox="1"/>
          <p:nvPr/>
        </p:nvSpPr>
        <p:spPr>
          <a:xfrm>
            <a:off x="3076575" y="3724275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判断障碍是否消失</a:t>
            </a:r>
          </a:p>
        </p:txBody>
      </p:sp>
      <p:sp>
        <p:nvSpPr>
          <p:cNvPr id="8" name="星形: 三十二角 7">
            <a:extLst>
              <a:ext uri="{FF2B5EF4-FFF2-40B4-BE49-F238E27FC236}">
                <a16:creationId xmlns:a16="http://schemas.microsoft.com/office/drawing/2014/main" id="{D9016038-9BE3-4614-AAFE-0615F96FB128}"/>
              </a:ext>
            </a:extLst>
          </p:cNvPr>
          <p:cNvSpPr/>
          <p:nvPr/>
        </p:nvSpPr>
        <p:spPr>
          <a:xfrm>
            <a:off x="4181475" y="3429000"/>
            <a:ext cx="904875" cy="646331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7E39855-3294-4071-BD3E-8F2BF16A662F}"/>
              </a:ext>
            </a:extLst>
          </p:cNvPr>
          <p:cNvSpPr/>
          <p:nvPr/>
        </p:nvSpPr>
        <p:spPr>
          <a:xfrm>
            <a:off x="5162550" y="3933825"/>
            <a:ext cx="933450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9276C1C-4B52-479C-8335-1DB39E8A0C0C}"/>
              </a:ext>
            </a:extLst>
          </p:cNvPr>
          <p:cNvSpPr/>
          <p:nvPr/>
        </p:nvSpPr>
        <p:spPr>
          <a:xfrm>
            <a:off x="3524250" y="4495800"/>
            <a:ext cx="523875" cy="685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714DE1-20AF-47BD-AB3C-6138E79E1AAB}"/>
              </a:ext>
            </a:extLst>
          </p:cNvPr>
          <p:cNvSpPr txBox="1"/>
          <p:nvPr/>
        </p:nvSpPr>
        <p:spPr>
          <a:xfrm>
            <a:off x="2514600" y="465772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D8BA40-AAAD-4C91-90BE-BB8A5E1F1AC0}"/>
              </a:ext>
            </a:extLst>
          </p:cNvPr>
          <p:cNvSpPr txBox="1"/>
          <p:nvPr/>
        </p:nvSpPr>
        <p:spPr>
          <a:xfrm>
            <a:off x="5534025" y="360045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未消失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B2E6B9-EFDF-4ACA-BEB3-29B2F7353A7E}"/>
              </a:ext>
            </a:extLst>
          </p:cNvPr>
          <p:cNvSpPr txBox="1"/>
          <p:nvPr/>
        </p:nvSpPr>
        <p:spPr>
          <a:xfrm>
            <a:off x="3076575" y="5448300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按照原路径运动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3401C8-60C2-4DC5-A6E4-CB2E66F0D10E}"/>
              </a:ext>
            </a:extLst>
          </p:cNvPr>
          <p:cNvSpPr txBox="1"/>
          <p:nvPr/>
        </p:nvSpPr>
        <p:spPr>
          <a:xfrm>
            <a:off x="6534150" y="3810000"/>
            <a:ext cx="136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将障碍物加入地图并重新规划路径运动</a:t>
            </a:r>
          </a:p>
        </p:txBody>
      </p:sp>
    </p:spTree>
    <p:extLst>
      <p:ext uri="{BB962C8B-B14F-4D97-AF65-F5344CB8AC3E}">
        <p14:creationId xmlns:p14="http://schemas.microsoft.com/office/powerpoint/2010/main" val="16746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374A1-4FC4-49DF-94BD-3A3E498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B2861B-35C0-4101-8102-35471A46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F5716-85CE-4749-A15A-190D4D4C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F2300B-8327-40D0-93AB-96873371EA33}"/>
              </a:ext>
            </a:extLst>
          </p:cNvPr>
          <p:cNvSpPr txBox="1"/>
          <p:nvPr/>
        </p:nvSpPr>
        <p:spPr>
          <a:xfrm>
            <a:off x="1426368" y="138062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能够接收机器人传回的地图，并且用户可以设置终点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9EADBF-1509-422C-9D01-46B696C891BF}"/>
              </a:ext>
            </a:extLst>
          </p:cNvPr>
          <p:cNvSpPr txBox="1"/>
          <p:nvPr/>
        </p:nvSpPr>
        <p:spPr>
          <a:xfrm>
            <a:off x="1469230" y="4418955"/>
            <a:ext cx="57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说明书以及使用教程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C34409-E70D-48D4-A190-4C902E4C0AB6}"/>
              </a:ext>
            </a:extLst>
          </p:cNvPr>
          <p:cNvSpPr txBox="1"/>
          <p:nvPr/>
        </p:nvSpPr>
        <p:spPr>
          <a:xfrm>
            <a:off x="1426368" y="2689781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可以接收机器人传回的物品选择图像，并选择物品进行抓取</a:t>
            </a:r>
          </a:p>
        </p:txBody>
      </p:sp>
    </p:spTree>
    <p:extLst>
      <p:ext uri="{BB962C8B-B14F-4D97-AF65-F5344CB8AC3E}">
        <p14:creationId xmlns:p14="http://schemas.microsoft.com/office/powerpoint/2010/main" val="289901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DD5A8-B7C5-4DE3-80F5-03EAF6B6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物品抓取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7F0147-49AE-40C2-8248-BBAFD2F1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3D2E7-1D2C-40D3-BC08-A323678D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4E589F-196E-474D-937E-21F35D8759FC}"/>
              </a:ext>
            </a:extLst>
          </p:cNvPr>
          <p:cNvSpPr txBox="1"/>
          <p:nvPr/>
        </p:nvSpPr>
        <p:spPr>
          <a:xfrm>
            <a:off x="4343400" y="1743075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识别物品</a:t>
            </a:r>
            <a:r>
              <a:rPr lang="en-US" altLang="zh-CN" dirty="0"/>
              <a:t>Target</a:t>
            </a:r>
            <a:r>
              <a:rPr lang="zh-CN" altLang="en-US" dirty="0"/>
              <a:t>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8761AC-FB0A-4304-90F8-DE87F03D38D9}"/>
              </a:ext>
            </a:extLst>
          </p:cNvPr>
          <p:cNvSpPr txBox="1"/>
          <p:nvPr/>
        </p:nvSpPr>
        <p:spPr>
          <a:xfrm>
            <a:off x="4343400" y="489585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抓取物品</a:t>
            </a:r>
            <a:r>
              <a:rPr lang="en-US" altLang="zh-CN" dirty="0"/>
              <a:t>Fetch</a:t>
            </a:r>
            <a:r>
              <a:rPr lang="zh-CN" altLang="en-US" dirty="0"/>
              <a:t>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D1C33B-F24D-4D53-83CB-C69BCF3C00C5}"/>
              </a:ext>
            </a:extLst>
          </p:cNvPr>
          <p:cNvSpPr txBox="1"/>
          <p:nvPr/>
        </p:nvSpPr>
        <p:spPr>
          <a:xfrm>
            <a:off x="3790950" y="3076575"/>
            <a:ext cx="364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用户界面接收物品图像，选择物品使用</a:t>
            </a:r>
            <a:r>
              <a:rPr lang="en-US" altLang="zh-CN" dirty="0"/>
              <a:t>Input</a:t>
            </a:r>
            <a:r>
              <a:rPr lang="zh-CN" altLang="en-US" dirty="0"/>
              <a:t>类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B419A9C-A313-4BAF-A98C-C6F11215B13B}"/>
              </a:ext>
            </a:extLst>
          </p:cNvPr>
          <p:cNvSpPr/>
          <p:nvPr/>
        </p:nvSpPr>
        <p:spPr>
          <a:xfrm>
            <a:off x="5238750" y="2257425"/>
            <a:ext cx="39052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98A169B-AFA4-4249-9BD5-7B510F408BDE}"/>
              </a:ext>
            </a:extLst>
          </p:cNvPr>
          <p:cNvSpPr/>
          <p:nvPr/>
        </p:nvSpPr>
        <p:spPr>
          <a:xfrm>
            <a:off x="5167312" y="4020324"/>
            <a:ext cx="39052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85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非功能性需求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00591"/>
            <a:ext cx="11040689" cy="4796741"/>
            <a:chOff x="673100" y="1200591"/>
            <a:chExt cx="11040689" cy="4796741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机器人速度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精确度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紧急制动</a:t>
              </a: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运行性能</a:t>
              </a:r>
              <a:endParaRPr lang="en-US" altLang="zh-CN" sz="1800" b="1" dirty="0"/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好的代码风格、注释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用户界面、使用教程</a:t>
              </a:r>
              <a:endParaRPr lang="en-US" altLang="zh-CN" sz="1100" dirty="0"/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可扩展性、易用性</a:t>
              </a:r>
              <a:endParaRPr lang="en-US" altLang="zh-CN" sz="1800" b="1" dirty="0"/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可达性</a:t>
              </a:r>
              <a:r>
                <a:rPr lang="en-US" altLang="zh-CN" sz="1100" dirty="0"/>
                <a:t>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不能碰撞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机械臂力大小</a:t>
              </a:r>
              <a:endParaRPr lang="en-US" altLang="zh-CN" sz="1100" dirty="0"/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7072860" y="1200591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可靠性</a:t>
              </a:r>
              <a:endParaRPr lang="en-US" altLang="zh-CN" sz="1800" b="1" dirty="0"/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机器人运动环境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运行速度适中</a:t>
              </a:r>
              <a:r>
                <a:rPr lang="en-US" altLang="zh-CN" sz="1100" dirty="0"/>
                <a:t>……</a:t>
              </a:r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安全性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621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F1DB3-82DD-42B3-8534-228E3EDC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运行性能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B09E7-399B-4E23-BD5A-9119788A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924B9-F68C-4954-A291-551288EA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6D78AD-1F0E-42BF-B30B-D7E8BCF98A6E}"/>
              </a:ext>
            </a:extLst>
          </p:cNvPr>
          <p:cNvSpPr txBox="1"/>
          <p:nvPr/>
        </p:nvSpPr>
        <p:spPr>
          <a:xfrm>
            <a:off x="669924" y="1326995"/>
            <a:ext cx="10626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完成路径规划后，机器人应当在</a:t>
            </a:r>
            <a:r>
              <a:rPr lang="en-US" altLang="zh-CN" dirty="0"/>
              <a:t>1s</a:t>
            </a:r>
            <a:r>
              <a:rPr lang="zh-CN" altLang="zh-CN" dirty="0"/>
              <a:t>内从静止加速至</a:t>
            </a:r>
            <a:r>
              <a:rPr lang="en-US" altLang="zh-CN" dirty="0"/>
              <a:t>0.1m/s</a:t>
            </a:r>
            <a:r>
              <a:rPr lang="zh-CN" altLang="zh-CN" dirty="0"/>
              <a:t>，从起点到终点过程中的平均移动速度应当在</a:t>
            </a:r>
            <a:r>
              <a:rPr lang="en-US" altLang="zh-CN" dirty="0"/>
              <a:t>0.1m/s</a:t>
            </a:r>
            <a:r>
              <a:rPr lang="zh-CN" altLang="zh-CN" dirty="0"/>
              <a:t>到</a:t>
            </a:r>
            <a:r>
              <a:rPr lang="en-US" altLang="zh-CN" dirty="0"/>
              <a:t>0.2m/s</a:t>
            </a:r>
            <a:r>
              <a:rPr lang="zh-CN" altLang="zh-CN" dirty="0"/>
              <a:t>之间；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本项目机器人已经具有路径规划，基础物品识别抓取功能，可以对这些功能使用的算法进行优化；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机器人移动至目标地点后，机器人所在位置与目标地点实际位置之间的距离应当小于</a:t>
            </a:r>
            <a:r>
              <a:rPr lang="en-US" altLang="zh-CN" dirty="0"/>
              <a:t>0.1m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如果机器人激光雷达的最小探测范围内（</a:t>
            </a:r>
            <a:r>
              <a:rPr lang="en-US" altLang="zh-CN" dirty="0"/>
              <a:t>0.15m</a:t>
            </a:r>
            <a:r>
              <a:rPr lang="zh-CN" altLang="zh-CN" dirty="0"/>
              <a:t>）突然出现障碍物，机器人应当在</a:t>
            </a:r>
            <a:r>
              <a:rPr lang="en-US" altLang="zh-CN" dirty="0"/>
              <a:t>1s</a:t>
            </a:r>
            <a:r>
              <a:rPr lang="zh-CN" altLang="zh-CN" dirty="0"/>
              <a:t>内减速至停止；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70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B7AD0-0F88-4D9D-AAF8-6C23A677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338FE1-FC24-44CB-A813-45A3AFC9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B83A4-5F2E-4FB1-B7C6-CD0132E7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6B3B5A-B35E-4D12-A775-9821EC4A942C}"/>
              </a:ext>
            </a:extLst>
          </p:cNvPr>
          <p:cNvSpPr txBox="1"/>
          <p:nvPr/>
        </p:nvSpPr>
        <p:spPr>
          <a:xfrm>
            <a:off x="669924" y="1248937"/>
            <a:ext cx="1085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保证起点至终点必须有一条可达路径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在运行过程中，任何情况下都不应当与室内物体或人员发生碰撞；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在抓取物体过程中，机械臂对物体施加的力</a:t>
            </a:r>
            <a:r>
              <a:rPr lang="zh-CN" altLang="en-US" dirty="0"/>
              <a:t>适中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090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80AAC-0B24-406B-9460-A27F9FF9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8E64FE-33D7-4783-BE1F-9E356DF8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5CB57-A8C3-4D94-A9C1-677C1F3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33DAE4-C3EF-43C6-8613-407D34B1D7BB}"/>
              </a:ext>
            </a:extLst>
          </p:cNvPr>
          <p:cNvSpPr txBox="1"/>
          <p:nvPr/>
        </p:nvSpPr>
        <p:spPr>
          <a:xfrm>
            <a:off x="669924" y="1371600"/>
            <a:ext cx="10693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启智</a:t>
            </a:r>
            <a:r>
              <a:rPr lang="en-US" altLang="zh-CN" dirty="0"/>
              <a:t>ROS</a:t>
            </a:r>
            <a:r>
              <a:rPr lang="zh-CN" altLang="zh-CN" dirty="0"/>
              <a:t>机器人应当在室内环境下运行，时刻保证机器人运行在水平、坚硬，而且能够提供足够抓地力的地面上，例如大理石、瓷砖地板等；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启智</a:t>
            </a:r>
            <a:r>
              <a:rPr lang="en-US" altLang="zh-CN" dirty="0"/>
              <a:t>ROS</a:t>
            </a:r>
            <a:r>
              <a:rPr lang="zh-CN" altLang="zh-CN" dirty="0"/>
              <a:t>机器人主要部件没有防水措施，因此应当保证机器人运行环境中没有可能导致液体泼洒的物体，例如水杯、饮料瓶等，同时地面应当保持清洁干燥；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启智</a:t>
            </a:r>
            <a:r>
              <a:rPr lang="en-US" altLang="zh-CN" dirty="0"/>
              <a:t>ROS</a:t>
            </a:r>
            <a:r>
              <a:rPr lang="zh-CN" altLang="zh-CN" dirty="0"/>
              <a:t>机器人的设计工作温度为</a:t>
            </a:r>
            <a:r>
              <a:rPr lang="en-US" altLang="zh-CN" dirty="0"/>
              <a:t>15</a:t>
            </a:r>
            <a:r>
              <a:rPr lang="zh-CN" altLang="zh-CN" dirty="0"/>
              <a:t>℃到</a:t>
            </a:r>
            <a:r>
              <a:rPr lang="en-US" altLang="zh-CN" dirty="0"/>
              <a:t>35</a:t>
            </a:r>
            <a:r>
              <a:rPr lang="zh-CN" altLang="zh-CN" dirty="0"/>
              <a:t>℃之间，必要时应当打开空调维持适宜的室内环境温度，同时机器人的工作环境中应当杜绝明火或者其他热源；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启智</a:t>
            </a:r>
            <a:r>
              <a:rPr lang="en-US" altLang="zh-CN" dirty="0"/>
              <a:t>ROS</a:t>
            </a:r>
            <a:r>
              <a:rPr lang="zh-CN" altLang="zh-CN" dirty="0"/>
              <a:t>机器人整机重量约为</a:t>
            </a:r>
            <a:r>
              <a:rPr lang="en-US" altLang="zh-CN" dirty="0"/>
              <a:t>30kg</a:t>
            </a:r>
            <a:r>
              <a:rPr lang="zh-CN" altLang="zh-CN" dirty="0"/>
              <a:t>，若在运行时速度较快，与人员或室内物体相撞后可能造成人员受伤或物体损坏，应当保证任何情况下机器人的移动速率小于</a:t>
            </a:r>
            <a:r>
              <a:rPr lang="en-US" altLang="zh-CN" dirty="0"/>
              <a:t>0.2 m/s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722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BCA7E-89EA-4DBF-9F58-FF33DE7C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可扩展性、易用性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3D56BC-E824-4099-958F-98B034C9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9DA9C-0405-4D19-A401-BDFC53B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80D66E-CD60-474F-A259-3BAD56FFAB00}"/>
              </a:ext>
            </a:extLst>
          </p:cNvPr>
          <p:cNvSpPr txBox="1"/>
          <p:nvPr/>
        </p:nvSpPr>
        <p:spPr>
          <a:xfrm>
            <a:off x="812925" y="1270125"/>
            <a:ext cx="1056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可扩展性：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任何对象的任何方法不应当超过</a:t>
            </a:r>
            <a:r>
              <a:rPr lang="en-US" altLang="zh-CN" dirty="0"/>
              <a:t>200</a:t>
            </a:r>
            <a:r>
              <a:rPr lang="zh-CN" altLang="zh-CN" dirty="0"/>
              <a:t>行；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关键算法处必须注释；</a:t>
            </a:r>
          </a:p>
          <a:p>
            <a:r>
              <a:rPr lang="zh-CN" altLang="en-US" dirty="0"/>
              <a:t>易用性：</a:t>
            </a:r>
            <a:endParaRPr lang="en-US" altLang="zh-CN" dirty="0"/>
          </a:p>
          <a:p>
            <a:r>
              <a:rPr lang="zh-CN" altLang="en-US" dirty="0"/>
              <a:t>开发用户界面，内附操作说明书、教程</a:t>
            </a:r>
          </a:p>
        </p:txBody>
      </p:sp>
    </p:spTree>
    <p:extLst>
      <p:ext uri="{BB962C8B-B14F-4D97-AF65-F5344CB8AC3E}">
        <p14:creationId xmlns:p14="http://schemas.microsoft.com/office/powerpoint/2010/main" val="2905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关键问题与解决方案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8AE241C8-A747-476D-8484-7516B183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0" y="3185487"/>
            <a:ext cx="4672510" cy="2162368"/>
          </a:xfrm>
        </p:spPr>
        <p:txBody>
          <a:bodyPr>
            <a:norm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紧急避障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无线数据传输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确定被抓取物体</a:t>
            </a:r>
            <a:endParaRPr lang="en-US" altLang="zh-CN" sz="2400" dirty="0"/>
          </a:p>
          <a:p>
            <a:pPr lvl="0" algn="l"/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紧急避障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68E80E5-AC20-465C-B331-35D08B14A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787356"/>
            <a:ext cx="10320469" cy="3283289"/>
          </a:xfrm>
          <a:prstGeom prst="rect">
            <a:avLst/>
          </a:prstGeom>
        </p:spPr>
      </p:pic>
      <p:sp>
        <p:nvSpPr>
          <p:cNvPr id="33" name="ïśļîḍé">
            <a:extLst>
              <a:ext uri="{FF2B5EF4-FFF2-40B4-BE49-F238E27FC236}">
                <a16:creationId xmlns:a16="http://schemas.microsoft.com/office/drawing/2014/main" id="{81597BE6-5663-433F-ABA8-BB1EFCC75EE3}"/>
              </a:ext>
            </a:extLst>
          </p:cNvPr>
          <p:cNvSpPr txBox="1"/>
          <p:nvPr/>
        </p:nvSpPr>
        <p:spPr bwMode="auto">
          <a:xfrm>
            <a:off x="2388901" y="5070645"/>
            <a:ext cx="7412608" cy="47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机器人处理一条命令的流程</a:t>
            </a:r>
            <a:endParaRPr lang="en-US" altLang="zh-CN" sz="18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145ED6-B4AF-4C51-924F-68EAD2103DB5}"/>
              </a:ext>
            </a:extLst>
          </p:cNvPr>
          <p:cNvSpPr/>
          <p:nvPr/>
        </p:nvSpPr>
        <p:spPr>
          <a:xfrm>
            <a:off x="7361848" y="1787356"/>
            <a:ext cx="2088573" cy="1984544"/>
          </a:xfrm>
          <a:prstGeom prst="rect">
            <a:avLst/>
          </a:prstGeom>
          <a:noFill/>
          <a:ln w="1016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18" y="0"/>
            <a:ext cx="10850563" cy="1028699"/>
          </a:xfrm>
        </p:spPr>
        <p:txBody>
          <a:bodyPr/>
          <a:lstStyle/>
          <a:p>
            <a:r>
              <a:rPr lang="zh-CN" altLang="en-US" dirty="0"/>
              <a:t>紧急避障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9E97915-9FBE-4A55-B151-89C71E7C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08" y="904672"/>
            <a:ext cx="6498983" cy="6098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D607EE1-AE7E-4206-9004-9CF80176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72110"/>
              </p:ext>
            </p:extLst>
          </p:nvPr>
        </p:nvGraphicFramePr>
        <p:xfrm>
          <a:off x="2258079" y="1811181"/>
          <a:ext cx="7675842" cy="3587672"/>
        </p:xfrm>
        <a:graphic>
          <a:graphicData uri="http://schemas.openxmlformats.org/drawingml/2006/table">
            <a:tbl>
              <a:tblPr/>
              <a:tblGrid>
                <a:gridCol w="4654501">
                  <a:extLst>
                    <a:ext uri="{9D8B030D-6E8A-4147-A177-3AD203B41FA5}">
                      <a16:colId xmlns:a16="http://schemas.microsoft.com/office/drawing/2014/main" val="2921199816"/>
                    </a:ext>
                  </a:extLst>
                </a:gridCol>
                <a:gridCol w="3021341">
                  <a:extLst>
                    <a:ext uri="{9D8B030D-6E8A-4147-A177-3AD203B41FA5}">
                      <a16:colId xmlns:a16="http://schemas.microsoft.com/office/drawing/2014/main" val="1428659597"/>
                    </a:ext>
                  </a:extLst>
                </a:gridCol>
              </a:tblGrid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接口函数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4855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socket(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type, int protocol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创建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40989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bind(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将本地地址与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绑定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23130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listen( SOCKET s, int backlog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在套接字上监听连接请求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4518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connect(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指定的地址建立连接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232479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accept(SOCKET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接受与本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的连接请求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76398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send( SOCKET s, char *buf, int len, int flags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上发送数据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33194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recv( SOCKET s, char* buf, int len, int flags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在连接的或绑定的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上接收数据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4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6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C39D9-9118-4F48-ABD4-A1882359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57" y="0"/>
            <a:ext cx="5423496" cy="72428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选择被抓取物体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3642F41-4630-442E-B57B-C0BA70012BAE}"/>
              </a:ext>
            </a:extLst>
          </p:cNvPr>
          <p:cNvGrpSpPr/>
          <p:nvPr/>
        </p:nvGrpSpPr>
        <p:grpSpPr>
          <a:xfrm>
            <a:off x="4269976" y="1829602"/>
            <a:ext cx="3650457" cy="4247199"/>
            <a:chOff x="4270772" y="1778726"/>
            <a:chExt cx="3650457" cy="4247199"/>
          </a:xfrm>
        </p:grpSpPr>
        <p:sp>
          <p:nvSpPr>
            <p:cNvPr id="42" name="íṣľîḍe">
              <a:extLst>
                <a:ext uri="{FF2B5EF4-FFF2-40B4-BE49-F238E27FC236}">
                  <a16:creationId xmlns:a16="http://schemas.microsoft.com/office/drawing/2014/main" id="{0282FC81-CED7-4A60-886F-D909A86F245F}"/>
                </a:ext>
              </a:extLst>
            </p:cNvPr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íṥḻïďê">
              <a:extLst>
                <a:ext uri="{FF2B5EF4-FFF2-40B4-BE49-F238E27FC236}">
                  <a16:creationId xmlns:a16="http://schemas.microsoft.com/office/drawing/2014/main" id="{EC5290F5-A514-4F55-893C-EA64CC2BF1AC}"/>
                </a:ext>
              </a:extLst>
            </p:cNvPr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îslíḓé">
              <a:extLst>
                <a:ext uri="{FF2B5EF4-FFF2-40B4-BE49-F238E27FC236}">
                  <a16:creationId xmlns:a16="http://schemas.microsoft.com/office/drawing/2014/main" id="{DACC534C-943E-42CF-8EB3-61DBF4EBEF3A}"/>
                </a:ext>
              </a:extLst>
            </p:cNvPr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iŝḷiḓê">
              <a:extLst>
                <a:ext uri="{FF2B5EF4-FFF2-40B4-BE49-F238E27FC236}">
                  <a16:creationId xmlns:a16="http://schemas.microsoft.com/office/drawing/2014/main" id="{4E6290C7-B15D-498D-BB1C-771944A3EB8E}"/>
                </a:ext>
              </a:extLst>
            </p:cNvPr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iṡlîḍè">
              <a:extLst>
                <a:ext uri="{FF2B5EF4-FFF2-40B4-BE49-F238E27FC236}">
                  <a16:creationId xmlns:a16="http://schemas.microsoft.com/office/drawing/2014/main" id="{BC9A5CBB-7331-4D02-934B-1A6F915813DA}"/>
                </a:ext>
              </a:extLst>
            </p:cNvPr>
            <p:cNvSpPr/>
            <p:nvPr/>
          </p:nvSpPr>
          <p:spPr bwMode="auto">
            <a:xfrm>
              <a:off x="4314389" y="2850739"/>
              <a:ext cx="3541517" cy="2054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45720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机器人与移动设备已经建立连接，调用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i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mg2base64()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将图片进行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base64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转码，通过</a:t>
              </a:r>
              <a:r>
                <a:rPr lang="en-US" altLang="zh-CN" sz="2000" dirty="0">
                  <a:solidFill>
                    <a:srgbClr val="000000"/>
                  </a:solidFill>
                </a:rPr>
                <a:t>send()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发送至移动设备。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6DC802B-6AD7-46D8-A1DF-51C1BBB07052}"/>
              </a:ext>
            </a:extLst>
          </p:cNvPr>
          <p:cNvGrpSpPr/>
          <p:nvPr/>
        </p:nvGrpSpPr>
        <p:grpSpPr>
          <a:xfrm>
            <a:off x="8090746" y="2432904"/>
            <a:ext cx="3867150" cy="4247199"/>
            <a:chOff x="4156074" y="1778726"/>
            <a:chExt cx="3867150" cy="4247199"/>
          </a:xfrm>
        </p:grpSpPr>
        <p:sp>
          <p:nvSpPr>
            <p:cNvPr id="48" name="íṣľîḍe">
              <a:extLst>
                <a:ext uri="{FF2B5EF4-FFF2-40B4-BE49-F238E27FC236}">
                  <a16:creationId xmlns:a16="http://schemas.microsoft.com/office/drawing/2014/main" id="{38F39A76-2A6E-40B2-BDB7-BB7DC78156E4}"/>
                </a:ext>
              </a:extLst>
            </p:cNvPr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íṥḻïďê">
              <a:extLst>
                <a:ext uri="{FF2B5EF4-FFF2-40B4-BE49-F238E27FC236}">
                  <a16:creationId xmlns:a16="http://schemas.microsoft.com/office/drawing/2014/main" id="{66EC8AB2-CFA4-4367-9201-3D008FCE25F9}"/>
                </a:ext>
              </a:extLst>
            </p:cNvPr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îslíḓé">
              <a:extLst>
                <a:ext uri="{FF2B5EF4-FFF2-40B4-BE49-F238E27FC236}">
                  <a16:creationId xmlns:a16="http://schemas.microsoft.com/office/drawing/2014/main" id="{12CE0BE7-F49F-467C-8447-18D7837F44BA}"/>
                </a:ext>
              </a:extLst>
            </p:cNvPr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iŝḷiḓê">
              <a:extLst>
                <a:ext uri="{FF2B5EF4-FFF2-40B4-BE49-F238E27FC236}">
                  <a16:creationId xmlns:a16="http://schemas.microsoft.com/office/drawing/2014/main" id="{FFB4CC98-6576-40A0-85B4-1F85486B55AC}"/>
                </a:ext>
              </a:extLst>
            </p:cNvPr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iṡlîḍè">
              <a:extLst>
                <a:ext uri="{FF2B5EF4-FFF2-40B4-BE49-F238E27FC236}">
                  <a16:creationId xmlns:a16="http://schemas.microsoft.com/office/drawing/2014/main" id="{1CDB71A6-3F4D-4470-A19B-512A988131C4}"/>
                </a:ext>
              </a:extLst>
            </p:cNvPr>
            <p:cNvSpPr/>
            <p:nvPr/>
          </p:nvSpPr>
          <p:spPr bwMode="auto">
            <a:xfrm>
              <a:off x="4156074" y="3027443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AB5EE1-EF9A-4F55-8B4B-9976437350C7}"/>
              </a:ext>
            </a:extLst>
          </p:cNvPr>
          <p:cNvGrpSpPr/>
          <p:nvPr/>
        </p:nvGrpSpPr>
        <p:grpSpPr>
          <a:xfrm>
            <a:off x="363950" y="1164778"/>
            <a:ext cx="3650457" cy="4247199"/>
            <a:chOff x="4270772" y="1778726"/>
            <a:chExt cx="3650457" cy="4247199"/>
          </a:xfrm>
        </p:grpSpPr>
        <p:sp>
          <p:nvSpPr>
            <p:cNvPr id="54" name="íṣľîḍe">
              <a:extLst>
                <a:ext uri="{FF2B5EF4-FFF2-40B4-BE49-F238E27FC236}">
                  <a16:creationId xmlns:a16="http://schemas.microsoft.com/office/drawing/2014/main" id="{0F54B65E-F70D-419B-ACEB-454695B94EBA}"/>
                </a:ext>
              </a:extLst>
            </p:cNvPr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íṥḻïďê">
              <a:extLst>
                <a:ext uri="{FF2B5EF4-FFF2-40B4-BE49-F238E27FC236}">
                  <a16:creationId xmlns:a16="http://schemas.microsoft.com/office/drawing/2014/main" id="{68096039-23EC-4B35-B2E2-A2292850D4D4}"/>
                </a:ext>
              </a:extLst>
            </p:cNvPr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îslíḓé">
              <a:extLst>
                <a:ext uri="{FF2B5EF4-FFF2-40B4-BE49-F238E27FC236}">
                  <a16:creationId xmlns:a16="http://schemas.microsoft.com/office/drawing/2014/main" id="{28C98AD8-FCFE-4AE9-A7EA-F1A0FE57B910}"/>
                </a:ext>
              </a:extLst>
            </p:cNvPr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iŝḷiḓê">
              <a:extLst>
                <a:ext uri="{FF2B5EF4-FFF2-40B4-BE49-F238E27FC236}">
                  <a16:creationId xmlns:a16="http://schemas.microsoft.com/office/drawing/2014/main" id="{39BFC1D9-12F9-46F6-B692-0B7690FFA242}"/>
                </a:ext>
              </a:extLst>
            </p:cNvPr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iṡlîḍè">
              <a:extLst>
                <a:ext uri="{FF2B5EF4-FFF2-40B4-BE49-F238E27FC236}">
                  <a16:creationId xmlns:a16="http://schemas.microsoft.com/office/drawing/2014/main" id="{7159CA9F-C044-4F75-97CB-E9E188EE9F3A}"/>
                </a:ext>
              </a:extLst>
            </p:cNvPr>
            <p:cNvSpPr/>
            <p:nvPr/>
          </p:nvSpPr>
          <p:spPr bwMode="auto">
            <a:xfrm>
              <a:off x="4394285" y="3173584"/>
              <a:ext cx="3412187" cy="200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机器人行驶至目的地点后，调用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Obj_detect</a:t>
              </a:r>
              <a:r>
                <a:rPr lang="en-US" altLang="zh-CN" sz="2000" dirty="0">
                  <a:solidFill>
                    <a:srgbClr val="000000"/>
                  </a:solidFill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进行物体识别。随后使用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DrawBox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和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DrawText</a:t>
              </a:r>
              <a:r>
                <a:rPr lang="en-US" altLang="zh-CN" sz="2000" dirty="0">
                  <a:solidFill>
                    <a:srgbClr val="000000"/>
                  </a:solidFill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在识别的物体上添加边框与文字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iṡlîḍè">
            <a:extLst>
              <a:ext uri="{FF2B5EF4-FFF2-40B4-BE49-F238E27FC236}">
                <a16:creationId xmlns:a16="http://schemas.microsoft.com/office/drawing/2014/main" id="{BA822A62-370B-4A45-A5F8-5ACA92E563E5}"/>
              </a:ext>
            </a:extLst>
          </p:cNvPr>
          <p:cNvSpPr/>
          <p:nvPr/>
        </p:nvSpPr>
        <p:spPr bwMode="auto">
          <a:xfrm>
            <a:off x="8253562" y="3599687"/>
            <a:ext cx="3541517" cy="20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374A"/>
              </a:buClr>
              <a:buSzPct val="150000"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移动设备收到数据后进行解码，还原出图片并显示，用户在移动端选择需要抓取的物体，下达抓取命令。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5944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</TotalTime>
  <Words>1912</Words>
  <Application>Microsoft Office PowerPoint</Application>
  <PresentationFormat>宽屏</PresentationFormat>
  <Paragraphs>238</Paragraphs>
  <Slides>36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黑体</vt:lpstr>
      <vt:lpstr>Arial</vt:lpstr>
      <vt:lpstr>Calibri</vt:lpstr>
      <vt:lpstr>Impact</vt:lpstr>
      <vt:lpstr>主题5</vt:lpstr>
      <vt:lpstr>代码分析评审</vt:lpstr>
      <vt:lpstr>PowerPoint 演示文稿</vt:lpstr>
      <vt:lpstr>Section Header Here</vt:lpstr>
      <vt:lpstr>关键问题与解决方案</vt:lpstr>
      <vt:lpstr>紧急避障</vt:lpstr>
      <vt:lpstr>紧急避障</vt:lpstr>
      <vt:lpstr>无线数据传输</vt:lpstr>
      <vt:lpstr>无线数据传输</vt:lpstr>
      <vt:lpstr>选择被抓取物体</vt:lpstr>
      <vt:lpstr>选择被抓取物体</vt:lpstr>
      <vt:lpstr>接口设计</vt:lpstr>
      <vt:lpstr>用户界面设计</vt:lpstr>
      <vt:lpstr>内部接口</vt:lpstr>
      <vt:lpstr>内部接口</vt:lpstr>
      <vt:lpstr>详细设计</vt:lpstr>
      <vt:lpstr>制图</vt:lpstr>
      <vt:lpstr>制图</vt:lpstr>
      <vt:lpstr>路径规划与运动</vt:lpstr>
      <vt:lpstr>路径规划与运动</vt:lpstr>
      <vt:lpstr>障碍检测</vt:lpstr>
      <vt:lpstr>识别物体</vt:lpstr>
      <vt:lpstr>识别物体</vt:lpstr>
      <vt:lpstr>抓取物体</vt:lpstr>
      <vt:lpstr>抓取物体</vt:lpstr>
      <vt:lpstr>用户界面与交互</vt:lpstr>
      <vt:lpstr>需求可追踪性说明</vt:lpstr>
      <vt:lpstr>功能性需求</vt:lpstr>
      <vt:lpstr>路径规划功能</vt:lpstr>
      <vt:lpstr>实时避障</vt:lpstr>
      <vt:lpstr>用户界面</vt:lpstr>
      <vt:lpstr>物品抓取</vt:lpstr>
      <vt:lpstr>非功能性需求</vt:lpstr>
      <vt:lpstr>运行性能</vt:lpstr>
      <vt:lpstr>可靠性</vt:lpstr>
      <vt:lpstr>安全性</vt:lpstr>
      <vt:lpstr>可扩展性、易用性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江涛 母</cp:lastModifiedBy>
  <cp:revision>30</cp:revision>
  <cp:lastPrinted>2017-12-11T16:00:00Z</cp:lastPrinted>
  <dcterms:created xsi:type="dcterms:W3CDTF">2017-12-11T16:00:00Z</dcterms:created>
  <dcterms:modified xsi:type="dcterms:W3CDTF">2019-04-22T15:31:43Z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2052-11.1.0.8567</vt:lpwstr>
  </property>
</Properties>
</file>