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6"/>
  </p:notesMasterIdLst>
  <p:sldIdLst>
    <p:sldId id="256" r:id="rId2"/>
    <p:sldId id="275" r:id="rId3"/>
    <p:sldId id="258" r:id="rId4"/>
    <p:sldId id="272" r:id="rId5"/>
    <p:sldId id="1700" r:id="rId6"/>
    <p:sldId id="1695" r:id="rId7"/>
    <p:sldId id="1701" r:id="rId8"/>
    <p:sldId id="297" r:id="rId9"/>
    <p:sldId id="1698" r:id="rId10"/>
    <p:sldId id="1702" r:id="rId11"/>
    <p:sldId id="1703" r:id="rId12"/>
    <p:sldId id="1704" r:id="rId13"/>
    <p:sldId id="284" r:id="rId14"/>
    <p:sldId id="277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61"/>
    <a:srgbClr val="2EBACE"/>
    <a:srgbClr val="D6EEFA"/>
    <a:srgbClr val="F2FAFD"/>
    <a:srgbClr val="F6FCFE"/>
    <a:srgbClr val="E51111"/>
    <a:srgbClr val="015978"/>
    <a:srgbClr val="1B8BA1"/>
    <a:srgbClr val="66DADA"/>
    <a:srgbClr val="1B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38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2019-04-22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2150019"/>
            <a:ext cx="4423002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320800"/>
            <a:ext cx="4423002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3189949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3453845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60" name="组合 59"/>
          <p:cNvGrpSpPr/>
          <p:nvPr userDrawn="1"/>
        </p:nvGrpSpPr>
        <p:grpSpPr>
          <a:xfrm>
            <a:off x="-12088" y="4794394"/>
            <a:ext cx="12204089" cy="2063607"/>
            <a:chOff x="-12088" y="4794394"/>
            <a:chExt cx="12204089" cy="2063607"/>
          </a:xfrm>
        </p:grpSpPr>
        <p:sp>
          <p:nvSpPr>
            <p:cNvPr id="52" name="任意多边形: 形状 51"/>
            <p:cNvSpPr/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4" name="任意多边形: 形状 53"/>
            <p:cNvSpPr/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8" name="任意多边形: 形状 57"/>
            <p:cNvSpPr/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7778078" y="0"/>
            <a:ext cx="4413923" cy="3499502"/>
            <a:chOff x="7778078" y="0"/>
            <a:chExt cx="4413923" cy="3499502"/>
          </a:xfrm>
        </p:grpSpPr>
        <p:sp>
          <p:nvSpPr>
            <p:cNvPr id="42" name="任意多边形: 形状 41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956131" y="2352597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rgbClr val="003D6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1950358" y="3233648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9" name="组合 8"/>
          <p:cNvGrpSpPr/>
          <p:nvPr userDrawn="1"/>
        </p:nvGrpSpPr>
        <p:grpSpPr>
          <a:xfrm flipV="1">
            <a:off x="8256760" y="-16020"/>
            <a:ext cx="3935241" cy="6874019"/>
            <a:chOff x="7778078" y="0"/>
            <a:chExt cx="4413923" cy="3499502"/>
          </a:xfrm>
        </p:grpSpPr>
        <p:sp>
          <p:nvSpPr>
            <p:cNvPr id="10" name="任意多边形: 形状 9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2019-04-22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2019-04-22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99591" y="1502142"/>
            <a:ext cx="3985202" cy="865136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299591" y="2930176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299591" y="324581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 flipH="1">
            <a:off x="-1" y="0"/>
            <a:ext cx="3893927" cy="3087232"/>
            <a:chOff x="7778078" y="0"/>
            <a:chExt cx="4413923" cy="3499502"/>
          </a:xfrm>
        </p:grpSpPr>
        <p:sp>
          <p:nvSpPr>
            <p:cNvPr id="17" name="任意多边形: 形状 16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flipH="1">
            <a:off x="-12089" y="4291344"/>
            <a:ext cx="12204089" cy="2566658"/>
            <a:chOff x="-12088" y="4794394"/>
            <a:chExt cx="12204089" cy="2063607"/>
          </a:xfrm>
        </p:grpSpPr>
        <p:sp>
          <p:nvSpPr>
            <p:cNvPr id="26" name="任意多边形: 形状 25"/>
            <p:cNvSpPr/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7" name="任意多边形: 形状 26"/>
            <p:cNvSpPr/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9" name="任意多边形: 形状 28"/>
            <p:cNvSpPr/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2019-04-22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Team108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代码分析评审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69925" y="3806534"/>
            <a:ext cx="2045144" cy="248371"/>
          </a:xfrm>
        </p:spPr>
        <p:txBody>
          <a:bodyPr/>
          <a:lstStyle/>
          <a:p>
            <a:pPr fontAlgn="auto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16231183 </a:t>
            </a:r>
            <a:r>
              <a:rPr lang="zh-CN" altLang="en-US" sz="1800" dirty="0">
                <a:sym typeface="+mn-ea"/>
              </a:rPr>
              <a:t>李嘉业</a:t>
            </a:r>
            <a:endParaRPr lang="zh-CN" altLang="en-US" sz="1800" dirty="0"/>
          </a:p>
          <a:p>
            <a:pPr fontAlgn="auto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16231136 </a:t>
            </a:r>
            <a:r>
              <a:rPr lang="zh-CN" altLang="en-US" sz="1800" dirty="0">
                <a:sym typeface="+mn-ea"/>
              </a:rPr>
              <a:t>张弩</a:t>
            </a:r>
            <a:endParaRPr lang="zh-CN" altLang="en-US" sz="1800" dirty="0"/>
          </a:p>
          <a:p>
            <a:pPr fontAlgn="auto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16231112 </a:t>
            </a:r>
            <a:r>
              <a:rPr lang="zh-CN" altLang="en-US" sz="1800" dirty="0">
                <a:sym typeface="+mn-ea"/>
              </a:rPr>
              <a:t>王润安</a:t>
            </a:r>
            <a:endParaRPr lang="zh-CN" altLang="en-US" sz="1800" dirty="0"/>
          </a:p>
          <a:p>
            <a:pPr fontAlgn="auto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16231173 </a:t>
            </a:r>
            <a:r>
              <a:rPr lang="zh-CN" altLang="en-US" sz="1800" dirty="0">
                <a:sym typeface="+mn-ea"/>
              </a:rPr>
              <a:t>母江涛</a:t>
            </a:r>
            <a:endParaRPr lang="en-US" altLang="zh-CN" sz="18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9471850" y="3702216"/>
            <a:ext cx="1930019" cy="1146309"/>
            <a:chOff x="7176119" y="4410546"/>
            <a:chExt cx="2176766" cy="1292862"/>
          </a:xfrm>
        </p:grpSpPr>
        <p:grpSp>
          <p:nvGrpSpPr>
            <p:cNvPr id="14" name="组合 13"/>
            <p:cNvGrpSpPr/>
            <p:nvPr/>
          </p:nvGrpSpPr>
          <p:grpSpPr>
            <a:xfrm>
              <a:off x="7176120" y="4410547"/>
              <a:ext cx="2176765" cy="1292861"/>
              <a:chOff x="922942" y="1294557"/>
              <a:chExt cx="2306399" cy="1369855"/>
            </a:xfrm>
          </p:grpSpPr>
          <p:sp>
            <p:nvSpPr>
              <p:cNvPr id="18" name="文本框 23"/>
              <p:cNvSpPr txBox="1"/>
              <p:nvPr/>
            </p:nvSpPr>
            <p:spPr>
              <a:xfrm>
                <a:off x="922942" y="2194511"/>
                <a:ext cx="2306399" cy="469901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6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rPr>
                  <a:t>REPORT</a:t>
                </a:r>
                <a:endParaRPr kumimoji="0" lang="zh-CN" altLang="en-US" sz="16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" name="文本框 24"/>
              <p:cNvSpPr txBox="1"/>
              <p:nvPr/>
            </p:nvSpPr>
            <p:spPr>
              <a:xfrm>
                <a:off x="926965" y="1817115"/>
                <a:ext cx="1645678" cy="281587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Arial" panose="020B0604020202020204" pitchFamily="34" charset="0"/>
                  </a:rPr>
                  <a:t>ANNUAL</a:t>
                </a:r>
                <a:endParaRPr kumimoji="0" lang="zh-CN" altLang="en-US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" name="文本框 25"/>
              <p:cNvSpPr txBox="1"/>
              <p:nvPr/>
            </p:nvSpPr>
            <p:spPr>
              <a:xfrm>
                <a:off x="1792429" y="1294557"/>
                <a:ext cx="1027941" cy="421969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Arial" panose="020B0604020202020204" pitchFamily="34" charset="0"/>
                  </a:rPr>
                  <a:t>2019</a:t>
                </a:r>
                <a:endParaRPr kumimoji="0" lang="zh-CN" altLang="en-US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7176120" y="4410546"/>
              <a:ext cx="720080" cy="371475"/>
            </a:xfrm>
            <a:prstGeom prst="rect">
              <a:avLst/>
            </a:prstGeom>
            <a:solidFill>
              <a:srgbClr val="0096D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176119" y="4410546"/>
              <a:ext cx="216025" cy="371475"/>
            </a:xfrm>
            <a:prstGeom prst="rect">
              <a:avLst/>
            </a:prstGeom>
            <a:solidFill>
              <a:srgbClr val="0096D6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833635" y="4647551"/>
              <a:ext cx="519250" cy="518466"/>
            </a:xfrm>
            <a:custGeom>
              <a:avLst/>
              <a:gdLst>
                <a:gd name="connsiteX0" fmla="*/ 259984 w 607639"/>
                <a:gd name="connsiteY0" fmla="*/ 430308 h 606722"/>
                <a:gd name="connsiteX1" fmla="*/ 287837 w 607639"/>
                <a:gd name="connsiteY1" fmla="*/ 458126 h 606722"/>
                <a:gd name="connsiteX2" fmla="*/ 139047 w 607639"/>
                <a:gd name="connsiteY2" fmla="*/ 606722 h 606722"/>
                <a:gd name="connsiteX3" fmla="*/ 111282 w 607639"/>
                <a:gd name="connsiteY3" fmla="*/ 578905 h 606722"/>
                <a:gd name="connsiteX4" fmla="*/ 204460 w 607639"/>
                <a:gd name="connsiteY4" fmla="*/ 374844 h 606722"/>
                <a:gd name="connsiteX5" fmla="*/ 232231 w 607639"/>
                <a:gd name="connsiteY5" fmla="*/ 402573 h 606722"/>
                <a:gd name="connsiteX6" fmla="*/ 27771 w 607639"/>
                <a:gd name="connsiteY6" fmla="*/ 606722 h 606722"/>
                <a:gd name="connsiteX7" fmla="*/ 0 w 607639"/>
                <a:gd name="connsiteY7" fmla="*/ 578904 h 606722"/>
                <a:gd name="connsiteX8" fmla="*/ 148791 w 607639"/>
                <a:gd name="connsiteY8" fmla="*/ 319309 h 606722"/>
                <a:gd name="connsiteX9" fmla="*/ 176555 w 607639"/>
                <a:gd name="connsiteY9" fmla="*/ 347040 h 606722"/>
                <a:gd name="connsiteX10" fmla="*/ 27853 w 607639"/>
                <a:gd name="connsiteY10" fmla="*/ 495652 h 606722"/>
                <a:gd name="connsiteX11" fmla="*/ 0 w 607639"/>
                <a:gd name="connsiteY11" fmla="*/ 467921 h 606722"/>
                <a:gd name="connsiteX12" fmla="*/ 482456 w 607639"/>
                <a:gd name="connsiteY12" fmla="*/ 291506 h 606722"/>
                <a:gd name="connsiteX13" fmla="*/ 441354 w 607639"/>
                <a:gd name="connsiteY13" fmla="*/ 444829 h 606722"/>
                <a:gd name="connsiteX14" fmla="*/ 385749 w 607639"/>
                <a:gd name="connsiteY14" fmla="*/ 500380 h 606722"/>
                <a:gd name="connsiteX15" fmla="*/ 329611 w 607639"/>
                <a:gd name="connsiteY15" fmla="*/ 444295 h 606722"/>
                <a:gd name="connsiteX16" fmla="*/ 218312 w 607639"/>
                <a:gd name="connsiteY16" fmla="*/ 277605 h 606722"/>
                <a:gd name="connsiteX17" fmla="*/ 329470 w 607639"/>
                <a:gd name="connsiteY17" fmla="*/ 388739 h 606722"/>
                <a:gd name="connsiteX18" fmla="*/ 301703 w 607639"/>
                <a:gd name="connsiteY18" fmla="*/ 416478 h 606722"/>
                <a:gd name="connsiteX19" fmla="*/ 190456 w 607639"/>
                <a:gd name="connsiteY19" fmla="*/ 305433 h 606722"/>
                <a:gd name="connsiteX20" fmla="*/ 315639 w 607639"/>
                <a:gd name="connsiteY20" fmla="*/ 124971 h 606722"/>
                <a:gd name="connsiteX21" fmla="*/ 162720 w 607639"/>
                <a:gd name="connsiteY21" fmla="*/ 277604 h 606722"/>
                <a:gd name="connsiteX22" fmla="*/ 106554 w 607639"/>
                <a:gd name="connsiteY22" fmla="*/ 221544 h 606722"/>
                <a:gd name="connsiteX23" fmla="*/ 162097 w 607639"/>
                <a:gd name="connsiteY23" fmla="*/ 166016 h 606722"/>
                <a:gd name="connsiteX24" fmla="*/ 459243 w 607639"/>
                <a:gd name="connsiteY24" fmla="*/ 120359 h 606722"/>
                <a:gd name="connsiteX25" fmla="*/ 431471 w 607639"/>
                <a:gd name="connsiteY25" fmla="*/ 148088 h 606722"/>
                <a:gd name="connsiteX26" fmla="*/ 459243 w 607639"/>
                <a:gd name="connsiteY26" fmla="*/ 175905 h 606722"/>
                <a:gd name="connsiteX27" fmla="*/ 487103 w 607639"/>
                <a:gd name="connsiteY27" fmla="*/ 148088 h 606722"/>
                <a:gd name="connsiteX28" fmla="*/ 445357 w 607639"/>
                <a:gd name="connsiteY28" fmla="*/ 50948 h 606722"/>
                <a:gd name="connsiteX29" fmla="*/ 556620 w 607639"/>
                <a:gd name="connsiteY29" fmla="*/ 161952 h 606722"/>
                <a:gd name="connsiteX30" fmla="*/ 357326 w 607639"/>
                <a:gd name="connsiteY30" fmla="*/ 360942 h 606722"/>
                <a:gd name="connsiteX31" fmla="*/ 246062 w 607639"/>
                <a:gd name="connsiteY31" fmla="*/ 249938 h 606722"/>
                <a:gd name="connsiteX32" fmla="*/ 607639 w 607639"/>
                <a:gd name="connsiteY32" fmla="*/ 0 h 606722"/>
                <a:gd name="connsiteX33" fmla="*/ 576136 w 607639"/>
                <a:gd name="connsiteY33" fmla="*/ 125818 h 606722"/>
                <a:gd name="connsiteX34" fmla="*/ 481539 w 607639"/>
                <a:gd name="connsiteY34" fmla="*/ 31454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7639" h="606722">
                  <a:moveTo>
                    <a:pt x="259984" y="430308"/>
                  </a:moveTo>
                  <a:lnTo>
                    <a:pt x="287837" y="458126"/>
                  </a:lnTo>
                  <a:lnTo>
                    <a:pt x="139047" y="606722"/>
                  </a:lnTo>
                  <a:lnTo>
                    <a:pt x="111282" y="578905"/>
                  </a:lnTo>
                  <a:close/>
                  <a:moveTo>
                    <a:pt x="204460" y="374844"/>
                  </a:moveTo>
                  <a:lnTo>
                    <a:pt x="232231" y="402573"/>
                  </a:lnTo>
                  <a:lnTo>
                    <a:pt x="27771" y="606722"/>
                  </a:lnTo>
                  <a:lnTo>
                    <a:pt x="0" y="578904"/>
                  </a:lnTo>
                  <a:close/>
                  <a:moveTo>
                    <a:pt x="148791" y="319309"/>
                  </a:moveTo>
                  <a:lnTo>
                    <a:pt x="176555" y="347040"/>
                  </a:lnTo>
                  <a:lnTo>
                    <a:pt x="27853" y="495652"/>
                  </a:lnTo>
                  <a:lnTo>
                    <a:pt x="0" y="467921"/>
                  </a:lnTo>
                  <a:close/>
                  <a:moveTo>
                    <a:pt x="482456" y="291506"/>
                  </a:moveTo>
                  <a:lnTo>
                    <a:pt x="441354" y="444829"/>
                  </a:lnTo>
                  <a:lnTo>
                    <a:pt x="385749" y="500380"/>
                  </a:lnTo>
                  <a:lnTo>
                    <a:pt x="329611" y="444295"/>
                  </a:lnTo>
                  <a:close/>
                  <a:moveTo>
                    <a:pt x="218312" y="277605"/>
                  </a:moveTo>
                  <a:lnTo>
                    <a:pt x="329470" y="388739"/>
                  </a:lnTo>
                  <a:lnTo>
                    <a:pt x="301703" y="416478"/>
                  </a:lnTo>
                  <a:lnTo>
                    <a:pt x="190456" y="305433"/>
                  </a:lnTo>
                  <a:close/>
                  <a:moveTo>
                    <a:pt x="315639" y="124971"/>
                  </a:moveTo>
                  <a:lnTo>
                    <a:pt x="162720" y="277604"/>
                  </a:lnTo>
                  <a:lnTo>
                    <a:pt x="106554" y="221544"/>
                  </a:lnTo>
                  <a:lnTo>
                    <a:pt x="162097" y="166016"/>
                  </a:lnTo>
                  <a:close/>
                  <a:moveTo>
                    <a:pt x="459243" y="120359"/>
                  </a:moveTo>
                  <a:lnTo>
                    <a:pt x="431471" y="148088"/>
                  </a:lnTo>
                  <a:lnTo>
                    <a:pt x="459243" y="175905"/>
                  </a:lnTo>
                  <a:lnTo>
                    <a:pt x="487103" y="148088"/>
                  </a:lnTo>
                  <a:close/>
                  <a:moveTo>
                    <a:pt x="445357" y="50948"/>
                  </a:moveTo>
                  <a:lnTo>
                    <a:pt x="556620" y="161952"/>
                  </a:lnTo>
                  <a:lnTo>
                    <a:pt x="357326" y="360942"/>
                  </a:lnTo>
                  <a:lnTo>
                    <a:pt x="246062" y="249938"/>
                  </a:lnTo>
                  <a:close/>
                  <a:moveTo>
                    <a:pt x="607639" y="0"/>
                  </a:moveTo>
                  <a:lnTo>
                    <a:pt x="576136" y="125818"/>
                  </a:lnTo>
                  <a:lnTo>
                    <a:pt x="481539" y="31454"/>
                  </a:lnTo>
                  <a:close/>
                </a:path>
              </a:pathLst>
            </a:custGeom>
            <a:solidFill>
              <a:srgbClr val="0096D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选择被抓取物体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1026" name="图片 10">
            <a:extLst>
              <a:ext uri="{FF2B5EF4-FFF2-40B4-BE49-F238E27FC236}">
                <a16:creationId xmlns:a16="http://schemas.microsoft.com/office/drawing/2014/main" id="{A4581FFB-1CBC-48E0-B2B1-C6878A77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3" t="5775" r="12215" b="7983"/>
          <a:stretch>
            <a:fillRect/>
          </a:stretch>
        </p:blipFill>
        <p:spPr bwMode="auto">
          <a:xfrm>
            <a:off x="4386556" y="953198"/>
            <a:ext cx="3417298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780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1490" y="2431713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0" dirty="0"/>
              <a:t>接口设计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8AE241C8-A747-476D-8484-7516B183B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490" y="3240906"/>
            <a:ext cx="4672510" cy="2162368"/>
          </a:xfrm>
        </p:spPr>
        <p:txBody>
          <a:bodyPr>
            <a:normAutofit/>
          </a:bodyPr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用户界面设计</a:t>
            </a:r>
            <a:endParaRPr lang="en-US" altLang="zh-CN" sz="24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外部接口</a:t>
            </a:r>
            <a:endParaRPr lang="en-US" altLang="zh-CN" sz="24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内部接口</a:t>
            </a:r>
            <a:endParaRPr lang="en-US" altLang="zh-CN" sz="2400" dirty="0"/>
          </a:p>
          <a:p>
            <a:pPr lvl="0" algn="l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99824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用户界面设计</a:t>
            </a:r>
          </a:p>
        </p:txBody>
      </p:sp>
      <p:pic>
        <p:nvPicPr>
          <p:cNvPr id="2050" name="图片 9">
            <a:extLst>
              <a:ext uri="{FF2B5EF4-FFF2-40B4-BE49-F238E27FC236}">
                <a16:creationId xmlns:a16="http://schemas.microsoft.com/office/drawing/2014/main" id="{367CA626-503E-46ED-981A-DEFEF2131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2" t="6230" r="12714" b="8257"/>
          <a:stretch>
            <a:fillRect/>
          </a:stretch>
        </p:blipFill>
        <p:spPr bwMode="auto">
          <a:xfrm>
            <a:off x="1930545" y="1138382"/>
            <a:ext cx="3211298" cy="5458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0">
            <a:extLst>
              <a:ext uri="{FF2B5EF4-FFF2-40B4-BE49-F238E27FC236}">
                <a16:creationId xmlns:a16="http://schemas.microsoft.com/office/drawing/2014/main" id="{7EDB9FFC-FA8F-43A8-A408-2419931D3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3" t="5775" r="12215" b="7983"/>
          <a:stretch>
            <a:fillRect/>
          </a:stretch>
        </p:blipFill>
        <p:spPr bwMode="auto">
          <a:xfrm>
            <a:off x="6611574" y="1138381"/>
            <a:ext cx="3269644" cy="5458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824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内部接口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 dirty="0"/>
          </a:p>
        </p:txBody>
      </p:sp>
      <p:grpSp>
        <p:nvGrpSpPr>
          <p:cNvPr id="5" name="6ceb79f8-eb92-404b-8100-9145e4f4c3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91000" y="1944000"/>
            <a:ext cx="9810000" cy="3464044"/>
            <a:chOff x="1191000" y="1944000"/>
            <a:chExt cx="9810000" cy="3464044"/>
          </a:xfrm>
        </p:grpSpPr>
        <p:grpSp>
          <p:nvGrpSpPr>
            <p:cNvPr id="6" name="îṩḻîḑê"/>
            <p:cNvGrpSpPr/>
            <p:nvPr/>
          </p:nvGrpSpPr>
          <p:grpSpPr>
            <a:xfrm>
              <a:off x="3395731" y="2034000"/>
              <a:ext cx="5400538" cy="3258238"/>
              <a:chOff x="3395731" y="2034000"/>
              <a:chExt cx="5400538" cy="3258238"/>
            </a:xfrm>
          </p:grpSpPr>
          <p:sp>
            <p:nvSpPr>
              <p:cNvPr id="19" name="íṡḷïḍé"/>
              <p:cNvSpPr/>
              <p:nvPr/>
            </p:nvSpPr>
            <p:spPr>
              <a:xfrm rot="13674748">
                <a:off x="5347115" y="2389480"/>
                <a:ext cx="78399" cy="1422381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0" name="íṡļiḋe"/>
              <p:cNvSpPr/>
              <p:nvPr/>
            </p:nvSpPr>
            <p:spPr>
              <a:xfrm rot="8943721" flipH="1">
                <a:off x="6509414" y="2320040"/>
                <a:ext cx="78399" cy="14712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1" name="iṡ1ïḑè"/>
              <p:cNvSpPr/>
              <p:nvPr/>
            </p:nvSpPr>
            <p:spPr>
              <a:xfrm rot="6358749" flipH="1">
                <a:off x="6921230" y="2032099"/>
                <a:ext cx="78399" cy="1131853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2" name="î$ľîḓé"/>
              <p:cNvSpPr/>
              <p:nvPr/>
            </p:nvSpPr>
            <p:spPr>
              <a:xfrm rot="16200000" flipH="1">
                <a:off x="6497759" y="3902386"/>
                <a:ext cx="78399" cy="1874964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3" name="íşļïḍê"/>
              <p:cNvSpPr/>
              <p:nvPr/>
            </p:nvSpPr>
            <p:spPr>
              <a:xfrm rot="19652835" flipH="1">
                <a:off x="7226182" y="3476721"/>
                <a:ext cx="78399" cy="14712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4" name="ïṣlïďê"/>
              <p:cNvSpPr/>
              <p:nvPr/>
            </p:nvSpPr>
            <p:spPr>
              <a:xfrm rot="1004593" flipH="1">
                <a:off x="7974711" y="3987602"/>
                <a:ext cx="78399" cy="859182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5" name="iSľïḋê"/>
              <p:cNvSpPr/>
              <p:nvPr/>
            </p:nvSpPr>
            <p:spPr>
              <a:xfrm rot="15057229" flipH="1">
                <a:off x="7111152" y="2434985"/>
                <a:ext cx="78399" cy="22508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6" name="ïṧļïḍe"/>
              <p:cNvSpPr/>
              <p:nvPr/>
            </p:nvSpPr>
            <p:spPr>
              <a:xfrm rot="11627016" flipH="1">
                <a:off x="8187759" y="3205104"/>
                <a:ext cx="78399" cy="859182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7" name="îSlíḍè"/>
              <p:cNvSpPr/>
              <p:nvPr/>
            </p:nvSpPr>
            <p:spPr>
              <a:xfrm rot="2810845">
                <a:off x="4326640" y="3326849"/>
                <a:ext cx="78399" cy="1422381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ṣļiḍè"/>
              <p:cNvSpPr/>
              <p:nvPr/>
            </p:nvSpPr>
            <p:spPr>
              <a:xfrm rot="5400000">
                <a:off x="4763491" y="3972638"/>
                <a:ext cx="78399" cy="1734459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ïṩḻïḋé"/>
              <p:cNvSpPr/>
              <p:nvPr/>
            </p:nvSpPr>
            <p:spPr>
              <a:xfrm rot="4263180">
                <a:off x="5038480" y="3148936"/>
                <a:ext cx="78399" cy="22508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30" name="îṣḻiḓe"/>
              <p:cNvGrpSpPr/>
              <p:nvPr/>
            </p:nvGrpSpPr>
            <p:grpSpPr>
              <a:xfrm>
                <a:off x="5784921" y="2034000"/>
                <a:ext cx="740748" cy="740748"/>
                <a:chOff x="5784921" y="1899000"/>
                <a:chExt cx="740748" cy="740748"/>
              </a:xfrm>
            </p:grpSpPr>
            <p:sp>
              <p:nvSpPr>
                <p:cNvPr id="41" name="ïśľiḑé"/>
                <p:cNvSpPr/>
                <p:nvPr/>
              </p:nvSpPr>
              <p:spPr>
                <a:xfrm>
                  <a:off x="5784921" y="1899000"/>
                  <a:ext cx="740748" cy="74074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iṧ1íḓê"/>
                <p:cNvSpPr/>
                <p:nvPr/>
              </p:nvSpPr>
              <p:spPr bwMode="auto">
                <a:xfrm>
                  <a:off x="5918531" y="2077737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" name="iṩļídè"/>
              <p:cNvSpPr/>
              <p:nvPr/>
            </p:nvSpPr>
            <p:spPr>
              <a:xfrm rot="17067092" flipH="1">
                <a:off x="7849347" y="2422055"/>
                <a:ext cx="78399" cy="859181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32" name="íṡ1ïḓê"/>
              <p:cNvGrpSpPr/>
              <p:nvPr/>
            </p:nvGrpSpPr>
            <p:grpSpPr>
              <a:xfrm>
                <a:off x="8055521" y="2731569"/>
                <a:ext cx="740748" cy="740748"/>
                <a:chOff x="8055521" y="2596569"/>
                <a:chExt cx="740748" cy="740748"/>
              </a:xfrm>
            </p:grpSpPr>
            <p:sp>
              <p:nvSpPr>
                <p:cNvPr id="39" name="îṥlîďè"/>
                <p:cNvSpPr/>
                <p:nvPr/>
              </p:nvSpPr>
              <p:spPr>
                <a:xfrm>
                  <a:off x="8055521" y="2596569"/>
                  <a:ext cx="740748" cy="74074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ísļïḓê"/>
                <p:cNvSpPr/>
                <p:nvPr/>
              </p:nvSpPr>
              <p:spPr bwMode="auto">
                <a:xfrm>
                  <a:off x="8189132" y="2775306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îṣļíḓê"/>
              <p:cNvGrpSpPr/>
              <p:nvPr/>
            </p:nvGrpSpPr>
            <p:grpSpPr>
              <a:xfrm>
                <a:off x="7418579" y="4553047"/>
                <a:ext cx="739189" cy="739191"/>
                <a:chOff x="7418579" y="4418047"/>
                <a:chExt cx="739189" cy="739191"/>
              </a:xfrm>
            </p:grpSpPr>
            <p:sp>
              <p:nvSpPr>
                <p:cNvPr id="37" name="isļïde"/>
                <p:cNvSpPr/>
                <p:nvPr/>
              </p:nvSpPr>
              <p:spPr>
                <a:xfrm>
                  <a:off x="7418579" y="4418047"/>
                  <a:ext cx="739189" cy="73919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ïṩľîḋé"/>
                <p:cNvSpPr/>
                <p:nvPr/>
              </p:nvSpPr>
              <p:spPr bwMode="auto">
                <a:xfrm>
                  <a:off x="7551410" y="4596007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" name="isľïḋe"/>
              <p:cNvGrpSpPr/>
              <p:nvPr/>
            </p:nvGrpSpPr>
            <p:grpSpPr>
              <a:xfrm>
                <a:off x="3395731" y="4343633"/>
                <a:ext cx="740748" cy="740748"/>
                <a:chOff x="3395731" y="4208633"/>
                <a:chExt cx="740748" cy="740748"/>
              </a:xfrm>
            </p:grpSpPr>
            <p:sp>
              <p:nvSpPr>
                <p:cNvPr id="35" name="íṣḻîde"/>
                <p:cNvSpPr/>
                <p:nvPr/>
              </p:nvSpPr>
              <p:spPr>
                <a:xfrm>
                  <a:off x="3395731" y="4208633"/>
                  <a:ext cx="740748" cy="74074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ïṥlîdé"/>
                <p:cNvSpPr/>
                <p:nvPr/>
              </p:nvSpPr>
              <p:spPr bwMode="auto">
                <a:xfrm>
                  <a:off x="3529340" y="4387376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" name="i$ļiďé"/>
            <p:cNvGrpSpPr/>
            <p:nvPr/>
          </p:nvGrpSpPr>
          <p:grpSpPr>
            <a:xfrm>
              <a:off x="8892937" y="2641569"/>
              <a:ext cx="2108063" cy="944997"/>
              <a:chOff x="8722857" y="2910096"/>
              <a:chExt cx="2108063" cy="944997"/>
            </a:xfrm>
          </p:grpSpPr>
          <p:sp>
            <p:nvSpPr>
              <p:cNvPr id="17" name="ísľiďé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8" name="ïS1íḍé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8" name="íšḻiḋê"/>
            <p:cNvGrpSpPr/>
            <p:nvPr/>
          </p:nvGrpSpPr>
          <p:grpSpPr>
            <a:xfrm>
              <a:off x="8254436" y="4463047"/>
              <a:ext cx="2108063" cy="944997"/>
              <a:chOff x="8722857" y="2910096"/>
              <a:chExt cx="2108063" cy="944997"/>
            </a:xfrm>
          </p:grpSpPr>
          <p:sp>
            <p:nvSpPr>
              <p:cNvPr id="15" name="ísľíḑé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6" name="iSlîḋe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9" name="iṩ1îḍè"/>
            <p:cNvGrpSpPr/>
            <p:nvPr/>
          </p:nvGrpSpPr>
          <p:grpSpPr>
            <a:xfrm>
              <a:off x="3580190" y="1944000"/>
              <a:ext cx="2108063" cy="944997"/>
              <a:chOff x="8722857" y="2910096"/>
              <a:chExt cx="2108063" cy="944997"/>
            </a:xfrm>
          </p:grpSpPr>
          <p:sp>
            <p:nvSpPr>
              <p:cNvPr id="13" name="íŝ1îdè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4" name="íṩ1ïḑê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/>
                  <a:t>用户交互</a:t>
                </a:r>
                <a:endParaRPr lang="en-US" altLang="zh-CN" sz="1800" b="1" dirty="0"/>
              </a:p>
            </p:txBody>
          </p:sp>
        </p:grpSp>
        <p:grpSp>
          <p:nvGrpSpPr>
            <p:cNvPr id="10" name="iṧľíḑè"/>
            <p:cNvGrpSpPr/>
            <p:nvPr/>
          </p:nvGrpSpPr>
          <p:grpSpPr>
            <a:xfrm>
              <a:off x="1191000" y="4253633"/>
              <a:ext cx="2108063" cy="944997"/>
              <a:chOff x="8722857" y="2910096"/>
              <a:chExt cx="2108063" cy="944997"/>
            </a:xfrm>
          </p:grpSpPr>
          <p:sp>
            <p:nvSpPr>
              <p:cNvPr id="11" name="îŝļïḓe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2" name="î$lidê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内部接口</a:t>
            </a:r>
          </a:p>
        </p:txBody>
      </p:sp>
      <p:grpSp>
        <p:nvGrpSpPr>
          <p:cNvPr id="7" name="i$lîḋè"/>
          <p:cNvGrpSpPr/>
          <p:nvPr/>
        </p:nvGrpSpPr>
        <p:grpSpPr>
          <a:xfrm>
            <a:off x="884550" y="1202329"/>
            <a:ext cx="5059048" cy="1405543"/>
            <a:chOff x="7484264" y="1161168"/>
            <a:chExt cx="4036225" cy="876359"/>
          </a:xfrm>
        </p:grpSpPr>
        <p:sp>
          <p:nvSpPr>
            <p:cNvPr id="21" name="išļîḓè"/>
            <p:cNvSpPr/>
            <p:nvPr/>
          </p:nvSpPr>
          <p:spPr bwMode="auto">
            <a:xfrm>
              <a:off x="7484264" y="1360826"/>
              <a:ext cx="4036224" cy="676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touchToPoint</a:t>
              </a:r>
              <a:r>
                <a:rPr lang="en-US" altLang="zh-CN" sz="1400" dirty="0"/>
                <a:t>() </a:t>
              </a:r>
              <a:r>
                <a:rPr lang="zh-CN" altLang="en-US" sz="1400" dirty="0"/>
                <a:t>将用户在地图上点击的点转化为目的地坐标；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selectTarget</a:t>
              </a:r>
              <a:r>
                <a:rPr lang="en-US" altLang="zh-CN" sz="1400" dirty="0"/>
                <a:t>() </a:t>
              </a:r>
              <a:r>
                <a:rPr lang="zh-CN" altLang="en-US" sz="1400" dirty="0"/>
                <a:t>用户选择需要抓取的物体。</a:t>
              </a:r>
            </a:p>
          </p:txBody>
        </p:sp>
        <p:sp>
          <p:nvSpPr>
            <p:cNvPr id="22" name="iṣļiďé"/>
            <p:cNvSpPr txBox="1"/>
            <p:nvPr/>
          </p:nvSpPr>
          <p:spPr bwMode="auto">
            <a:xfrm>
              <a:off x="7484265" y="1161168"/>
              <a:ext cx="403622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用户交互接口</a:t>
              </a:r>
              <a:endParaRPr lang="en-US" altLang="zh-CN" sz="1800" b="1" dirty="0"/>
            </a:p>
          </p:txBody>
        </p:sp>
      </p:grpSp>
      <p:grpSp>
        <p:nvGrpSpPr>
          <p:cNvPr id="8" name="iŝḷîḓé"/>
          <p:cNvGrpSpPr/>
          <p:nvPr/>
        </p:nvGrpSpPr>
        <p:grpSpPr>
          <a:xfrm>
            <a:off x="884552" y="2204073"/>
            <a:ext cx="5627082" cy="2765323"/>
            <a:chOff x="7484265" y="1180722"/>
            <a:chExt cx="4036224" cy="819667"/>
          </a:xfrm>
        </p:grpSpPr>
        <p:sp>
          <p:nvSpPr>
            <p:cNvPr id="19" name="ïšḻîḋe"/>
            <p:cNvSpPr/>
            <p:nvPr/>
          </p:nvSpPr>
          <p:spPr bwMode="auto">
            <a:xfrm>
              <a:off x="7484265" y="1279217"/>
              <a:ext cx="4036224" cy="721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socket() </a:t>
              </a:r>
              <a:r>
                <a:rPr lang="zh-CN" altLang="en-US" sz="1400" dirty="0"/>
                <a:t>创建</a:t>
              </a:r>
              <a:r>
                <a:rPr lang="en-US" altLang="zh-CN" sz="1400" dirty="0"/>
                <a:t>socket</a:t>
              </a:r>
              <a:r>
                <a:rPr lang="zh-CN" altLang="en-US" sz="1400" dirty="0"/>
                <a:t>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bind() </a:t>
              </a:r>
              <a:r>
                <a:rPr lang="zh-CN" altLang="en-US" sz="1400" dirty="0"/>
                <a:t>将本地地址与</a:t>
              </a:r>
              <a:r>
                <a:rPr lang="en-US" altLang="zh-CN" sz="1400" dirty="0"/>
                <a:t>socket</a:t>
              </a:r>
              <a:r>
                <a:rPr lang="zh-CN" altLang="en-US" sz="1400" dirty="0"/>
                <a:t>绑定；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listen() </a:t>
              </a:r>
              <a:r>
                <a:rPr lang="zh-CN" altLang="en-US" sz="1400" dirty="0"/>
                <a:t>监听连接请求；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connect() </a:t>
              </a:r>
              <a:r>
                <a:rPr lang="zh-CN" altLang="en-US" sz="1400" dirty="0"/>
                <a:t>建立连接；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accept() </a:t>
              </a:r>
              <a:r>
                <a:rPr lang="zh-CN" altLang="en-US" sz="1400" dirty="0"/>
                <a:t>接收连接请求；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send() </a:t>
              </a:r>
              <a:r>
                <a:rPr lang="zh-CN" altLang="en-US" sz="1400" dirty="0"/>
                <a:t>发送数据；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recv</a:t>
              </a:r>
              <a:r>
                <a:rPr lang="en-US" altLang="zh-CN" sz="1400" dirty="0"/>
                <a:t>() </a:t>
              </a:r>
              <a:r>
                <a:rPr lang="zh-CN" altLang="en-US" sz="1400" dirty="0"/>
                <a:t>接收数据，写入本地绑定的</a:t>
              </a:r>
              <a:r>
                <a:rPr lang="en-US" altLang="zh-CN" sz="1400" dirty="0"/>
                <a:t>socket</a:t>
              </a:r>
              <a:r>
                <a:rPr lang="zh-CN" altLang="en-US" sz="1400" dirty="0"/>
                <a:t>中；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zh-CN" altLang="en-US" sz="2400" dirty="0"/>
            </a:p>
          </p:txBody>
        </p:sp>
        <p:sp>
          <p:nvSpPr>
            <p:cNvPr id="20" name="îṧļïḓê"/>
            <p:cNvSpPr txBox="1"/>
            <p:nvPr/>
          </p:nvSpPr>
          <p:spPr bwMode="auto">
            <a:xfrm>
              <a:off x="7484265" y="1180722"/>
              <a:ext cx="403622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无线传输接口</a:t>
              </a:r>
              <a:endParaRPr lang="en-US" altLang="zh-CN" sz="1800" b="1" dirty="0"/>
            </a:p>
          </p:txBody>
        </p:sp>
      </p:grpSp>
      <p:grpSp>
        <p:nvGrpSpPr>
          <p:cNvPr id="98" name="i$lîḋè">
            <a:extLst>
              <a:ext uri="{FF2B5EF4-FFF2-40B4-BE49-F238E27FC236}">
                <a16:creationId xmlns:a16="http://schemas.microsoft.com/office/drawing/2014/main" id="{3FF9E03E-EA1C-462D-9134-2061FC3C2B06}"/>
              </a:ext>
            </a:extLst>
          </p:cNvPr>
          <p:cNvGrpSpPr/>
          <p:nvPr/>
        </p:nvGrpSpPr>
        <p:grpSpPr>
          <a:xfrm>
            <a:off x="827924" y="4863750"/>
            <a:ext cx="5973450" cy="2064497"/>
            <a:chOff x="7484265" y="1161168"/>
            <a:chExt cx="4036224" cy="825861"/>
          </a:xfrm>
        </p:grpSpPr>
        <p:sp>
          <p:nvSpPr>
            <p:cNvPr id="99" name="išļîḓè">
              <a:extLst>
                <a:ext uri="{FF2B5EF4-FFF2-40B4-BE49-F238E27FC236}">
                  <a16:creationId xmlns:a16="http://schemas.microsoft.com/office/drawing/2014/main" id="{198DA61C-B653-41B1-AEB8-3DE8D927476E}"/>
                </a:ext>
              </a:extLst>
            </p:cNvPr>
            <p:cNvSpPr/>
            <p:nvPr/>
          </p:nvSpPr>
          <p:spPr bwMode="auto">
            <a:xfrm>
              <a:off x="7484265" y="1310328"/>
              <a:ext cx="4036224" cy="676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sendGoal</a:t>
              </a:r>
              <a:r>
                <a:rPr lang="en-US" altLang="zh-CN" sz="1400" dirty="0"/>
                <a:t>() </a:t>
              </a:r>
              <a:r>
                <a:rPr lang="zh-CN" altLang="en-US" sz="1400" dirty="0"/>
                <a:t>将导航目标信息传递给导航服务客户端</a:t>
              </a:r>
              <a:r>
                <a:rPr lang="en-US" altLang="zh-CN" sz="1400" dirty="0"/>
                <a:t>ac</a:t>
              </a:r>
              <a:r>
                <a:rPr lang="zh-CN" altLang="en-US" sz="1400" dirty="0"/>
                <a:t>，监控导航过程；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waitForResult</a:t>
              </a:r>
              <a:r>
                <a:rPr lang="en-US" altLang="zh-CN" sz="1400" dirty="0"/>
                <a:t>() </a:t>
              </a:r>
              <a:r>
                <a:rPr lang="zh-CN" altLang="en-US" sz="1400" dirty="0"/>
                <a:t>等待导航结果直到整个导航过程结束，或导航过程被其他原因中断；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waitForResult</a:t>
              </a:r>
              <a:r>
                <a:rPr lang="en-US" altLang="zh-CN" sz="1400" dirty="0"/>
                <a:t>() </a:t>
              </a:r>
              <a:r>
                <a:rPr lang="zh-CN" altLang="en-US" sz="1400" dirty="0"/>
                <a:t>阻塞结束后，调用</a:t>
              </a:r>
              <a:r>
                <a:rPr lang="en-US" altLang="zh-CN" sz="1400" dirty="0" err="1"/>
                <a:t>getState</a:t>
              </a:r>
              <a:r>
                <a:rPr lang="en-US" altLang="zh-CN" sz="1400" dirty="0"/>
                <a:t>()</a:t>
              </a:r>
              <a:r>
                <a:rPr lang="zh-CN" altLang="en-US" sz="1400" dirty="0"/>
                <a:t>获取导航服务的结果；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zh-CN" altLang="en-US" sz="1400" dirty="0"/>
            </a:p>
          </p:txBody>
        </p:sp>
        <p:sp>
          <p:nvSpPr>
            <p:cNvPr id="100" name="iṣļiďé">
              <a:extLst>
                <a:ext uri="{FF2B5EF4-FFF2-40B4-BE49-F238E27FC236}">
                  <a16:creationId xmlns:a16="http://schemas.microsoft.com/office/drawing/2014/main" id="{12F8519B-3120-4018-83A1-85936C141CF8}"/>
                </a:ext>
              </a:extLst>
            </p:cNvPr>
            <p:cNvSpPr txBox="1"/>
            <p:nvPr/>
          </p:nvSpPr>
          <p:spPr bwMode="auto">
            <a:xfrm>
              <a:off x="7484265" y="1161168"/>
              <a:ext cx="403622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路径规划及运动接口</a:t>
              </a:r>
              <a:endParaRPr lang="en-US" altLang="zh-CN" sz="1800" b="1" dirty="0"/>
            </a:p>
          </p:txBody>
        </p:sp>
      </p:grpSp>
      <p:grpSp>
        <p:nvGrpSpPr>
          <p:cNvPr id="101" name="iŝḷîḓé">
            <a:extLst>
              <a:ext uri="{FF2B5EF4-FFF2-40B4-BE49-F238E27FC236}">
                <a16:creationId xmlns:a16="http://schemas.microsoft.com/office/drawing/2014/main" id="{DB2A194D-F717-4157-BEF4-7FE0DEF6C52C}"/>
              </a:ext>
            </a:extLst>
          </p:cNvPr>
          <p:cNvGrpSpPr/>
          <p:nvPr/>
        </p:nvGrpSpPr>
        <p:grpSpPr>
          <a:xfrm>
            <a:off x="6384807" y="1202329"/>
            <a:ext cx="5627082" cy="2781213"/>
            <a:chOff x="7484265" y="1205468"/>
            <a:chExt cx="4036224" cy="824377"/>
          </a:xfrm>
        </p:grpSpPr>
        <p:sp>
          <p:nvSpPr>
            <p:cNvPr id="102" name="ïšḻîḋe">
              <a:extLst>
                <a:ext uri="{FF2B5EF4-FFF2-40B4-BE49-F238E27FC236}">
                  <a16:creationId xmlns:a16="http://schemas.microsoft.com/office/drawing/2014/main" id="{794951BB-D438-4721-AD88-A9013F5086BC}"/>
                </a:ext>
              </a:extLst>
            </p:cNvPr>
            <p:cNvSpPr/>
            <p:nvPr/>
          </p:nvSpPr>
          <p:spPr bwMode="auto">
            <a:xfrm>
              <a:off x="7484265" y="1308673"/>
              <a:ext cx="4036224" cy="721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Obj_detect</a:t>
              </a:r>
              <a:r>
                <a:rPr lang="en-US" altLang="zh-CN" sz="1400" dirty="0"/>
                <a:t>() </a:t>
              </a:r>
              <a:r>
                <a:rPr lang="zh-CN" altLang="en-US" sz="1400" dirty="0"/>
                <a:t>调用</a:t>
              </a:r>
              <a:r>
                <a:rPr lang="en-US" altLang="zh-CN" sz="1400" dirty="0"/>
                <a:t>kinect2</a:t>
              </a:r>
              <a:r>
                <a:rPr lang="zh-CN" altLang="en-US" sz="1400" dirty="0"/>
                <a:t>摄像头进行物体识别；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DrawBox</a:t>
              </a:r>
              <a:r>
                <a:rPr lang="en-US" altLang="zh-CN" sz="1400" dirty="0"/>
                <a:t>() </a:t>
              </a:r>
              <a:r>
                <a:rPr lang="zh-CN" altLang="en-US" sz="1400" dirty="0"/>
                <a:t>在识别出的物体外围绘制框体；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DrawText</a:t>
              </a:r>
              <a:r>
                <a:rPr lang="en-US" altLang="zh-CN" sz="1400" dirty="0"/>
                <a:t>() </a:t>
              </a:r>
              <a:r>
                <a:rPr lang="zh-CN" altLang="en-US" sz="1400" dirty="0"/>
                <a:t>为识别出的物体标号；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Img2base64() </a:t>
              </a:r>
              <a:r>
                <a:rPr lang="zh-CN" altLang="en-US" sz="1400" dirty="0"/>
                <a:t>将识别出的物体图片进行</a:t>
              </a:r>
              <a:r>
                <a:rPr lang="en-US" altLang="zh-CN" sz="1400" dirty="0"/>
                <a:t>base64</a:t>
              </a:r>
              <a:r>
                <a:rPr lang="zh-CN" altLang="en-US" sz="1400" dirty="0"/>
                <a:t>编码，准备传送；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zh-CN" altLang="en-US" sz="2400" dirty="0"/>
            </a:p>
          </p:txBody>
        </p:sp>
        <p:sp>
          <p:nvSpPr>
            <p:cNvPr id="103" name="îṧļïḓê">
              <a:extLst>
                <a:ext uri="{FF2B5EF4-FFF2-40B4-BE49-F238E27FC236}">
                  <a16:creationId xmlns:a16="http://schemas.microsoft.com/office/drawing/2014/main" id="{B7D22B71-4AA6-446C-B334-DAE6634247F2}"/>
                </a:ext>
              </a:extLst>
            </p:cNvPr>
            <p:cNvSpPr txBox="1"/>
            <p:nvPr/>
          </p:nvSpPr>
          <p:spPr bwMode="auto">
            <a:xfrm>
              <a:off x="7484265" y="1205468"/>
              <a:ext cx="403622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物体识别接口</a:t>
              </a:r>
              <a:endParaRPr lang="en-US" altLang="zh-CN" sz="1800" b="1" dirty="0"/>
            </a:p>
          </p:txBody>
        </p:sp>
      </p:grpSp>
      <p:grpSp>
        <p:nvGrpSpPr>
          <p:cNvPr id="105" name="iŝḷîḓé">
            <a:extLst>
              <a:ext uri="{FF2B5EF4-FFF2-40B4-BE49-F238E27FC236}">
                <a16:creationId xmlns:a16="http://schemas.microsoft.com/office/drawing/2014/main" id="{BB7165F9-1338-49D9-93DE-E4B31CF7B6B7}"/>
              </a:ext>
            </a:extLst>
          </p:cNvPr>
          <p:cNvGrpSpPr/>
          <p:nvPr/>
        </p:nvGrpSpPr>
        <p:grpSpPr>
          <a:xfrm>
            <a:off x="6384807" y="3185830"/>
            <a:ext cx="5627082" cy="2871828"/>
            <a:chOff x="7484265" y="1205468"/>
            <a:chExt cx="4036224" cy="851236"/>
          </a:xfrm>
        </p:grpSpPr>
        <p:sp>
          <p:nvSpPr>
            <p:cNvPr id="106" name="ïšḻîḋe">
              <a:extLst>
                <a:ext uri="{FF2B5EF4-FFF2-40B4-BE49-F238E27FC236}">
                  <a16:creationId xmlns:a16="http://schemas.microsoft.com/office/drawing/2014/main" id="{EABE96D4-9DA2-4D4E-9904-043093C19F05}"/>
                </a:ext>
              </a:extLst>
            </p:cNvPr>
            <p:cNvSpPr/>
            <p:nvPr/>
          </p:nvSpPr>
          <p:spPr bwMode="auto">
            <a:xfrm>
              <a:off x="7484265" y="1335532"/>
              <a:ext cx="4036224" cy="721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ctrl_msg</a:t>
              </a:r>
              <a:r>
                <a:rPr lang="en-US" altLang="zh-CN" sz="1400" dirty="0"/>
                <a:t>() </a:t>
              </a:r>
              <a:r>
                <a:rPr lang="zh-CN" altLang="en-US" sz="1400" dirty="0"/>
                <a:t>定义一个机械臂控制消息对象并初始化。</a:t>
              </a:r>
              <a:r>
                <a:rPr lang="en-US" altLang="zh-CN" sz="1400" dirty="0" err="1"/>
                <a:t>ctrl_msg</a:t>
              </a:r>
              <a:r>
                <a:rPr lang="zh-CN" altLang="en-US" sz="1400" dirty="0"/>
                <a:t>的</a:t>
              </a:r>
              <a:r>
                <a:rPr lang="en-US" altLang="zh-CN" sz="1400" dirty="0"/>
                <a:t>name</a:t>
              </a:r>
              <a:r>
                <a:rPr lang="zh-CN" altLang="en-US" sz="1400" dirty="0"/>
                <a:t>数组是关节名称；</a:t>
              </a:r>
              <a:r>
                <a:rPr lang="en-US" altLang="zh-CN" sz="1400" dirty="0"/>
                <a:t>position</a:t>
              </a:r>
              <a:r>
                <a:rPr lang="zh-CN" altLang="en-US" sz="1400" dirty="0"/>
                <a:t>数组是控制量，单位是米；</a:t>
              </a:r>
              <a:r>
                <a:rPr lang="en-US" altLang="zh-CN" sz="1400" dirty="0"/>
                <a:t>velocity</a:t>
              </a:r>
              <a:r>
                <a:rPr lang="zh-CN" altLang="en-US" sz="1400" dirty="0"/>
                <a:t>数组是运动速度，单位不定；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publish() </a:t>
              </a:r>
              <a:r>
                <a:rPr lang="zh-CN" altLang="en-US" sz="1400" dirty="0"/>
                <a:t>将控制消息发布至机器人控制节点，实现对机械臂的控制。</a:t>
              </a:r>
            </a:p>
          </p:txBody>
        </p:sp>
        <p:sp>
          <p:nvSpPr>
            <p:cNvPr id="107" name="îṧļïḓê">
              <a:extLst>
                <a:ext uri="{FF2B5EF4-FFF2-40B4-BE49-F238E27FC236}">
                  <a16:creationId xmlns:a16="http://schemas.microsoft.com/office/drawing/2014/main" id="{F44E13BA-3726-4970-BC94-3D3F7E95E63D}"/>
                </a:ext>
              </a:extLst>
            </p:cNvPr>
            <p:cNvSpPr txBox="1"/>
            <p:nvPr/>
          </p:nvSpPr>
          <p:spPr bwMode="auto">
            <a:xfrm>
              <a:off x="7484265" y="1205468"/>
              <a:ext cx="4036224" cy="130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b="1" dirty="0"/>
                <a:t>机械臂控制接口</a:t>
              </a:r>
              <a:endParaRPr lang="en-US" altLang="zh-CN" sz="1800" b="1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f48ef244-3850-4800-9882-63d3c6849d3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265253"/>
            <a:ext cx="10852150" cy="4868847"/>
            <a:chOff x="669925" y="1062431"/>
            <a:chExt cx="10852150" cy="4868847"/>
          </a:xfrm>
        </p:grpSpPr>
        <p:sp>
          <p:nvSpPr>
            <p:cNvPr id="29" name="ï$liḑê"/>
            <p:cNvSpPr txBox="1"/>
            <p:nvPr/>
          </p:nvSpPr>
          <p:spPr>
            <a:xfrm>
              <a:off x="5310611" y="1062431"/>
              <a:ext cx="1570777" cy="615553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</a:rPr>
                <a:t>CONTENTS</a:t>
              </a:r>
            </a:p>
          </p:txBody>
        </p:sp>
        <p:sp>
          <p:nvSpPr>
            <p:cNvPr id="7" name="îṡḻïḍè"/>
            <p:cNvSpPr/>
            <p:nvPr/>
          </p:nvSpPr>
          <p:spPr bwMode="auto">
            <a:xfrm>
              <a:off x="669925" y="1358770"/>
              <a:ext cx="10852150" cy="4572508"/>
            </a:xfrm>
            <a:custGeom>
              <a:avLst/>
              <a:gdLst>
                <a:gd name="connsiteX0" fmla="*/ 0 w 9505056"/>
                <a:gd name="connsiteY0" fmla="*/ 0 h 4452528"/>
                <a:gd name="connsiteX1" fmla="*/ 3996443 w 9505056"/>
                <a:gd name="connsiteY1" fmla="*/ 0 h 4452528"/>
                <a:gd name="connsiteX2" fmla="*/ 3996443 w 9505056"/>
                <a:gd name="connsiteY2" fmla="*/ 217767 h 4452528"/>
                <a:gd name="connsiteX3" fmla="*/ 5508611 w 9505056"/>
                <a:gd name="connsiteY3" fmla="*/ 217767 h 4452528"/>
                <a:gd name="connsiteX4" fmla="*/ 5508611 w 9505056"/>
                <a:gd name="connsiteY4" fmla="*/ 0 h 4452528"/>
                <a:gd name="connsiteX5" fmla="*/ 9505056 w 9505056"/>
                <a:gd name="connsiteY5" fmla="*/ 0 h 4452528"/>
                <a:gd name="connsiteX6" fmla="*/ 9505056 w 9505056"/>
                <a:gd name="connsiteY6" fmla="*/ 4452528 h 4452528"/>
                <a:gd name="connsiteX7" fmla="*/ 0 w 9505056"/>
                <a:gd name="connsiteY7" fmla="*/ 4452528 h 4452528"/>
                <a:gd name="connsiteX0-1" fmla="*/ 5508611 w 9505056"/>
                <a:gd name="connsiteY0-2" fmla="*/ 217767 h 4452528"/>
                <a:gd name="connsiteX1-3" fmla="*/ 5508611 w 9505056"/>
                <a:gd name="connsiteY1-4" fmla="*/ 0 h 4452528"/>
                <a:gd name="connsiteX2-5" fmla="*/ 9505056 w 9505056"/>
                <a:gd name="connsiteY2-6" fmla="*/ 0 h 4452528"/>
                <a:gd name="connsiteX3-7" fmla="*/ 9505056 w 9505056"/>
                <a:gd name="connsiteY3-8" fmla="*/ 4452528 h 4452528"/>
                <a:gd name="connsiteX4-9" fmla="*/ 0 w 9505056"/>
                <a:gd name="connsiteY4-10" fmla="*/ 4452528 h 4452528"/>
                <a:gd name="connsiteX5-11" fmla="*/ 0 w 9505056"/>
                <a:gd name="connsiteY5-12" fmla="*/ 0 h 4452528"/>
                <a:gd name="connsiteX6-13" fmla="*/ 3996443 w 9505056"/>
                <a:gd name="connsiteY6-14" fmla="*/ 0 h 4452528"/>
                <a:gd name="connsiteX7-15" fmla="*/ 4087883 w 9505056"/>
                <a:gd name="connsiteY7-16" fmla="*/ 309207 h 4452528"/>
                <a:gd name="connsiteX0-17" fmla="*/ 5508611 w 9505056"/>
                <a:gd name="connsiteY0-18" fmla="*/ 217767 h 4452528"/>
                <a:gd name="connsiteX1-19" fmla="*/ 5508611 w 9505056"/>
                <a:gd name="connsiteY1-20" fmla="*/ 0 h 4452528"/>
                <a:gd name="connsiteX2-21" fmla="*/ 9505056 w 9505056"/>
                <a:gd name="connsiteY2-22" fmla="*/ 0 h 4452528"/>
                <a:gd name="connsiteX3-23" fmla="*/ 9505056 w 9505056"/>
                <a:gd name="connsiteY3-24" fmla="*/ 4452528 h 4452528"/>
                <a:gd name="connsiteX4-25" fmla="*/ 0 w 9505056"/>
                <a:gd name="connsiteY4-26" fmla="*/ 4452528 h 4452528"/>
                <a:gd name="connsiteX5-27" fmla="*/ 0 w 9505056"/>
                <a:gd name="connsiteY5-28" fmla="*/ 0 h 4452528"/>
                <a:gd name="connsiteX6-29" fmla="*/ 3996443 w 9505056"/>
                <a:gd name="connsiteY6-30" fmla="*/ 0 h 4452528"/>
                <a:gd name="connsiteX0-31" fmla="*/ 5508611 w 9505056"/>
                <a:gd name="connsiteY0-32" fmla="*/ 0 h 4452528"/>
                <a:gd name="connsiteX1-33" fmla="*/ 9505056 w 9505056"/>
                <a:gd name="connsiteY1-34" fmla="*/ 0 h 4452528"/>
                <a:gd name="connsiteX2-35" fmla="*/ 9505056 w 9505056"/>
                <a:gd name="connsiteY2-36" fmla="*/ 4452528 h 4452528"/>
                <a:gd name="connsiteX3-37" fmla="*/ 0 w 9505056"/>
                <a:gd name="connsiteY3-38" fmla="*/ 4452528 h 4452528"/>
                <a:gd name="connsiteX4-39" fmla="*/ 0 w 9505056"/>
                <a:gd name="connsiteY4-40" fmla="*/ 0 h 4452528"/>
                <a:gd name="connsiteX5-41" fmla="*/ 3996443 w 9505056"/>
                <a:gd name="connsiteY5-42" fmla="*/ 0 h 44525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9505056" h="4452528">
                  <a:moveTo>
                    <a:pt x="5508611" y="0"/>
                  </a:moveTo>
                  <a:lnTo>
                    <a:pt x="9505056" y="0"/>
                  </a:lnTo>
                  <a:lnTo>
                    <a:pt x="9505056" y="4452528"/>
                  </a:lnTo>
                  <a:lnTo>
                    <a:pt x="0" y="4452528"/>
                  </a:lnTo>
                  <a:lnTo>
                    <a:pt x="0" y="0"/>
                  </a:lnTo>
                  <a:lnTo>
                    <a:pt x="3996443" y="0"/>
                  </a:lnTo>
                </a:path>
              </a:pathLst>
            </a:custGeom>
            <a:noFill/>
            <a:ln w="98425" cap="rnd">
              <a:solidFill>
                <a:schemeClr val="tx2">
                  <a:alpha val="21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şḻîḍè"/>
            <p:cNvSpPr/>
            <p:nvPr/>
          </p:nvSpPr>
          <p:spPr bwMode="auto">
            <a:xfrm>
              <a:off x="1146000" y="2033566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š1iḍè"/>
            <p:cNvSpPr/>
            <p:nvPr/>
          </p:nvSpPr>
          <p:spPr bwMode="auto">
            <a:xfrm>
              <a:off x="1146000" y="2793084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ṩľídé"/>
            <p:cNvSpPr/>
            <p:nvPr/>
          </p:nvSpPr>
          <p:spPr bwMode="auto">
            <a:xfrm>
              <a:off x="1146000" y="3552603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ŝlïdê"/>
            <p:cNvSpPr/>
            <p:nvPr/>
          </p:nvSpPr>
          <p:spPr bwMode="auto">
            <a:xfrm>
              <a:off x="1146000" y="4312122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s1idé"/>
            <p:cNvSpPr/>
            <p:nvPr/>
          </p:nvSpPr>
          <p:spPr bwMode="auto">
            <a:xfrm>
              <a:off x="1146000" y="5071640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šḻïḑe"/>
            <p:cNvSpPr/>
            <p:nvPr/>
          </p:nvSpPr>
          <p:spPr bwMode="auto">
            <a:xfrm>
              <a:off x="1146000" y="2033566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4" name="îṧlide"/>
            <p:cNvSpPr/>
            <p:nvPr/>
          </p:nvSpPr>
          <p:spPr bwMode="auto">
            <a:xfrm>
              <a:off x="1146000" y="2793084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5" name="íṣḷïďe"/>
            <p:cNvSpPr/>
            <p:nvPr/>
          </p:nvSpPr>
          <p:spPr bwMode="auto">
            <a:xfrm>
              <a:off x="1146000" y="3552602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6" name="íśľíḋé"/>
            <p:cNvSpPr/>
            <p:nvPr/>
          </p:nvSpPr>
          <p:spPr bwMode="auto">
            <a:xfrm>
              <a:off x="1146000" y="4312120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4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7" name="išḻiďè"/>
            <p:cNvSpPr/>
            <p:nvPr/>
          </p:nvSpPr>
          <p:spPr bwMode="auto">
            <a:xfrm>
              <a:off x="1146000" y="5071638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5">
                      <a:lumMod val="100000"/>
                    </a:schemeClr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2509776" y="2065209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2509776" y="2824727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509776" y="3584245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509776" y="4343763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509776" y="5103281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íšḷíḑé"/>
            <p:cNvSpPr/>
            <p:nvPr/>
          </p:nvSpPr>
          <p:spPr bwMode="auto">
            <a:xfrm>
              <a:off x="2901000" y="2033566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/>
                <a:t>总体结构</a:t>
              </a:r>
            </a:p>
          </p:txBody>
        </p:sp>
        <p:sp>
          <p:nvSpPr>
            <p:cNvPr id="24" name="íṥḻíḓe"/>
            <p:cNvSpPr/>
            <p:nvPr/>
          </p:nvSpPr>
          <p:spPr bwMode="auto">
            <a:xfrm>
              <a:off x="2901000" y="2793084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r>
                <a:rPr lang="zh-CN" altLang="en-US" b="1" dirty="0"/>
                <a:t>关键问题与接口设计</a:t>
              </a:r>
            </a:p>
          </p:txBody>
        </p:sp>
        <p:sp>
          <p:nvSpPr>
            <p:cNvPr id="25" name="íṩļiḍè"/>
            <p:cNvSpPr/>
            <p:nvPr/>
          </p:nvSpPr>
          <p:spPr bwMode="auto">
            <a:xfrm>
              <a:off x="2901000" y="3552602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b="1" dirty="0"/>
                <a:t>详细设计</a:t>
              </a:r>
            </a:p>
          </p:txBody>
        </p:sp>
        <p:sp>
          <p:nvSpPr>
            <p:cNvPr id="26" name="iŝlïḑê"/>
            <p:cNvSpPr/>
            <p:nvPr/>
          </p:nvSpPr>
          <p:spPr bwMode="auto">
            <a:xfrm>
              <a:off x="2901000" y="4312120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b="1" dirty="0"/>
                <a:t>需求可追踪性说明</a:t>
              </a:r>
            </a:p>
          </p:txBody>
        </p:sp>
        <p:sp>
          <p:nvSpPr>
            <p:cNvPr id="27" name="íṡļíḑé"/>
            <p:cNvSpPr/>
            <p:nvPr/>
          </p:nvSpPr>
          <p:spPr bwMode="auto">
            <a:xfrm>
              <a:off x="2901000" y="5071638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/>
                <a:t>前项的调整与修改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61490" y="3088505"/>
            <a:ext cx="4546600" cy="1015623"/>
          </a:xfrm>
        </p:spPr>
        <p:txBody>
          <a:bodyPr/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Supporting text here.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1490" y="2431713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0" dirty="0"/>
              <a:t>关键问题与解决方案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8AE241C8-A747-476D-8484-7516B183B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490" y="3185487"/>
            <a:ext cx="4672510" cy="2162368"/>
          </a:xfrm>
        </p:spPr>
        <p:txBody>
          <a:bodyPr>
            <a:normAutofit/>
          </a:bodyPr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紧急避障</a:t>
            </a:r>
            <a:endParaRPr lang="en-US" altLang="zh-CN" sz="24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无线数据传输</a:t>
            </a:r>
            <a:endParaRPr lang="en-US" altLang="zh-CN" sz="24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确定被抓取物体</a:t>
            </a:r>
            <a:endParaRPr lang="en-US" altLang="zh-CN" sz="2400" dirty="0"/>
          </a:p>
          <a:p>
            <a:pPr lvl="0" algn="l"/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紧急避障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E68E80E5-AC20-465C-B331-35D08B14A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787356"/>
            <a:ext cx="10320469" cy="3283289"/>
          </a:xfrm>
          <a:prstGeom prst="rect">
            <a:avLst/>
          </a:prstGeom>
        </p:spPr>
      </p:pic>
      <p:sp>
        <p:nvSpPr>
          <p:cNvPr id="33" name="ïśļîḍé">
            <a:extLst>
              <a:ext uri="{FF2B5EF4-FFF2-40B4-BE49-F238E27FC236}">
                <a16:creationId xmlns:a16="http://schemas.microsoft.com/office/drawing/2014/main" id="{81597BE6-5663-433F-ABA8-BB1EFCC75EE3}"/>
              </a:ext>
            </a:extLst>
          </p:cNvPr>
          <p:cNvSpPr txBox="1"/>
          <p:nvPr/>
        </p:nvSpPr>
        <p:spPr bwMode="auto">
          <a:xfrm>
            <a:off x="2388901" y="5070645"/>
            <a:ext cx="7412608" cy="47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/>
              <a:t>机器人处理一条命令的流程</a:t>
            </a:r>
            <a:endParaRPr lang="en-US" altLang="zh-CN" sz="1800" b="1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2145ED6-B4AF-4C51-924F-68EAD2103DB5}"/>
              </a:ext>
            </a:extLst>
          </p:cNvPr>
          <p:cNvSpPr/>
          <p:nvPr/>
        </p:nvSpPr>
        <p:spPr>
          <a:xfrm>
            <a:off x="7361848" y="1787356"/>
            <a:ext cx="2088573" cy="1984544"/>
          </a:xfrm>
          <a:prstGeom prst="rect">
            <a:avLst/>
          </a:prstGeom>
          <a:noFill/>
          <a:ln w="101600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67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718" y="0"/>
            <a:ext cx="10850563" cy="1028699"/>
          </a:xfrm>
        </p:spPr>
        <p:txBody>
          <a:bodyPr/>
          <a:lstStyle/>
          <a:p>
            <a:r>
              <a:rPr lang="zh-CN" altLang="en-US" dirty="0"/>
              <a:t>紧急避障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49E97915-9FBE-4A55-B151-89C71E7CB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508" y="904672"/>
            <a:ext cx="6498983" cy="60980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无线数据传输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8D607EE1-AE7E-4206-9004-9CF801768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572110"/>
              </p:ext>
            </p:extLst>
          </p:nvPr>
        </p:nvGraphicFramePr>
        <p:xfrm>
          <a:off x="2258079" y="1811181"/>
          <a:ext cx="7675842" cy="3587672"/>
        </p:xfrm>
        <a:graphic>
          <a:graphicData uri="http://schemas.openxmlformats.org/drawingml/2006/table">
            <a:tbl>
              <a:tblPr/>
              <a:tblGrid>
                <a:gridCol w="4654501">
                  <a:extLst>
                    <a:ext uri="{9D8B030D-6E8A-4147-A177-3AD203B41FA5}">
                      <a16:colId xmlns:a16="http://schemas.microsoft.com/office/drawing/2014/main" val="2921199816"/>
                    </a:ext>
                  </a:extLst>
                </a:gridCol>
                <a:gridCol w="3021341">
                  <a:extLst>
                    <a:ext uri="{9D8B030D-6E8A-4147-A177-3AD203B41FA5}">
                      <a16:colId xmlns:a16="http://schemas.microsoft.com/office/drawing/2014/main" val="1428659597"/>
                    </a:ext>
                  </a:extLst>
                </a:gridCol>
              </a:tblGrid>
              <a:tr h="44845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接口函数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功能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548555"/>
                  </a:ext>
                </a:extLst>
              </a:tr>
              <a:tr h="4484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SOCKET socket( int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af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, int type, int protocol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创建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40989"/>
                  </a:ext>
                </a:extLst>
              </a:tr>
              <a:tr h="4484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 bind( SOCKET s, struct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sockaddr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*name, int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namelen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将本地地址与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socket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绑定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723130"/>
                  </a:ext>
                </a:extLst>
              </a:tr>
              <a:tr h="448459"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 listen( SOCKET s, int backlog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在套接字上监听连接请求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645185"/>
                  </a:ext>
                </a:extLst>
              </a:tr>
              <a:tr h="4484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 connect( SOCKET s, struct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sockaddr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*name, int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namelen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与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name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指定的地址建立连接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232479"/>
                  </a:ext>
                </a:extLst>
              </a:tr>
              <a:tr h="4484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SOCKET accept(SOCKET s, struct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sockaddr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*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addr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, int *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addrlen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接受与本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socket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的连接请求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676398"/>
                  </a:ext>
                </a:extLst>
              </a:tr>
              <a:tr h="448459"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 send( SOCKET s, char *buf, int len, int flags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在连接的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socket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上发送数据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833194"/>
                  </a:ext>
                </a:extLst>
              </a:tr>
              <a:tr h="448459"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 recv( SOCKET s, char* buf, int len, int flags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在连接的或绑定的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socket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上接收数据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745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36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无线数据传输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2C39D9-9118-4F48-ABD4-A18823592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457" y="0"/>
            <a:ext cx="5423496" cy="72428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选择被抓取物体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3642F41-4630-442E-B57B-C0BA70012BAE}"/>
              </a:ext>
            </a:extLst>
          </p:cNvPr>
          <p:cNvGrpSpPr/>
          <p:nvPr/>
        </p:nvGrpSpPr>
        <p:grpSpPr>
          <a:xfrm>
            <a:off x="4269976" y="1829602"/>
            <a:ext cx="3650457" cy="4247199"/>
            <a:chOff x="4270772" y="1778726"/>
            <a:chExt cx="3650457" cy="4247199"/>
          </a:xfrm>
        </p:grpSpPr>
        <p:sp>
          <p:nvSpPr>
            <p:cNvPr id="42" name="íṣľîḍe">
              <a:extLst>
                <a:ext uri="{FF2B5EF4-FFF2-40B4-BE49-F238E27FC236}">
                  <a16:creationId xmlns:a16="http://schemas.microsoft.com/office/drawing/2014/main" id="{0282FC81-CED7-4A60-886F-D909A86F245F}"/>
                </a:ext>
              </a:extLst>
            </p:cNvPr>
            <p:cNvSpPr/>
            <p:nvPr/>
          </p:nvSpPr>
          <p:spPr>
            <a:xfrm>
              <a:off x="5443140" y="1778726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íṥḻïďê">
              <a:extLst>
                <a:ext uri="{FF2B5EF4-FFF2-40B4-BE49-F238E27FC236}">
                  <a16:creationId xmlns:a16="http://schemas.microsoft.com/office/drawing/2014/main" id="{EC5290F5-A514-4F55-893C-EA64CC2BF1AC}"/>
                </a:ext>
              </a:extLst>
            </p:cNvPr>
            <p:cNvSpPr/>
            <p:nvPr/>
          </p:nvSpPr>
          <p:spPr>
            <a:xfrm>
              <a:off x="4270772" y="2048533"/>
              <a:ext cx="3650457" cy="3977392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BD374A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îslíḓé">
              <a:extLst>
                <a:ext uri="{FF2B5EF4-FFF2-40B4-BE49-F238E27FC236}">
                  <a16:creationId xmlns:a16="http://schemas.microsoft.com/office/drawing/2014/main" id="{DACC534C-943E-42CF-8EB3-61DBF4EBEF3A}"/>
                </a:ext>
              </a:extLst>
            </p:cNvPr>
            <p:cNvSpPr/>
            <p:nvPr/>
          </p:nvSpPr>
          <p:spPr>
            <a:xfrm>
              <a:off x="5576489" y="1778726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iŝḷiḓê">
              <a:extLst>
                <a:ext uri="{FF2B5EF4-FFF2-40B4-BE49-F238E27FC236}">
                  <a16:creationId xmlns:a16="http://schemas.microsoft.com/office/drawing/2014/main" id="{4E6290C7-B15D-498D-BB1C-771944A3EB8E}"/>
                </a:ext>
              </a:extLst>
            </p:cNvPr>
            <p:cNvSpPr/>
            <p:nvPr/>
          </p:nvSpPr>
          <p:spPr bwMode="auto">
            <a:xfrm>
              <a:off x="5878354" y="2077395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iṡlîḍè">
              <a:extLst>
                <a:ext uri="{FF2B5EF4-FFF2-40B4-BE49-F238E27FC236}">
                  <a16:creationId xmlns:a16="http://schemas.microsoft.com/office/drawing/2014/main" id="{BC9A5CBB-7331-4D02-934B-1A6F915813DA}"/>
                </a:ext>
              </a:extLst>
            </p:cNvPr>
            <p:cNvSpPr/>
            <p:nvPr/>
          </p:nvSpPr>
          <p:spPr bwMode="auto">
            <a:xfrm>
              <a:off x="4314389" y="2850739"/>
              <a:ext cx="3541517" cy="2054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45720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lang="zh-CN" altLang="en-US" sz="2000" dirty="0">
                  <a:solidFill>
                    <a:srgbClr val="000000"/>
                  </a:solidFill>
                </a:rPr>
                <a:t>机器人与移动设备已经建立连接，调用</a:t>
              </a:r>
              <a:r>
                <a:rPr lang="en-US" altLang="zh-CN" sz="2000" dirty="0" err="1">
                  <a:solidFill>
                    <a:srgbClr val="000000"/>
                  </a:solidFill>
                </a:rPr>
                <a:t>i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mg2base64()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将图片进行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base64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转码，通过</a:t>
              </a:r>
              <a:r>
                <a:rPr lang="en-US" altLang="zh-CN" sz="2000" dirty="0">
                  <a:solidFill>
                    <a:srgbClr val="000000"/>
                  </a:solidFill>
                </a:rPr>
                <a:t>send()</a:t>
              </a:r>
              <a:r>
                <a:rPr lang="zh-CN" altLang="en-US" sz="2000" dirty="0">
                  <a:solidFill>
                    <a:srgbClr val="000000"/>
                  </a:solidFill>
                </a:rPr>
                <a:t>发送至移动设备。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86DC802B-6AD7-46D8-A1DF-51C1BBB07052}"/>
              </a:ext>
            </a:extLst>
          </p:cNvPr>
          <p:cNvGrpSpPr/>
          <p:nvPr/>
        </p:nvGrpSpPr>
        <p:grpSpPr>
          <a:xfrm>
            <a:off x="8090746" y="2432904"/>
            <a:ext cx="3867150" cy="4247199"/>
            <a:chOff x="4156074" y="1778726"/>
            <a:chExt cx="3867150" cy="4247199"/>
          </a:xfrm>
        </p:grpSpPr>
        <p:sp>
          <p:nvSpPr>
            <p:cNvPr id="48" name="íṣľîḍe">
              <a:extLst>
                <a:ext uri="{FF2B5EF4-FFF2-40B4-BE49-F238E27FC236}">
                  <a16:creationId xmlns:a16="http://schemas.microsoft.com/office/drawing/2014/main" id="{38F39A76-2A6E-40B2-BDB7-BB7DC78156E4}"/>
                </a:ext>
              </a:extLst>
            </p:cNvPr>
            <p:cNvSpPr/>
            <p:nvPr/>
          </p:nvSpPr>
          <p:spPr>
            <a:xfrm>
              <a:off x="5443140" y="1778726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íṥḻïďê">
              <a:extLst>
                <a:ext uri="{FF2B5EF4-FFF2-40B4-BE49-F238E27FC236}">
                  <a16:creationId xmlns:a16="http://schemas.microsoft.com/office/drawing/2014/main" id="{66EC8AB2-CFA4-4367-9201-3D008FCE25F9}"/>
                </a:ext>
              </a:extLst>
            </p:cNvPr>
            <p:cNvSpPr/>
            <p:nvPr/>
          </p:nvSpPr>
          <p:spPr>
            <a:xfrm>
              <a:off x="4270772" y="2048533"/>
              <a:ext cx="3650457" cy="3977392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BD374A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îslíḓé">
              <a:extLst>
                <a:ext uri="{FF2B5EF4-FFF2-40B4-BE49-F238E27FC236}">
                  <a16:creationId xmlns:a16="http://schemas.microsoft.com/office/drawing/2014/main" id="{12CE0BE7-F49F-467C-8447-18D7837F44BA}"/>
                </a:ext>
              </a:extLst>
            </p:cNvPr>
            <p:cNvSpPr/>
            <p:nvPr/>
          </p:nvSpPr>
          <p:spPr>
            <a:xfrm>
              <a:off x="5576489" y="1778726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iŝḷiḓê">
              <a:extLst>
                <a:ext uri="{FF2B5EF4-FFF2-40B4-BE49-F238E27FC236}">
                  <a16:creationId xmlns:a16="http://schemas.microsoft.com/office/drawing/2014/main" id="{FFB4CC98-6576-40A0-85B4-1F85486B55AC}"/>
                </a:ext>
              </a:extLst>
            </p:cNvPr>
            <p:cNvSpPr/>
            <p:nvPr/>
          </p:nvSpPr>
          <p:spPr bwMode="auto">
            <a:xfrm>
              <a:off x="5878354" y="2077395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iṡlîḍè">
              <a:extLst>
                <a:ext uri="{FF2B5EF4-FFF2-40B4-BE49-F238E27FC236}">
                  <a16:creationId xmlns:a16="http://schemas.microsoft.com/office/drawing/2014/main" id="{1CDB71A6-3F4D-4470-A19B-512A988131C4}"/>
                </a:ext>
              </a:extLst>
            </p:cNvPr>
            <p:cNvSpPr/>
            <p:nvPr/>
          </p:nvSpPr>
          <p:spPr bwMode="auto">
            <a:xfrm>
              <a:off x="4156074" y="3027443"/>
              <a:ext cx="3867150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4AAB5EE1-EF9A-4F55-8B4B-9976437350C7}"/>
              </a:ext>
            </a:extLst>
          </p:cNvPr>
          <p:cNvGrpSpPr/>
          <p:nvPr/>
        </p:nvGrpSpPr>
        <p:grpSpPr>
          <a:xfrm>
            <a:off x="363950" y="1164778"/>
            <a:ext cx="3650457" cy="4247199"/>
            <a:chOff x="4270772" y="1778726"/>
            <a:chExt cx="3650457" cy="4247199"/>
          </a:xfrm>
        </p:grpSpPr>
        <p:sp>
          <p:nvSpPr>
            <p:cNvPr id="54" name="íṣľîḍe">
              <a:extLst>
                <a:ext uri="{FF2B5EF4-FFF2-40B4-BE49-F238E27FC236}">
                  <a16:creationId xmlns:a16="http://schemas.microsoft.com/office/drawing/2014/main" id="{0F54B65E-F70D-419B-ACEB-454695B94EBA}"/>
                </a:ext>
              </a:extLst>
            </p:cNvPr>
            <p:cNvSpPr/>
            <p:nvPr/>
          </p:nvSpPr>
          <p:spPr>
            <a:xfrm>
              <a:off x="5443140" y="1778726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íṥḻïďê">
              <a:extLst>
                <a:ext uri="{FF2B5EF4-FFF2-40B4-BE49-F238E27FC236}">
                  <a16:creationId xmlns:a16="http://schemas.microsoft.com/office/drawing/2014/main" id="{68096039-23EC-4B35-B2E2-A2292850D4D4}"/>
                </a:ext>
              </a:extLst>
            </p:cNvPr>
            <p:cNvSpPr/>
            <p:nvPr/>
          </p:nvSpPr>
          <p:spPr>
            <a:xfrm>
              <a:off x="4270772" y="2048533"/>
              <a:ext cx="3650457" cy="3977392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BD374A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îslíḓé">
              <a:extLst>
                <a:ext uri="{FF2B5EF4-FFF2-40B4-BE49-F238E27FC236}">
                  <a16:creationId xmlns:a16="http://schemas.microsoft.com/office/drawing/2014/main" id="{28C98AD8-FCFE-4AE9-A7EA-F1A0FE57B910}"/>
                </a:ext>
              </a:extLst>
            </p:cNvPr>
            <p:cNvSpPr/>
            <p:nvPr/>
          </p:nvSpPr>
          <p:spPr>
            <a:xfrm>
              <a:off x="5576489" y="1778726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iŝḷiḓê">
              <a:extLst>
                <a:ext uri="{FF2B5EF4-FFF2-40B4-BE49-F238E27FC236}">
                  <a16:creationId xmlns:a16="http://schemas.microsoft.com/office/drawing/2014/main" id="{39BFC1D9-12F9-46F6-B692-0B7690FFA242}"/>
                </a:ext>
              </a:extLst>
            </p:cNvPr>
            <p:cNvSpPr/>
            <p:nvPr/>
          </p:nvSpPr>
          <p:spPr bwMode="auto">
            <a:xfrm>
              <a:off x="5878354" y="2077395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iṡlîḍè">
              <a:extLst>
                <a:ext uri="{FF2B5EF4-FFF2-40B4-BE49-F238E27FC236}">
                  <a16:creationId xmlns:a16="http://schemas.microsoft.com/office/drawing/2014/main" id="{7159CA9F-C044-4F75-97CB-E9E188EE9F3A}"/>
                </a:ext>
              </a:extLst>
            </p:cNvPr>
            <p:cNvSpPr/>
            <p:nvPr/>
          </p:nvSpPr>
          <p:spPr bwMode="auto">
            <a:xfrm>
              <a:off x="4394285" y="3173584"/>
              <a:ext cx="3412187" cy="200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lang="zh-CN" altLang="en-US" sz="2000" dirty="0">
                  <a:solidFill>
                    <a:srgbClr val="000000"/>
                  </a:solidFill>
                </a:rPr>
                <a:t>机器人行驶至目的地点后，调用</a:t>
              </a:r>
              <a:r>
                <a:rPr lang="en-US" altLang="zh-CN" sz="2000" dirty="0" err="1">
                  <a:solidFill>
                    <a:srgbClr val="000000"/>
                  </a:solidFill>
                </a:rPr>
                <a:t>Obj_detect</a:t>
              </a:r>
              <a:r>
                <a:rPr lang="en-US" altLang="zh-CN" sz="2000" dirty="0">
                  <a:solidFill>
                    <a:srgbClr val="000000"/>
                  </a:solidFill>
                </a:rPr>
                <a:t>()</a:t>
              </a:r>
              <a:r>
                <a:rPr lang="zh-CN" altLang="en-US" sz="2000" dirty="0">
                  <a:solidFill>
                    <a:srgbClr val="000000"/>
                  </a:solidFill>
                </a:rPr>
                <a:t>进行物体识别。随后使用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DrawBox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()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和</a:t>
              </a:r>
              <a:r>
                <a:rPr lang="en-US" altLang="zh-CN" sz="2000" dirty="0" err="1">
                  <a:solidFill>
                    <a:srgbClr val="000000"/>
                  </a:solidFill>
                </a:rPr>
                <a:t>DrawText</a:t>
              </a:r>
              <a:r>
                <a:rPr lang="en-US" altLang="zh-CN" sz="2000" dirty="0">
                  <a:solidFill>
                    <a:srgbClr val="000000"/>
                  </a:solidFill>
                </a:rPr>
                <a:t>()</a:t>
              </a:r>
              <a:r>
                <a:rPr lang="zh-CN" altLang="en-US" sz="2000" dirty="0">
                  <a:solidFill>
                    <a:srgbClr val="000000"/>
                  </a:solidFill>
                </a:rPr>
                <a:t>在识别的物体上添加边框与文字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" name="iṡlîḍè">
            <a:extLst>
              <a:ext uri="{FF2B5EF4-FFF2-40B4-BE49-F238E27FC236}">
                <a16:creationId xmlns:a16="http://schemas.microsoft.com/office/drawing/2014/main" id="{BA822A62-370B-4A45-A5F8-5ACA92E563E5}"/>
              </a:ext>
            </a:extLst>
          </p:cNvPr>
          <p:cNvSpPr/>
          <p:nvPr/>
        </p:nvSpPr>
        <p:spPr bwMode="auto">
          <a:xfrm>
            <a:off x="8253562" y="3599687"/>
            <a:ext cx="3541517" cy="2054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D374A"/>
              </a:buClr>
              <a:buSzPct val="150000"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移动设备收到数据后进行解码，还原出图片并显示，用户在移动端选择需要抓取的物体，下达抓取命令。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159447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439031c0-57b2-43ea-9fab-3192a86c59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48ef244-3850-4800-9882-63d3c6849d3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ceb79f8-eb92-404b-8100-9145e4f4c31b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B4E72"/>
      </a:accent1>
      <a:accent2>
        <a:srgbClr val="2790B0"/>
      </a:accent2>
      <a:accent3>
        <a:srgbClr val="94BA65"/>
      </a:accent3>
      <a:accent4>
        <a:srgbClr val="353432"/>
      </a:accent4>
      <a:accent5>
        <a:srgbClr val="4E4D4A"/>
      </a:accent5>
      <a:accent6>
        <a:srgbClr val="BFBFBF"/>
      </a:accent6>
      <a:hlink>
        <a:srgbClr val="0077B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63</TotalTime>
  <Words>675</Words>
  <Application>Microsoft Office PowerPoint</Application>
  <PresentationFormat>宽屏</PresentationFormat>
  <Paragraphs>99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黑体</vt:lpstr>
      <vt:lpstr>宋体</vt:lpstr>
      <vt:lpstr>微软雅黑</vt:lpstr>
      <vt:lpstr>Arial</vt:lpstr>
      <vt:lpstr>Calibri</vt:lpstr>
      <vt:lpstr>Impact</vt:lpstr>
      <vt:lpstr>主题5</vt:lpstr>
      <vt:lpstr>代码分析评审</vt:lpstr>
      <vt:lpstr>PowerPoint 演示文稿</vt:lpstr>
      <vt:lpstr>Section Header Here</vt:lpstr>
      <vt:lpstr>关键问题与解决方案</vt:lpstr>
      <vt:lpstr>紧急避障</vt:lpstr>
      <vt:lpstr>紧急避障</vt:lpstr>
      <vt:lpstr>无线数据传输</vt:lpstr>
      <vt:lpstr>无线数据传输</vt:lpstr>
      <vt:lpstr>选择被抓取物体</vt:lpstr>
      <vt:lpstr>选择被抓取物体</vt:lpstr>
      <vt:lpstr>接口设计</vt:lpstr>
      <vt:lpstr>用户界面设计</vt:lpstr>
      <vt:lpstr>内部接口</vt:lpstr>
      <vt:lpstr>内部接口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Z N</cp:lastModifiedBy>
  <cp:revision>28</cp:revision>
  <cp:lastPrinted>2017-12-11T16:00:00Z</cp:lastPrinted>
  <dcterms:created xsi:type="dcterms:W3CDTF">2017-12-11T16:00:00Z</dcterms:created>
  <dcterms:modified xsi:type="dcterms:W3CDTF">2019-04-22T14:04:19Z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2018-09-05T06:34:13.0891959Z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2052-11.1.0.8567</vt:lpwstr>
  </property>
</Properties>
</file>