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2"/>
  </p:sldMasterIdLst>
  <p:notesMasterIdLst>
    <p:notesMasterId r:id="rId28"/>
  </p:notesMasterIdLst>
  <p:sldIdLst>
    <p:sldId id="1729" r:id="rId3"/>
    <p:sldId id="275" r:id="rId4"/>
    <p:sldId id="1747" r:id="rId5"/>
    <p:sldId id="257" r:id="rId6"/>
    <p:sldId id="1746" r:id="rId7"/>
    <p:sldId id="1748" r:id="rId8"/>
    <p:sldId id="263" r:id="rId9"/>
    <p:sldId id="261" r:id="rId10"/>
    <p:sldId id="262" r:id="rId11"/>
    <p:sldId id="1740" r:id="rId12"/>
    <p:sldId id="1741" r:id="rId13"/>
    <p:sldId id="1743" r:id="rId14"/>
    <p:sldId id="1744" r:id="rId15"/>
    <p:sldId id="1745" r:id="rId16"/>
    <p:sldId id="258" r:id="rId17"/>
    <p:sldId id="1730" r:id="rId18"/>
    <p:sldId id="1731" r:id="rId19"/>
    <p:sldId id="1734" r:id="rId20"/>
    <p:sldId id="1732" r:id="rId21"/>
    <p:sldId id="1733" r:id="rId22"/>
    <p:sldId id="1735" r:id="rId23"/>
    <p:sldId id="1736" r:id="rId24"/>
    <p:sldId id="1737" r:id="rId25"/>
    <p:sldId id="1739" r:id="rId26"/>
    <p:sldId id="173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61"/>
    <a:srgbClr val="2EBACE"/>
    <a:srgbClr val="D6EEFA"/>
    <a:srgbClr val="F2FAFD"/>
    <a:srgbClr val="F6FCFE"/>
    <a:srgbClr val="E51111"/>
    <a:srgbClr val="015978"/>
    <a:srgbClr val="1B8BA1"/>
    <a:srgbClr val="66DADA"/>
    <a:srgbClr val="1B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8" autoAdjust="0"/>
    <p:restoredTop sz="94660"/>
  </p:normalViewPr>
  <p:slideViewPr>
    <p:cSldViewPr snapToGrid="0">
      <p:cViewPr varScale="1">
        <p:scale>
          <a:sx n="40" d="100"/>
          <a:sy n="40" d="100"/>
        </p:scale>
        <p:origin x="40" y="40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officeplus.cn/Template/Home.shtml" TargetMode="Externa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69925" y="2150019"/>
            <a:ext cx="4423002"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p:nvPr>
        </p:nvSpPr>
        <p:spPr>
          <a:xfrm>
            <a:off x="669925" y="1320800"/>
            <a:ext cx="4423002" cy="698591"/>
          </a:xfrm>
        </p:spPr>
        <p:txBody>
          <a:bodyPr anchor="ctr">
            <a:normAutofit/>
          </a:bodyPr>
          <a:lstStyle>
            <a:lvl1pPr algn="l">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60" name="组合 59"/>
          <p:cNvGrpSpPr/>
          <p:nvPr userDrawn="1"/>
        </p:nvGrpSpPr>
        <p:grpSpPr>
          <a:xfrm>
            <a:off x="-12088" y="4794394"/>
            <a:ext cx="12204089" cy="2063607"/>
            <a:chOff x="-12088" y="4794394"/>
            <a:chExt cx="12204089" cy="2063607"/>
          </a:xfrm>
        </p:grpSpPr>
        <p:sp>
          <p:nvSpPr>
            <p:cNvPr id="52" name="任意多边形: 形状 51"/>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4" name="任意多边形: 形状 53"/>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6" name="任意多边形: 形状 55"/>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8" name="任意多边形: 形状 57"/>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grpSp>
        <p:nvGrpSpPr>
          <p:cNvPr id="59" name="组合 58"/>
          <p:cNvGrpSpPr/>
          <p:nvPr userDrawn="1"/>
        </p:nvGrpSpPr>
        <p:grpSpPr>
          <a:xfrm>
            <a:off x="7778078" y="0"/>
            <a:ext cx="4413923" cy="3499502"/>
            <a:chOff x="7778078" y="0"/>
            <a:chExt cx="4413923" cy="3499502"/>
          </a:xfrm>
        </p:grpSpPr>
        <p:sp>
          <p:nvSpPr>
            <p:cNvPr id="42" name="任意多边形: 形状 41"/>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40" name="任意多边形: 形状 39"/>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8" name="任意多边形: 形状 37"/>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6" name="任意多边形: 形状 35"/>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7A5B2-D07D-4377-AECD-900F1F623A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81D815-0394-45AB-B1EA-E2F7E52814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3C1B67-F8A3-48A9-95AD-CFD528C27742}"/>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EA66A640-8642-496B-B940-68E5075A11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5062CE-4B32-45B3-B849-9FF96F26E2C4}"/>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387071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868E4-6BE1-4F14-81D0-B54A8549B34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704DE2-6463-488F-960A-80E89D918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9D4768-4B9B-491C-B0E5-154D55F6ACAC}"/>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2C83A4B0-D272-41FF-B986-24C320EE16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1974D0-C41B-4A54-BA67-FB77DCEFB8BE}"/>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332445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11B8B-DB06-48C6-9FB4-E612F26FD8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8A2211-8890-4C1F-B6E4-9F89FF047C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D766710-6037-436B-9616-3E8E591B3BD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025275-D0D4-4547-B785-74022BABFE43}"/>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0DB40B82-4867-4E69-84BD-2E01AEAF32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E534B2-9344-44CE-8B0E-6B8A482AE997}"/>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129214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ACBA9-FE01-4593-BD0E-EAA2EDF5DB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892294-888A-4AB6-B6E9-5FC1E3492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89E06D3-EC15-487C-B2B5-EFBEDFD81E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5BDA9B0-532F-4742-9ED2-354BC7A51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836D1E-CBC3-44A4-83C1-F15D3ECA458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DCD1473-687C-4E28-9BD7-E2647004F245}"/>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8" name="页脚占位符 7">
            <a:extLst>
              <a:ext uri="{FF2B5EF4-FFF2-40B4-BE49-F238E27FC236}">
                <a16:creationId xmlns:a16="http://schemas.microsoft.com/office/drawing/2014/main" id="{C0A2E28C-A66E-43FD-8642-282482E7E1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B1FFE3-9837-4AA8-AC25-5385362C0637}"/>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215621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26473-FB59-458F-8529-4C5CE5519D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1DB038-7E0B-4198-B55F-D44D052BDFB0}"/>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4" name="页脚占位符 3">
            <a:extLst>
              <a:ext uri="{FF2B5EF4-FFF2-40B4-BE49-F238E27FC236}">
                <a16:creationId xmlns:a16="http://schemas.microsoft.com/office/drawing/2014/main" id="{242993C3-9557-4353-85B9-6C30640B81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CE785C-B20D-4C7E-87EB-71BD951CE807}"/>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2015958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63AE17-E9C3-4D2B-9689-E370446B1E0C}"/>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3" name="页脚占位符 2">
            <a:extLst>
              <a:ext uri="{FF2B5EF4-FFF2-40B4-BE49-F238E27FC236}">
                <a16:creationId xmlns:a16="http://schemas.microsoft.com/office/drawing/2014/main" id="{07EA2551-0789-4CF0-B28A-3C671D71B1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D18695-DCAD-43CF-B239-62351DB164ED}"/>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743441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058C8-2D1C-41F2-A90C-B2697124A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CA3976-65A0-41E7-B559-E713D50BC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9BBAA4-0535-4090-95C2-46FAEC71F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BA1809-EB21-48F9-B68F-836FC8F5143E}"/>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765CDA0D-39CD-459A-940E-4FE471266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B45F01-A88F-4A79-BD20-1A4A7C4EB922}"/>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429329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F98EF-EDAC-499A-8E31-66015BF035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4FAF71-FE32-4589-8BF8-4A7F732FC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AF70-E99A-4B77-B3CC-EBAA1CC0C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DEBE4D-8FE4-4F19-ABB3-DAE41DEAF9EB}"/>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8ED84426-4080-45F9-9580-F8B6C3ED6C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43B3-4FA1-45D5-BDF5-2C9C8FED245A}"/>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3397532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32751-5990-4B06-8526-80E84BC689B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707611-2223-4505-B9D6-D5C4622CF2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3262F2-D1C3-495F-A81B-0EBFC8622183}"/>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DE93F1B2-A083-4B99-A247-17439C777A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7A7ECE-C549-4B4E-B935-F7AE965CDC37}"/>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4173001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077257-49C2-4682-8B5E-8ACA83FE80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1CCC89-0AAE-442D-B04C-1035CBD4959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D624C0-E5F4-47D2-B67D-D3E25B9748A0}"/>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C6A53820-C931-46DC-BF79-44BC3B7A98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0F583F-35F1-4CB9-914B-50EA05B1958B}"/>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341290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1956131" y="2352597"/>
            <a:ext cx="4535055" cy="656792"/>
          </a:xfrm>
        </p:spPr>
        <p:txBody>
          <a:bodyPr anchor="ctr">
            <a:normAutofit/>
          </a:bodyPr>
          <a:lstStyle>
            <a:lvl1pPr algn="ctr">
              <a:defRPr sz="2400" b="1">
                <a:solidFill>
                  <a:srgbClr val="003D6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1950358" y="3233648"/>
            <a:ext cx="4546600" cy="1015623"/>
          </a:xfrm>
        </p:spPr>
        <p:txBody>
          <a:bodyPr anchor="t">
            <a:normAutofit/>
          </a:bodyPr>
          <a:lstStyle>
            <a:lvl1pPr marL="0" indent="0" algn="ctr">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grpSp>
        <p:nvGrpSpPr>
          <p:cNvPr id="9" name="组合 8"/>
          <p:cNvGrpSpPr/>
          <p:nvPr userDrawn="1"/>
        </p:nvGrpSpPr>
        <p:grpSpPr>
          <a:xfrm flipV="1">
            <a:off x="8256760" y="-16020"/>
            <a:ext cx="3935241" cy="6874019"/>
            <a:chOff x="7778078" y="0"/>
            <a:chExt cx="4413923" cy="3499502"/>
          </a:xfrm>
        </p:grpSpPr>
        <p:sp>
          <p:nvSpPr>
            <p:cNvPr id="10" name="任意多边形: 形状 9"/>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1" name="任意多边形: 形状 10"/>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 name="任意多边形: 形状 11"/>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t>2019/6/3</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2019/6/3</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16" name="组合 15"/>
          <p:cNvGrpSpPr/>
          <p:nvPr userDrawn="1"/>
        </p:nvGrpSpPr>
        <p:grpSpPr>
          <a:xfrm flipH="1">
            <a:off x="-1" y="0"/>
            <a:ext cx="3893927" cy="3087232"/>
            <a:chOff x="7778078" y="0"/>
            <a:chExt cx="4413923" cy="3499502"/>
          </a:xfrm>
        </p:grpSpPr>
        <p:sp>
          <p:nvSpPr>
            <p:cNvPr id="17" name="任意多边形: 形状 16"/>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9" name="任意多边形: 形状 18"/>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1" name="任意多边形: 形状 20"/>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4" name="任意多边形: 形状 23"/>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grpSp>
        <p:nvGrpSpPr>
          <p:cNvPr id="25" name="组合 24"/>
          <p:cNvGrpSpPr/>
          <p:nvPr userDrawn="1"/>
        </p:nvGrpSpPr>
        <p:grpSpPr>
          <a:xfrm flipH="1">
            <a:off x="-12089" y="4291344"/>
            <a:ext cx="12204089" cy="2566658"/>
            <a:chOff x="-12088" y="4794394"/>
            <a:chExt cx="12204089" cy="2063607"/>
          </a:xfrm>
        </p:grpSpPr>
        <p:sp>
          <p:nvSpPr>
            <p:cNvPr id="26" name="任意多边形: 形状 25"/>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7" name="任意多边形: 形状 26"/>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8" name="任意多边形: 形状 27"/>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9" name="任意多边形: 形状 28"/>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8646D-3614-4456-B137-1DE16936BB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085EFA-1165-4535-824F-C6D347C0C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3FC0754-277F-45D2-AFB1-BD360AB8FEAF}"/>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DAFD00E8-6B4F-41C8-B842-C376671648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B6B496-A4CD-4638-841B-3E13B3C48DF4}"/>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7202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2019/6/3</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F9C465-EED2-4B64-A038-A25C78317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BCDD0D-A160-425D-B1AE-ACC1CDC0C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5AB146-BC18-44D8-A0C3-D317F1BDBB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1B7361DE-81F5-4299-98EE-FD4DD68E8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AF72A2-BC32-49EC-8276-88A936EF7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2924567278"/>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b="1" dirty="0"/>
              <a:t>Team108</a:t>
            </a:r>
          </a:p>
        </p:txBody>
      </p:sp>
      <p:sp>
        <p:nvSpPr>
          <p:cNvPr id="4" name="标题 3"/>
          <p:cNvSpPr>
            <a:spLocks noGrp="1"/>
          </p:cNvSpPr>
          <p:nvPr>
            <p:ph type="ctrTitle"/>
          </p:nvPr>
        </p:nvSpPr>
        <p:spPr/>
        <p:txBody>
          <a:bodyPr>
            <a:normAutofit/>
          </a:bodyPr>
          <a:lstStyle/>
          <a:p>
            <a:r>
              <a:rPr lang="zh-CN" altLang="en-US" dirty="0"/>
              <a:t>测试报告评审</a:t>
            </a:r>
          </a:p>
        </p:txBody>
      </p:sp>
      <p:sp>
        <p:nvSpPr>
          <p:cNvPr id="6" name="文本占位符 5"/>
          <p:cNvSpPr>
            <a:spLocks noGrp="1"/>
          </p:cNvSpPr>
          <p:nvPr>
            <p:ph type="body" sz="quarter" idx="10"/>
          </p:nvPr>
        </p:nvSpPr>
        <p:spPr>
          <a:xfrm>
            <a:off x="669925" y="3806534"/>
            <a:ext cx="2045144" cy="248371"/>
          </a:xfrm>
        </p:spPr>
        <p:txBody>
          <a:bodyPr/>
          <a:lstStyle/>
          <a:p>
            <a:pPr fontAlgn="auto">
              <a:lnSpc>
                <a:spcPct val="100000"/>
              </a:lnSpc>
            </a:pPr>
            <a:r>
              <a:rPr lang="en-US" altLang="zh-CN" sz="1800" dirty="0">
                <a:sym typeface="+mn-ea"/>
              </a:rPr>
              <a:t>16231183 </a:t>
            </a:r>
            <a:r>
              <a:rPr lang="zh-CN" altLang="en-US" sz="1800" dirty="0">
                <a:sym typeface="+mn-ea"/>
              </a:rPr>
              <a:t>李嘉业</a:t>
            </a:r>
            <a:endParaRPr lang="zh-CN" altLang="en-US" sz="1800" dirty="0"/>
          </a:p>
          <a:p>
            <a:pPr fontAlgn="auto">
              <a:lnSpc>
                <a:spcPct val="100000"/>
              </a:lnSpc>
            </a:pPr>
            <a:r>
              <a:rPr lang="en-US" altLang="zh-CN" sz="1800" dirty="0">
                <a:sym typeface="+mn-ea"/>
              </a:rPr>
              <a:t>16231136 </a:t>
            </a:r>
            <a:r>
              <a:rPr lang="zh-CN" altLang="en-US" sz="1800" dirty="0">
                <a:sym typeface="+mn-ea"/>
              </a:rPr>
              <a:t>张弩</a:t>
            </a:r>
            <a:endParaRPr lang="zh-CN" altLang="en-US" sz="1800" dirty="0"/>
          </a:p>
          <a:p>
            <a:pPr fontAlgn="auto">
              <a:lnSpc>
                <a:spcPct val="100000"/>
              </a:lnSpc>
            </a:pPr>
            <a:r>
              <a:rPr lang="en-US" altLang="zh-CN" sz="1800" dirty="0">
                <a:sym typeface="+mn-ea"/>
              </a:rPr>
              <a:t>16231112 </a:t>
            </a:r>
            <a:r>
              <a:rPr lang="zh-CN" altLang="en-US" sz="1800" dirty="0">
                <a:sym typeface="+mn-ea"/>
              </a:rPr>
              <a:t>王润安</a:t>
            </a:r>
            <a:endParaRPr lang="zh-CN" altLang="en-US" sz="1800" dirty="0"/>
          </a:p>
          <a:p>
            <a:pPr fontAlgn="auto">
              <a:lnSpc>
                <a:spcPct val="100000"/>
              </a:lnSpc>
            </a:pPr>
            <a:r>
              <a:rPr lang="en-US" altLang="zh-CN" sz="1800" dirty="0">
                <a:sym typeface="+mn-ea"/>
              </a:rPr>
              <a:t>16231173 </a:t>
            </a:r>
            <a:r>
              <a:rPr lang="zh-CN" altLang="en-US" sz="1800" dirty="0">
                <a:sym typeface="+mn-ea"/>
              </a:rPr>
              <a:t>母江涛</a:t>
            </a:r>
            <a:endParaRPr lang="en-US" altLang="zh-CN" sz="1800" dirty="0"/>
          </a:p>
        </p:txBody>
      </p:sp>
      <p:grpSp>
        <p:nvGrpSpPr>
          <p:cNvPr id="13" name="组合 12"/>
          <p:cNvGrpSpPr/>
          <p:nvPr/>
        </p:nvGrpSpPr>
        <p:grpSpPr>
          <a:xfrm>
            <a:off x="9471850" y="3702216"/>
            <a:ext cx="1930019" cy="1146309"/>
            <a:chOff x="7176119" y="4410546"/>
            <a:chExt cx="2176766" cy="1292862"/>
          </a:xfrm>
        </p:grpSpPr>
        <p:grpSp>
          <p:nvGrpSpPr>
            <p:cNvPr id="14" name="组合 13"/>
            <p:cNvGrpSpPr/>
            <p:nvPr/>
          </p:nvGrpSpPr>
          <p:grpSpPr>
            <a:xfrm>
              <a:off x="7176120" y="4410547"/>
              <a:ext cx="2176765" cy="1292861"/>
              <a:chOff x="922942" y="1294557"/>
              <a:chExt cx="2306399" cy="1369855"/>
            </a:xfrm>
          </p:grpSpPr>
          <p:sp>
            <p:nvSpPr>
              <p:cNvPr id="18" name="文本框 23"/>
              <p:cNvSpPr txBox="1"/>
              <p:nvPr/>
            </p:nvSpPr>
            <p:spPr>
              <a:xfrm>
                <a:off x="922942" y="2194511"/>
                <a:ext cx="2306399" cy="469901"/>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REPORT</a:t>
                </a:r>
                <a:endParaRPr kumimoji="0" lang="zh-CN" altLang="en-US"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19" name="文本框 24"/>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ANNUAL</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sp>
            <p:nvSpPr>
              <p:cNvPr id="20" name="文本框 25"/>
              <p:cNvSpPr txBox="1"/>
              <p:nvPr/>
            </p:nvSpPr>
            <p:spPr>
              <a:xfrm>
                <a:off x="1792429" y="1294557"/>
                <a:ext cx="1027941" cy="421969"/>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2019</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grpSp>
        <p:sp>
          <p:nvSpPr>
            <p:cNvPr id="15" name="矩形 14"/>
            <p:cNvSpPr/>
            <p:nvPr/>
          </p:nvSpPr>
          <p:spPr>
            <a:xfrm>
              <a:off x="7176120" y="4410546"/>
              <a:ext cx="720080" cy="371475"/>
            </a:xfrm>
            <a:prstGeom prst="rect">
              <a:avLst/>
            </a:pr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6" name="矩形 15"/>
            <p:cNvSpPr/>
            <p:nvPr/>
          </p:nvSpPr>
          <p:spPr>
            <a:xfrm>
              <a:off x="7176119" y="4410546"/>
              <a:ext cx="216025" cy="371475"/>
            </a:xfrm>
            <a:prstGeom prst="rect">
              <a:avLst/>
            </a:prstGeom>
            <a:solidFill>
              <a:srgbClr val="0096D6">
                <a:lumMod val="60000"/>
                <a:lumOff val="4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a:off x="8833635" y="4647551"/>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测试用例</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50033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graphicFrame>
        <p:nvGraphicFramePr>
          <p:cNvPr id="3" name="表格 2">
            <a:extLst>
              <a:ext uri="{FF2B5EF4-FFF2-40B4-BE49-F238E27FC236}">
                <a16:creationId xmlns:a16="http://schemas.microsoft.com/office/drawing/2014/main" id="{FC1D9620-2ADC-4C37-8EE5-8867896CCA07}"/>
              </a:ext>
            </a:extLst>
          </p:cNvPr>
          <p:cNvGraphicFramePr>
            <a:graphicFrameLocks noGrp="1"/>
          </p:cNvGraphicFramePr>
          <p:nvPr>
            <p:extLst>
              <p:ext uri="{D42A27DB-BD31-4B8C-83A1-F6EECF244321}">
                <p14:modId xmlns:p14="http://schemas.microsoft.com/office/powerpoint/2010/main" val="855334173"/>
              </p:ext>
            </p:extLst>
          </p:nvPr>
        </p:nvGraphicFramePr>
        <p:xfrm>
          <a:off x="1060091" y="2131060"/>
          <a:ext cx="10367034" cy="2595880"/>
        </p:xfrm>
        <a:graphic>
          <a:graphicData uri="http://schemas.openxmlformats.org/drawingml/2006/table">
            <a:tbl>
              <a:tblPr firstRow="1" bandRow="1">
                <a:tableStyleId>{5C22544A-7EE6-4342-B048-85BDC9FD1C3A}</a:tableStyleId>
              </a:tblPr>
              <a:tblGrid>
                <a:gridCol w="2751767">
                  <a:extLst>
                    <a:ext uri="{9D8B030D-6E8A-4147-A177-3AD203B41FA5}">
                      <a16:colId xmlns:a16="http://schemas.microsoft.com/office/drawing/2014/main" val="3127855730"/>
                    </a:ext>
                  </a:extLst>
                </a:gridCol>
                <a:gridCol w="7615267">
                  <a:extLst>
                    <a:ext uri="{9D8B030D-6E8A-4147-A177-3AD203B41FA5}">
                      <a16:colId xmlns:a16="http://schemas.microsoft.com/office/drawing/2014/main" val="2416518919"/>
                    </a:ext>
                  </a:extLst>
                </a:gridCol>
              </a:tblGrid>
              <a:tr h="370840">
                <a:tc>
                  <a:txBody>
                    <a:bodyPr/>
                    <a:lstStyle/>
                    <a:p>
                      <a:pPr algn="ctr"/>
                      <a:r>
                        <a:rPr lang="zh-CN" altLang="en-US" dirty="0"/>
                        <a:t>序号</a:t>
                      </a:r>
                    </a:p>
                  </a:txBody>
                  <a:tcPr/>
                </a:tc>
                <a:tc>
                  <a:txBody>
                    <a:bodyPr/>
                    <a:lstStyle/>
                    <a:p>
                      <a:pPr algn="ctr"/>
                      <a:r>
                        <a:rPr lang="zh-CN" altLang="en-US" dirty="0"/>
                        <a:t>需求</a:t>
                      </a:r>
                    </a:p>
                  </a:txBody>
                  <a:tcPr/>
                </a:tc>
                <a:extLst>
                  <a:ext uri="{0D108BD9-81ED-4DB2-BD59-A6C34878D82A}">
                    <a16:rowId xmlns:a16="http://schemas.microsoft.com/office/drawing/2014/main" val="26627004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T108TC01</a:t>
                      </a:r>
                      <a:endParaRPr lang="zh-CN" altLang="zh-CN" sz="1800" kern="1200" dirty="0">
                        <a:solidFill>
                          <a:schemeClr val="dk1"/>
                        </a:solidFill>
                        <a:effectLst/>
                        <a:latin typeface="+mn-lt"/>
                        <a:ea typeface="+mn-ea"/>
                        <a:cs typeface="+mn-cs"/>
                      </a:endParaRPr>
                    </a:p>
                  </a:txBody>
                  <a:tcPr/>
                </a:tc>
                <a:tc>
                  <a:txBody>
                    <a:bodyPr/>
                    <a:lstStyle/>
                    <a:p>
                      <a:pPr algn="ctr"/>
                      <a:r>
                        <a:rPr lang="zh-CN" altLang="zh-CN" sz="1800" kern="1200" dirty="0">
                          <a:solidFill>
                            <a:schemeClr val="dk1"/>
                          </a:solidFill>
                          <a:effectLst/>
                          <a:latin typeface="+mn-lt"/>
                          <a:ea typeface="+mn-ea"/>
                          <a:cs typeface="+mn-cs"/>
                        </a:rPr>
                        <a:t>生成房间的地图</a:t>
                      </a:r>
                      <a:r>
                        <a:rPr lang="zh-CN" altLang="en-US" sz="180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626937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T108TC02</a:t>
                      </a:r>
                      <a:endParaRPr lang="zh-CN" altLang="zh-CN" sz="180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mn-lt"/>
                          <a:ea typeface="+mn-ea"/>
                          <a:cs typeface="+mn-cs"/>
                        </a:rPr>
                        <a:t>完成机器人的移动功能，包括前进、后退、左移、右移、左转、右转。</a:t>
                      </a:r>
                    </a:p>
                  </a:txBody>
                  <a:tcPr/>
                </a:tc>
                <a:extLst>
                  <a:ext uri="{0D108BD9-81ED-4DB2-BD59-A6C34878D82A}">
                    <a16:rowId xmlns:a16="http://schemas.microsoft.com/office/drawing/2014/main" val="1565902384"/>
                  </a:ext>
                </a:extLst>
              </a:tr>
              <a:tr h="370840">
                <a:tc>
                  <a:txBody>
                    <a:bodyPr/>
                    <a:lstStyle/>
                    <a:p>
                      <a:pPr algn="ctr"/>
                      <a:r>
                        <a:rPr lang="en-US" altLang="zh-CN" sz="1800" kern="1200" dirty="0">
                          <a:solidFill>
                            <a:schemeClr val="dk1"/>
                          </a:solidFill>
                          <a:effectLst/>
                          <a:latin typeface="+mn-lt"/>
                          <a:ea typeface="+mn-ea"/>
                          <a:cs typeface="+mn-cs"/>
                        </a:rPr>
                        <a:t>T108TC03</a:t>
                      </a:r>
                      <a:endParaRPr lang="zh-CN" altLang="en-US" dirty="0"/>
                    </a:p>
                  </a:txBody>
                  <a:tcPr/>
                </a:tc>
                <a:tc>
                  <a:txBody>
                    <a:bodyPr/>
                    <a:lstStyle/>
                    <a:p>
                      <a:pPr algn="ctr"/>
                      <a:r>
                        <a:rPr lang="zh-CN" altLang="zh-CN" sz="1800" kern="1200" dirty="0">
                          <a:solidFill>
                            <a:schemeClr val="dk1"/>
                          </a:solidFill>
                          <a:effectLst/>
                          <a:latin typeface="+mn-lt"/>
                          <a:ea typeface="+mn-ea"/>
                          <a:cs typeface="+mn-cs"/>
                        </a:rPr>
                        <a:t>抓取物体</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机器人抓取物体，并带着物体回到出发点，把物体松开。</a:t>
                      </a:r>
                      <a:endParaRPr lang="zh-CN" altLang="en-US" dirty="0"/>
                    </a:p>
                  </a:txBody>
                  <a:tcPr/>
                </a:tc>
                <a:extLst>
                  <a:ext uri="{0D108BD9-81ED-4DB2-BD59-A6C34878D82A}">
                    <a16:rowId xmlns:a16="http://schemas.microsoft.com/office/drawing/2014/main" val="1907076155"/>
                  </a:ext>
                </a:extLst>
              </a:tr>
              <a:tr h="370840">
                <a:tc>
                  <a:txBody>
                    <a:bodyPr/>
                    <a:lstStyle/>
                    <a:p>
                      <a:pPr algn="ctr"/>
                      <a:r>
                        <a:rPr lang="en-US" altLang="zh-CN" sz="1800" kern="1200" dirty="0">
                          <a:solidFill>
                            <a:schemeClr val="dk1"/>
                          </a:solidFill>
                          <a:effectLst/>
                          <a:latin typeface="+mn-lt"/>
                          <a:ea typeface="+mn-ea"/>
                          <a:cs typeface="+mn-cs"/>
                        </a:rPr>
                        <a:t>T108TC04-1</a:t>
                      </a:r>
                      <a:endParaRPr lang="zh-CN" altLang="en-US" dirty="0"/>
                    </a:p>
                  </a:txBody>
                  <a:tcPr/>
                </a:tc>
                <a:tc>
                  <a:txBody>
                    <a:bodyPr/>
                    <a:lstStyle/>
                    <a:p>
                      <a:pPr algn="ctr"/>
                      <a:r>
                        <a:rPr lang="zh-CN" altLang="zh-CN" sz="1800" kern="1200" dirty="0">
                          <a:solidFill>
                            <a:schemeClr val="dk1"/>
                          </a:solidFill>
                          <a:effectLst/>
                          <a:latin typeface="+mn-lt"/>
                          <a:ea typeface="+mn-ea"/>
                          <a:cs typeface="+mn-cs"/>
                        </a:rPr>
                        <a:t>机器人根据设定的导航点进行定点巡逻。</a:t>
                      </a:r>
                      <a:endParaRPr lang="zh-CN" altLang="en-US" dirty="0"/>
                    </a:p>
                  </a:txBody>
                  <a:tcPr/>
                </a:tc>
                <a:extLst>
                  <a:ext uri="{0D108BD9-81ED-4DB2-BD59-A6C34878D82A}">
                    <a16:rowId xmlns:a16="http://schemas.microsoft.com/office/drawing/2014/main" val="3309888304"/>
                  </a:ext>
                </a:extLst>
              </a:tr>
              <a:tr h="370840">
                <a:tc>
                  <a:txBody>
                    <a:bodyPr/>
                    <a:lstStyle/>
                    <a:p>
                      <a:pPr algn="ctr"/>
                      <a:r>
                        <a:rPr lang="en-US" altLang="zh-CN" sz="1800" kern="1200" dirty="0">
                          <a:solidFill>
                            <a:schemeClr val="dk1"/>
                          </a:solidFill>
                          <a:effectLst/>
                          <a:latin typeface="+mn-lt"/>
                          <a:ea typeface="+mn-ea"/>
                          <a:cs typeface="+mn-cs"/>
                        </a:rPr>
                        <a:t>T108TC04-2</a:t>
                      </a:r>
                      <a:endParaRPr lang="zh-CN" altLang="en-US" dirty="0"/>
                    </a:p>
                  </a:txBody>
                  <a:tcPr/>
                </a:tc>
                <a:tc>
                  <a:txBody>
                    <a:bodyPr/>
                    <a:lstStyle/>
                    <a:p>
                      <a:pPr algn="ctr"/>
                      <a:r>
                        <a:rPr lang="zh-CN" altLang="zh-CN" sz="1800" kern="1200" dirty="0">
                          <a:solidFill>
                            <a:schemeClr val="dk1"/>
                          </a:solidFill>
                          <a:effectLst/>
                          <a:latin typeface="+mn-lt"/>
                          <a:ea typeface="+mn-ea"/>
                          <a:cs typeface="+mn-cs"/>
                        </a:rPr>
                        <a:t>机器人停止运动，并在移开障碍物后继续运动。</a:t>
                      </a:r>
                      <a:endParaRPr lang="zh-CN" altLang="en-US" dirty="0"/>
                    </a:p>
                  </a:txBody>
                  <a:tcPr/>
                </a:tc>
                <a:extLst>
                  <a:ext uri="{0D108BD9-81ED-4DB2-BD59-A6C34878D82A}">
                    <a16:rowId xmlns:a16="http://schemas.microsoft.com/office/drawing/2014/main" val="547306241"/>
                  </a:ext>
                </a:extLst>
              </a:tr>
              <a:tr h="370840">
                <a:tc>
                  <a:txBody>
                    <a:bodyPr/>
                    <a:lstStyle/>
                    <a:p>
                      <a:pPr algn="ctr"/>
                      <a:r>
                        <a:rPr lang="en-US" altLang="zh-CN" sz="1800" kern="1200" dirty="0">
                          <a:solidFill>
                            <a:schemeClr val="dk1"/>
                          </a:solidFill>
                          <a:effectLst/>
                          <a:latin typeface="+mn-lt"/>
                          <a:ea typeface="+mn-ea"/>
                          <a:cs typeface="+mn-cs"/>
                        </a:rPr>
                        <a:t>T108TC05</a:t>
                      </a:r>
                      <a:endParaRPr lang="zh-CN" altLang="en-US" dirty="0"/>
                    </a:p>
                  </a:txBody>
                  <a:tcPr/>
                </a:tc>
                <a:tc>
                  <a:txBody>
                    <a:bodyPr/>
                    <a:lstStyle/>
                    <a:p>
                      <a:pPr algn="ctr"/>
                      <a:r>
                        <a:rPr lang="zh-CN" altLang="zh-CN" sz="1800" kern="1200" dirty="0">
                          <a:solidFill>
                            <a:schemeClr val="dk1"/>
                          </a:solidFill>
                          <a:effectLst/>
                          <a:latin typeface="+mn-lt"/>
                          <a:ea typeface="+mn-ea"/>
                          <a:cs typeface="+mn-cs"/>
                        </a:rPr>
                        <a:t>机器人能够拿到我们指定的物体并返回。</a:t>
                      </a:r>
                      <a:endParaRPr lang="zh-CN" altLang="en-US" dirty="0"/>
                    </a:p>
                  </a:txBody>
                  <a:tcPr/>
                </a:tc>
                <a:extLst>
                  <a:ext uri="{0D108BD9-81ED-4DB2-BD59-A6C34878D82A}">
                    <a16:rowId xmlns:a16="http://schemas.microsoft.com/office/drawing/2014/main" val="1687873057"/>
                  </a:ext>
                </a:extLst>
              </a:tr>
            </a:tbl>
          </a:graphicData>
        </a:graphic>
      </p:graphicFrame>
    </p:spTree>
    <p:extLst>
      <p:ext uri="{BB962C8B-B14F-4D97-AF65-F5344CB8AC3E}">
        <p14:creationId xmlns:p14="http://schemas.microsoft.com/office/powerpoint/2010/main" val="336510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sp>
        <p:nvSpPr>
          <p:cNvPr id="2" name="矩形 1">
            <a:extLst>
              <a:ext uri="{FF2B5EF4-FFF2-40B4-BE49-F238E27FC236}">
                <a16:creationId xmlns:a16="http://schemas.microsoft.com/office/drawing/2014/main" id="{CF3AED9A-5218-4F1C-8780-D81C9CF83785}"/>
              </a:ext>
            </a:extLst>
          </p:cNvPr>
          <p:cNvSpPr/>
          <p:nvPr/>
        </p:nvSpPr>
        <p:spPr>
          <a:xfrm>
            <a:off x="968973" y="1387279"/>
            <a:ext cx="3082896" cy="369332"/>
          </a:xfrm>
          <a:prstGeom prst="rect">
            <a:avLst/>
          </a:prstGeom>
        </p:spPr>
        <p:txBody>
          <a:bodyPr wrap="none">
            <a:spAutoFit/>
          </a:bodyPr>
          <a:lstStyle/>
          <a:p>
            <a:pPr lvl="0" algn="ctr">
              <a:defRPr/>
            </a:pPr>
            <a:r>
              <a:rPr lang="en-US" altLang="zh-CN" dirty="0">
                <a:solidFill>
                  <a:schemeClr val="dk1"/>
                </a:solidFill>
              </a:rPr>
              <a:t>T108TC01   </a:t>
            </a:r>
            <a:r>
              <a:rPr lang="zh-CN" altLang="zh-CN" dirty="0">
                <a:solidFill>
                  <a:schemeClr val="dk1"/>
                </a:solidFill>
              </a:rPr>
              <a:t>生成房间的地图</a:t>
            </a:r>
          </a:p>
        </p:txBody>
      </p:sp>
      <p:sp>
        <p:nvSpPr>
          <p:cNvPr id="5" name="矩形 4">
            <a:extLst>
              <a:ext uri="{FF2B5EF4-FFF2-40B4-BE49-F238E27FC236}">
                <a16:creationId xmlns:a16="http://schemas.microsoft.com/office/drawing/2014/main" id="{EE96F98E-ED8E-4122-BE8A-6CC9ECD5111C}"/>
              </a:ext>
            </a:extLst>
          </p:cNvPr>
          <p:cNvSpPr/>
          <p:nvPr/>
        </p:nvSpPr>
        <p:spPr>
          <a:xfrm>
            <a:off x="1219199" y="2115190"/>
            <a:ext cx="10301288" cy="2994409"/>
          </a:xfrm>
          <a:prstGeom prst="rect">
            <a:avLst/>
          </a:prstGeom>
        </p:spPr>
        <p:txBody>
          <a:bodyPr wrap="square">
            <a:spAutoFit/>
          </a:bodyPr>
          <a:lstStyle/>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条件与状态</a:t>
            </a:r>
            <a:r>
              <a:rPr lang="zh-CN" altLang="zh-CN" kern="100" dirty="0">
                <a:latin typeface="Times New Roman" panose="02020603050405020304" pitchFamily="18" charset="0"/>
                <a:ea typeface="宋体" panose="02010600030101010101" pitchFamily="2" charset="-122"/>
              </a:rPr>
              <a:t>：不需要任何先置条件，机器人处于开机、紧急装置释放的状态，机载电脑要求已经连接到手机</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输入</a:t>
            </a:r>
            <a:r>
              <a:rPr lang="zh-CN" altLang="zh-CN" kern="100" dirty="0">
                <a:latin typeface="Times New Roman" panose="02020603050405020304" pitchFamily="18" charset="0"/>
                <a:ea typeface="宋体" panose="02010600030101010101" pitchFamily="2" charset="-122"/>
              </a:rPr>
              <a:t>：根据机器人在房间中的相对位置，在</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上输入</a:t>
            </a:r>
            <a:r>
              <a:rPr lang="zh-CN" altLang="en-US" kern="100" dirty="0">
                <a:latin typeface="Times New Roman" panose="02020603050405020304" pitchFamily="18" charset="0"/>
                <a:ea typeface="宋体" panose="02010600030101010101" pitchFamily="2" charset="-122"/>
              </a:rPr>
              <a:t>建图和建图结束的指令</a:t>
            </a:r>
            <a:r>
              <a:rPr lang="zh-CN" altLang="zh-CN" kern="100" dirty="0">
                <a:latin typeface="Times New Roman" panose="02020603050405020304" pitchFamily="18" charset="0"/>
                <a:ea typeface="宋体" panose="02010600030101010101" pitchFamily="2" charset="-122"/>
              </a:rPr>
              <a:t>，以达到生成整个房间地图的目的。</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预期输出</a:t>
            </a:r>
            <a:r>
              <a:rPr lang="zh-CN" altLang="zh-CN" kern="100" dirty="0">
                <a:latin typeface="Times New Roman" panose="02020603050405020304" pitchFamily="18" charset="0"/>
                <a:ea typeface="宋体" panose="02010600030101010101" pitchFamily="2" charset="-122"/>
              </a:rPr>
              <a:t>：两个地图文件</a:t>
            </a:r>
            <a:r>
              <a:rPr lang="en-US" altLang="zh-CN" kern="100" dirty="0" err="1">
                <a:latin typeface="Times New Roman" panose="02020603050405020304" pitchFamily="18" charset="0"/>
                <a:ea typeface="宋体" panose="02010600030101010101" pitchFamily="2" charset="-122"/>
              </a:rPr>
              <a:t>map.yaml</a:t>
            </a:r>
            <a:r>
              <a:rPr lang="zh-CN" altLang="zh-CN" kern="100" dirty="0">
                <a:latin typeface="Times New Roman" panose="02020603050405020304" pitchFamily="18" charset="0"/>
                <a:ea typeface="宋体" panose="02010600030101010101" pitchFamily="2" charset="-122"/>
              </a:rPr>
              <a:t>与</a:t>
            </a:r>
            <a:r>
              <a:rPr lang="en-US" altLang="zh-CN" kern="100" dirty="0" err="1">
                <a:latin typeface="Times New Roman" panose="02020603050405020304" pitchFamily="18" charset="0"/>
                <a:ea typeface="宋体" panose="02010600030101010101" pitchFamily="2" charset="-122"/>
              </a:rPr>
              <a:t>map.pgm</a:t>
            </a:r>
            <a:r>
              <a:rPr lang="zh-CN" altLang="zh-CN" kern="100" dirty="0">
                <a:latin typeface="Times New Roman" panose="02020603050405020304" pitchFamily="18" charset="0"/>
                <a:ea typeface="宋体" panose="02010600030101010101" pitchFamily="2" charset="-122"/>
              </a:rPr>
              <a:t>，并已经移动到指定的文件夹下。</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评价准则</a:t>
            </a:r>
            <a:r>
              <a:rPr lang="zh-CN" altLang="zh-CN" kern="100" dirty="0">
                <a:latin typeface="Times New Roman" panose="02020603050405020304" pitchFamily="18" charset="0"/>
                <a:ea typeface="宋体" panose="02010600030101010101" pitchFamily="2" charset="-122"/>
              </a:rPr>
              <a:t>：生成地图</a:t>
            </a:r>
            <a:r>
              <a:rPr lang="zh-CN" altLang="en-US" kern="100" dirty="0">
                <a:latin typeface="Times New Roman" panose="02020603050405020304" pitchFamily="18" charset="0"/>
                <a:ea typeface="宋体" panose="02010600030101010101" pitchFamily="2" charset="-122"/>
              </a:rPr>
              <a:t>并移动到指定的位置</a:t>
            </a:r>
            <a:r>
              <a:rPr lang="zh-CN" altLang="zh-CN" kern="100" dirty="0">
                <a:latin typeface="Times New Roman" panose="02020603050405020304" pitchFamily="18" charset="0"/>
                <a:ea typeface="宋体" panose="02010600030101010101" pitchFamily="2" charset="-122"/>
              </a:rPr>
              <a:t>即为成功通过测试。</a:t>
            </a:r>
          </a:p>
        </p:txBody>
      </p:sp>
    </p:spTree>
    <p:extLst>
      <p:ext uri="{BB962C8B-B14F-4D97-AF65-F5344CB8AC3E}">
        <p14:creationId xmlns:p14="http://schemas.microsoft.com/office/powerpoint/2010/main" val="372115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sp>
        <p:nvSpPr>
          <p:cNvPr id="2" name="矩形 1">
            <a:extLst>
              <a:ext uri="{FF2B5EF4-FFF2-40B4-BE49-F238E27FC236}">
                <a16:creationId xmlns:a16="http://schemas.microsoft.com/office/drawing/2014/main" id="{CF3AED9A-5218-4F1C-8780-D81C9CF83785}"/>
              </a:ext>
            </a:extLst>
          </p:cNvPr>
          <p:cNvSpPr/>
          <p:nvPr/>
        </p:nvSpPr>
        <p:spPr>
          <a:xfrm>
            <a:off x="982462" y="1387279"/>
            <a:ext cx="1928733" cy="369332"/>
          </a:xfrm>
          <a:prstGeom prst="rect">
            <a:avLst/>
          </a:prstGeom>
        </p:spPr>
        <p:txBody>
          <a:bodyPr wrap="none">
            <a:spAutoFit/>
          </a:bodyPr>
          <a:lstStyle/>
          <a:p>
            <a:pPr lvl="0" algn="ctr">
              <a:defRPr/>
            </a:pPr>
            <a:r>
              <a:rPr lang="en-US" altLang="zh-CN" dirty="0">
                <a:solidFill>
                  <a:schemeClr val="dk1"/>
                </a:solidFill>
              </a:rPr>
              <a:t>T108TC02   </a:t>
            </a:r>
            <a:r>
              <a:rPr lang="zh-CN" altLang="zh-CN" dirty="0"/>
              <a:t>移动</a:t>
            </a:r>
            <a:endParaRPr lang="zh-CN" altLang="zh-CN" dirty="0">
              <a:solidFill>
                <a:schemeClr val="dk1"/>
              </a:solidFill>
            </a:endParaRPr>
          </a:p>
        </p:txBody>
      </p:sp>
      <p:sp>
        <p:nvSpPr>
          <p:cNvPr id="5" name="矩形 4">
            <a:extLst>
              <a:ext uri="{FF2B5EF4-FFF2-40B4-BE49-F238E27FC236}">
                <a16:creationId xmlns:a16="http://schemas.microsoft.com/office/drawing/2014/main" id="{EE96F98E-ED8E-4122-BE8A-6CC9ECD5111C}"/>
              </a:ext>
            </a:extLst>
          </p:cNvPr>
          <p:cNvSpPr/>
          <p:nvPr/>
        </p:nvSpPr>
        <p:spPr>
          <a:xfrm>
            <a:off x="1219199" y="2115190"/>
            <a:ext cx="10301288" cy="3409908"/>
          </a:xfrm>
          <a:prstGeom prst="rect">
            <a:avLst/>
          </a:prstGeom>
        </p:spPr>
        <p:txBody>
          <a:bodyPr wrap="square">
            <a:spAutoFit/>
          </a:bodyPr>
          <a:lstStyle/>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条件与状态</a:t>
            </a:r>
            <a:r>
              <a:rPr lang="zh-CN" altLang="zh-CN" kern="100" dirty="0">
                <a:latin typeface="Times New Roman" panose="02020603050405020304" pitchFamily="18" charset="0"/>
                <a:ea typeface="宋体" panose="02010600030101010101" pitchFamily="2" charset="-122"/>
              </a:rPr>
              <a:t>：不需要任何先置条件，机器人处于开机、紧急装置释放的状态，机载电脑要求已经连接到手机</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输入</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根据测试者的喜好，在</a:t>
            </a:r>
            <a:r>
              <a:rPr lang="en-US" altLang="zh-CN" kern="100" dirty="0">
                <a:latin typeface="Times New Roman" panose="02020603050405020304" pitchFamily="18" charset="0"/>
                <a:ea typeface="宋体" panose="02010600030101010101" pitchFamily="2" charset="-122"/>
              </a:rPr>
              <a:t>APP</a:t>
            </a:r>
            <a:r>
              <a:rPr lang="zh-CN" altLang="en-US" kern="100" dirty="0">
                <a:latin typeface="Times New Roman" panose="02020603050405020304" pitchFamily="18" charset="0"/>
                <a:ea typeface="宋体" panose="02010600030101010101" pitchFamily="2" charset="-122"/>
              </a:rPr>
              <a:t>上随意输入移动指令，但需要满足一定的测试要求。</a:t>
            </a:r>
            <a:endParaRPr lang="en-US"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预期输出</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机器人根据指令移动相应的方向上一小段距离。</a:t>
            </a:r>
            <a:endParaRPr lang="en-US"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评价准则</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通过测试有如下的几个条件：发出指令后机器人响应指令的时间需控制在</a:t>
            </a:r>
            <a:r>
              <a:rPr lang="en-US" altLang="zh-CN" kern="100" dirty="0">
                <a:latin typeface="Times New Roman" panose="02020603050405020304" pitchFamily="18" charset="0"/>
                <a:ea typeface="宋体" panose="02010600030101010101" pitchFamily="2" charset="-122"/>
              </a:rPr>
              <a:t>0.5</a:t>
            </a:r>
            <a:r>
              <a:rPr lang="zh-CN" altLang="en-US" kern="100" dirty="0">
                <a:latin typeface="Times New Roman" panose="02020603050405020304" pitchFamily="18" charset="0"/>
                <a:ea typeface="宋体" panose="02010600030101010101" pitchFamily="2" charset="-122"/>
              </a:rPr>
              <a:t>秒之内。每一次移动的距离应当保持恒定在误差</a:t>
            </a:r>
            <a:r>
              <a:rPr lang="en-US" altLang="zh-CN" kern="100" dirty="0">
                <a:latin typeface="Times New Roman" panose="02020603050405020304" pitchFamily="18" charset="0"/>
                <a:ea typeface="宋体" panose="02010600030101010101" pitchFamily="2" charset="-122"/>
              </a:rPr>
              <a:t>0.02m</a:t>
            </a:r>
            <a:r>
              <a:rPr lang="zh-CN" altLang="en-US" kern="100" dirty="0">
                <a:latin typeface="Times New Roman" panose="02020603050405020304" pitchFamily="18" charset="0"/>
                <a:ea typeface="宋体" panose="02010600030101010101" pitchFamily="2" charset="-122"/>
              </a:rPr>
              <a:t>之内。并且能够连续响应至少</a:t>
            </a:r>
            <a:r>
              <a:rPr lang="en-US" altLang="zh-CN" kern="100" dirty="0">
                <a:latin typeface="Times New Roman" panose="02020603050405020304" pitchFamily="18" charset="0"/>
                <a:ea typeface="宋体" panose="02010600030101010101" pitchFamily="2" charset="-122"/>
              </a:rPr>
              <a:t>100</a:t>
            </a:r>
            <a:r>
              <a:rPr lang="zh-CN" altLang="en-US" kern="100" dirty="0">
                <a:latin typeface="Times New Roman" panose="02020603050405020304" pitchFamily="18" charset="0"/>
                <a:ea typeface="宋体" panose="02010600030101010101" pitchFamily="2" charset="-122"/>
              </a:rPr>
              <a:t>个指令而不出现指令被跳过、重复执行的问题。</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9645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sp>
        <p:nvSpPr>
          <p:cNvPr id="2" name="矩形 1">
            <a:extLst>
              <a:ext uri="{FF2B5EF4-FFF2-40B4-BE49-F238E27FC236}">
                <a16:creationId xmlns:a16="http://schemas.microsoft.com/office/drawing/2014/main" id="{CF3AED9A-5218-4F1C-8780-D81C9CF83785}"/>
              </a:ext>
            </a:extLst>
          </p:cNvPr>
          <p:cNvSpPr/>
          <p:nvPr/>
        </p:nvSpPr>
        <p:spPr>
          <a:xfrm>
            <a:off x="982462" y="1387279"/>
            <a:ext cx="1928733" cy="369332"/>
          </a:xfrm>
          <a:prstGeom prst="rect">
            <a:avLst/>
          </a:prstGeom>
        </p:spPr>
        <p:txBody>
          <a:bodyPr wrap="none">
            <a:spAutoFit/>
          </a:bodyPr>
          <a:lstStyle/>
          <a:p>
            <a:pPr lvl="0" algn="ctr">
              <a:defRPr/>
            </a:pPr>
            <a:r>
              <a:rPr lang="en-US" altLang="zh-CN" dirty="0">
                <a:solidFill>
                  <a:schemeClr val="dk1"/>
                </a:solidFill>
              </a:rPr>
              <a:t>T108TC03   </a:t>
            </a:r>
            <a:r>
              <a:rPr lang="zh-CN" altLang="en-US" dirty="0"/>
              <a:t>抓取</a:t>
            </a:r>
            <a:endParaRPr lang="zh-CN" altLang="zh-CN" dirty="0">
              <a:solidFill>
                <a:schemeClr val="dk1"/>
              </a:solidFill>
            </a:endParaRPr>
          </a:p>
        </p:txBody>
      </p:sp>
      <p:sp>
        <p:nvSpPr>
          <p:cNvPr id="5" name="矩形 4">
            <a:extLst>
              <a:ext uri="{FF2B5EF4-FFF2-40B4-BE49-F238E27FC236}">
                <a16:creationId xmlns:a16="http://schemas.microsoft.com/office/drawing/2014/main" id="{EE96F98E-ED8E-4122-BE8A-6CC9ECD5111C}"/>
              </a:ext>
            </a:extLst>
          </p:cNvPr>
          <p:cNvSpPr/>
          <p:nvPr/>
        </p:nvSpPr>
        <p:spPr>
          <a:xfrm>
            <a:off x="1219199" y="2115190"/>
            <a:ext cx="10357450" cy="4087016"/>
          </a:xfrm>
          <a:prstGeom prst="rect">
            <a:avLst/>
          </a:prstGeom>
        </p:spPr>
        <p:txBody>
          <a:bodyPr wrap="square">
            <a:spAutoFit/>
          </a:bodyPr>
          <a:lstStyle/>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条件与状态</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需要已经生成了房间的地图</a:t>
            </a:r>
            <a:r>
              <a:rPr lang="zh-CN" altLang="zh-CN" kern="100" dirty="0">
                <a:latin typeface="Times New Roman" panose="02020603050405020304" pitchFamily="18" charset="0"/>
                <a:ea typeface="宋体" panose="02010600030101010101" pitchFamily="2" charset="-122"/>
              </a:rPr>
              <a:t>，机器人处于开机、紧急装置释放的状态，机载电脑要求已经连接到手机</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a:t>
            </a:r>
            <a:r>
              <a:rPr lang="zh-CN" altLang="en-US" kern="100" dirty="0">
                <a:latin typeface="Times New Roman" panose="02020603050405020304" pitchFamily="18" charset="0"/>
                <a:ea typeface="宋体" panose="02010600030101010101" pitchFamily="2" charset="-122"/>
              </a:rPr>
              <a:t>机器人已经移动到建图原点上。</a:t>
            </a:r>
            <a:endParaRPr lang="zh-CN"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输入</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点击</a:t>
            </a:r>
            <a:r>
              <a:rPr lang="en-US" altLang="zh-CN" kern="100" dirty="0">
                <a:latin typeface="Times New Roman" panose="02020603050405020304" pitchFamily="18" charset="0"/>
                <a:ea typeface="宋体" panose="02010600030101010101" pitchFamily="2" charset="-122"/>
              </a:rPr>
              <a:t>APP</a:t>
            </a:r>
            <a:r>
              <a:rPr lang="zh-CN" altLang="en-US" kern="100" dirty="0">
                <a:latin typeface="Times New Roman" panose="02020603050405020304" pitchFamily="18" charset="0"/>
                <a:ea typeface="宋体" panose="02010600030101010101" pitchFamily="2" charset="-122"/>
              </a:rPr>
              <a:t>上的抓取功能，根据机器人在房间中的相对位置，在</a:t>
            </a:r>
            <a:r>
              <a:rPr lang="en-US" altLang="zh-CN" kern="100" dirty="0">
                <a:latin typeface="Times New Roman" panose="02020603050405020304" pitchFamily="18" charset="0"/>
                <a:ea typeface="宋体" panose="02010600030101010101" pitchFamily="2" charset="-122"/>
              </a:rPr>
              <a:t>APP</a:t>
            </a:r>
            <a:r>
              <a:rPr lang="zh-CN" altLang="en-US" kern="100" dirty="0">
                <a:latin typeface="Times New Roman" panose="02020603050405020304" pitchFamily="18" charset="0"/>
                <a:ea typeface="宋体" panose="02010600030101010101" pitchFamily="2" charset="-122"/>
              </a:rPr>
              <a:t>上输入让机器人移动的指令，使机器人移动到物体前约</a:t>
            </a:r>
            <a:r>
              <a:rPr lang="en-US" altLang="zh-CN" kern="100" dirty="0">
                <a:latin typeface="Times New Roman" panose="02020603050405020304" pitchFamily="18" charset="0"/>
                <a:ea typeface="宋体" panose="02010600030101010101" pitchFamily="2" charset="-122"/>
              </a:rPr>
              <a:t>0.6m</a:t>
            </a:r>
            <a:r>
              <a:rPr lang="zh-CN" altLang="en-US" kern="100" dirty="0">
                <a:latin typeface="Times New Roman" panose="02020603050405020304" pitchFamily="18" charset="0"/>
                <a:ea typeface="宋体" panose="02010600030101010101" pitchFamily="2" charset="-122"/>
              </a:rPr>
              <a:t>处，语音指令“开始抓取”。</a:t>
            </a:r>
            <a:endParaRPr lang="en-US"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评价准则</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机器人在距离物体桌面</a:t>
            </a:r>
            <a:r>
              <a:rPr lang="en-US" altLang="zh-CN" kern="100" dirty="0">
                <a:latin typeface="Times New Roman" panose="02020603050405020304" pitchFamily="18" charset="0"/>
                <a:ea typeface="宋体" panose="02010600030101010101" pitchFamily="2" charset="-122"/>
              </a:rPr>
              <a:t>0.6±0.2m</a:t>
            </a:r>
            <a:r>
              <a:rPr lang="zh-CN" altLang="en-US" kern="100" dirty="0">
                <a:latin typeface="Times New Roman" panose="02020603050405020304" pitchFamily="18" charset="0"/>
                <a:ea typeface="宋体" panose="02010600030101010101" pitchFamily="2" charset="-122"/>
              </a:rPr>
              <a:t>时能成功识别带挡板的桌面；在桌面物体范围内（指距离物体的深度不小于</a:t>
            </a:r>
            <a:r>
              <a:rPr lang="en-US" altLang="zh-CN" kern="100" dirty="0">
                <a:latin typeface="Times New Roman" panose="02020603050405020304" pitchFamily="18" charset="0"/>
                <a:ea typeface="宋体" panose="02010600030101010101" pitchFamily="2" charset="-122"/>
              </a:rPr>
              <a:t>20cm</a:t>
            </a:r>
            <a:r>
              <a:rPr lang="zh-CN" altLang="en-US" kern="100" dirty="0">
                <a:latin typeface="Times New Roman" panose="02020603050405020304" pitchFamily="18" charset="0"/>
                <a:ea typeface="宋体" panose="02010600030101010101" pitchFamily="2" charset="-122"/>
              </a:rPr>
              <a:t>内）仅有带抓取物体没有其他杂乱物品干扰时能够识别物体；在识别出物体的条件下能够成功控制机械臂抓取到物体从上至下约三分之一到三分之二的位置；机械爪完全握住物体，且机械爪收缩时不会使物体移动；机械爪收紧后能够抬起机械臂并使机械爪投影离开桌面；能够松开机械臂和机械爪释放物体。</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70214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测试分析</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5169535"/>
          </a:xfrm>
          <a:prstGeom prst="rect">
            <a:avLst/>
          </a:prstGeom>
          <a:noFill/>
        </p:spPr>
        <p:txBody>
          <a:bodyPr wrap="square" rtlCol="0">
            <a:spAutoFit/>
          </a:bodyPr>
          <a:lstStyle/>
          <a:p>
            <a:pPr fontAlgn="auto">
              <a:lnSpc>
                <a:spcPct val="150000"/>
              </a:lnSpc>
            </a:pPr>
            <a:r>
              <a:rPr lang="zh-CN" altLang="en-US" sz="2200" b="1"/>
              <a:t>功能性需求</a:t>
            </a:r>
          </a:p>
          <a:p>
            <a:pPr fontAlgn="auto">
              <a:lnSpc>
                <a:spcPct val="150000"/>
              </a:lnSpc>
            </a:pPr>
            <a:r>
              <a:rPr lang="zh-CN" altLang="en-US" sz="2200"/>
              <a:t>对所有的功能性需求进行了覆盖测试。已测试单元功能有：</a:t>
            </a:r>
          </a:p>
          <a:p>
            <a:pPr fontAlgn="auto">
              <a:lnSpc>
                <a:spcPct val="150000"/>
              </a:lnSpc>
            </a:pPr>
            <a:r>
              <a:rPr lang="en-US" altLang="zh-CN" sz="2200"/>
              <a:t>1</a:t>
            </a:r>
            <a:r>
              <a:rPr lang="zh-CN" altLang="en-US" sz="2200"/>
              <a:t>、</a:t>
            </a:r>
            <a:r>
              <a:rPr lang="en-US" altLang="zh-CN" sz="2200"/>
              <a:t>APP</a:t>
            </a:r>
            <a:r>
              <a:rPr lang="zh-CN" altLang="en-US" sz="2200"/>
              <a:t>控制机器人向四个方向前进以及控制机器人左右转动；</a:t>
            </a:r>
          </a:p>
          <a:p>
            <a:pPr fontAlgn="auto">
              <a:lnSpc>
                <a:spcPct val="150000"/>
              </a:lnSpc>
            </a:pPr>
            <a:r>
              <a:rPr lang="en-US" altLang="zh-CN" sz="2200"/>
              <a:t>2</a:t>
            </a:r>
            <a:r>
              <a:rPr lang="zh-CN" altLang="en-US" sz="2200"/>
              <a:t>、</a:t>
            </a:r>
            <a:r>
              <a:rPr lang="en-US" altLang="zh-CN" sz="2200"/>
              <a:t>APP</a:t>
            </a:r>
            <a:r>
              <a:rPr lang="zh-CN" altLang="en-US" sz="2200"/>
              <a:t>控制机器人开始建图并保存地图；</a:t>
            </a:r>
          </a:p>
          <a:p>
            <a:pPr fontAlgn="auto">
              <a:lnSpc>
                <a:spcPct val="150000"/>
              </a:lnSpc>
            </a:pPr>
            <a:r>
              <a:rPr lang="en-US" altLang="zh-CN" sz="2200"/>
              <a:t>3</a:t>
            </a:r>
            <a:r>
              <a:rPr lang="zh-CN" altLang="en-US" sz="2200"/>
              <a:t>、语音控制添加导航点；</a:t>
            </a:r>
          </a:p>
          <a:p>
            <a:pPr fontAlgn="auto">
              <a:lnSpc>
                <a:spcPct val="150000"/>
              </a:lnSpc>
            </a:pPr>
            <a:r>
              <a:rPr lang="en-US" altLang="zh-CN" sz="2200"/>
              <a:t>4</a:t>
            </a:r>
            <a:r>
              <a:rPr lang="zh-CN" altLang="en-US" sz="2200"/>
              <a:t>、语音控制前往导航点；</a:t>
            </a:r>
          </a:p>
          <a:p>
            <a:pPr fontAlgn="auto">
              <a:lnSpc>
                <a:spcPct val="150000"/>
              </a:lnSpc>
            </a:pPr>
            <a:r>
              <a:rPr lang="en-US" altLang="zh-CN" sz="2200"/>
              <a:t>5</a:t>
            </a:r>
            <a:r>
              <a:rPr lang="zh-CN" altLang="en-US" sz="2200"/>
              <a:t>、语音控制机器人识别并抓取物体；</a:t>
            </a:r>
          </a:p>
          <a:p>
            <a:pPr fontAlgn="auto">
              <a:lnSpc>
                <a:spcPct val="150000"/>
              </a:lnSpc>
            </a:pPr>
            <a:r>
              <a:rPr lang="en-US" altLang="zh-CN" sz="2200"/>
              <a:t>6</a:t>
            </a:r>
            <a:r>
              <a:rPr lang="zh-CN" altLang="en-US" sz="2200"/>
              <a:t>、机器人自主导航移动；</a:t>
            </a:r>
          </a:p>
          <a:p>
            <a:pPr fontAlgn="auto">
              <a:lnSpc>
                <a:spcPct val="150000"/>
              </a:lnSpc>
            </a:pPr>
            <a:r>
              <a:rPr lang="en-US" altLang="zh-CN" sz="2200"/>
              <a:t>7</a:t>
            </a:r>
            <a:r>
              <a:rPr lang="zh-CN" altLang="en-US" sz="2200"/>
              <a:t>、机器人交付物体；</a:t>
            </a:r>
          </a:p>
          <a:p>
            <a:pPr fontAlgn="auto">
              <a:lnSpc>
                <a:spcPct val="150000"/>
              </a:lnSpc>
            </a:pPr>
            <a:r>
              <a:rPr lang="en-US" altLang="zh-CN" sz="2200"/>
              <a:t>8</a:t>
            </a:r>
            <a:r>
              <a:rPr lang="zh-CN" altLang="en-US" sz="2200"/>
              <a:t>、机器人跟随操作者；</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3138170"/>
          </a:xfrm>
          <a:prstGeom prst="rect">
            <a:avLst/>
          </a:prstGeom>
          <a:noFill/>
        </p:spPr>
        <p:txBody>
          <a:bodyPr wrap="square" rtlCol="0">
            <a:spAutoFit/>
          </a:bodyPr>
          <a:lstStyle/>
          <a:p>
            <a:pPr fontAlgn="auto">
              <a:lnSpc>
                <a:spcPct val="150000"/>
              </a:lnSpc>
            </a:pPr>
            <a:r>
              <a:rPr lang="zh-CN" altLang="en-US" sz="2200" b="1"/>
              <a:t>功能性需求</a:t>
            </a:r>
          </a:p>
          <a:p>
            <a:pPr fontAlgn="auto">
              <a:lnSpc>
                <a:spcPct val="150000"/>
              </a:lnSpc>
            </a:pPr>
            <a:r>
              <a:rPr lang="zh-CN" altLang="en-US" sz="2200"/>
              <a:t>已测试的用例功能有：</a:t>
            </a:r>
          </a:p>
          <a:p>
            <a:pPr fontAlgn="auto">
              <a:lnSpc>
                <a:spcPct val="150000"/>
              </a:lnSpc>
            </a:pPr>
            <a:r>
              <a:rPr lang="en-US" altLang="zh-CN" sz="2200"/>
              <a:t>1</a:t>
            </a:r>
            <a:r>
              <a:rPr lang="zh-CN" altLang="en-US" sz="2200"/>
              <a:t>、</a:t>
            </a:r>
            <a:r>
              <a:rPr lang="en-US" altLang="zh-CN" sz="2200"/>
              <a:t>APP</a:t>
            </a:r>
            <a:r>
              <a:rPr lang="zh-CN" altLang="en-US" sz="2200"/>
              <a:t>控制机器人遥控建图；</a:t>
            </a:r>
          </a:p>
          <a:p>
            <a:pPr fontAlgn="auto">
              <a:lnSpc>
                <a:spcPct val="150000"/>
              </a:lnSpc>
            </a:pPr>
            <a:r>
              <a:rPr lang="en-US" altLang="zh-CN" sz="2200"/>
              <a:t>2</a:t>
            </a:r>
            <a:r>
              <a:rPr lang="zh-CN" altLang="en-US" sz="2200"/>
              <a:t>、</a:t>
            </a:r>
            <a:r>
              <a:rPr lang="en-US" altLang="zh-CN" sz="2200"/>
              <a:t>APP</a:t>
            </a:r>
            <a:r>
              <a:rPr lang="zh-CN" altLang="en-US" sz="2200"/>
              <a:t>控制机器人前往指定地点抓取，并返回，交付物体；</a:t>
            </a:r>
          </a:p>
          <a:p>
            <a:pPr fontAlgn="auto">
              <a:lnSpc>
                <a:spcPct val="150000"/>
              </a:lnSpc>
            </a:pPr>
            <a:r>
              <a:rPr lang="en-US" altLang="zh-CN" sz="2200"/>
              <a:t>3</a:t>
            </a:r>
            <a:r>
              <a:rPr lang="zh-CN" altLang="en-US" sz="2200"/>
              <a:t>、</a:t>
            </a:r>
            <a:r>
              <a:rPr lang="en-US" altLang="zh-CN" sz="2200"/>
              <a:t>APP</a:t>
            </a:r>
            <a:r>
              <a:rPr lang="zh-CN" altLang="en-US" sz="2200"/>
              <a:t>控制机器人移动定点；在既定导航点内巡航；</a:t>
            </a:r>
          </a:p>
          <a:p>
            <a:pPr fontAlgn="auto">
              <a:lnSpc>
                <a:spcPct val="150000"/>
              </a:lnSpc>
            </a:pPr>
            <a:r>
              <a:rPr lang="en-US" altLang="zh-CN" sz="2200"/>
              <a:t>4</a:t>
            </a:r>
            <a:r>
              <a:rPr lang="zh-CN" altLang="en-US" sz="2200"/>
              <a:t>、机器人跟随操作者语音定点，并语音抓取；</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154170"/>
          </a:xfrm>
          <a:prstGeom prst="rect">
            <a:avLst/>
          </a:prstGeom>
          <a:noFill/>
        </p:spPr>
        <p:txBody>
          <a:bodyPr wrap="square" rtlCol="0">
            <a:spAutoFit/>
          </a:bodyPr>
          <a:lstStyle/>
          <a:p>
            <a:pPr fontAlgn="auto">
              <a:lnSpc>
                <a:spcPct val="150000"/>
              </a:lnSpc>
            </a:pPr>
            <a:r>
              <a:rPr lang="zh-CN" altLang="en-US" sz="2200" b="1"/>
              <a:t>非功能性需求</a:t>
            </a:r>
          </a:p>
          <a:p>
            <a:pPr fontAlgn="auto">
              <a:lnSpc>
                <a:spcPct val="150000"/>
              </a:lnSpc>
            </a:pPr>
            <a:r>
              <a:rPr lang="en-US" altLang="zh-CN" sz="2200"/>
              <a:t>1</a:t>
            </a:r>
            <a:r>
              <a:rPr lang="zh-CN" altLang="en-US" sz="2200"/>
              <a:t>、性能需求</a:t>
            </a:r>
          </a:p>
          <a:p>
            <a:pPr fontAlgn="auto">
              <a:lnSpc>
                <a:spcPct val="150000"/>
              </a:lnSpc>
            </a:pPr>
            <a:r>
              <a:rPr lang="zh-CN" altLang="en-US" sz="2200"/>
              <a:t>机器人经过测试已达到初始规定的性能需求；具体达标如下：</a:t>
            </a:r>
          </a:p>
          <a:p>
            <a:pPr fontAlgn="auto">
              <a:lnSpc>
                <a:spcPct val="150000"/>
              </a:lnSpc>
            </a:pPr>
            <a:r>
              <a:rPr lang="zh-CN" altLang="en-US" sz="2200"/>
              <a:t>（</a:t>
            </a:r>
            <a:r>
              <a:rPr lang="en-US" altLang="zh-CN" sz="2200"/>
              <a:t>1</a:t>
            </a:r>
            <a:r>
              <a:rPr lang="zh-CN" altLang="en-US" sz="2200"/>
              <a:t>）移动速度平均</a:t>
            </a:r>
            <a:r>
              <a:rPr lang="en-US" altLang="zh-CN" sz="2200"/>
              <a:t>0.1m-0.2m/s</a:t>
            </a:r>
            <a:r>
              <a:rPr lang="zh-CN" altLang="en-US" sz="2200"/>
              <a:t>；</a:t>
            </a:r>
          </a:p>
          <a:p>
            <a:pPr fontAlgn="auto">
              <a:lnSpc>
                <a:spcPct val="150000"/>
              </a:lnSpc>
            </a:pPr>
            <a:r>
              <a:rPr lang="zh-CN" altLang="en-US" sz="2200"/>
              <a:t>（</a:t>
            </a:r>
            <a:r>
              <a:rPr lang="en-US" altLang="zh-CN" sz="2200"/>
              <a:t>2</a:t>
            </a:r>
            <a:r>
              <a:rPr lang="zh-CN" altLang="en-US" sz="2200"/>
              <a:t>）路径规划时间不大于</a:t>
            </a:r>
            <a:r>
              <a:rPr lang="en-US" altLang="zh-CN" sz="2200"/>
              <a:t>30s</a:t>
            </a:r>
            <a:r>
              <a:rPr lang="zh-CN" altLang="en-US" sz="2200"/>
              <a:t>；</a:t>
            </a:r>
          </a:p>
          <a:p>
            <a:pPr fontAlgn="auto">
              <a:lnSpc>
                <a:spcPct val="150000"/>
              </a:lnSpc>
            </a:pPr>
            <a:r>
              <a:rPr lang="zh-CN" altLang="en-US" sz="2200"/>
              <a:t>（</a:t>
            </a:r>
            <a:r>
              <a:rPr lang="en-US" altLang="zh-CN" sz="2200"/>
              <a:t>3</a:t>
            </a:r>
            <a:r>
              <a:rPr lang="zh-CN" altLang="en-US" sz="2200"/>
              <a:t>）物体识别时间不大于</a:t>
            </a:r>
            <a:r>
              <a:rPr lang="en-US" altLang="zh-CN" sz="2200"/>
              <a:t>60s</a:t>
            </a:r>
            <a:r>
              <a:rPr lang="zh-CN" altLang="en-US" sz="2200"/>
              <a:t>；</a:t>
            </a:r>
          </a:p>
          <a:p>
            <a:pPr fontAlgn="auto">
              <a:lnSpc>
                <a:spcPct val="150000"/>
              </a:lnSpc>
            </a:pPr>
            <a:r>
              <a:rPr lang="zh-CN" altLang="en-US" sz="2200"/>
              <a:t>（</a:t>
            </a:r>
            <a:r>
              <a:rPr lang="en-US" altLang="zh-CN" sz="2200"/>
              <a:t>4</a:t>
            </a:r>
            <a:r>
              <a:rPr lang="zh-CN" altLang="en-US" sz="2200"/>
              <a:t>）物体抓取时间不大于</a:t>
            </a:r>
            <a:r>
              <a:rPr lang="en-US" altLang="zh-CN" sz="2200"/>
              <a:t>60s</a:t>
            </a:r>
            <a:r>
              <a:rPr lang="zh-CN" altLang="en-US" sz="2200"/>
              <a:t>；</a:t>
            </a:r>
          </a:p>
          <a:p>
            <a:pPr fontAlgn="auto">
              <a:lnSpc>
                <a:spcPct val="150000"/>
              </a:lnSpc>
            </a:pPr>
            <a:r>
              <a:rPr lang="zh-CN" altLang="en-US" sz="2200"/>
              <a:t>（</a:t>
            </a:r>
            <a:r>
              <a:rPr lang="en-US" altLang="zh-CN" sz="2200"/>
              <a:t>5</a:t>
            </a:r>
            <a:r>
              <a:rPr lang="zh-CN" altLang="en-US" sz="2200"/>
              <a:t>）物体遇障停止时间不大于</a:t>
            </a:r>
            <a:r>
              <a:rPr lang="en-US" altLang="zh-CN" sz="2200"/>
              <a:t>1s</a:t>
            </a:r>
            <a:r>
              <a:rPr lang="zh-CN" altLang="en-US" sz="22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154170"/>
          </a:xfrm>
          <a:prstGeom prst="rect">
            <a:avLst/>
          </a:prstGeom>
          <a:noFill/>
        </p:spPr>
        <p:txBody>
          <a:bodyPr wrap="square" rtlCol="0">
            <a:spAutoFit/>
          </a:bodyPr>
          <a:lstStyle/>
          <a:p>
            <a:pPr fontAlgn="auto">
              <a:lnSpc>
                <a:spcPct val="150000"/>
              </a:lnSpc>
            </a:pPr>
            <a:r>
              <a:rPr lang="zh-CN" altLang="en-US" sz="2200" b="1"/>
              <a:t>非功能性需求</a:t>
            </a:r>
          </a:p>
          <a:p>
            <a:pPr fontAlgn="auto">
              <a:lnSpc>
                <a:spcPct val="150000"/>
              </a:lnSpc>
            </a:pPr>
            <a:r>
              <a:rPr lang="en-US" altLang="zh-CN" sz="2200"/>
              <a:t>2</a:t>
            </a:r>
            <a:r>
              <a:rPr lang="zh-CN" altLang="en-US" sz="2200"/>
              <a:t>、可拓展性</a:t>
            </a:r>
          </a:p>
          <a:p>
            <a:pPr fontAlgn="auto">
              <a:lnSpc>
                <a:spcPct val="150000"/>
              </a:lnSpc>
            </a:pPr>
            <a:r>
              <a:rPr lang="zh-CN" altLang="en-US" sz="2200"/>
              <a:t>机器人经过测试已达到初始规定的可拓展性需求；具体达标如下：</a:t>
            </a:r>
          </a:p>
          <a:p>
            <a:pPr fontAlgn="auto">
              <a:lnSpc>
                <a:spcPct val="150000"/>
              </a:lnSpc>
            </a:pPr>
            <a:r>
              <a:rPr lang="zh-CN" altLang="en-US" sz="2200"/>
              <a:t>（</a:t>
            </a:r>
            <a:r>
              <a:rPr lang="en-US" altLang="zh-CN" sz="2200"/>
              <a:t>1</a:t>
            </a:r>
            <a:r>
              <a:rPr lang="zh-CN" altLang="en-US" sz="2200"/>
              <a:t>）</a:t>
            </a:r>
            <a:r>
              <a:rPr lang="zh-CN" sz="2200"/>
              <a:t>新增功能只需添加新的指令代码，无需大幅度修改；</a:t>
            </a:r>
            <a:endParaRPr lang="zh-CN" altLang="en-US" sz="2200"/>
          </a:p>
          <a:p>
            <a:pPr fontAlgn="auto">
              <a:lnSpc>
                <a:spcPct val="150000"/>
              </a:lnSpc>
            </a:pPr>
            <a:r>
              <a:rPr lang="en-US" altLang="zh-CN" sz="2200"/>
              <a:t>3</a:t>
            </a:r>
            <a:r>
              <a:rPr lang="zh-CN" altLang="en-US" sz="2200"/>
              <a:t>、易用性</a:t>
            </a:r>
          </a:p>
          <a:p>
            <a:pPr fontAlgn="auto">
              <a:lnSpc>
                <a:spcPct val="150000"/>
              </a:lnSpc>
            </a:pPr>
            <a:r>
              <a:rPr lang="zh-CN" altLang="en-US" sz="2200">
                <a:sym typeface="+mn-ea"/>
              </a:rPr>
              <a:t>机器人经过测试已达到初始规定的易用性需求；具体达标如下：</a:t>
            </a:r>
            <a:endParaRPr lang="zh-CN" altLang="en-US" sz="2200"/>
          </a:p>
          <a:p>
            <a:pPr fontAlgn="auto">
              <a:lnSpc>
                <a:spcPct val="150000"/>
              </a:lnSpc>
            </a:pPr>
            <a:r>
              <a:rPr lang="zh-CN" altLang="en-US" sz="2200"/>
              <a:t>（</a:t>
            </a:r>
            <a:r>
              <a:rPr lang="en-US" altLang="zh-CN" sz="2200"/>
              <a:t>1</a:t>
            </a:r>
            <a:r>
              <a:rPr lang="zh-CN" altLang="en-US" sz="2200"/>
              <a:t>）</a:t>
            </a:r>
            <a:r>
              <a:rPr lang="en-US" altLang="zh-CN" sz="2200"/>
              <a:t>APP</a:t>
            </a:r>
            <a:r>
              <a:rPr lang="zh-CN" altLang="en-US" sz="2200"/>
              <a:t>简单操控；</a:t>
            </a:r>
          </a:p>
          <a:p>
            <a:pPr fontAlgn="auto">
              <a:lnSpc>
                <a:spcPct val="150000"/>
              </a:lnSpc>
            </a:pPr>
            <a:r>
              <a:rPr lang="zh-CN" altLang="en-US" sz="2200"/>
              <a:t>（</a:t>
            </a:r>
            <a:r>
              <a:rPr lang="en-US" altLang="zh-CN" sz="2200"/>
              <a:t>2</a:t>
            </a:r>
            <a:r>
              <a:rPr lang="zh-CN" altLang="en-US" sz="2200"/>
              <a:t>）语音直接控制；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265253"/>
            <a:ext cx="10852150" cy="4868847"/>
            <a:chOff x="669925" y="1062431"/>
            <a:chExt cx="10852150" cy="4868847"/>
          </a:xfrm>
        </p:grpSpPr>
        <p:sp>
          <p:nvSpPr>
            <p:cNvPr id="29" name="ï$liḑê"/>
            <p:cNvSpPr txBox="1"/>
            <p:nvPr/>
          </p:nvSpPr>
          <p:spPr>
            <a:xfrm>
              <a:off x="5310611" y="1062431"/>
              <a:ext cx="1570777" cy="615553"/>
            </a:xfrm>
            <a:prstGeom prst="rect">
              <a:avLst/>
            </a:prstGeom>
            <a:noFill/>
          </p:spPr>
          <p:txBody>
            <a:bodyPr wrap="square" lIns="0" tIns="0" rIns="0" bIns="0" anchor="ctr" anchorCtr="1">
              <a:normAutofit/>
            </a:bodyPr>
            <a:lstStyle/>
            <a:p>
              <a:pPr algn="ctr"/>
              <a:r>
                <a:rPr lang="en-US" altLang="zh-CN" sz="2000" b="1" dirty="0">
                  <a:solidFill>
                    <a:schemeClr val="tx2"/>
                  </a:solidFill>
                </a:rPr>
                <a:t>CONTENTS</a:t>
              </a:r>
            </a:p>
          </p:txBody>
        </p:sp>
        <p:sp>
          <p:nvSpPr>
            <p:cNvPr id="7" name="îṡḻïḍè"/>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1" fmla="*/ 5508611 w 9505056"/>
                <a:gd name="connsiteY0-2" fmla="*/ 217767 h 4452528"/>
                <a:gd name="connsiteX1-3" fmla="*/ 5508611 w 9505056"/>
                <a:gd name="connsiteY1-4" fmla="*/ 0 h 4452528"/>
                <a:gd name="connsiteX2-5" fmla="*/ 9505056 w 9505056"/>
                <a:gd name="connsiteY2-6" fmla="*/ 0 h 4452528"/>
                <a:gd name="connsiteX3-7" fmla="*/ 9505056 w 9505056"/>
                <a:gd name="connsiteY3-8" fmla="*/ 4452528 h 4452528"/>
                <a:gd name="connsiteX4-9" fmla="*/ 0 w 9505056"/>
                <a:gd name="connsiteY4-10" fmla="*/ 4452528 h 4452528"/>
                <a:gd name="connsiteX5-11" fmla="*/ 0 w 9505056"/>
                <a:gd name="connsiteY5-12" fmla="*/ 0 h 4452528"/>
                <a:gd name="connsiteX6-13" fmla="*/ 3996443 w 9505056"/>
                <a:gd name="connsiteY6-14" fmla="*/ 0 h 4452528"/>
                <a:gd name="connsiteX7-15" fmla="*/ 4087883 w 9505056"/>
                <a:gd name="connsiteY7-16" fmla="*/ 309207 h 4452528"/>
                <a:gd name="connsiteX0-17" fmla="*/ 5508611 w 9505056"/>
                <a:gd name="connsiteY0-18" fmla="*/ 217767 h 4452528"/>
                <a:gd name="connsiteX1-19" fmla="*/ 5508611 w 9505056"/>
                <a:gd name="connsiteY1-20" fmla="*/ 0 h 4452528"/>
                <a:gd name="connsiteX2-21" fmla="*/ 9505056 w 9505056"/>
                <a:gd name="connsiteY2-22" fmla="*/ 0 h 4452528"/>
                <a:gd name="connsiteX3-23" fmla="*/ 9505056 w 9505056"/>
                <a:gd name="connsiteY3-24" fmla="*/ 4452528 h 4452528"/>
                <a:gd name="connsiteX4-25" fmla="*/ 0 w 9505056"/>
                <a:gd name="connsiteY4-26" fmla="*/ 4452528 h 4452528"/>
                <a:gd name="connsiteX5-27" fmla="*/ 0 w 9505056"/>
                <a:gd name="connsiteY5-28" fmla="*/ 0 h 4452528"/>
                <a:gd name="connsiteX6-29" fmla="*/ 3996443 w 9505056"/>
                <a:gd name="connsiteY6-30" fmla="*/ 0 h 4452528"/>
                <a:gd name="connsiteX0-31" fmla="*/ 5508611 w 9505056"/>
                <a:gd name="connsiteY0-32" fmla="*/ 0 h 4452528"/>
                <a:gd name="connsiteX1-33" fmla="*/ 9505056 w 9505056"/>
                <a:gd name="connsiteY1-34" fmla="*/ 0 h 4452528"/>
                <a:gd name="connsiteX2-35" fmla="*/ 9505056 w 9505056"/>
                <a:gd name="connsiteY2-36" fmla="*/ 4452528 h 4452528"/>
                <a:gd name="connsiteX3-37" fmla="*/ 0 w 9505056"/>
                <a:gd name="connsiteY3-38" fmla="*/ 4452528 h 4452528"/>
                <a:gd name="connsiteX4-39" fmla="*/ 0 w 9505056"/>
                <a:gd name="connsiteY4-40" fmla="*/ 0 h 4452528"/>
                <a:gd name="connsiteX5-41" fmla="*/ 3996443 w 9505056"/>
                <a:gd name="connsiteY5-42" fmla="*/ 0 h 44525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ln>
          </p:spPr>
          <p:txBody>
            <a:bodyPr anchor="ctr"/>
            <a:lstStyle/>
            <a:p>
              <a:pPr algn="ctr"/>
              <a:endParaRPr/>
            </a:p>
          </p:txBody>
        </p:sp>
        <p:sp>
          <p:nvSpPr>
            <p:cNvPr id="8" name="îşḻîḍè"/>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9" name="ïš1iḍè"/>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0" name="íṩľídé"/>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1" name="íŝlïdê"/>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2" name="îs1idé"/>
            <p:cNvSpPr/>
            <p:nvPr/>
          </p:nvSpPr>
          <p:spPr bwMode="auto">
            <a:xfrm>
              <a:off x="1146000" y="5071640"/>
              <a:ext cx="9900000" cy="504056"/>
            </a:xfrm>
            <a:prstGeom prst="rect">
              <a:avLst/>
            </a:prstGeom>
            <a:noFill/>
            <a:ln w="12700" cap="flat" cmpd="sng" algn="ctr">
              <a:solidFill>
                <a:schemeClr val="accent5">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3" name="îšḻïḑe"/>
            <p:cNvSpPr/>
            <p:nvPr/>
          </p:nvSpPr>
          <p:spPr bwMode="auto">
            <a:xfrm>
              <a:off x="1146000" y="2033566"/>
              <a:ext cx="1363776"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normAutofit/>
            </a:bodyPr>
            <a:lstStyle/>
            <a:p>
              <a:pPr algn="ctr"/>
              <a:r>
                <a:rPr lang="en-US" altLang="zh-CN" sz="2400" dirty="0">
                  <a:solidFill>
                    <a:schemeClr val="accent1">
                      <a:lumMod val="100000"/>
                    </a:schemeClr>
                  </a:solidFill>
                  <a:latin typeface="Impact" panose="020B0806030902050204" pitchFamily="34" charset="0"/>
                </a:rPr>
                <a:t>01</a:t>
              </a:r>
            </a:p>
          </p:txBody>
        </p:sp>
        <p:sp>
          <p:nvSpPr>
            <p:cNvPr id="14" name="îṧlide"/>
            <p:cNvSpPr/>
            <p:nvPr/>
          </p:nvSpPr>
          <p:spPr bwMode="auto">
            <a:xfrm>
              <a:off x="1146000" y="2793084"/>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2">
                      <a:lumMod val="100000"/>
                    </a:schemeClr>
                  </a:solidFill>
                  <a:latin typeface="Impact" panose="020B0806030902050204" pitchFamily="34" charset="0"/>
                </a:rPr>
                <a:t>02</a:t>
              </a:r>
            </a:p>
          </p:txBody>
        </p:sp>
        <p:sp>
          <p:nvSpPr>
            <p:cNvPr id="15" name="íṣḷïďe"/>
            <p:cNvSpPr/>
            <p:nvPr/>
          </p:nvSpPr>
          <p:spPr bwMode="auto">
            <a:xfrm>
              <a:off x="1146000" y="3552602"/>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3">
                      <a:lumMod val="100000"/>
                    </a:schemeClr>
                  </a:solidFill>
                  <a:latin typeface="Impact" panose="020B0806030902050204" pitchFamily="34" charset="0"/>
                </a:rPr>
                <a:t>03</a:t>
              </a:r>
            </a:p>
          </p:txBody>
        </p:sp>
        <p:sp>
          <p:nvSpPr>
            <p:cNvPr id="16" name="íśľíḋé"/>
            <p:cNvSpPr/>
            <p:nvPr/>
          </p:nvSpPr>
          <p:spPr bwMode="auto">
            <a:xfrm>
              <a:off x="1146000" y="4312120"/>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4">
                      <a:lumMod val="100000"/>
                    </a:schemeClr>
                  </a:solidFill>
                  <a:latin typeface="Impact" panose="020B0806030902050204" pitchFamily="34" charset="0"/>
                </a:rPr>
                <a:t>04</a:t>
              </a:r>
            </a:p>
          </p:txBody>
        </p:sp>
        <p:sp>
          <p:nvSpPr>
            <p:cNvPr id="17" name="išḻiďè"/>
            <p:cNvSpPr/>
            <p:nvPr/>
          </p:nvSpPr>
          <p:spPr bwMode="auto">
            <a:xfrm>
              <a:off x="1146000" y="5071638"/>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5">
                      <a:lumMod val="100000"/>
                    </a:schemeClr>
                  </a:solidFill>
                  <a:latin typeface="Impact" panose="020B0806030902050204" pitchFamily="34" charset="0"/>
                </a:rPr>
                <a:t>05</a:t>
              </a:r>
            </a:p>
          </p:txBody>
        </p:sp>
        <p:cxnSp>
          <p:nvCxnSpPr>
            <p:cNvPr id="18" name="直接连接符 17"/>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09776" y="5103281"/>
              <a:ext cx="0" cy="440770"/>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šḷíḑé"/>
            <p:cNvSpPr/>
            <p:nvPr/>
          </p:nvSpPr>
          <p:spPr bwMode="auto">
            <a:xfrm>
              <a:off x="2901000" y="2033566"/>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dirty="0"/>
                <a:t>测试环境</a:t>
              </a:r>
            </a:p>
          </p:txBody>
        </p:sp>
        <p:sp>
          <p:nvSpPr>
            <p:cNvPr id="24" name="íṥḻíḓe"/>
            <p:cNvSpPr/>
            <p:nvPr/>
          </p:nvSpPr>
          <p:spPr bwMode="auto">
            <a:xfrm>
              <a:off x="2901000" y="279308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r>
                <a:rPr lang="zh-CN" altLang="en-US" dirty="0"/>
                <a:t>具体测试</a:t>
              </a:r>
            </a:p>
          </p:txBody>
        </p:sp>
        <p:sp>
          <p:nvSpPr>
            <p:cNvPr id="25" name="íṩļiḍè"/>
            <p:cNvSpPr/>
            <p:nvPr/>
          </p:nvSpPr>
          <p:spPr bwMode="auto">
            <a:xfrm>
              <a:off x="2901000" y="3552602"/>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dirty="0"/>
                <a:t>测试用例</a:t>
              </a:r>
            </a:p>
          </p:txBody>
        </p:sp>
        <p:sp>
          <p:nvSpPr>
            <p:cNvPr id="26" name="iŝlïḑê"/>
            <p:cNvSpPr/>
            <p:nvPr/>
          </p:nvSpPr>
          <p:spPr bwMode="auto">
            <a:xfrm>
              <a:off x="2901000" y="4312120"/>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dirty="0"/>
                <a:t>测试分析</a:t>
              </a:r>
            </a:p>
          </p:txBody>
        </p:sp>
        <p:sp>
          <p:nvSpPr>
            <p:cNvPr id="27" name="íṡļíḑé"/>
            <p:cNvSpPr/>
            <p:nvPr/>
          </p:nvSpPr>
          <p:spPr bwMode="auto">
            <a:xfrm>
              <a:off x="2901000" y="5071638"/>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dirty="0"/>
                <a:t>总体评价</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1614805"/>
          </a:xfrm>
          <a:prstGeom prst="rect">
            <a:avLst/>
          </a:prstGeom>
          <a:noFill/>
        </p:spPr>
        <p:txBody>
          <a:bodyPr wrap="square" rtlCol="0">
            <a:spAutoFit/>
          </a:bodyPr>
          <a:lstStyle/>
          <a:p>
            <a:pPr fontAlgn="auto">
              <a:lnSpc>
                <a:spcPct val="150000"/>
              </a:lnSpc>
            </a:pPr>
            <a:r>
              <a:rPr lang="zh-CN" altLang="en-US" sz="2200" b="1"/>
              <a:t>软件结构测试</a:t>
            </a:r>
          </a:p>
          <a:p>
            <a:pPr fontAlgn="auto">
              <a:lnSpc>
                <a:spcPct val="150000"/>
              </a:lnSpc>
            </a:pPr>
            <a:r>
              <a:rPr lang="zh-CN" altLang="en-US" sz="2200"/>
              <a:t>对设计到的</a:t>
            </a:r>
            <a:r>
              <a:rPr lang="en-US" altLang="zh-CN" sz="2200"/>
              <a:t>Java</a:t>
            </a:r>
            <a:r>
              <a:rPr lang="zh-CN" altLang="en-US" sz="2200"/>
              <a:t>文件以及</a:t>
            </a:r>
            <a:r>
              <a:rPr lang="en-US" altLang="zh-CN" sz="2200"/>
              <a:t>cpp</a:t>
            </a:r>
            <a:r>
              <a:rPr lang="zh-CN" altLang="en-US" sz="2200"/>
              <a:t>文件进行了覆盖测试</a:t>
            </a:r>
            <a:endParaRPr lang="zh-CN" altLang="en-US" sz="2200" b="1"/>
          </a:p>
          <a:p>
            <a:pPr fontAlgn="auto">
              <a:lnSpc>
                <a:spcPct val="150000"/>
              </a:lnSpc>
            </a:pPr>
            <a:endParaRPr lang="zh-CN" alt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154170"/>
          </a:xfrm>
          <a:prstGeom prst="rect">
            <a:avLst/>
          </a:prstGeom>
          <a:noFill/>
        </p:spPr>
        <p:txBody>
          <a:bodyPr wrap="square" rtlCol="0">
            <a:spAutoFit/>
          </a:bodyPr>
          <a:lstStyle/>
          <a:p>
            <a:pPr fontAlgn="auto">
              <a:lnSpc>
                <a:spcPct val="150000"/>
              </a:lnSpc>
            </a:pPr>
            <a:r>
              <a:rPr lang="zh-CN" altLang="en-US" sz="2200" b="1"/>
              <a:t>测试问题</a:t>
            </a:r>
          </a:p>
          <a:p>
            <a:pPr fontAlgn="auto">
              <a:lnSpc>
                <a:spcPct val="150000"/>
              </a:lnSpc>
            </a:pPr>
            <a:r>
              <a:rPr lang="en-US" altLang="zh-CN" sz="2200" b="1"/>
              <a:t>1</a:t>
            </a:r>
            <a:r>
              <a:rPr lang="zh-CN" altLang="en-US" sz="2200" b="1"/>
              <a:t>、物体抓取存在不准确性</a:t>
            </a:r>
          </a:p>
          <a:p>
            <a:pPr fontAlgn="auto">
              <a:lnSpc>
                <a:spcPct val="150000"/>
              </a:lnSpc>
            </a:pPr>
            <a:r>
              <a:rPr lang="zh-CN" altLang="en-US" sz="2200" b="1"/>
              <a:t>具体表现：</a:t>
            </a:r>
            <a:r>
              <a:rPr lang="zh-CN" altLang="en-US" sz="2200"/>
              <a:t>5次抓取时，出现了一次不成功的案例；</a:t>
            </a:r>
          </a:p>
          <a:p>
            <a:pPr fontAlgn="auto">
              <a:lnSpc>
                <a:spcPct val="150000"/>
              </a:lnSpc>
            </a:pPr>
            <a:r>
              <a:rPr lang="zh-CN" altLang="en-US" sz="2200" b="1"/>
              <a:t>问题分析：</a:t>
            </a:r>
            <a:r>
              <a:rPr lang="zh-CN" altLang="en-US" sz="2200"/>
              <a:t>物体识别算法并不是很准确。当物体后方存在较为嘈杂的背景时，机器人实际识别的物体会比原有物体X轴上长度稍大。进而导致机械臂前进距离较大，可能会推倒物体；</a:t>
            </a:r>
          </a:p>
          <a:p>
            <a:pPr fontAlgn="auto">
              <a:lnSpc>
                <a:spcPct val="150000"/>
              </a:lnSpc>
            </a:pPr>
            <a:r>
              <a:rPr lang="zh-CN" altLang="en-US" sz="2200" b="1"/>
              <a:t>后续方案：</a:t>
            </a:r>
            <a:r>
              <a:rPr lang="zh-CN" altLang="en-US" sz="2200"/>
              <a:t>更加准确的算法虽然会使识别更加准确，但是鉴于机载电脑性能不佳。识别过程会十分漫长，降低抓取效率；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661535"/>
          </a:xfrm>
          <a:prstGeom prst="rect">
            <a:avLst/>
          </a:prstGeom>
          <a:noFill/>
        </p:spPr>
        <p:txBody>
          <a:bodyPr wrap="square" rtlCol="0">
            <a:spAutoFit/>
          </a:bodyPr>
          <a:lstStyle/>
          <a:p>
            <a:pPr fontAlgn="auto">
              <a:lnSpc>
                <a:spcPct val="150000"/>
              </a:lnSpc>
            </a:pPr>
            <a:r>
              <a:rPr lang="en-US" altLang="zh-CN" sz="2200" b="1"/>
              <a:t>2</a:t>
            </a:r>
            <a:r>
              <a:rPr lang="zh-CN" altLang="en-US" sz="2200" b="1"/>
              <a:t>、移动无法完美回到原点</a:t>
            </a:r>
          </a:p>
          <a:p>
            <a:pPr fontAlgn="auto">
              <a:lnSpc>
                <a:spcPct val="150000"/>
              </a:lnSpc>
            </a:pPr>
            <a:r>
              <a:rPr lang="zh-CN" altLang="en-US" sz="2200" b="1"/>
              <a:t>具体表现：</a:t>
            </a:r>
            <a:r>
              <a:rPr lang="zh-CN" altLang="en-US" sz="2200"/>
              <a:t>向右移动，会有轻微后偏；</a:t>
            </a:r>
          </a:p>
          <a:p>
            <a:pPr fontAlgn="auto">
              <a:lnSpc>
                <a:spcPct val="150000"/>
              </a:lnSpc>
            </a:pPr>
            <a:r>
              <a:rPr lang="zh-CN" altLang="en-US" sz="2200" b="1"/>
              <a:t>问题分析：</a:t>
            </a:r>
            <a:r>
              <a:rPr lang="zh-CN" altLang="en-US" sz="2200"/>
              <a:t>检查后结论，应该是机器人机械轮磨损的问题；</a:t>
            </a:r>
          </a:p>
          <a:p>
            <a:pPr fontAlgn="auto">
              <a:lnSpc>
                <a:spcPct val="150000"/>
              </a:lnSpc>
            </a:pPr>
            <a:r>
              <a:rPr lang="zh-CN" altLang="en-US" sz="2200" b="1"/>
              <a:t>后续方案：</a:t>
            </a:r>
            <a:r>
              <a:rPr lang="zh-CN" altLang="en-US" sz="2200"/>
              <a:t>对机器人轮轴进行维修；</a:t>
            </a:r>
          </a:p>
          <a:p>
            <a:pPr fontAlgn="auto">
              <a:lnSpc>
                <a:spcPct val="150000"/>
              </a:lnSpc>
            </a:pPr>
            <a:r>
              <a:rPr lang="en-US" altLang="zh-CN" sz="2200" b="1"/>
              <a:t>3</a:t>
            </a:r>
            <a:r>
              <a:rPr lang="zh-CN" altLang="en-US" sz="2200" b="1"/>
              <a:t>、机器人跟随丢失用户</a:t>
            </a:r>
          </a:p>
          <a:p>
            <a:pPr fontAlgn="auto">
              <a:lnSpc>
                <a:spcPct val="150000"/>
              </a:lnSpc>
            </a:pPr>
            <a:r>
              <a:rPr lang="zh-CN" altLang="en-US" sz="2200" b="1"/>
              <a:t>具体表现：</a:t>
            </a:r>
            <a:r>
              <a:rPr lang="zh-CN" altLang="en-US" sz="2200"/>
              <a:t>机器人失去用户的指引，表现为不再跟随，而是原地转动；</a:t>
            </a:r>
          </a:p>
          <a:p>
            <a:pPr fontAlgn="auto">
              <a:lnSpc>
                <a:spcPct val="150000"/>
              </a:lnSpc>
            </a:pPr>
            <a:r>
              <a:rPr lang="zh-CN" altLang="en-US" sz="2200" b="1"/>
              <a:t>问题分析：</a:t>
            </a:r>
            <a:r>
              <a:rPr lang="zh-CN" altLang="en-US" sz="2200"/>
              <a:t>机器人跟随算法不够灵敏，导致跟随失败；</a:t>
            </a:r>
          </a:p>
          <a:p>
            <a:pPr fontAlgn="auto">
              <a:lnSpc>
                <a:spcPct val="150000"/>
              </a:lnSpc>
            </a:pPr>
            <a:r>
              <a:rPr lang="zh-CN" altLang="en-US" sz="2200" b="1">
                <a:sym typeface="+mn-ea"/>
              </a:rPr>
              <a:t>后续方案：</a:t>
            </a:r>
            <a:r>
              <a:rPr lang="zh-CN" altLang="en-US" sz="2200">
                <a:sym typeface="+mn-ea"/>
              </a:rPr>
              <a:t>更准确的修正算法，可能会导致跟随进度缓慢；</a:t>
            </a:r>
          </a:p>
          <a:p>
            <a:pPr fontAlgn="auto">
              <a:lnSpc>
                <a:spcPct val="150000"/>
              </a:lnSpc>
            </a:pPr>
            <a:r>
              <a:rPr lang="en-US" altLang="zh-CN" sz="2200" b="1">
                <a:sym typeface="+mn-ea"/>
              </a:rPr>
              <a:t>4</a:t>
            </a:r>
            <a:r>
              <a:rPr lang="zh-CN" altLang="en-US" sz="2200" b="1">
                <a:sym typeface="+mn-ea"/>
              </a:rPr>
              <a:t>、机器人平面识别失败</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3646170"/>
          </a:xfrm>
          <a:prstGeom prst="rect">
            <a:avLst/>
          </a:prstGeom>
          <a:noFill/>
        </p:spPr>
        <p:txBody>
          <a:bodyPr wrap="square" rtlCol="0">
            <a:spAutoFit/>
          </a:bodyPr>
          <a:lstStyle/>
          <a:p>
            <a:pPr fontAlgn="auto">
              <a:lnSpc>
                <a:spcPct val="150000"/>
              </a:lnSpc>
            </a:pPr>
            <a:r>
              <a:rPr lang="zh-CN" altLang="en-US" sz="2200" b="1">
                <a:sym typeface="+mn-ea"/>
              </a:rPr>
              <a:t>具体表现：</a:t>
            </a:r>
            <a:r>
              <a:rPr lang="zh-CN" altLang="en-US" sz="2200">
                <a:sym typeface="+mn-ea"/>
              </a:rPr>
              <a:t>机器人失去用户的指引，表现为不再跟随，而是原地转动；</a:t>
            </a:r>
            <a:endParaRPr lang="zh-CN" altLang="en-US" sz="2200"/>
          </a:p>
          <a:p>
            <a:pPr fontAlgn="auto">
              <a:lnSpc>
                <a:spcPct val="150000"/>
              </a:lnSpc>
            </a:pPr>
            <a:r>
              <a:rPr lang="zh-CN" altLang="en-US" sz="2200" b="1">
                <a:sym typeface="+mn-ea"/>
              </a:rPr>
              <a:t>问题分析：</a:t>
            </a:r>
            <a:r>
              <a:rPr lang="zh-CN" altLang="en-US" sz="2200">
                <a:sym typeface="+mn-ea"/>
              </a:rPr>
              <a:t>机器人跟随算法不够灵敏，导致跟随失败；</a:t>
            </a:r>
            <a:endParaRPr lang="zh-CN" altLang="en-US" sz="2200"/>
          </a:p>
          <a:p>
            <a:pPr fontAlgn="auto">
              <a:lnSpc>
                <a:spcPct val="150000"/>
              </a:lnSpc>
            </a:pPr>
            <a:r>
              <a:rPr lang="zh-CN" altLang="en-US" sz="2200" b="1">
                <a:sym typeface="+mn-ea"/>
              </a:rPr>
              <a:t>后续方案：</a:t>
            </a:r>
            <a:r>
              <a:rPr lang="zh-CN" altLang="en-US" sz="2200">
                <a:sym typeface="+mn-ea"/>
              </a:rPr>
              <a:t>更准确的修正算法，可能会导致跟随进度缓慢；</a:t>
            </a:r>
          </a:p>
          <a:p>
            <a:pPr fontAlgn="auto">
              <a:lnSpc>
                <a:spcPct val="150000"/>
              </a:lnSpc>
            </a:pPr>
            <a:r>
              <a:rPr lang="en-US" altLang="zh-CN" sz="2200" b="1"/>
              <a:t>5</a:t>
            </a:r>
            <a:r>
              <a:rPr lang="zh-CN" altLang="en-US" sz="2200" b="1"/>
              <a:t>、机器人</a:t>
            </a:r>
            <a:r>
              <a:rPr lang="en-US" altLang="zh-CN" sz="2200" b="1"/>
              <a:t>APP</a:t>
            </a:r>
            <a:r>
              <a:rPr lang="zh-CN" altLang="en-US" sz="2200" b="1"/>
              <a:t>运动无法停止</a:t>
            </a:r>
          </a:p>
          <a:p>
            <a:pPr fontAlgn="auto">
              <a:lnSpc>
                <a:spcPct val="150000"/>
              </a:lnSpc>
            </a:pPr>
            <a:r>
              <a:rPr lang="zh-CN" altLang="en-US" sz="2200" b="1">
                <a:sym typeface="+mn-ea"/>
              </a:rPr>
              <a:t>具体表现：</a:t>
            </a:r>
            <a:r>
              <a:rPr lang="zh-CN" altLang="en-US" sz="2200">
                <a:sym typeface="+mn-ea"/>
              </a:rPr>
              <a:t>机器人一直向输入方向移动，无法停止；</a:t>
            </a:r>
          </a:p>
          <a:p>
            <a:pPr fontAlgn="auto">
              <a:lnSpc>
                <a:spcPct val="150000"/>
              </a:lnSpc>
            </a:pPr>
            <a:r>
              <a:rPr lang="zh-CN" altLang="en-US" sz="2200" b="1">
                <a:sym typeface="+mn-ea"/>
              </a:rPr>
              <a:t>问题分析：</a:t>
            </a:r>
            <a:r>
              <a:rPr lang="zh-CN" altLang="en-US" sz="2200">
                <a:sym typeface="+mn-ea"/>
              </a:rPr>
              <a:t>通信问题，导致信息阻断；</a:t>
            </a:r>
          </a:p>
          <a:p>
            <a:pPr fontAlgn="auto">
              <a:lnSpc>
                <a:spcPct val="150000"/>
              </a:lnSpc>
            </a:pPr>
            <a:r>
              <a:rPr lang="zh-CN" altLang="en-US" sz="2200" b="1">
                <a:sym typeface="+mn-ea"/>
              </a:rPr>
              <a:t>后续方案：</a:t>
            </a:r>
            <a:r>
              <a:rPr lang="zh-CN" altLang="en-US" sz="2200">
                <a:sym typeface="+mn-ea"/>
              </a:rPr>
              <a:t>修改通信方案，避免阻断；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总体评价</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总体评价</a:t>
            </a:r>
          </a:p>
        </p:txBody>
      </p:sp>
      <p:sp>
        <p:nvSpPr>
          <p:cNvPr id="2" name="文本框 1"/>
          <p:cNvSpPr txBox="1"/>
          <p:nvPr/>
        </p:nvSpPr>
        <p:spPr>
          <a:xfrm>
            <a:off x="711835" y="1264920"/>
            <a:ext cx="10106025" cy="2630170"/>
          </a:xfrm>
          <a:prstGeom prst="rect">
            <a:avLst/>
          </a:prstGeom>
          <a:noFill/>
        </p:spPr>
        <p:txBody>
          <a:bodyPr wrap="square" rtlCol="0">
            <a:spAutoFit/>
          </a:bodyPr>
          <a:lstStyle/>
          <a:p>
            <a:pPr fontAlgn="auto">
              <a:lnSpc>
                <a:spcPct val="150000"/>
              </a:lnSpc>
            </a:pPr>
            <a:r>
              <a:rPr lang="en-US" altLang="zh-CN" sz="2200" b="1"/>
              <a:t>1</a:t>
            </a:r>
            <a:r>
              <a:rPr lang="zh-CN" altLang="en-US" sz="2200" b="1"/>
              <a:t>、软件评价</a:t>
            </a:r>
          </a:p>
          <a:p>
            <a:pPr fontAlgn="auto">
              <a:lnSpc>
                <a:spcPct val="150000"/>
              </a:lnSpc>
            </a:pPr>
            <a:r>
              <a:rPr lang="zh-CN" altLang="en-US" sz="2200"/>
              <a:t>软件基本完成了初始预期的需求，并且具有一定的鲁棒性；</a:t>
            </a:r>
          </a:p>
          <a:p>
            <a:pPr fontAlgn="auto">
              <a:lnSpc>
                <a:spcPct val="150000"/>
              </a:lnSpc>
            </a:pPr>
            <a:r>
              <a:rPr lang="en-US" altLang="zh-CN" sz="2200" b="1"/>
              <a:t>2</a:t>
            </a:r>
            <a:r>
              <a:rPr lang="zh-CN" altLang="en-US" sz="2200" b="1"/>
              <a:t>、开发环境评价</a:t>
            </a:r>
          </a:p>
          <a:p>
            <a:pPr fontAlgn="auto">
              <a:lnSpc>
                <a:spcPct val="150000"/>
              </a:lnSpc>
            </a:pPr>
            <a:r>
              <a:rPr lang="zh-CN" altLang="en-US" sz="2200"/>
              <a:t>（</a:t>
            </a:r>
            <a:r>
              <a:rPr lang="en-US" altLang="zh-CN" sz="2200"/>
              <a:t>1</a:t>
            </a:r>
            <a:r>
              <a:rPr lang="zh-CN" altLang="en-US" sz="2200"/>
              <a:t>）环境配置复杂，不容易进行本地模拟；</a:t>
            </a:r>
          </a:p>
          <a:p>
            <a:pPr fontAlgn="auto">
              <a:lnSpc>
                <a:spcPct val="150000"/>
              </a:lnSpc>
            </a:pPr>
            <a:r>
              <a:rPr lang="zh-CN" altLang="en-US" sz="2200"/>
              <a:t>（</a:t>
            </a:r>
            <a:r>
              <a:rPr lang="en-US" altLang="zh-CN" sz="2200"/>
              <a:t>2</a:t>
            </a:r>
            <a:r>
              <a:rPr lang="zh-CN" altLang="en-US" sz="2200"/>
              <a:t>）机器台数较少，测试相对困难；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测试环境</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rPr>
              <a:t>/01</a:t>
            </a:r>
            <a:endParaRPr kumimoji="0" lang="zh-CN" altLang="en-US"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endParaRPr>
          </a:p>
        </p:txBody>
      </p:sp>
    </p:spTree>
    <p:extLst>
      <p:ext uri="{BB962C8B-B14F-4D97-AF65-F5344CB8AC3E}">
        <p14:creationId xmlns:p14="http://schemas.microsoft.com/office/powerpoint/2010/main" val="126693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097E2-B6A4-419B-97D4-5247E98711D2}"/>
              </a:ext>
            </a:extLst>
          </p:cNvPr>
          <p:cNvSpPr>
            <a:spLocks noGrp="1"/>
          </p:cNvSpPr>
          <p:nvPr>
            <p:ph type="title"/>
          </p:nvPr>
        </p:nvSpPr>
        <p:spPr/>
        <p:txBody>
          <a:bodyPr>
            <a:normAutofit/>
          </a:bodyPr>
          <a:lstStyle/>
          <a:p>
            <a:r>
              <a:rPr lang="zh-CN" altLang="en-US" sz="2800" b="1" dirty="0">
                <a:latin typeface="黑体" panose="02010609060101010101" pitchFamily="49" charset="-122"/>
                <a:ea typeface="黑体" panose="02010609060101010101" pitchFamily="49" charset="-122"/>
              </a:rPr>
              <a:t>硬件</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软件环境</a:t>
            </a:r>
          </a:p>
        </p:txBody>
      </p:sp>
      <p:sp>
        <p:nvSpPr>
          <p:cNvPr id="3" name="内容占位符 2">
            <a:extLst>
              <a:ext uri="{FF2B5EF4-FFF2-40B4-BE49-F238E27FC236}">
                <a16:creationId xmlns:a16="http://schemas.microsoft.com/office/drawing/2014/main" id="{0CBD50D4-D98D-4B37-9B03-D83367D2EE0F}"/>
              </a:ext>
            </a:extLst>
          </p:cNvPr>
          <p:cNvSpPr>
            <a:spLocks noGrp="1"/>
          </p:cNvSpPr>
          <p:nvPr>
            <p:ph idx="1"/>
          </p:nvPr>
        </p:nvSpPr>
        <p:spPr/>
        <p:txBody>
          <a:bodyPr/>
          <a:lstStyle/>
          <a:p>
            <a:pPr marL="0" indent="0">
              <a:buNone/>
            </a:pPr>
            <a:endParaRPr lang="en-US" altLang="zh-CN" dirty="0"/>
          </a:p>
          <a:p>
            <a:r>
              <a:rPr lang="zh-CN" altLang="en-US" dirty="0"/>
              <a:t>硬件环境：</a:t>
            </a:r>
            <a:r>
              <a:rPr lang="en-US" altLang="zh-CN" dirty="0"/>
              <a:t>Android</a:t>
            </a:r>
            <a:r>
              <a:rPr lang="zh-CN" altLang="en-US" dirty="0"/>
              <a:t>手机、</a:t>
            </a:r>
            <a:r>
              <a:rPr lang="en-US" altLang="zh-CN" dirty="0"/>
              <a:t>ROS</a:t>
            </a:r>
            <a:r>
              <a:rPr lang="zh-CN" altLang="en-US" dirty="0"/>
              <a:t>机器人、主控电脑</a:t>
            </a:r>
            <a:endParaRPr lang="en-US" altLang="zh-CN" dirty="0"/>
          </a:p>
          <a:p>
            <a:pPr marL="0" indent="0">
              <a:buNone/>
            </a:pPr>
            <a:endParaRPr lang="en-US" altLang="zh-CN" dirty="0"/>
          </a:p>
          <a:p>
            <a:pPr marL="0" indent="0">
              <a:buNone/>
            </a:pPr>
            <a:endParaRPr lang="en-US" altLang="zh-CN" dirty="0"/>
          </a:p>
          <a:p>
            <a:r>
              <a:rPr lang="zh-CN" altLang="en-US" dirty="0"/>
              <a:t>软件环境：</a:t>
            </a:r>
            <a:r>
              <a:rPr lang="en-US" altLang="zh-CN" dirty="0"/>
              <a:t>Android</a:t>
            </a:r>
            <a:r>
              <a:rPr lang="zh-CN" altLang="en-US" dirty="0"/>
              <a:t>环境（手机</a:t>
            </a:r>
            <a:r>
              <a:rPr lang="en-US" altLang="zh-CN" dirty="0"/>
              <a:t>App</a:t>
            </a:r>
            <a:r>
              <a:rPr lang="zh-CN" altLang="en-US" dirty="0"/>
              <a:t>）</a:t>
            </a:r>
            <a:endParaRPr lang="en-US" altLang="zh-CN" dirty="0"/>
          </a:p>
          <a:p>
            <a:pPr marL="0" indent="0">
              <a:buNone/>
            </a:pPr>
            <a:r>
              <a:rPr lang="en-US" altLang="zh-CN" dirty="0"/>
              <a:t>		  Ubuntu</a:t>
            </a:r>
            <a:r>
              <a:rPr lang="zh-CN" altLang="en-US" dirty="0"/>
              <a:t>操作系统</a:t>
            </a:r>
            <a:endParaRPr lang="en-US" altLang="zh-CN" dirty="0"/>
          </a:p>
          <a:p>
            <a:pPr marL="0" indent="0">
              <a:buNone/>
            </a:pPr>
            <a:r>
              <a:rPr lang="en-US" altLang="zh-CN" dirty="0"/>
              <a:t>		  ROS</a:t>
            </a:r>
            <a:r>
              <a:rPr lang="zh-CN" altLang="en-US" dirty="0"/>
              <a:t>系统</a:t>
            </a:r>
            <a:endParaRPr lang="en-US" altLang="zh-CN" dirty="0"/>
          </a:p>
        </p:txBody>
      </p:sp>
    </p:spTree>
    <p:extLst>
      <p:ext uri="{BB962C8B-B14F-4D97-AF65-F5344CB8AC3E}">
        <p14:creationId xmlns:p14="http://schemas.microsoft.com/office/powerpoint/2010/main" val="400546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97232"/>
            <a:ext cx="4535055" cy="656792"/>
          </a:xfrm>
        </p:spPr>
        <p:txBody>
          <a:bodyPr>
            <a:normAutofit/>
          </a:bodyPr>
          <a:lstStyle/>
          <a:p>
            <a:pPr algn="ctr"/>
            <a:r>
              <a:rPr lang="zh-CN" altLang="en-US" sz="3200" b="0" dirty="0"/>
              <a:t>具体测试</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rPr>
              <a:t>/02</a:t>
            </a:r>
            <a:endParaRPr kumimoji="0" lang="zh-CN" altLang="en-US"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endParaRPr>
          </a:p>
        </p:txBody>
      </p:sp>
    </p:spTree>
    <p:extLst>
      <p:ext uri="{BB962C8B-B14F-4D97-AF65-F5344CB8AC3E}">
        <p14:creationId xmlns:p14="http://schemas.microsoft.com/office/powerpoint/2010/main" val="283957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F3647-636C-4FEF-BA41-96B74F8C08D3}"/>
              </a:ext>
            </a:extLst>
          </p:cNvPr>
          <p:cNvSpPr>
            <a:spLocks noGrp="1"/>
          </p:cNvSpPr>
          <p:nvPr>
            <p:ph type="title"/>
          </p:nvPr>
        </p:nvSpPr>
        <p:spPr/>
        <p:txBody>
          <a:bodyPr>
            <a:normAutofit/>
          </a:bodyPr>
          <a:lstStyle/>
          <a:p>
            <a:r>
              <a:rPr lang="zh-CN" altLang="en-US" sz="2800" b="1" dirty="0">
                <a:latin typeface="黑体" panose="02010609060101010101" pitchFamily="49" charset="-122"/>
                <a:ea typeface="黑体" panose="02010609060101010101" pitchFamily="49" charset="-122"/>
              </a:rPr>
              <a:t>单元测试</a:t>
            </a:r>
          </a:p>
        </p:txBody>
      </p:sp>
      <p:graphicFrame>
        <p:nvGraphicFramePr>
          <p:cNvPr id="6" name="内容占位符 5">
            <a:extLst>
              <a:ext uri="{FF2B5EF4-FFF2-40B4-BE49-F238E27FC236}">
                <a16:creationId xmlns:a16="http://schemas.microsoft.com/office/drawing/2014/main" id="{54140B56-F588-45BC-A118-12657C626FC6}"/>
              </a:ext>
            </a:extLst>
          </p:cNvPr>
          <p:cNvGraphicFramePr>
            <a:graphicFrameLocks noGrp="1"/>
          </p:cNvGraphicFramePr>
          <p:nvPr>
            <p:ph idx="1"/>
            <p:extLst>
              <p:ext uri="{D42A27DB-BD31-4B8C-83A1-F6EECF244321}">
                <p14:modId xmlns:p14="http://schemas.microsoft.com/office/powerpoint/2010/main" val="3595287173"/>
              </p:ext>
            </p:extLst>
          </p:nvPr>
        </p:nvGraphicFramePr>
        <p:xfrm>
          <a:off x="838199" y="1825625"/>
          <a:ext cx="10904622" cy="4430797"/>
        </p:xfrm>
        <a:graphic>
          <a:graphicData uri="http://schemas.openxmlformats.org/drawingml/2006/table">
            <a:tbl>
              <a:tblPr firstRow="1" bandRow="1">
                <a:tableStyleId>{5C22544A-7EE6-4342-B048-85BDC9FD1C3A}</a:tableStyleId>
              </a:tblPr>
              <a:tblGrid>
                <a:gridCol w="5452311">
                  <a:extLst>
                    <a:ext uri="{9D8B030D-6E8A-4147-A177-3AD203B41FA5}">
                      <a16:colId xmlns:a16="http://schemas.microsoft.com/office/drawing/2014/main" val="3726862132"/>
                    </a:ext>
                  </a:extLst>
                </a:gridCol>
                <a:gridCol w="5452311">
                  <a:extLst>
                    <a:ext uri="{9D8B030D-6E8A-4147-A177-3AD203B41FA5}">
                      <a16:colId xmlns:a16="http://schemas.microsoft.com/office/drawing/2014/main" val="1280327945"/>
                    </a:ext>
                  </a:extLst>
                </a:gridCol>
              </a:tblGrid>
              <a:tr h="632971">
                <a:tc>
                  <a:txBody>
                    <a:bodyPr/>
                    <a:lstStyle/>
                    <a:p>
                      <a:pPr algn="l" fontAlgn="ctr"/>
                      <a:r>
                        <a:rPr lang="zh-CN" altLang="en-US" sz="2000" b="0" i="0" u="none" strike="noStrike" dirty="0">
                          <a:solidFill>
                            <a:srgbClr val="000000"/>
                          </a:solidFill>
                          <a:effectLst/>
                          <a:latin typeface="等线" panose="02010600030101010101" pitchFamily="2" charset="-122"/>
                          <a:ea typeface="等线" panose="02010600030101010101" pitchFamily="2" charset="-122"/>
                        </a:rPr>
                        <a:t>功能测试项</a:t>
                      </a:r>
                    </a:p>
                  </a:txBody>
                  <a:tcPr marL="6350" marR="6350" marT="6350" marB="0" anchor="ctr"/>
                </a:tc>
                <a:tc>
                  <a:txBody>
                    <a:bodyPr/>
                    <a:lstStyle/>
                    <a:p>
                      <a:pPr algn="l" fontAlgn="ctr"/>
                      <a:r>
                        <a:rPr lang="zh-CN" altLang="en-US" sz="2000" b="0" i="0" u="none" strike="noStrike">
                          <a:solidFill>
                            <a:srgbClr val="000000"/>
                          </a:solidFill>
                          <a:effectLst/>
                          <a:latin typeface="等线" panose="02010600030101010101" pitchFamily="2" charset="-122"/>
                          <a:ea typeface="等线" panose="02010600030101010101" pitchFamily="2" charset="-122"/>
                        </a:rPr>
                        <a:t>概述</a:t>
                      </a:r>
                    </a:p>
                  </a:txBody>
                  <a:tcPr marL="6350" marR="6350" marT="6350" marB="0" anchor="ctr"/>
                </a:tc>
                <a:extLst>
                  <a:ext uri="{0D108BD9-81ED-4DB2-BD59-A6C34878D82A}">
                    <a16:rowId xmlns:a16="http://schemas.microsoft.com/office/drawing/2014/main" val="2653397607"/>
                  </a:ext>
                </a:extLst>
              </a:tr>
              <a:tr h="632971">
                <a:tc>
                  <a:txBody>
                    <a:bodyPr/>
                    <a:lstStyle/>
                    <a:p>
                      <a:pPr algn="l" fontAlgn="ctr"/>
                      <a:r>
                        <a:rPr lang="en-US" sz="2000" b="0" i="0" u="none" strike="noStrike">
                          <a:solidFill>
                            <a:srgbClr val="000000"/>
                          </a:solidFill>
                          <a:effectLst/>
                          <a:latin typeface="等线" panose="02010600030101010101" pitchFamily="2" charset="-122"/>
                          <a:ea typeface="等线" panose="02010600030101010101" pitchFamily="2" charset="-122"/>
                        </a:rPr>
                        <a:t>getinstance()</a:t>
                      </a:r>
                    </a:p>
                  </a:txBody>
                  <a:tcPr marL="6350" marR="6350" marT="6350" marB="0" anchor="ctr"/>
                </a:tc>
                <a:tc>
                  <a:txBody>
                    <a:bodyPr/>
                    <a:lstStyle/>
                    <a:p>
                      <a:pPr algn="l" fontAlgn="ctr"/>
                      <a:r>
                        <a:rPr lang="zh-CN" altLang="en-US" sz="2000" b="0" i="0" u="none" strike="noStrike">
                          <a:solidFill>
                            <a:srgbClr val="000000"/>
                          </a:solidFill>
                          <a:effectLst/>
                          <a:latin typeface="等线" panose="02010600030101010101" pitchFamily="2" charset="-122"/>
                          <a:ea typeface="等线" panose="02010600030101010101" pitchFamily="2" charset="-122"/>
                        </a:rPr>
                        <a:t>返回一个唯一的</a:t>
                      </a:r>
                      <a:r>
                        <a:rPr lang="en-US" altLang="zh-CN" sz="2000" b="0" i="0" u="none" strike="noStrike">
                          <a:solidFill>
                            <a:srgbClr val="000000"/>
                          </a:solidFill>
                          <a:effectLst/>
                          <a:latin typeface="等线" panose="02010600030101010101" pitchFamily="2" charset="-122"/>
                          <a:ea typeface="等线" panose="02010600030101010101" pitchFamily="2" charset="-122"/>
                        </a:rPr>
                        <a:t>tcp</a:t>
                      </a:r>
                      <a:r>
                        <a:rPr lang="zh-CN" altLang="en-US" sz="2000" b="0" i="0" u="none" strike="noStrike">
                          <a:solidFill>
                            <a:srgbClr val="000000"/>
                          </a:solidFill>
                          <a:effectLst/>
                          <a:latin typeface="等线" panose="02010600030101010101" pitchFamily="2" charset="-122"/>
                          <a:ea typeface="等线" panose="02010600030101010101" pitchFamily="2" charset="-122"/>
                        </a:rPr>
                        <a:t>服务线程实例</a:t>
                      </a:r>
                    </a:p>
                  </a:txBody>
                  <a:tcPr marL="6350" marR="6350" marT="6350" marB="0" anchor="ctr"/>
                </a:tc>
                <a:extLst>
                  <a:ext uri="{0D108BD9-81ED-4DB2-BD59-A6C34878D82A}">
                    <a16:rowId xmlns:a16="http://schemas.microsoft.com/office/drawing/2014/main" val="1699694481"/>
                  </a:ext>
                </a:extLst>
              </a:tr>
              <a:tr h="632971">
                <a:tc>
                  <a:txBody>
                    <a:bodyPr/>
                    <a:lstStyle/>
                    <a:p>
                      <a:pPr algn="l" fontAlgn="ctr"/>
                      <a:r>
                        <a:rPr lang="en-US" sz="2000" b="0" i="0" u="none" strike="noStrike">
                          <a:solidFill>
                            <a:srgbClr val="000000"/>
                          </a:solidFill>
                          <a:effectLst/>
                          <a:latin typeface="等线" panose="02010600030101010101" pitchFamily="2" charset="-122"/>
                          <a:ea typeface="等线" panose="02010600030101010101" pitchFamily="2" charset="-122"/>
                        </a:rPr>
                        <a:t>connectSend(String str)</a:t>
                      </a:r>
                    </a:p>
                  </a:txBody>
                  <a:tcPr marL="6350" marR="6350" marT="6350" marB="0" anchor="ctr"/>
                </a:tc>
                <a:tc>
                  <a:txBody>
                    <a:bodyPr/>
                    <a:lstStyle/>
                    <a:p>
                      <a:pPr algn="l" fontAlgn="ctr"/>
                      <a:r>
                        <a:rPr lang="zh-CN" altLang="en-US" sz="2000" b="0" i="0" u="none" strike="noStrike">
                          <a:solidFill>
                            <a:srgbClr val="000000"/>
                          </a:solidFill>
                          <a:effectLst/>
                          <a:latin typeface="等线" panose="02010600030101010101" pitchFamily="2" charset="-122"/>
                          <a:ea typeface="等线" panose="02010600030101010101" pitchFamily="2" charset="-122"/>
                        </a:rPr>
                        <a:t>新建一个</a:t>
                      </a:r>
                      <a:r>
                        <a:rPr lang="en-US" altLang="zh-CN" sz="2000" b="0" i="0" u="none" strike="noStrike">
                          <a:solidFill>
                            <a:srgbClr val="000000"/>
                          </a:solidFill>
                          <a:effectLst/>
                          <a:latin typeface="等线" panose="02010600030101010101" pitchFamily="2" charset="-122"/>
                          <a:ea typeface="等线" panose="02010600030101010101" pitchFamily="2" charset="-122"/>
                        </a:rPr>
                        <a:t>socket</a:t>
                      </a:r>
                      <a:r>
                        <a:rPr lang="zh-CN" altLang="en-US" sz="2000" b="0" i="0" u="none" strike="noStrike">
                          <a:solidFill>
                            <a:srgbClr val="000000"/>
                          </a:solidFill>
                          <a:effectLst/>
                          <a:latin typeface="等线" panose="02010600030101010101" pitchFamily="2" charset="-122"/>
                          <a:ea typeface="等线" panose="02010600030101010101" pitchFamily="2" charset="-122"/>
                        </a:rPr>
                        <a:t>，与服务器端建立连接，并发送字符串</a:t>
                      </a:r>
                      <a:r>
                        <a:rPr lang="en-US" altLang="zh-CN" sz="2000" b="0" i="0" u="none" strike="noStrike">
                          <a:solidFill>
                            <a:srgbClr val="000000"/>
                          </a:solidFill>
                          <a:effectLst/>
                          <a:latin typeface="等线" panose="02010600030101010101" pitchFamily="2" charset="-122"/>
                          <a:ea typeface="等线" panose="02010600030101010101" pitchFamily="2" charset="-122"/>
                        </a:rPr>
                        <a:t>str</a:t>
                      </a:r>
                      <a:r>
                        <a:rPr lang="zh-CN" altLang="en-US" sz="2000" b="0" i="0" u="none" strike="noStrike">
                          <a:solidFill>
                            <a:srgbClr val="000000"/>
                          </a:solidFill>
                          <a:effectLst/>
                          <a:latin typeface="等线" panose="02010600030101010101" pitchFamily="2" charset="-122"/>
                          <a:ea typeface="等线" panose="02010600030101010101" pitchFamily="2" charset="-122"/>
                        </a:rPr>
                        <a:t>，启动收听线程</a:t>
                      </a:r>
                    </a:p>
                  </a:txBody>
                  <a:tcPr marL="6350" marR="6350" marT="6350" marB="0" anchor="ctr"/>
                </a:tc>
                <a:extLst>
                  <a:ext uri="{0D108BD9-81ED-4DB2-BD59-A6C34878D82A}">
                    <a16:rowId xmlns:a16="http://schemas.microsoft.com/office/drawing/2014/main" val="3799218129"/>
                  </a:ext>
                </a:extLst>
              </a:tr>
              <a:tr h="632971">
                <a:tc>
                  <a:txBody>
                    <a:bodyPr/>
                    <a:lstStyle/>
                    <a:p>
                      <a:pPr algn="l" fontAlgn="ctr"/>
                      <a:r>
                        <a:rPr lang="en-US" sz="2000" b="0" i="0" u="none" strike="noStrike">
                          <a:solidFill>
                            <a:srgbClr val="000000"/>
                          </a:solidFill>
                          <a:effectLst/>
                          <a:latin typeface="等线" panose="02010600030101010101" pitchFamily="2" charset="-122"/>
                          <a:ea typeface="等线" panose="02010600030101010101" pitchFamily="2" charset="-122"/>
                        </a:rPr>
                        <a:t>startServerReplyListener() </a:t>
                      </a:r>
                    </a:p>
                  </a:txBody>
                  <a:tcPr marL="6350" marR="6350" marT="6350" marB="0" anchor="ctr"/>
                </a:tc>
                <a:tc>
                  <a:txBody>
                    <a:bodyPr/>
                    <a:lstStyle/>
                    <a:p>
                      <a:pPr algn="l" fontAlgn="ctr"/>
                      <a:r>
                        <a:rPr lang="zh-CN" altLang="en-US" sz="2000" b="0" i="0" u="none" strike="noStrike">
                          <a:solidFill>
                            <a:srgbClr val="000000"/>
                          </a:solidFill>
                          <a:effectLst/>
                          <a:latin typeface="等线" panose="02010600030101010101" pitchFamily="2" charset="-122"/>
                          <a:ea typeface="等线" panose="02010600030101010101" pitchFamily="2" charset="-122"/>
                        </a:rPr>
                        <a:t>新建一个线程，接收服务器发送的消息</a:t>
                      </a:r>
                    </a:p>
                  </a:txBody>
                  <a:tcPr marL="6350" marR="6350" marT="6350" marB="0" anchor="ctr"/>
                </a:tc>
                <a:extLst>
                  <a:ext uri="{0D108BD9-81ED-4DB2-BD59-A6C34878D82A}">
                    <a16:rowId xmlns:a16="http://schemas.microsoft.com/office/drawing/2014/main" val="209714537"/>
                  </a:ext>
                </a:extLst>
              </a:tr>
              <a:tr h="632971">
                <a:tc>
                  <a:txBody>
                    <a:bodyPr/>
                    <a:lstStyle/>
                    <a:p>
                      <a:pPr algn="l" fontAlgn="ctr"/>
                      <a:r>
                        <a:rPr lang="en-US" sz="2000" b="0" i="0" u="none" strike="noStrike">
                          <a:solidFill>
                            <a:srgbClr val="000000"/>
                          </a:solidFill>
                          <a:effectLst/>
                          <a:latin typeface="等线" panose="02010600030101010101" pitchFamily="2" charset="-122"/>
                          <a:ea typeface="等线" panose="02010600030101010101" pitchFamily="2" charset="-122"/>
                        </a:rPr>
                        <a:t>run()</a:t>
                      </a:r>
                    </a:p>
                  </a:txBody>
                  <a:tcPr marL="6350" marR="6350" marT="6350" marB="0" anchor="ctr"/>
                </a:tc>
                <a:tc>
                  <a:txBody>
                    <a:bodyPr/>
                    <a:lstStyle/>
                    <a:p>
                      <a:pPr algn="l" fontAlgn="ctr"/>
                      <a:r>
                        <a:rPr lang="zh-CN" altLang="en-US" sz="2000" b="0" i="0" u="none" strike="noStrike">
                          <a:solidFill>
                            <a:srgbClr val="000000"/>
                          </a:solidFill>
                          <a:effectLst/>
                          <a:latin typeface="等线" panose="02010600030101010101" pitchFamily="2" charset="-122"/>
                          <a:ea typeface="等线" panose="02010600030101010101" pitchFamily="2" charset="-122"/>
                        </a:rPr>
                        <a:t>启动</a:t>
                      </a:r>
                      <a:r>
                        <a:rPr lang="en-US" altLang="zh-CN" sz="2000" b="0" i="0" u="none" strike="noStrike">
                          <a:solidFill>
                            <a:srgbClr val="000000"/>
                          </a:solidFill>
                          <a:effectLst/>
                          <a:latin typeface="等线" panose="02010600030101010101" pitchFamily="2" charset="-122"/>
                          <a:ea typeface="等线" panose="02010600030101010101" pitchFamily="2" charset="-122"/>
                        </a:rPr>
                        <a:t>tcp</a:t>
                      </a:r>
                      <a:r>
                        <a:rPr lang="zh-CN" altLang="en-US" sz="2000" b="0" i="0" u="none" strike="noStrike">
                          <a:solidFill>
                            <a:srgbClr val="000000"/>
                          </a:solidFill>
                          <a:effectLst/>
                          <a:latin typeface="等线" panose="02010600030101010101" pitchFamily="2" charset="-122"/>
                          <a:ea typeface="等线" panose="02010600030101010101" pitchFamily="2" charset="-122"/>
                        </a:rPr>
                        <a:t>服务线程，从</a:t>
                      </a:r>
                      <a:r>
                        <a:rPr lang="en-US" altLang="zh-CN" sz="2000" b="0" i="0" u="none" strike="noStrike">
                          <a:solidFill>
                            <a:srgbClr val="000000"/>
                          </a:solidFill>
                          <a:effectLst/>
                          <a:latin typeface="等线" panose="02010600030101010101" pitchFamily="2" charset="-122"/>
                          <a:ea typeface="等线" panose="02010600030101010101" pitchFamily="2" charset="-122"/>
                        </a:rPr>
                        <a:t>UI</a:t>
                      </a:r>
                      <a:r>
                        <a:rPr lang="zh-CN" altLang="en-US" sz="2000" b="0" i="0" u="none" strike="noStrike">
                          <a:solidFill>
                            <a:srgbClr val="000000"/>
                          </a:solidFill>
                          <a:effectLst/>
                          <a:latin typeface="等线" panose="02010600030101010101" pitchFamily="2" charset="-122"/>
                          <a:ea typeface="等线" panose="02010600030101010101" pitchFamily="2" charset="-122"/>
                        </a:rPr>
                        <a:t>进程接收消息并作出相应处理</a:t>
                      </a:r>
                    </a:p>
                  </a:txBody>
                  <a:tcPr marL="6350" marR="6350" marT="6350" marB="0" anchor="ctr"/>
                </a:tc>
                <a:extLst>
                  <a:ext uri="{0D108BD9-81ED-4DB2-BD59-A6C34878D82A}">
                    <a16:rowId xmlns:a16="http://schemas.microsoft.com/office/drawing/2014/main" val="4227252577"/>
                  </a:ext>
                </a:extLst>
              </a:tr>
              <a:tr h="632971">
                <a:tc>
                  <a:txBody>
                    <a:bodyPr/>
                    <a:lstStyle/>
                    <a:p>
                      <a:pPr algn="l" fontAlgn="ctr"/>
                      <a:r>
                        <a:rPr lang="en-US" sz="2000" b="0" i="0" u="none" strike="noStrike">
                          <a:solidFill>
                            <a:srgbClr val="000000"/>
                          </a:solidFill>
                          <a:effectLst/>
                          <a:latin typeface="等线" panose="02010600030101010101" pitchFamily="2" charset="-122"/>
                          <a:ea typeface="等线" panose="02010600030101010101" pitchFamily="2" charset="-122"/>
                        </a:rPr>
                        <a:t>str2shell2(str)</a:t>
                      </a:r>
                    </a:p>
                  </a:txBody>
                  <a:tcPr marL="6350" marR="6350" marT="6350" marB="0" anchor="ctr"/>
                </a:tc>
                <a:tc>
                  <a:txBody>
                    <a:bodyPr/>
                    <a:lstStyle/>
                    <a:p>
                      <a:pPr algn="l" fontAlgn="ctr"/>
                      <a:r>
                        <a:rPr lang="zh-CN" altLang="en-US" sz="2000" b="0" i="0" u="none" strike="noStrike">
                          <a:solidFill>
                            <a:srgbClr val="000000"/>
                          </a:solidFill>
                          <a:effectLst/>
                          <a:latin typeface="等线" panose="02010600030101010101" pitchFamily="2" charset="-122"/>
                          <a:ea typeface="等线" panose="02010600030101010101" pitchFamily="2" charset="-122"/>
                        </a:rPr>
                        <a:t>将输入的字符串转换为机器人的指令并执行</a:t>
                      </a:r>
                    </a:p>
                  </a:txBody>
                  <a:tcPr marL="6350" marR="6350" marT="6350" marB="0" anchor="ctr"/>
                </a:tc>
                <a:extLst>
                  <a:ext uri="{0D108BD9-81ED-4DB2-BD59-A6C34878D82A}">
                    <a16:rowId xmlns:a16="http://schemas.microsoft.com/office/drawing/2014/main" val="1866941504"/>
                  </a:ext>
                </a:extLst>
              </a:tr>
              <a:tr h="632971">
                <a:tc>
                  <a:txBody>
                    <a:bodyPr/>
                    <a:lstStyle/>
                    <a:p>
                      <a:pPr algn="l" fontAlgn="ctr"/>
                      <a:r>
                        <a:rPr lang="en-US" sz="2000" b="0" i="0" u="none" strike="noStrike">
                          <a:solidFill>
                            <a:srgbClr val="000000"/>
                          </a:solidFill>
                          <a:effectLst/>
                          <a:latin typeface="等线" panose="02010600030101010101" pitchFamily="2" charset="-122"/>
                          <a:ea typeface="等线" panose="02010600030101010101" pitchFamily="2" charset="-122"/>
                        </a:rPr>
                        <a:t>tcplink()</a:t>
                      </a:r>
                    </a:p>
                  </a:txBody>
                  <a:tcPr marL="6350" marR="6350" marT="6350" marB="0" anchor="ctr"/>
                </a:tc>
                <a:tc>
                  <a:txBody>
                    <a:bodyPr/>
                    <a:lstStyle/>
                    <a:p>
                      <a:pPr algn="l" fontAlgn="ctr"/>
                      <a:r>
                        <a:rPr lang="zh-CN" altLang="en-US" sz="2000" b="0" i="0" u="none" strike="noStrike" dirty="0">
                          <a:solidFill>
                            <a:srgbClr val="000000"/>
                          </a:solidFill>
                          <a:effectLst/>
                          <a:latin typeface="等线" panose="02010600030101010101" pitchFamily="2" charset="-122"/>
                          <a:ea typeface="等线" panose="02010600030101010101" pitchFamily="2" charset="-122"/>
                        </a:rPr>
                        <a:t>启动服务器，监听消息，并将收到的消息发送回去，表示确认</a:t>
                      </a:r>
                    </a:p>
                  </a:txBody>
                  <a:tcPr marL="6350" marR="6350" marT="6350" marB="0" anchor="ctr"/>
                </a:tc>
                <a:extLst>
                  <a:ext uri="{0D108BD9-81ED-4DB2-BD59-A6C34878D82A}">
                    <a16:rowId xmlns:a16="http://schemas.microsoft.com/office/drawing/2014/main" val="549741235"/>
                  </a:ext>
                </a:extLst>
              </a:tr>
            </a:tbl>
          </a:graphicData>
        </a:graphic>
      </p:graphicFrame>
    </p:spTree>
    <p:extLst>
      <p:ext uri="{BB962C8B-B14F-4D97-AF65-F5344CB8AC3E}">
        <p14:creationId xmlns:p14="http://schemas.microsoft.com/office/powerpoint/2010/main" val="303971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F3647-636C-4FEF-BA41-96B74F8C08D3}"/>
              </a:ext>
            </a:extLst>
          </p:cNvPr>
          <p:cNvSpPr>
            <a:spLocks noGrp="1"/>
          </p:cNvSpPr>
          <p:nvPr>
            <p:ph type="title"/>
          </p:nvPr>
        </p:nvSpPr>
        <p:spPr/>
        <p:txBody>
          <a:bodyPr>
            <a:normAutofit/>
          </a:bodyPr>
          <a:lstStyle/>
          <a:p>
            <a:r>
              <a:rPr lang="zh-CN" altLang="en-US" sz="2800" b="1" dirty="0">
                <a:latin typeface="黑体" panose="02010609060101010101" pitchFamily="49" charset="-122"/>
                <a:ea typeface="黑体" panose="02010609060101010101" pitchFamily="49" charset="-122"/>
              </a:rPr>
              <a:t>功能测试</a:t>
            </a:r>
          </a:p>
        </p:txBody>
      </p:sp>
      <p:graphicFrame>
        <p:nvGraphicFramePr>
          <p:cNvPr id="4" name="内容占位符 3">
            <a:extLst>
              <a:ext uri="{FF2B5EF4-FFF2-40B4-BE49-F238E27FC236}">
                <a16:creationId xmlns:a16="http://schemas.microsoft.com/office/drawing/2014/main" id="{4270134D-66EE-4815-A22C-4176E9E6727A}"/>
              </a:ext>
            </a:extLst>
          </p:cNvPr>
          <p:cNvGraphicFramePr>
            <a:graphicFrameLocks noGrp="1"/>
          </p:cNvGraphicFramePr>
          <p:nvPr>
            <p:ph idx="1"/>
          </p:nvPr>
        </p:nvGraphicFramePr>
        <p:xfrm>
          <a:off x="838200" y="1825625"/>
          <a:ext cx="10183586" cy="4874181"/>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79514871"/>
                    </a:ext>
                  </a:extLst>
                </a:gridCol>
                <a:gridCol w="8049986">
                  <a:extLst>
                    <a:ext uri="{9D8B030D-6E8A-4147-A177-3AD203B41FA5}">
                      <a16:colId xmlns:a16="http://schemas.microsoft.com/office/drawing/2014/main" val="2147890805"/>
                    </a:ext>
                  </a:extLst>
                </a:gridCol>
              </a:tblGrid>
              <a:tr h="623661">
                <a:tc>
                  <a:txBody>
                    <a:bodyPr/>
                    <a:lstStyle/>
                    <a:p>
                      <a:r>
                        <a:rPr lang="zh-CN" altLang="en-US" dirty="0"/>
                        <a:t>功能测试项</a:t>
                      </a:r>
                    </a:p>
                  </a:txBody>
                  <a:tcPr/>
                </a:tc>
                <a:tc>
                  <a:txBody>
                    <a:bodyPr/>
                    <a:lstStyle/>
                    <a:p>
                      <a:r>
                        <a:rPr lang="zh-CN" altLang="en-US" dirty="0"/>
                        <a:t>概述</a:t>
                      </a:r>
                    </a:p>
                  </a:txBody>
                  <a:tcPr/>
                </a:tc>
                <a:extLst>
                  <a:ext uri="{0D108BD9-81ED-4DB2-BD59-A6C34878D82A}">
                    <a16:rowId xmlns:a16="http://schemas.microsoft.com/office/drawing/2014/main" val="3088369540"/>
                  </a:ext>
                </a:extLst>
              </a:tr>
              <a:tr h="495060">
                <a:tc>
                  <a:txBody>
                    <a:bodyPr/>
                    <a:lstStyle/>
                    <a:p>
                      <a:r>
                        <a:rPr lang="zh-CN" altLang="en-US" dirty="0"/>
                        <a:t>用户界面操作</a:t>
                      </a:r>
                    </a:p>
                  </a:txBody>
                  <a:tcPr/>
                </a:tc>
                <a:tc>
                  <a:txBody>
                    <a:bodyPr/>
                    <a:lstStyle/>
                    <a:p>
                      <a:r>
                        <a:rPr lang="zh-CN" altLang="en-US" dirty="0"/>
                        <a:t>利用手机</a:t>
                      </a:r>
                      <a:r>
                        <a:rPr lang="en-US" altLang="zh-CN" dirty="0"/>
                        <a:t>App</a:t>
                      </a:r>
                      <a:r>
                        <a:rPr lang="zh-CN" altLang="en-US" dirty="0"/>
                        <a:t>对机器人前后左右运动左转右转进行控制</a:t>
                      </a:r>
                    </a:p>
                  </a:txBody>
                  <a:tcPr/>
                </a:tc>
                <a:extLst>
                  <a:ext uri="{0D108BD9-81ED-4DB2-BD59-A6C34878D82A}">
                    <a16:rowId xmlns:a16="http://schemas.microsoft.com/office/drawing/2014/main" val="2212197577"/>
                  </a:ext>
                </a:extLst>
              </a:tr>
              <a:tr h="495060">
                <a:tc>
                  <a:txBody>
                    <a:bodyPr/>
                    <a:lstStyle/>
                    <a:p>
                      <a:r>
                        <a:rPr lang="zh-CN" altLang="en-US" dirty="0"/>
                        <a:t>语音控制</a:t>
                      </a:r>
                    </a:p>
                  </a:txBody>
                  <a:tcPr/>
                </a:tc>
                <a:tc>
                  <a:txBody>
                    <a:bodyPr/>
                    <a:lstStyle/>
                    <a:p>
                      <a:r>
                        <a:rPr lang="zh-CN" altLang="en-US" dirty="0"/>
                        <a:t>利用语音控制机器人的特定功能，如：设置导航点、停止跟随、抓取物品的指令</a:t>
                      </a:r>
                    </a:p>
                  </a:txBody>
                  <a:tcPr/>
                </a:tc>
                <a:extLst>
                  <a:ext uri="{0D108BD9-81ED-4DB2-BD59-A6C34878D82A}">
                    <a16:rowId xmlns:a16="http://schemas.microsoft.com/office/drawing/2014/main" val="2530225030"/>
                  </a:ext>
                </a:extLst>
              </a:tr>
              <a:tr h="495060">
                <a:tc>
                  <a:txBody>
                    <a:bodyPr/>
                    <a:lstStyle/>
                    <a:p>
                      <a:r>
                        <a:rPr lang="zh-CN" altLang="en-US" dirty="0"/>
                        <a:t>定点物品抓取</a:t>
                      </a:r>
                    </a:p>
                  </a:txBody>
                  <a:tcPr/>
                </a:tc>
                <a:tc>
                  <a:txBody>
                    <a:bodyPr/>
                    <a:lstStyle/>
                    <a:p>
                      <a:r>
                        <a:rPr lang="zh-CN" altLang="en-US" dirty="0"/>
                        <a:t>机器人抓取前方桌面物品</a:t>
                      </a:r>
                    </a:p>
                  </a:txBody>
                  <a:tcPr/>
                </a:tc>
                <a:extLst>
                  <a:ext uri="{0D108BD9-81ED-4DB2-BD59-A6C34878D82A}">
                    <a16:rowId xmlns:a16="http://schemas.microsoft.com/office/drawing/2014/main" val="2359335172"/>
                  </a:ext>
                </a:extLst>
              </a:tr>
              <a:tr h="495060">
                <a:tc>
                  <a:txBody>
                    <a:bodyPr/>
                    <a:lstStyle/>
                    <a:p>
                      <a:r>
                        <a:rPr lang="zh-CN" altLang="en-US" dirty="0"/>
                        <a:t>建图</a:t>
                      </a:r>
                    </a:p>
                  </a:txBody>
                  <a:tcPr/>
                </a:tc>
                <a:tc>
                  <a:txBody>
                    <a:bodyPr/>
                    <a:lstStyle/>
                    <a:p>
                      <a:r>
                        <a:rPr lang="zh-CN" altLang="en-US" dirty="0"/>
                        <a:t>用户利用</a:t>
                      </a:r>
                      <a:r>
                        <a:rPr lang="en-US" altLang="zh-CN" dirty="0"/>
                        <a:t>App</a:t>
                      </a:r>
                      <a:r>
                        <a:rPr lang="zh-CN" altLang="en-US" dirty="0"/>
                        <a:t>手动控制建图</a:t>
                      </a:r>
                    </a:p>
                  </a:txBody>
                  <a:tcPr/>
                </a:tc>
                <a:extLst>
                  <a:ext uri="{0D108BD9-81ED-4DB2-BD59-A6C34878D82A}">
                    <a16:rowId xmlns:a16="http://schemas.microsoft.com/office/drawing/2014/main" val="1753905352"/>
                  </a:ext>
                </a:extLst>
              </a:tr>
              <a:tr h="495060">
                <a:tc>
                  <a:txBody>
                    <a:bodyPr/>
                    <a:lstStyle/>
                    <a:p>
                      <a:r>
                        <a:rPr lang="zh-CN" altLang="en-US" dirty="0"/>
                        <a:t>路劲规划运动</a:t>
                      </a:r>
                    </a:p>
                  </a:txBody>
                  <a:tcPr/>
                </a:tc>
                <a:tc>
                  <a:txBody>
                    <a:bodyPr/>
                    <a:lstStyle/>
                    <a:p>
                      <a:r>
                        <a:rPr lang="zh-CN" altLang="en-US" dirty="0"/>
                        <a:t>利用建好的地图以及导航点规划可达路径，机器人按照规划路径运动</a:t>
                      </a:r>
                    </a:p>
                  </a:txBody>
                  <a:tcPr/>
                </a:tc>
                <a:extLst>
                  <a:ext uri="{0D108BD9-81ED-4DB2-BD59-A6C34878D82A}">
                    <a16:rowId xmlns:a16="http://schemas.microsoft.com/office/drawing/2014/main" val="1807484469"/>
                  </a:ext>
                </a:extLst>
              </a:tr>
              <a:tr h="495060">
                <a:tc>
                  <a:txBody>
                    <a:bodyPr/>
                    <a:lstStyle/>
                    <a:p>
                      <a:r>
                        <a:rPr lang="zh-CN" altLang="en-US" dirty="0"/>
                        <a:t>实时避障</a:t>
                      </a:r>
                    </a:p>
                  </a:txBody>
                  <a:tcPr/>
                </a:tc>
                <a:tc>
                  <a:txBody>
                    <a:bodyPr/>
                    <a:lstStyle/>
                    <a:p>
                      <a:r>
                        <a:rPr lang="zh-CN" altLang="en-US" dirty="0"/>
                        <a:t>机器人自动运行时前方出现临时障碍物紧急停止，障碍物消失后继续运行</a:t>
                      </a:r>
                    </a:p>
                  </a:txBody>
                  <a:tcPr/>
                </a:tc>
                <a:extLst>
                  <a:ext uri="{0D108BD9-81ED-4DB2-BD59-A6C34878D82A}">
                    <a16:rowId xmlns:a16="http://schemas.microsoft.com/office/drawing/2014/main" val="1553278124"/>
                  </a:ext>
                </a:extLst>
              </a:tr>
              <a:tr h="495060">
                <a:tc>
                  <a:txBody>
                    <a:bodyPr/>
                    <a:lstStyle/>
                    <a:p>
                      <a:r>
                        <a:rPr lang="zh-CN" altLang="en-US" dirty="0"/>
                        <a:t>跟随功能</a:t>
                      </a:r>
                    </a:p>
                  </a:txBody>
                  <a:tcPr/>
                </a:tc>
                <a:tc>
                  <a:txBody>
                    <a:bodyPr/>
                    <a:lstStyle/>
                    <a:p>
                      <a:r>
                        <a:rPr lang="zh-CN" altLang="en-US" dirty="0"/>
                        <a:t>利用</a:t>
                      </a:r>
                      <a:r>
                        <a:rPr lang="en-US" altLang="zh-CN" dirty="0"/>
                        <a:t>App</a:t>
                      </a:r>
                      <a:r>
                        <a:rPr lang="zh-CN" altLang="en-US" dirty="0"/>
                        <a:t>发起跟随功能，机器人跟随用户运动</a:t>
                      </a:r>
                    </a:p>
                  </a:txBody>
                  <a:tcPr/>
                </a:tc>
                <a:extLst>
                  <a:ext uri="{0D108BD9-81ED-4DB2-BD59-A6C34878D82A}">
                    <a16:rowId xmlns:a16="http://schemas.microsoft.com/office/drawing/2014/main" val="3525165411"/>
                  </a:ext>
                </a:extLst>
              </a:tr>
              <a:tr h="495060">
                <a:tc>
                  <a:txBody>
                    <a:bodyPr/>
                    <a:lstStyle/>
                    <a:p>
                      <a:r>
                        <a:rPr lang="zh-CN" altLang="en-US" dirty="0"/>
                        <a:t>自动前往抓取物品</a:t>
                      </a:r>
                    </a:p>
                  </a:txBody>
                  <a:tcPr/>
                </a:tc>
                <a:tc>
                  <a:txBody>
                    <a:bodyPr/>
                    <a:lstStyle/>
                    <a:p>
                      <a:r>
                        <a:rPr lang="zh-CN" altLang="en-US" dirty="0"/>
                        <a:t>用户发出抓取物品语音指令，机器人自动前往导航点抓取物品并自动返回起始点，将物品交给用户</a:t>
                      </a:r>
                    </a:p>
                  </a:txBody>
                  <a:tcPr/>
                </a:tc>
                <a:extLst>
                  <a:ext uri="{0D108BD9-81ED-4DB2-BD59-A6C34878D82A}">
                    <a16:rowId xmlns:a16="http://schemas.microsoft.com/office/drawing/2014/main" val="1241882828"/>
                  </a:ext>
                </a:extLst>
              </a:tr>
            </a:tbl>
          </a:graphicData>
        </a:graphic>
      </p:graphicFrame>
    </p:spTree>
    <p:extLst>
      <p:ext uri="{BB962C8B-B14F-4D97-AF65-F5344CB8AC3E}">
        <p14:creationId xmlns:p14="http://schemas.microsoft.com/office/powerpoint/2010/main" val="233613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011BB-2F07-4556-B5CC-7ED458552FBC}"/>
              </a:ext>
            </a:extLst>
          </p:cNvPr>
          <p:cNvSpPr>
            <a:spLocks noGrp="1"/>
          </p:cNvSpPr>
          <p:nvPr>
            <p:ph type="title"/>
          </p:nvPr>
        </p:nvSpPr>
        <p:spPr/>
        <p:txBody>
          <a:bodyPr>
            <a:normAutofit/>
          </a:bodyPr>
          <a:lstStyle/>
          <a:p>
            <a:r>
              <a:rPr lang="zh-CN" altLang="en-US" sz="2800" b="1" dirty="0">
                <a:latin typeface="黑体" panose="02010609060101010101" pitchFamily="49" charset="-122"/>
                <a:ea typeface="黑体" panose="02010609060101010101" pitchFamily="49" charset="-122"/>
              </a:rPr>
              <a:t>测试流程</a:t>
            </a:r>
          </a:p>
        </p:txBody>
      </p:sp>
      <p:graphicFrame>
        <p:nvGraphicFramePr>
          <p:cNvPr id="7" name="内容占位符 6">
            <a:extLst>
              <a:ext uri="{FF2B5EF4-FFF2-40B4-BE49-F238E27FC236}">
                <a16:creationId xmlns:a16="http://schemas.microsoft.com/office/drawing/2014/main" id="{FB89176A-450F-439F-B983-31A26A0806CE}"/>
              </a:ext>
            </a:extLst>
          </p:cNvPr>
          <p:cNvGraphicFramePr>
            <a:graphicFrameLocks noGrp="1"/>
          </p:cNvGraphicFramePr>
          <p:nvPr>
            <p:ph idx="1"/>
            <p:extLst>
              <p:ext uri="{D42A27DB-BD31-4B8C-83A1-F6EECF244321}">
                <p14:modId xmlns:p14="http://schemas.microsoft.com/office/powerpoint/2010/main" val="2631903536"/>
              </p:ext>
            </p:extLst>
          </p:nvPr>
        </p:nvGraphicFramePr>
        <p:xfrm>
          <a:off x="838200" y="1438473"/>
          <a:ext cx="10836728" cy="4852630"/>
        </p:xfrm>
        <a:graphic>
          <a:graphicData uri="http://schemas.openxmlformats.org/drawingml/2006/table">
            <a:tbl>
              <a:tblPr firstRow="1" bandRow="1">
                <a:tableStyleId>{5C22544A-7EE6-4342-B048-85BDC9FD1C3A}</a:tableStyleId>
              </a:tblPr>
              <a:tblGrid>
                <a:gridCol w="1774371">
                  <a:extLst>
                    <a:ext uri="{9D8B030D-6E8A-4147-A177-3AD203B41FA5}">
                      <a16:colId xmlns:a16="http://schemas.microsoft.com/office/drawing/2014/main" val="2743148066"/>
                    </a:ext>
                  </a:extLst>
                </a:gridCol>
                <a:gridCol w="4163786">
                  <a:extLst>
                    <a:ext uri="{9D8B030D-6E8A-4147-A177-3AD203B41FA5}">
                      <a16:colId xmlns:a16="http://schemas.microsoft.com/office/drawing/2014/main" val="4156597069"/>
                    </a:ext>
                  </a:extLst>
                </a:gridCol>
                <a:gridCol w="2189389">
                  <a:extLst>
                    <a:ext uri="{9D8B030D-6E8A-4147-A177-3AD203B41FA5}">
                      <a16:colId xmlns:a16="http://schemas.microsoft.com/office/drawing/2014/main" val="2128615418"/>
                    </a:ext>
                  </a:extLst>
                </a:gridCol>
                <a:gridCol w="2709182">
                  <a:extLst>
                    <a:ext uri="{9D8B030D-6E8A-4147-A177-3AD203B41FA5}">
                      <a16:colId xmlns:a16="http://schemas.microsoft.com/office/drawing/2014/main" val="2973636567"/>
                    </a:ext>
                  </a:extLst>
                </a:gridCol>
              </a:tblGrid>
              <a:tr h="497556">
                <a:tc>
                  <a:txBody>
                    <a:bodyPr/>
                    <a:lstStyle/>
                    <a:p>
                      <a:pPr algn="just">
                        <a:lnSpc>
                          <a:spcPct val="150000"/>
                        </a:lnSpc>
                        <a:spcAft>
                          <a:spcPts val="0"/>
                        </a:spcAft>
                      </a:pPr>
                      <a:r>
                        <a:rPr lang="zh-CN" sz="1800" kern="100" dirty="0">
                          <a:effectLst/>
                          <a:latin typeface="+mn-lt"/>
                          <a:ea typeface="宋体" panose="02010600030101010101" pitchFamily="2" charset="-122"/>
                        </a:rPr>
                        <a:t>测试流程</a:t>
                      </a: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概述</a:t>
                      </a: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sz="1800" kern="100" dirty="0">
                          <a:effectLst/>
                          <a:latin typeface="+mn-lt"/>
                          <a:ea typeface="宋体" panose="02010600030101010101" pitchFamily="2" charset="-122"/>
                        </a:rPr>
                        <a:t>测试人员</a:t>
                      </a:r>
                    </a:p>
                  </a:txBody>
                  <a:tcPr marL="68580" marR="68580" marT="0" marB="0"/>
                </a:tc>
                <a:tc>
                  <a:txBody>
                    <a:bodyPr/>
                    <a:lstStyle/>
                    <a:p>
                      <a:pPr algn="just">
                        <a:lnSpc>
                          <a:spcPct val="150000"/>
                        </a:lnSpc>
                        <a:spcAft>
                          <a:spcPts val="0"/>
                        </a:spcAft>
                      </a:pPr>
                      <a:r>
                        <a:rPr lang="zh-CN" sz="1800" kern="100" dirty="0">
                          <a:effectLst/>
                          <a:latin typeface="+mn-lt"/>
                          <a:ea typeface="宋体" panose="02010600030101010101" pitchFamily="2" charset="-122"/>
                        </a:rPr>
                        <a:t>时间分配</a:t>
                      </a:r>
                    </a:p>
                  </a:txBody>
                  <a:tcPr marL="68580" marR="68580" marT="0" marB="0"/>
                </a:tc>
                <a:extLst>
                  <a:ext uri="{0D108BD9-81ED-4DB2-BD59-A6C34878D82A}">
                    <a16:rowId xmlns:a16="http://schemas.microsoft.com/office/drawing/2014/main" val="138226949"/>
                  </a:ext>
                </a:extLst>
              </a:tr>
              <a:tr h="506623">
                <a:tc rowSpan="2">
                  <a:txBody>
                    <a:bodyPr/>
                    <a:lstStyle/>
                    <a:p>
                      <a:pPr algn="just">
                        <a:lnSpc>
                          <a:spcPct val="150000"/>
                        </a:lnSpc>
                        <a:spcAft>
                          <a:spcPts val="0"/>
                        </a:spcAft>
                      </a:pPr>
                      <a:r>
                        <a:rPr lang="zh-CN" altLang="en-US" sz="3200" kern="100" dirty="0">
                          <a:effectLst/>
                          <a:latin typeface="+mn-lt"/>
                          <a:ea typeface="宋体" panose="02010600030101010101" pitchFamily="2" charset="-122"/>
                        </a:rPr>
                        <a:t>单元测试</a:t>
                      </a:r>
                      <a:endParaRPr lang="zh-CN" sz="32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en-US" altLang="zh-CN" sz="1800" kern="100" dirty="0">
                          <a:effectLst/>
                          <a:latin typeface="+mn-lt"/>
                          <a:ea typeface="宋体" panose="02010600030101010101" pitchFamily="2" charset="-122"/>
                        </a:rPr>
                        <a:t>App</a:t>
                      </a:r>
                      <a:r>
                        <a:rPr lang="zh-CN" altLang="en-US" sz="1800" kern="100" dirty="0">
                          <a:effectLst/>
                          <a:latin typeface="+mn-lt"/>
                          <a:ea typeface="宋体" panose="02010600030101010101" pitchFamily="2" charset="-122"/>
                        </a:rPr>
                        <a:t>、电脑端控制程序测试</a:t>
                      </a:r>
                      <a:endParaRPr lang="en-US" alt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张弩</a:t>
                      </a: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en-US" altLang="zh-CN" sz="1800" kern="100" dirty="0">
                          <a:effectLst/>
                          <a:latin typeface="+mn-lt"/>
                          <a:ea typeface="宋体" panose="02010600030101010101" pitchFamily="2" charset="-122"/>
                        </a:rPr>
                        <a:t>5.21</a:t>
                      </a: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3615426265"/>
                  </a:ext>
                </a:extLst>
              </a:tr>
              <a:tr h="480162">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机器人功能实现程序测试</a:t>
                      </a:r>
                      <a:endParaRPr lang="en-US" alt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李嘉业、王润安</a:t>
                      </a: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en-US" altLang="zh-CN" sz="1800" kern="100" dirty="0">
                          <a:effectLst/>
                          <a:latin typeface="+mn-lt"/>
                          <a:ea typeface="宋体" panose="02010600030101010101" pitchFamily="2" charset="-122"/>
                        </a:rPr>
                        <a:t>5.21</a:t>
                      </a: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3146507116"/>
                  </a:ext>
                </a:extLst>
              </a:tr>
              <a:tr h="526239">
                <a:tc rowSpan="7">
                  <a:txBody>
                    <a:bodyPr/>
                    <a:lstStyle/>
                    <a:p>
                      <a:pPr algn="just">
                        <a:lnSpc>
                          <a:spcPct val="150000"/>
                        </a:lnSpc>
                        <a:spcAft>
                          <a:spcPts val="0"/>
                        </a:spcAft>
                      </a:pPr>
                      <a:r>
                        <a:rPr lang="zh-CN" altLang="en-US" sz="3200" kern="100" dirty="0">
                          <a:effectLst/>
                          <a:latin typeface="+mn-lt"/>
                          <a:ea typeface="宋体" panose="02010600030101010101" pitchFamily="2" charset="-122"/>
                        </a:rPr>
                        <a:t>集成测试</a:t>
                      </a:r>
                      <a:endParaRPr lang="zh-CN" sz="32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3710295641"/>
                  </a:ext>
                </a:extLst>
              </a:tr>
              <a:tr h="456325">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651427790"/>
                  </a:ext>
                </a:extLst>
              </a:tr>
              <a:tr h="456325">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2383465092"/>
                  </a:ext>
                </a:extLst>
              </a:tr>
              <a:tr h="482350">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2471610866"/>
                  </a:ext>
                </a:extLst>
              </a:tr>
              <a:tr h="482350">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3480904240"/>
                  </a:ext>
                </a:extLst>
              </a:tr>
              <a:tr h="482350">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182009135"/>
                  </a:ext>
                </a:extLst>
              </a:tr>
              <a:tr h="482350">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4156266335"/>
                  </a:ext>
                </a:extLst>
              </a:tr>
            </a:tbl>
          </a:graphicData>
        </a:graphic>
      </p:graphicFrame>
    </p:spTree>
    <p:extLst>
      <p:ext uri="{BB962C8B-B14F-4D97-AF65-F5344CB8AC3E}">
        <p14:creationId xmlns:p14="http://schemas.microsoft.com/office/powerpoint/2010/main" val="281150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94D98-FC96-41C0-B921-4EBD1191F67E}"/>
              </a:ext>
            </a:extLst>
          </p:cNvPr>
          <p:cNvSpPr>
            <a:spLocks noGrp="1"/>
          </p:cNvSpPr>
          <p:nvPr>
            <p:ph type="title"/>
          </p:nvPr>
        </p:nvSpPr>
        <p:spPr/>
        <p:txBody>
          <a:bodyPr>
            <a:normAutofit/>
          </a:bodyPr>
          <a:lstStyle/>
          <a:p>
            <a:r>
              <a:rPr lang="zh-CN" altLang="en-US" sz="2800" b="1" dirty="0">
                <a:latin typeface="黑体" panose="02010609060101010101" pitchFamily="49" charset="-122"/>
                <a:ea typeface="黑体" panose="02010609060101010101" pitchFamily="49" charset="-122"/>
              </a:rPr>
              <a:t>测试流程（续）</a:t>
            </a:r>
          </a:p>
        </p:txBody>
      </p:sp>
      <p:graphicFrame>
        <p:nvGraphicFramePr>
          <p:cNvPr id="7" name="内容占位符 6">
            <a:extLst>
              <a:ext uri="{FF2B5EF4-FFF2-40B4-BE49-F238E27FC236}">
                <a16:creationId xmlns:a16="http://schemas.microsoft.com/office/drawing/2014/main" id="{108C5017-EF10-4BE5-B147-32828B41065A}"/>
              </a:ext>
            </a:extLst>
          </p:cNvPr>
          <p:cNvGraphicFramePr>
            <a:graphicFrameLocks noGrp="1"/>
          </p:cNvGraphicFramePr>
          <p:nvPr>
            <p:ph idx="1"/>
          </p:nvPr>
        </p:nvGraphicFramePr>
        <p:xfrm>
          <a:off x="838199" y="1825626"/>
          <a:ext cx="10515600" cy="4460874"/>
        </p:xfrm>
        <a:graphic>
          <a:graphicData uri="http://schemas.openxmlformats.org/drawingml/2006/table">
            <a:tbl>
              <a:tblPr firstRow="1" bandRow="1">
                <a:tableStyleId>{5C22544A-7EE6-4342-B048-85BDC9FD1C3A}</a:tableStyleId>
              </a:tblPr>
              <a:tblGrid>
                <a:gridCol w="1121230">
                  <a:extLst>
                    <a:ext uri="{9D8B030D-6E8A-4147-A177-3AD203B41FA5}">
                      <a16:colId xmlns:a16="http://schemas.microsoft.com/office/drawing/2014/main" val="4190538037"/>
                    </a:ext>
                  </a:extLst>
                </a:gridCol>
                <a:gridCol w="2269671">
                  <a:extLst>
                    <a:ext uri="{9D8B030D-6E8A-4147-A177-3AD203B41FA5}">
                      <a16:colId xmlns:a16="http://schemas.microsoft.com/office/drawing/2014/main" val="4240793580"/>
                    </a:ext>
                  </a:extLst>
                </a:gridCol>
                <a:gridCol w="4495799">
                  <a:extLst>
                    <a:ext uri="{9D8B030D-6E8A-4147-A177-3AD203B41FA5}">
                      <a16:colId xmlns:a16="http://schemas.microsoft.com/office/drawing/2014/main" val="1807685166"/>
                    </a:ext>
                  </a:extLst>
                </a:gridCol>
                <a:gridCol w="2628900">
                  <a:extLst>
                    <a:ext uri="{9D8B030D-6E8A-4147-A177-3AD203B41FA5}">
                      <a16:colId xmlns:a16="http://schemas.microsoft.com/office/drawing/2014/main" val="1303464489"/>
                    </a:ext>
                  </a:extLst>
                </a:gridCol>
              </a:tblGrid>
              <a:tr h="543906">
                <a:tc>
                  <a:txBody>
                    <a:bodyPr/>
                    <a:lstStyle/>
                    <a:p>
                      <a:pPr algn="just">
                        <a:lnSpc>
                          <a:spcPct val="150000"/>
                        </a:lnSpc>
                        <a:spcAft>
                          <a:spcPts val="0"/>
                        </a:spcAft>
                      </a:pPr>
                      <a:r>
                        <a:rPr lang="zh-CN" sz="1800" kern="100" dirty="0">
                          <a:effectLst/>
                          <a:latin typeface="+mn-lt"/>
                          <a:ea typeface="宋体" panose="02010600030101010101" pitchFamily="2" charset="-122"/>
                        </a:rPr>
                        <a:t>测试流程</a:t>
                      </a: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概述</a:t>
                      </a: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sz="1800" kern="100" dirty="0">
                          <a:effectLst/>
                          <a:latin typeface="+mn-lt"/>
                          <a:ea typeface="宋体" panose="02010600030101010101" pitchFamily="2" charset="-122"/>
                        </a:rPr>
                        <a:t>测试人员</a:t>
                      </a:r>
                    </a:p>
                  </a:txBody>
                  <a:tcPr marL="68580" marR="68580" marT="0" marB="0"/>
                </a:tc>
                <a:tc>
                  <a:txBody>
                    <a:bodyPr/>
                    <a:lstStyle/>
                    <a:p>
                      <a:pPr algn="just">
                        <a:lnSpc>
                          <a:spcPct val="150000"/>
                        </a:lnSpc>
                        <a:spcAft>
                          <a:spcPts val="0"/>
                        </a:spcAft>
                      </a:pPr>
                      <a:r>
                        <a:rPr lang="zh-CN" sz="1800" kern="100" dirty="0">
                          <a:effectLst/>
                          <a:latin typeface="+mn-lt"/>
                          <a:ea typeface="宋体" panose="02010600030101010101" pitchFamily="2" charset="-122"/>
                        </a:rPr>
                        <a:t>时间分配</a:t>
                      </a:r>
                    </a:p>
                  </a:txBody>
                  <a:tcPr marL="68580" marR="68580" marT="0" marB="0"/>
                </a:tc>
                <a:extLst>
                  <a:ext uri="{0D108BD9-81ED-4DB2-BD59-A6C34878D82A}">
                    <a16:rowId xmlns:a16="http://schemas.microsoft.com/office/drawing/2014/main" val="3788934114"/>
                  </a:ext>
                </a:extLst>
              </a:tr>
              <a:tr h="495382">
                <a:tc rowSpan="8">
                  <a:txBody>
                    <a:bodyPr/>
                    <a:lstStyle/>
                    <a:p>
                      <a:r>
                        <a:rPr lang="zh-CN" altLang="en-US" sz="3200" dirty="0"/>
                        <a:t>功能测试</a:t>
                      </a:r>
                    </a:p>
                  </a:txBody>
                  <a:tcPr/>
                </a:tc>
                <a:tc>
                  <a:txBody>
                    <a:bodyPr/>
                    <a:lstStyle/>
                    <a:p>
                      <a:r>
                        <a:rPr lang="zh-CN" altLang="en-US" dirty="0"/>
                        <a:t>用户界面操作</a:t>
                      </a:r>
                    </a:p>
                  </a:txBody>
                  <a:tcPr/>
                </a:tc>
                <a:tc>
                  <a:txBody>
                    <a:bodyPr/>
                    <a:lstStyle/>
                    <a:p>
                      <a:r>
                        <a:rPr lang="zh-CN" altLang="en-US" dirty="0"/>
                        <a:t>张弩、王润安</a:t>
                      </a:r>
                    </a:p>
                  </a:txBody>
                  <a:tcPr/>
                </a:tc>
                <a:tc>
                  <a:txBody>
                    <a:bodyPr/>
                    <a:lstStyle/>
                    <a:p>
                      <a:r>
                        <a:rPr lang="en-US" altLang="zh-CN" dirty="0"/>
                        <a:t>5.21</a:t>
                      </a:r>
                      <a:endParaRPr lang="zh-CN" altLang="en-US" dirty="0"/>
                    </a:p>
                  </a:txBody>
                  <a:tcPr/>
                </a:tc>
                <a:extLst>
                  <a:ext uri="{0D108BD9-81ED-4DB2-BD59-A6C34878D82A}">
                    <a16:rowId xmlns:a16="http://schemas.microsoft.com/office/drawing/2014/main" val="1281716439"/>
                  </a:ext>
                </a:extLst>
              </a:tr>
              <a:tr h="528801">
                <a:tc vMerge="1">
                  <a:txBody>
                    <a:bodyPr/>
                    <a:lstStyle/>
                    <a:p>
                      <a:endParaRPr lang="zh-CN" altLang="en-US"/>
                    </a:p>
                  </a:txBody>
                  <a:tcPr/>
                </a:tc>
                <a:tc>
                  <a:txBody>
                    <a:bodyPr/>
                    <a:lstStyle/>
                    <a:p>
                      <a:r>
                        <a:rPr lang="zh-CN" altLang="en-US" dirty="0"/>
                        <a:t>语音控制</a:t>
                      </a:r>
                    </a:p>
                  </a:txBody>
                  <a:tcPr/>
                </a:tc>
                <a:tc>
                  <a:txBody>
                    <a:bodyPr/>
                    <a:lstStyle/>
                    <a:p>
                      <a:r>
                        <a:rPr lang="zh-CN" altLang="en-US" dirty="0"/>
                        <a:t>李嘉业、王润安、母江涛</a:t>
                      </a:r>
                    </a:p>
                  </a:txBody>
                  <a:tcPr/>
                </a:tc>
                <a:tc>
                  <a:txBody>
                    <a:bodyPr/>
                    <a:lstStyle/>
                    <a:p>
                      <a:r>
                        <a:rPr lang="en-US" altLang="zh-CN" dirty="0"/>
                        <a:t>5.22</a:t>
                      </a:r>
                      <a:endParaRPr lang="zh-CN" altLang="en-US" dirty="0"/>
                    </a:p>
                  </a:txBody>
                  <a:tcPr/>
                </a:tc>
                <a:extLst>
                  <a:ext uri="{0D108BD9-81ED-4DB2-BD59-A6C34878D82A}">
                    <a16:rowId xmlns:a16="http://schemas.microsoft.com/office/drawing/2014/main" val="3230916078"/>
                  </a:ext>
                </a:extLst>
              </a:tr>
              <a:tr h="500105">
                <a:tc vMerge="1">
                  <a:txBody>
                    <a:bodyPr/>
                    <a:lstStyle/>
                    <a:p>
                      <a:endParaRPr lang="zh-CN" altLang="en-US"/>
                    </a:p>
                  </a:txBody>
                  <a:tcPr/>
                </a:tc>
                <a:tc>
                  <a:txBody>
                    <a:bodyPr/>
                    <a:lstStyle/>
                    <a:p>
                      <a:r>
                        <a:rPr lang="zh-CN" altLang="en-US" dirty="0"/>
                        <a:t>定点物品抓取</a:t>
                      </a:r>
                    </a:p>
                  </a:txBody>
                  <a:tcPr/>
                </a:tc>
                <a:tc>
                  <a:txBody>
                    <a:bodyPr/>
                    <a:lstStyle/>
                    <a:p>
                      <a:r>
                        <a:rPr lang="zh-CN" altLang="en-US" dirty="0"/>
                        <a:t>李嘉业</a:t>
                      </a:r>
                    </a:p>
                  </a:txBody>
                  <a:tcPr/>
                </a:tc>
                <a:tc>
                  <a:txBody>
                    <a:bodyPr/>
                    <a:lstStyle/>
                    <a:p>
                      <a:r>
                        <a:rPr lang="en-US" altLang="zh-CN" dirty="0"/>
                        <a:t>5.22</a:t>
                      </a:r>
                      <a:endParaRPr lang="zh-CN" altLang="en-US" dirty="0"/>
                    </a:p>
                  </a:txBody>
                  <a:tcPr/>
                </a:tc>
                <a:extLst>
                  <a:ext uri="{0D108BD9-81ED-4DB2-BD59-A6C34878D82A}">
                    <a16:rowId xmlns:a16="http://schemas.microsoft.com/office/drawing/2014/main" val="2246190315"/>
                  </a:ext>
                </a:extLst>
              </a:tr>
              <a:tr h="492114">
                <a:tc vMerge="1">
                  <a:txBody>
                    <a:bodyPr/>
                    <a:lstStyle/>
                    <a:p>
                      <a:endParaRPr lang="zh-CN" altLang="en-US"/>
                    </a:p>
                  </a:txBody>
                  <a:tcPr/>
                </a:tc>
                <a:tc>
                  <a:txBody>
                    <a:bodyPr/>
                    <a:lstStyle/>
                    <a:p>
                      <a:r>
                        <a:rPr lang="zh-CN" altLang="en-US" dirty="0"/>
                        <a:t>建图</a:t>
                      </a:r>
                    </a:p>
                  </a:txBody>
                  <a:tcPr/>
                </a:tc>
                <a:tc>
                  <a:txBody>
                    <a:bodyPr/>
                    <a:lstStyle/>
                    <a:p>
                      <a:r>
                        <a:rPr lang="zh-CN" altLang="en-US" dirty="0"/>
                        <a:t>张弩、王润安</a:t>
                      </a:r>
                    </a:p>
                  </a:txBody>
                  <a:tcPr/>
                </a:tc>
                <a:tc>
                  <a:txBody>
                    <a:bodyPr/>
                    <a:lstStyle/>
                    <a:p>
                      <a:r>
                        <a:rPr lang="en-US" altLang="zh-CN" dirty="0"/>
                        <a:t>5.23</a:t>
                      </a:r>
                      <a:endParaRPr lang="zh-CN" altLang="en-US" dirty="0"/>
                    </a:p>
                  </a:txBody>
                  <a:tcPr/>
                </a:tc>
                <a:extLst>
                  <a:ext uri="{0D108BD9-81ED-4DB2-BD59-A6C34878D82A}">
                    <a16:rowId xmlns:a16="http://schemas.microsoft.com/office/drawing/2014/main" val="1805154810"/>
                  </a:ext>
                </a:extLst>
              </a:tr>
              <a:tr h="484124">
                <a:tc vMerge="1">
                  <a:txBody>
                    <a:bodyPr/>
                    <a:lstStyle/>
                    <a:p>
                      <a:endParaRPr lang="zh-CN" altLang="en-US"/>
                    </a:p>
                  </a:txBody>
                  <a:tcPr/>
                </a:tc>
                <a:tc>
                  <a:txBody>
                    <a:bodyPr/>
                    <a:lstStyle/>
                    <a:p>
                      <a:r>
                        <a:rPr lang="zh-CN" altLang="en-US" dirty="0"/>
                        <a:t>路劲规划运动</a:t>
                      </a:r>
                    </a:p>
                  </a:txBody>
                  <a:tcPr/>
                </a:tc>
                <a:tc>
                  <a:txBody>
                    <a:bodyPr/>
                    <a:lstStyle/>
                    <a:p>
                      <a:r>
                        <a:rPr lang="zh-CN" altLang="en-US" dirty="0"/>
                        <a:t>张弩、王润安</a:t>
                      </a:r>
                    </a:p>
                  </a:txBody>
                  <a:tcPr/>
                </a:tc>
                <a:tc>
                  <a:txBody>
                    <a:bodyPr/>
                    <a:lstStyle/>
                    <a:p>
                      <a:r>
                        <a:rPr lang="en-US" altLang="zh-CN" dirty="0"/>
                        <a:t>5.23</a:t>
                      </a:r>
                      <a:endParaRPr lang="zh-CN" altLang="en-US" dirty="0"/>
                    </a:p>
                  </a:txBody>
                  <a:tcPr/>
                </a:tc>
                <a:extLst>
                  <a:ext uri="{0D108BD9-81ED-4DB2-BD59-A6C34878D82A}">
                    <a16:rowId xmlns:a16="http://schemas.microsoft.com/office/drawing/2014/main" val="819802924"/>
                  </a:ext>
                </a:extLst>
              </a:tr>
              <a:tr h="463797">
                <a:tc vMerge="1">
                  <a:txBody>
                    <a:bodyPr/>
                    <a:lstStyle/>
                    <a:p>
                      <a:endParaRPr lang="zh-CN" altLang="en-US"/>
                    </a:p>
                  </a:txBody>
                  <a:tcPr/>
                </a:tc>
                <a:tc>
                  <a:txBody>
                    <a:bodyPr/>
                    <a:lstStyle/>
                    <a:p>
                      <a:r>
                        <a:rPr lang="zh-CN" altLang="en-US" dirty="0"/>
                        <a:t>实时避障</a:t>
                      </a:r>
                    </a:p>
                  </a:txBody>
                  <a:tcPr/>
                </a:tc>
                <a:tc>
                  <a:txBody>
                    <a:bodyPr/>
                    <a:lstStyle/>
                    <a:p>
                      <a:r>
                        <a:rPr lang="zh-CN" altLang="en-US" dirty="0"/>
                        <a:t>李嘉业、母江涛</a:t>
                      </a:r>
                    </a:p>
                  </a:txBody>
                  <a:tcPr/>
                </a:tc>
                <a:tc>
                  <a:txBody>
                    <a:bodyPr/>
                    <a:lstStyle/>
                    <a:p>
                      <a:r>
                        <a:rPr lang="en-US" altLang="zh-CN" dirty="0"/>
                        <a:t>5.24</a:t>
                      </a:r>
                      <a:endParaRPr lang="zh-CN" altLang="en-US" dirty="0"/>
                    </a:p>
                  </a:txBody>
                  <a:tcPr/>
                </a:tc>
                <a:extLst>
                  <a:ext uri="{0D108BD9-81ED-4DB2-BD59-A6C34878D82A}">
                    <a16:rowId xmlns:a16="http://schemas.microsoft.com/office/drawing/2014/main" val="1216744981"/>
                  </a:ext>
                </a:extLst>
              </a:tr>
              <a:tr h="488848">
                <a:tc vMerge="1">
                  <a:txBody>
                    <a:bodyPr/>
                    <a:lstStyle/>
                    <a:p>
                      <a:endParaRPr lang="zh-CN" altLang="en-US"/>
                    </a:p>
                  </a:txBody>
                  <a:tcPr/>
                </a:tc>
                <a:tc>
                  <a:txBody>
                    <a:bodyPr/>
                    <a:lstStyle/>
                    <a:p>
                      <a:r>
                        <a:rPr lang="zh-CN" altLang="en-US" dirty="0"/>
                        <a:t>跟随功能</a:t>
                      </a:r>
                    </a:p>
                  </a:txBody>
                  <a:tcPr/>
                </a:tc>
                <a:tc>
                  <a:txBody>
                    <a:bodyPr/>
                    <a:lstStyle/>
                    <a:p>
                      <a:r>
                        <a:rPr lang="zh-CN" altLang="en-US" dirty="0"/>
                        <a:t>李嘉业、王润安</a:t>
                      </a:r>
                    </a:p>
                  </a:txBody>
                  <a:tcPr/>
                </a:tc>
                <a:tc>
                  <a:txBody>
                    <a:bodyPr/>
                    <a:lstStyle/>
                    <a:p>
                      <a:r>
                        <a:rPr lang="en-US" altLang="zh-CN" dirty="0"/>
                        <a:t>5.24</a:t>
                      </a:r>
                      <a:endParaRPr lang="zh-CN" altLang="en-US" dirty="0"/>
                    </a:p>
                  </a:txBody>
                  <a:tcPr/>
                </a:tc>
                <a:extLst>
                  <a:ext uri="{0D108BD9-81ED-4DB2-BD59-A6C34878D82A}">
                    <a16:rowId xmlns:a16="http://schemas.microsoft.com/office/drawing/2014/main" val="3941476078"/>
                  </a:ext>
                </a:extLst>
              </a:tr>
              <a:tr h="463797">
                <a:tc vMerge="1">
                  <a:txBody>
                    <a:bodyPr/>
                    <a:lstStyle/>
                    <a:p>
                      <a:endParaRPr lang="zh-CN" altLang="en-US" dirty="0"/>
                    </a:p>
                  </a:txBody>
                  <a:tcPr/>
                </a:tc>
                <a:tc>
                  <a:txBody>
                    <a:bodyPr/>
                    <a:lstStyle/>
                    <a:p>
                      <a:r>
                        <a:rPr lang="zh-CN" altLang="en-US" dirty="0"/>
                        <a:t>自动前往抓取物品</a:t>
                      </a:r>
                    </a:p>
                  </a:txBody>
                  <a:tcPr/>
                </a:tc>
                <a:tc>
                  <a:txBody>
                    <a:bodyPr/>
                    <a:lstStyle/>
                    <a:p>
                      <a:r>
                        <a:rPr lang="zh-CN" altLang="en-US" dirty="0"/>
                        <a:t>李嘉业、张弩、王润安、母江涛</a:t>
                      </a:r>
                    </a:p>
                  </a:txBody>
                  <a:tcPr/>
                </a:tc>
                <a:tc>
                  <a:txBody>
                    <a:bodyPr/>
                    <a:lstStyle/>
                    <a:p>
                      <a:r>
                        <a:rPr lang="en-US" altLang="zh-CN" dirty="0"/>
                        <a:t>5.24</a:t>
                      </a:r>
                      <a:endParaRPr lang="zh-CN" altLang="en-US" dirty="0"/>
                    </a:p>
                  </a:txBody>
                  <a:tcPr/>
                </a:tc>
                <a:extLst>
                  <a:ext uri="{0D108BD9-81ED-4DB2-BD59-A6C34878D82A}">
                    <a16:rowId xmlns:a16="http://schemas.microsoft.com/office/drawing/2014/main" val="1268200181"/>
                  </a:ext>
                </a:extLst>
              </a:tr>
            </a:tbl>
          </a:graphicData>
        </a:graphic>
      </p:graphicFrame>
    </p:spTree>
    <p:extLst>
      <p:ext uri="{BB962C8B-B14F-4D97-AF65-F5344CB8AC3E}">
        <p14:creationId xmlns:p14="http://schemas.microsoft.com/office/powerpoint/2010/main" val="2853709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439031c0-57b2-43ea-9fab-3192a86c5924"/>
</p:tagLst>
</file>

<file path=ppt/tags/tag2.xml><?xml version="1.0" encoding="utf-8"?>
<p:tagLst xmlns:a="http://schemas.openxmlformats.org/drawingml/2006/main" xmlns:r="http://schemas.openxmlformats.org/officeDocument/2006/relationships" xmlns:p="http://schemas.openxmlformats.org/presentationml/2006/main">
  <p:tag name="ISLIDE.DIAGRAM" val="f48ef244-3850-4800-9882-63d3c6849d33"/>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12</TotalTime>
  <Words>1653</Words>
  <Application>Microsoft Office PowerPoint</Application>
  <PresentationFormat>宽屏</PresentationFormat>
  <Paragraphs>216</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25</vt:i4>
      </vt:variant>
    </vt:vector>
  </HeadingPairs>
  <TitlesOfParts>
    <vt:vector size="35" baseType="lpstr">
      <vt:lpstr>等线</vt:lpstr>
      <vt:lpstr>等线 Light</vt:lpstr>
      <vt:lpstr>黑体</vt:lpstr>
      <vt:lpstr>微软雅黑</vt:lpstr>
      <vt:lpstr>Arial</vt:lpstr>
      <vt:lpstr>Calibri</vt:lpstr>
      <vt:lpstr>Impact</vt:lpstr>
      <vt:lpstr>Times New Roman</vt:lpstr>
      <vt:lpstr>主题5</vt:lpstr>
      <vt:lpstr>Office 主题​​</vt:lpstr>
      <vt:lpstr>测试报告评审</vt:lpstr>
      <vt:lpstr>PowerPoint 演示文稿</vt:lpstr>
      <vt:lpstr>测试环境</vt:lpstr>
      <vt:lpstr>硬件/软件环境</vt:lpstr>
      <vt:lpstr>具体测试</vt:lpstr>
      <vt:lpstr>单元测试</vt:lpstr>
      <vt:lpstr>功能测试</vt:lpstr>
      <vt:lpstr>测试流程</vt:lpstr>
      <vt:lpstr>测试流程（续）</vt:lpstr>
      <vt:lpstr>测试用例</vt:lpstr>
      <vt:lpstr>测试用例</vt:lpstr>
      <vt:lpstr>测试用例</vt:lpstr>
      <vt:lpstr>测试用例</vt:lpstr>
      <vt:lpstr>测试用例</vt:lpstr>
      <vt:lpstr>测试分析</vt:lpstr>
      <vt:lpstr>测试分析</vt:lpstr>
      <vt:lpstr>测试分析</vt:lpstr>
      <vt:lpstr>测试分析</vt:lpstr>
      <vt:lpstr>测试分析</vt:lpstr>
      <vt:lpstr>测试分析</vt:lpstr>
      <vt:lpstr>测试分析</vt:lpstr>
      <vt:lpstr>测试分析</vt:lpstr>
      <vt:lpstr>测试分析</vt:lpstr>
      <vt:lpstr>总体评价</vt:lpstr>
      <vt:lpstr>总体评价</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江涛 母</cp:lastModifiedBy>
  <cp:revision>36</cp:revision>
  <cp:lastPrinted>2017-12-11T16:00:00Z</cp:lastPrinted>
  <dcterms:created xsi:type="dcterms:W3CDTF">2017-12-11T16:00:00Z</dcterms:created>
  <dcterms:modified xsi:type="dcterms:W3CDTF">2019-06-03T15:53:09Z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2018-09-05T06:34:13.0891959Z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2052-11.1.0.8696</vt:lpwstr>
  </property>
</Properties>
</file>