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sldIdLst>
    <p:sldId id="256" r:id="rId3"/>
    <p:sldId id="275" r:id="rId4"/>
    <p:sldId id="258" r:id="rId5"/>
    <p:sldId id="1733" r:id="rId6"/>
    <p:sldId id="1729" r:id="rId7"/>
    <p:sldId id="1730" r:id="rId8"/>
    <p:sldId id="1731" r:id="rId9"/>
    <p:sldId id="1732" r:id="rId10"/>
    <p:sldId id="1775" r:id="rId11"/>
    <p:sldId id="1776" r:id="rId12"/>
    <p:sldId id="1777" r:id="rId13"/>
    <p:sldId id="1778" r:id="rId14"/>
    <p:sldId id="1779" r:id="rId15"/>
    <p:sldId id="1780" r:id="rId16"/>
    <p:sldId id="1781" r:id="rId17"/>
    <p:sldId id="1782" r:id="rId18"/>
    <p:sldId id="1783" r:id="rId19"/>
    <p:sldId id="1785" r:id="rId20"/>
    <p:sldId id="1786" r:id="rId21"/>
    <p:sldId id="1787" r:id="rId22"/>
    <p:sldId id="1788" r:id="rId23"/>
    <p:sldId id="1789" r:id="rId24"/>
    <p:sldId id="1790" r:id="rId25"/>
    <p:sldId id="1791" r:id="rId26"/>
    <p:sldId id="1792" r:id="rId27"/>
    <p:sldId id="1793" r:id="rId28"/>
    <p:sldId id="1794" r:id="rId29"/>
    <p:sldId id="1795" r:id="rId30"/>
    <p:sldId id="1796" r:id="rId31"/>
    <p:sldId id="1798" r:id="rId32"/>
    <p:sldId id="1799" r:id="rId33"/>
    <p:sldId id="1800" r:id="rId34"/>
    <p:sldId id="1801" r:id="rId35"/>
    <p:sldId id="1802" r:id="rId36"/>
    <p:sldId id="1803" r:id="rId37"/>
    <p:sldId id="1804" r:id="rId38"/>
    <p:sldId id="1805" r:id="rId39"/>
    <p:sldId id="1806" r:id="rId40"/>
    <p:sldId id="1807" r:id="rId41"/>
    <p:sldId id="1808" r:id="rId42"/>
    <p:sldId id="1809" r:id="rId43"/>
    <p:sldId id="261" r:id="rId44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Team108</a:t>
            </a: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代码分析评审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806534"/>
            <a:ext cx="2045144" cy="248371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16231183 </a:t>
            </a:r>
            <a:r>
              <a:rPr lang="zh-CN" altLang="en-US" sz="1800" dirty="0">
                <a:sym typeface="+mn-ea"/>
              </a:rPr>
              <a:t>李嘉业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16231136 </a:t>
            </a:r>
            <a:r>
              <a:rPr lang="zh-CN" altLang="en-US" sz="1800" dirty="0">
                <a:sym typeface="+mn-ea"/>
              </a:rPr>
              <a:t>张弩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16231112 </a:t>
            </a:r>
            <a:r>
              <a:rPr lang="zh-CN" altLang="en-US" sz="1800" dirty="0">
                <a:sym typeface="+mn-ea"/>
              </a:rPr>
              <a:t>王润安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16231173 </a:t>
            </a:r>
            <a:r>
              <a:rPr lang="zh-CN" altLang="en-US" sz="1800" dirty="0">
                <a:sym typeface="+mn-ea"/>
              </a:rPr>
              <a:t>母江涛</a:t>
            </a:r>
            <a:endParaRPr lang="en-US" altLang="zh-CN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紧急避障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787356"/>
            <a:ext cx="10320469" cy="3283289"/>
          </a:xfrm>
          <a:prstGeom prst="rect">
            <a:avLst/>
          </a:prstGeom>
        </p:spPr>
      </p:pic>
      <p:sp>
        <p:nvSpPr>
          <p:cNvPr id="33" name="ïśļîḍé"/>
          <p:cNvSpPr txBox="1"/>
          <p:nvPr/>
        </p:nvSpPr>
        <p:spPr bwMode="auto">
          <a:xfrm>
            <a:off x="2388901" y="5070645"/>
            <a:ext cx="7412608" cy="47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机器人处理一条命令的流程</a:t>
            </a:r>
            <a:endParaRPr lang="en-US" altLang="zh-CN" sz="1800" b="1" dirty="0"/>
          </a:p>
        </p:txBody>
      </p:sp>
      <p:sp>
        <p:nvSpPr>
          <p:cNvPr id="34" name="矩形 33"/>
          <p:cNvSpPr/>
          <p:nvPr/>
        </p:nvSpPr>
        <p:spPr>
          <a:xfrm>
            <a:off x="7361848" y="1787356"/>
            <a:ext cx="2088573" cy="1984544"/>
          </a:xfrm>
          <a:prstGeom prst="rect">
            <a:avLst/>
          </a:prstGeom>
          <a:noFill/>
          <a:ln w="1016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18" y="0"/>
            <a:ext cx="10850563" cy="1028699"/>
          </a:xfrm>
        </p:spPr>
        <p:txBody>
          <a:bodyPr/>
          <a:lstStyle/>
          <a:p>
            <a:r>
              <a:rPr lang="zh-CN" altLang="en-US" dirty="0"/>
              <a:t>紧急避障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08" y="904672"/>
            <a:ext cx="6498983" cy="60980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258079" y="1811181"/>
          <a:ext cx="7675842" cy="3587672"/>
        </p:xfrm>
        <a:graphic>
          <a:graphicData uri="http://schemas.openxmlformats.org/drawingml/2006/table">
            <a:tbl>
              <a:tblPr/>
              <a:tblGrid>
                <a:gridCol w="4654501"/>
                <a:gridCol w="3021341"/>
              </a:tblGrid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接口函数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socket(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type, int protocol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创建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bind(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将本地地址与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绑定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listen( SOCKET s, int backlog )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在套接字上监听连接请求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connect(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指定的地址建立连接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accept(SOCKET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接受与本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的连接请求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send( SOCKET s, char *buf, int len, int flags )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上发送数据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recv( SOCKET s, char* buf, int len, int flags )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在连接的或绑定的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上接收数据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57" y="0"/>
            <a:ext cx="5423496" cy="72428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选择被抓取物体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269976" y="1829602"/>
            <a:ext cx="3650457" cy="4247199"/>
            <a:chOff x="4270772" y="1778726"/>
            <a:chExt cx="3650457" cy="4247199"/>
          </a:xfrm>
        </p:grpSpPr>
        <p:sp>
          <p:nvSpPr>
            <p:cNvPr id="42" name="íṣľîḍe"/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íṥḻïďê"/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îslíḓé"/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iŝḷiḓê"/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iṡlîḍè"/>
            <p:cNvSpPr/>
            <p:nvPr/>
          </p:nvSpPr>
          <p:spPr bwMode="auto">
            <a:xfrm>
              <a:off x="4314389" y="2850739"/>
              <a:ext cx="3541517" cy="2054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45720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机器人与移动设备已经建立连接，调用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i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mg2base64()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将图片进行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base64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转码，通过</a:t>
              </a:r>
              <a:r>
                <a:rPr lang="en-US" altLang="zh-CN" sz="2000" dirty="0">
                  <a:solidFill>
                    <a:srgbClr val="000000"/>
                  </a:solidFill>
                </a:rPr>
                <a:t>send()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发送至移动设备。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090746" y="2432904"/>
            <a:ext cx="3867150" cy="4247199"/>
            <a:chOff x="4156074" y="1778726"/>
            <a:chExt cx="3867150" cy="4247199"/>
          </a:xfrm>
        </p:grpSpPr>
        <p:sp>
          <p:nvSpPr>
            <p:cNvPr id="48" name="íṣľîḍe"/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íṥḻïďê"/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îslíḓé"/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iŝḷiḓê"/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iṡlîḍè"/>
            <p:cNvSpPr/>
            <p:nvPr/>
          </p:nvSpPr>
          <p:spPr bwMode="auto">
            <a:xfrm>
              <a:off x="4156074" y="3027443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3950" y="1164778"/>
            <a:ext cx="3650457" cy="4247199"/>
            <a:chOff x="4270772" y="1778726"/>
            <a:chExt cx="3650457" cy="4247199"/>
          </a:xfrm>
        </p:grpSpPr>
        <p:sp>
          <p:nvSpPr>
            <p:cNvPr id="54" name="íṣľîḍe"/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íṥḻïďê"/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îslíḓé"/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iŝḷiḓê"/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iṡlîḍè"/>
            <p:cNvSpPr/>
            <p:nvPr/>
          </p:nvSpPr>
          <p:spPr bwMode="auto">
            <a:xfrm>
              <a:off x="4394285" y="3173584"/>
              <a:ext cx="3412187" cy="200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机器人行驶至目的地点后，调用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Obj_detect</a:t>
              </a:r>
              <a:r>
                <a:rPr lang="en-US" altLang="zh-CN" sz="2000" dirty="0">
                  <a:solidFill>
                    <a:srgbClr val="000000"/>
                  </a:solidFill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进行物体识别。随后使用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DrawBox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和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DrawText</a:t>
              </a:r>
              <a:r>
                <a:rPr lang="en-US" altLang="zh-CN" sz="2000" dirty="0">
                  <a:solidFill>
                    <a:srgbClr val="000000"/>
                  </a:solidFill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在识别的物体上添加边框与文字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iṡlîḍè"/>
          <p:cNvSpPr/>
          <p:nvPr/>
        </p:nvSpPr>
        <p:spPr bwMode="auto">
          <a:xfrm>
            <a:off x="8253562" y="3599687"/>
            <a:ext cx="3541517" cy="20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374A"/>
              </a:buClr>
              <a:buSzPct val="150000"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移动设备收到数据后进行解码，还原出图片并显示，用户在移动端选择需要抓取的物体，下达抓取命令。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选择被抓取物体</a:t>
            </a:r>
            <a:endParaRPr lang="zh-CN" altLang="en-US" dirty="0"/>
          </a:p>
        </p:txBody>
      </p:sp>
      <p:pic>
        <p:nvPicPr>
          <p:cNvPr id="1026" name="图片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5775" r="12215" b="7983"/>
          <a:stretch>
            <a:fillRect/>
          </a:stretch>
        </p:blipFill>
        <p:spPr bwMode="auto">
          <a:xfrm>
            <a:off x="4386556" y="953198"/>
            <a:ext cx="3417298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0" dirty="0"/>
              <a:t>接口设计</a:t>
            </a:r>
            <a:endParaRPr lang="zh-CN" altLang="en-US" sz="2800" b="0" dirty="0"/>
          </a:p>
        </p:txBody>
      </p:sp>
      <p:sp>
        <p:nvSpPr>
          <p:cNvPr id="4" name="文本占位符 5"/>
          <p:cNvSpPr>
            <a:spLocks noGrp="1"/>
          </p:cNvSpPr>
          <p:nvPr>
            <p:ph type="body" idx="1"/>
          </p:nvPr>
        </p:nvSpPr>
        <p:spPr>
          <a:xfrm>
            <a:off x="661490" y="3240906"/>
            <a:ext cx="4672510" cy="2162368"/>
          </a:xfrm>
        </p:spPr>
        <p:txBody>
          <a:bodyPr>
            <a:normAutofit/>
          </a:bodyPr>
          <a:lstStyle/>
          <a:p>
            <a:pPr marL="171450" lvl="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用户界面设计</a:t>
            </a:r>
            <a:endParaRPr lang="en-US" altLang="zh-CN" sz="2000" dirty="0"/>
          </a:p>
          <a:p>
            <a:pPr marL="171450" lvl="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外部接口</a:t>
            </a:r>
            <a:endParaRPr lang="en-US" altLang="zh-CN" sz="2000" dirty="0"/>
          </a:p>
          <a:p>
            <a:pPr marL="171450" lvl="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内部接口</a:t>
            </a:r>
            <a:endParaRPr lang="en-US" altLang="zh-CN" sz="2000" dirty="0"/>
          </a:p>
          <a:p>
            <a:pPr lvl="0" algn="l" fontAlgn="auto">
              <a:lnSpc>
                <a:spcPct val="10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pic>
        <p:nvPicPr>
          <p:cNvPr id="2050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6230" r="12714" b="8257"/>
          <a:stretch>
            <a:fillRect/>
          </a:stretch>
        </p:blipFill>
        <p:spPr bwMode="auto">
          <a:xfrm>
            <a:off x="1930545" y="1138382"/>
            <a:ext cx="3211298" cy="54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5775" r="12215" b="7983"/>
          <a:stretch>
            <a:fillRect/>
          </a:stretch>
        </p:blipFill>
        <p:spPr bwMode="auto">
          <a:xfrm>
            <a:off x="6611574" y="1138381"/>
            <a:ext cx="3269644" cy="54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内部接口</a:t>
            </a:r>
            <a:endParaRPr lang="zh-CN" altLang="en-US" dirty="0"/>
          </a:p>
        </p:txBody>
      </p:sp>
      <p:grpSp>
        <p:nvGrpSpPr>
          <p:cNvPr id="7" name="i$lîḋè"/>
          <p:cNvGrpSpPr/>
          <p:nvPr/>
        </p:nvGrpSpPr>
        <p:grpSpPr>
          <a:xfrm>
            <a:off x="884550" y="1202329"/>
            <a:ext cx="5059048" cy="1405543"/>
            <a:chOff x="7484264" y="1161168"/>
            <a:chExt cx="4036225" cy="876359"/>
          </a:xfrm>
        </p:grpSpPr>
        <p:sp>
          <p:nvSpPr>
            <p:cNvPr id="21" name="išļîḓè"/>
            <p:cNvSpPr/>
            <p:nvPr/>
          </p:nvSpPr>
          <p:spPr bwMode="auto">
            <a:xfrm>
              <a:off x="7484264" y="1360826"/>
              <a:ext cx="4036224" cy="6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touchToPoint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将用户在地图上点击的点转化为目的地坐标；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selectTarget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用户选择需要抓取的物体。</a:t>
              </a:r>
              <a:endParaRPr lang="zh-CN" altLang="en-US" sz="1400" dirty="0"/>
            </a:p>
          </p:txBody>
        </p:sp>
        <p:sp>
          <p:nvSpPr>
            <p:cNvPr id="22" name="iṣļiďé"/>
            <p:cNvSpPr txBox="1"/>
            <p:nvPr/>
          </p:nvSpPr>
          <p:spPr bwMode="auto">
            <a:xfrm>
              <a:off x="7484265" y="11611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用户交互接口</a:t>
              </a:r>
              <a:endParaRPr lang="en-US" altLang="zh-CN" sz="1800" b="1" dirty="0"/>
            </a:p>
          </p:txBody>
        </p:sp>
      </p:grpSp>
      <p:grpSp>
        <p:nvGrpSpPr>
          <p:cNvPr id="8" name="iŝḷîḓé"/>
          <p:cNvGrpSpPr/>
          <p:nvPr/>
        </p:nvGrpSpPr>
        <p:grpSpPr>
          <a:xfrm>
            <a:off x="884552" y="2204073"/>
            <a:ext cx="5627082" cy="2765323"/>
            <a:chOff x="7484265" y="1180722"/>
            <a:chExt cx="4036224" cy="819667"/>
          </a:xfrm>
        </p:grpSpPr>
        <p:sp>
          <p:nvSpPr>
            <p:cNvPr id="19" name="ïšḻîḋe"/>
            <p:cNvSpPr/>
            <p:nvPr/>
          </p:nvSpPr>
          <p:spPr bwMode="auto">
            <a:xfrm>
              <a:off x="7484265" y="1279217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socket() </a:t>
              </a:r>
              <a:r>
                <a:rPr lang="zh-CN" altLang="en-US" sz="1400" dirty="0"/>
                <a:t>创建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bind() </a:t>
              </a:r>
              <a:r>
                <a:rPr lang="zh-CN" altLang="en-US" sz="1400" dirty="0"/>
                <a:t>将本地地址与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绑定；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listen() </a:t>
              </a:r>
              <a:r>
                <a:rPr lang="zh-CN" altLang="en-US" sz="1400" dirty="0"/>
                <a:t>监听连接请求；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connect() </a:t>
              </a:r>
              <a:r>
                <a:rPr lang="zh-CN" altLang="en-US" sz="1400" dirty="0"/>
                <a:t>建立连接；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accept() </a:t>
              </a:r>
              <a:r>
                <a:rPr lang="zh-CN" altLang="en-US" sz="1400" dirty="0"/>
                <a:t>接收连接请求；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send() </a:t>
              </a:r>
              <a:r>
                <a:rPr lang="zh-CN" altLang="en-US" sz="1400" dirty="0"/>
                <a:t>发送数据；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recv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接收数据，写入本地绑定的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中；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2400" dirty="0"/>
            </a:p>
          </p:txBody>
        </p:sp>
        <p:sp>
          <p:nvSpPr>
            <p:cNvPr id="20" name="îṧļïḓê"/>
            <p:cNvSpPr txBox="1"/>
            <p:nvPr/>
          </p:nvSpPr>
          <p:spPr bwMode="auto">
            <a:xfrm>
              <a:off x="7484265" y="1180722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无线传输接口</a:t>
              </a:r>
              <a:endParaRPr lang="en-US" altLang="zh-CN" sz="1800" b="1" dirty="0"/>
            </a:p>
          </p:txBody>
        </p:sp>
      </p:grpSp>
      <p:grpSp>
        <p:nvGrpSpPr>
          <p:cNvPr id="98" name="i$lîḋè"/>
          <p:cNvGrpSpPr/>
          <p:nvPr/>
        </p:nvGrpSpPr>
        <p:grpSpPr>
          <a:xfrm>
            <a:off x="827924" y="4863750"/>
            <a:ext cx="5973450" cy="2064497"/>
            <a:chOff x="7484265" y="1161168"/>
            <a:chExt cx="4036224" cy="825861"/>
          </a:xfrm>
        </p:grpSpPr>
        <p:sp>
          <p:nvSpPr>
            <p:cNvPr id="99" name="išļîḓè"/>
            <p:cNvSpPr/>
            <p:nvPr/>
          </p:nvSpPr>
          <p:spPr bwMode="auto">
            <a:xfrm>
              <a:off x="7484265" y="1310328"/>
              <a:ext cx="4036224" cy="6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sendGoal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将导航目标信息传递给导航服务客户端</a:t>
              </a:r>
              <a:r>
                <a:rPr lang="en-US" altLang="zh-CN" sz="1400" dirty="0"/>
                <a:t>ac</a:t>
              </a:r>
              <a:r>
                <a:rPr lang="zh-CN" altLang="en-US" sz="1400" dirty="0"/>
                <a:t>，监控导航过程；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waitForResult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等待导航结果直到整个导航过程结束，或导航过程被其他原因中断；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waitForResult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阻塞结束后，调用</a:t>
              </a:r>
              <a:r>
                <a:rPr lang="en-US" altLang="zh-CN" sz="1400" dirty="0" err="1"/>
                <a:t>getState</a:t>
              </a:r>
              <a:r>
                <a:rPr lang="en-US" altLang="zh-CN" sz="1400" dirty="0"/>
                <a:t>()</a:t>
              </a:r>
              <a:r>
                <a:rPr lang="zh-CN" altLang="en-US" sz="1400" dirty="0"/>
                <a:t>获取导航服务的结果；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1400" dirty="0"/>
            </a:p>
          </p:txBody>
        </p:sp>
        <p:sp>
          <p:nvSpPr>
            <p:cNvPr id="100" name="iṣļiďé"/>
            <p:cNvSpPr txBox="1"/>
            <p:nvPr/>
          </p:nvSpPr>
          <p:spPr bwMode="auto">
            <a:xfrm>
              <a:off x="7484265" y="11611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路径规划及运动接口</a:t>
              </a:r>
              <a:endParaRPr lang="en-US" altLang="zh-CN" sz="1800" b="1" dirty="0"/>
            </a:p>
          </p:txBody>
        </p:sp>
      </p:grpSp>
      <p:grpSp>
        <p:nvGrpSpPr>
          <p:cNvPr id="101" name="iŝḷîḓé"/>
          <p:cNvGrpSpPr/>
          <p:nvPr/>
        </p:nvGrpSpPr>
        <p:grpSpPr>
          <a:xfrm>
            <a:off x="6384807" y="1202329"/>
            <a:ext cx="5627082" cy="2781213"/>
            <a:chOff x="7484265" y="1205468"/>
            <a:chExt cx="4036224" cy="824377"/>
          </a:xfrm>
        </p:grpSpPr>
        <p:sp>
          <p:nvSpPr>
            <p:cNvPr id="102" name="ïšḻîḋe"/>
            <p:cNvSpPr/>
            <p:nvPr/>
          </p:nvSpPr>
          <p:spPr bwMode="auto">
            <a:xfrm>
              <a:off x="7484265" y="1308673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Obj_detect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调用</a:t>
              </a:r>
              <a:r>
                <a:rPr lang="en-US" altLang="zh-CN" sz="1400" dirty="0"/>
                <a:t>kinect2</a:t>
              </a:r>
              <a:r>
                <a:rPr lang="zh-CN" altLang="en-US" sz="1400" dirty="0"/>
                <a:t>摄像头进行物体识别；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DrawBox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在识别出的物体外围绘制框体；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DrawText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为识别出的物体标号；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Img2base64() </a:t>
              </a:r>
              <a:r>
                <a:rPr lang="zh-CN" altLang="en-US" sz="1400" dirty="0"/>
                <a:t>将识别出的物体图片进行</a:t>
              </a:r>
              <a:r>
                <a:rPr lang="en-US" altLang="zh-CN" sz="1400" dirty="0"/>
                <a:t>base64</a:t>
              </a:r>
              <a:r>
                <a:rPr lang="zh-CN" altLang="en-US" sz="1400" dirty="0"/>
                <a:t>编码，准备传送；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2400" dirty="0"/>
            </a:p>
          </p:txBody>
        </p:sp>
        <p:sp>
          <p:nvSpPr>
            <p:cNvPr id="103" name="îṧļïḓê"/>
            <p:cNvSpPr txBox="1"/>
            <p:nvPr/>
          </p:nvSpPr>
          <p:spPr bwMode="auto">
            <a:xfrm>
              <a:off x="7484265" y="12054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物体识别接口</a:t>
              </a:r>
              <a:endParaRPr lang="en-US" altLang="zh-CN" sz="1800" b="1" dirty="0"/>
            </a:p>
          </p:txBody>
        </p:sp>
      </p:grpSp>
      <p:grpSp>
        <p:nvGrpSpPr>
          <p:cNvPr id="105" name="iŝḷîḓé"/>
          <p:cNvGrpSpPr/>
          <p:nvPr/>
        </p:nvGrpSpPr>
        <p:grpSpPr>
          <a:xfrm>
            <a:off x="6384807" y="3185830"/>
            <a:ext cx="5627082" cy="2871828"/>
            <a:chOff x="7484265" y="1205468"/>
            <a:chExt cx="4036224" cy="851236"/>
          </a:xfrm>
        </p:grpSpPr>
        <p:sp>
          <p:nvSpPr>
            <p:cNvPr id="106" name="ïšḻîḋe"/>
            <p:cNvSpPr/>
            <p:nvPr/>
          </p:nvSpPr>
          <p:spPr bwMode="auto">
            <a:xfrm>
              <a:off x="7484265" y="1335532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ctrl_msg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定义一个机械臂控制消息对象并初始化。</a:t>
              </a:r>
              <a:r>
                <a:rPr lang="en-US" altLang="zh-CN" sz="1400" dirty="0" err="1"/>
                <a:t>ctrl_msg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name</a:t>
              </a:r>
              <a:r>
                <a:rPr lang="zh-CN" altLang="en-US" sz="1400" dirty="0"/>
                <a:t>数组是关节名称；</a:t>
              </a:r>
              <a:r>
                <a:rPr lang="en-US" altLang="zh-CN" sz="1400" dirty="0"/>
                <a:t>position</a:t>
              </a:r>
              <a:r>
                <a:rPr lang="zh-CN" altLang="en-US" sz="1400" dirty="0"/>
                <a:t>数组是控制量，单位是米；</a:t>
              </a:r>
              <a:r>
                <a:rPr lang="en-US" altLang="zh-CN" sz="1400" dirty="0"/>
                <a:t>velocity</a:t>
              </a:r>
              <a:r>
                <a:rPr lang="zh-CN" altLang="en-US" sz="1400" dirty="0"/>
                <a:t>数组是运动速度，单位不定；</a:t>
              </a:r>
              <a:endParaRPr lang="zh-CN" altLang="en-US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publish() </a:t>
              </a:r>
              <a:r>
                <a:rPr lang="zh-CN" altLang="en-US" sz="1400" dirty="0"/>
                <a:t>将控制消息发布至机器人控制节点，实现对机械臂的控制。</a:t>
              </a:r>
              <a:endParaRPr lang="zh-CN" altLang="en-US" sz="1400" dirty="0"/>
            </a:p>
          </p:txBody>
        </p:sp>
        <p:sp>
          <p:nvSpPr>
            <p:cNvPr id="107" name="îṧļïḓê"/>
            <p:cNvSpPr txBox="1"/>
            <p:nvPr/>
          </p:nvSpPr>
          <p:spPr bwMode="auto">
            <a:xfrm>
              <a:off x="7484265" y="1205468"/>
              <a:ext cx="4036224" cy="13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机械臂控制接口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0" dirty="0"/>
              <a:t>详细设计</a:t>
            </a:r>
            <a:endParaRPr lang="zh-CN" altLang="en-US" sz="28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idx="1"/>
          </p:nvPr>
        </p:nvSpPr>
        <p:spPr>
          <a:xfrm>
            <a:off x="661490" y="3185486"/>
            <a:ext cx="4672510" cy="2542453"/>
          </a:xfrm>
        </p:spPr>
        <p:txBody>
          <a:bodyPr>
            <a:norm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制图</a:t>
            </a:r>
            <a:endParaRPr lang="en-US" altLang="zh-CN" sz="2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路径规划与运动</a:t>
            </a:r>
            <a:endParaRPr lang="en-US" altLang="zh-CN" sz="2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障碍检测</a:t>
            </a:r>
            <a:endParaRPr lang="en-US" altLang="zh-CN" sz="2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识别物体</a:t>
            </a:r>
            <a:endParaRPr lang="en-US" altLang="zh-CN" sz="2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抓取物体</a:t>
            </a:r>
            <a:endParaRPr lang="en-US" altLang="zh-CN" sz="2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用户交互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24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总体结构</a:t>
              </a:r>
              <a:endParaRPr lang="zh-CN" altLang="en-US" b="1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b="1" dirty="0"/>
                <a:t>关键问题与接口设计</a:t>
              </a:r>
              <a:endParaRPr lang="zh-CN" altLang="en-US" b="1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详细设计</a:t>
              </a:r>
              <a:endParaRPr lang="zh-CN" b="1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需求可追踪性说明</a:t>
              </a:r>
              <a:endParaRPr lang="zh-CN" b="1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前项的调整与修改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制图</a:t>
            </a:r>
            <a:endParaRPr lang="zh-CN" altLang="en-US" dirty="0"/>
          </a:p>
        </p:txBody>
      </p:sp>
      <p:pic>
        <p:nvPicPr>
          <p:cNvPr id="1026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" y="1290559"/>
            <a:ext cx="7221100" cy="468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061719" y="1444709"/>
            <a:ext cx="319608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/>
              <a:t>制图采用</a:t>
            </a:r>
            <a:r>
              <a:rPr lang="en-US" altLang="zh-CN" dirty="0"/>
              <a:t>ROS</a:t>
            </a:r>
            <a:r>
              <a:rPr lang="zh-CN" altLang="zh-CN" dirty="0"/>
              <a:t>内置的</a:t>
            </a:r>
            <a:r>
              <a:rPr lang="en-US" altLang="zh-CN" dirty="0"/>
              <a:t>SLAM</a:t>
            </a:r>
            <a:r>
              <a:rPr lang="zh-CN" altLang="zh-CN" dirty="0"/>
              <a:t>建图的思路，主要完成的工作是先调用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SLAM</a:t>
            </a:r>
            <a:r>
              <a:rPr lang="zh-CN" altLang="zh-CN" dirty="0"/>
              <a:t>的相关函数获取地图的信息，再调用</a:t>
            </a:r>
            <a:r>
              <a:rPr lang="en-US" altLang="zh-CN" dirty="0"/>
              <a:t>map-server</a:t>
            </a:r>
            <a:r>
              <a:rPr lang="zh-CN" altLang="zh-CN" dirty="0"/>
              <a:t>的</a:t>
            </a:r>
            <a:r>
              <a:rPr lang="en-US" altLang="zh-CN" dirty="0"/>
              <a:t>map-saver</a:t>
            </a:r>
            <a:r>
              <a:rPr lang="zh-CN" altLang="zh-CN" dirty="0"/>
              <a:t>函数，并将建好的图保存到指定的路径下。</a:t>
            </a:r>
            <a:endParaRPr lang="zh-CN" altLang="zh-CN" dirty="0"/>
          </a:p>
          <a:p>
            <a:pPr indent="4572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en-US" altLang="zh-CN" dirty="0"/>
          </a:p>
          <a:p>
            <a:pPr indent="4572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altLang="zh-CN" dirty="0" err="1"/>
              <a:t>Hector_mapping</a:t>
            </a:r>
            <a:r>
              <a:rPr lang="en-US" altLang="zh-CN" dirty="0"/>
              <a:t>()</a:t>
            </a:r>
            <a:r>
              <a:rPr lang="zh-CN" altLang="en-US" dirty="0"/>
              <a:t>启动建图，然后启动各个节点，各个节点调用底层传感器获得相应信息，建好图后返回地图文件。最后将地图文件存储到指定的位置上。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55294" y="1995254"/>
            <a:ext cx="3196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/>
              <a:t>制图采用</a:t>
            </a:r>
            <a:r>
              <a:rPr lang="en-US" altLang="zh-CN" dirty="0"/>
              <a:t>ROS</a:t>
            </a:r>
            <a:r>
              <a:rPr lang="zh-CN" altLang="zh-CN" dirty="0"/>
              <a:t>内置的</a:t>
            </a:r>
            <a:r>
              <a:rPr lang="en-US" altLang="zh-CN" dirty="0"/>
              <a:t>SLAM</a:t>
            </a:r>
            <a:r>
              <a:rPr lang="zh-CN" altLang="zh-CN" dirty="0"/>
              <a:t>建图的思路，主要完成的工作是先调用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SLAM</a:t>
            </a:r>
            <a:r>
              <a:rPr lang="zh-CN" altLang="zh-CN" dirty="0"/>
              <a:t>的相关函数获取地图的信息，再调用</a:t>
            </a:r>
            <a:r>
              <a:rPr lang="en-US" altLang="zh-CN" dirty="0"/>
              <a:t>map-server</a:t>
            </a:r>
            <a:r>
              <a:rPr lang="zh-CN" altLang="zh-CN" dirty="0"/>
              <a:t>的</a:t>
            </a:r>
            <a:r>
              <a:rPr lang="en-US" altLang="zh-CN" dirty="0"/>
              <a:t>map-saver</a:t>
            </a:r>
            <a:r>
              <a:rPr lang="zh-CN" altLang="zh-CN" dirty="0"/>
              <a:t>函数，并将建好的图保存到指定的路径下。</a:t>
            </a:r>
            <a:endParaRPr lang="zh-CN" altLang="zh-CN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en-US" altLang="zh-CN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altLang="zh-CN" dirty="0" err="1"/>
              <a:t>Hector_mapping</a:t>
            </a:r>
            <a:r>
              <a:rPr lang="en-US" altLang="zh-CN" dirty="0"/>
              <a:t>()</a:t>
            </a:r>
            <a:r>
              <a:rPr lang="zh-CN" altLang="en-US" dirty="0"/>
              <a:t>启动建图，然后启动各个节点，各个节点调用底层传感器获得相应信息，建好图后返回地图文件。</a:t>
            </a:r>
            <a:endParaRPr lang="zh-CN" altLang="en-US" dirty="0"/>
          </a:p>
        </p:txBody>
      </p:sp>
      <p:pic>
        <p:nvPicPr>
          <p:cNvPr id="2050" name="图片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82" y="1892659"/>
            <a:ext cx="4752855" cy="362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路径规划与运动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87262" y="1736288"/>
            <a:ext cx="3196088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/>
              <a:t>实现的方式是编写一个导航的节点，通过设置目标点来确定目标，然后用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Navigation</a:t>
            </a:r>
            <a:r>
              <a:rPr lang="zh-CN" altLang="zh-CN" dirty="0"/>
              <a:t>来进行导航。</a:t>
            </a:r>
            <a:endParaRPr lang="zh-CN" altLang="zh-CN" dirty="0"/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en-US" altLang="zh-CN" dirty="0"/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发出地点请求后将请求解析成点坐标加朝向的形式，广播给</a:t>
            </a:r>
            <a:r>
              <a:rPr lang="en-US" altLang="zh-CN" dirty="0"/>
              <a:t>Navigation</a:t>
            </a:r>
            <a:r>
              <a:rPr lang="zh-CN" altLang="en-US" dirty="0"/>
              <a:t>，然后等待运行结果返回运行信息。</a:t>
            </a:r>
            <a:endParaRPr lang="zh-CN" altLang="en-US" dirty="0"/>
          </a:p>
        </p:txBody>
      </p:sp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4" y="1143729"/>
            <a:ext cx="74544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路径规划与运动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50712" y="1600398"/>
            <a:ext cx="3196088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/>
              <a:t>实现的方式是编写一个导航的节点，通过设置目标点来确定目标，然后用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Navigation</a:t>
            </a:r>
            <a:r>
              <a:rPr lang="zh-CN" altLang="zh-CN" dirty="0"/>
              <a:t>来进行导航。</a:t>
            </a:r>
            <a:endParaRPr lang="zh-CN" altLang="zh-CN" dirty="0"/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en-US" altLang="zh-CN" dirty="0"/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发出地点请求后将请求解析成点坐标加朝向的形式，广播给</a:t>
            </a:r>
            <a:r>
              <a:rPr lang="en-US" altLang="zh-CN" dirty="0"/>
              <a:t>Navigation</a:t>
            </a:r>
            <a:r>
              <a:rPr lang="zh-CN" altLang="en-US" dirty="0"/>
              <a:t>，然后等待运行结果返回运行信息。</a:t>
            </a:r>
            <a:endParaRPr lang="zh-CN" altLang="en-US" dirty="0"/>
          </a:p>
        </p:txBody>
      </p:sp>
      <p:pic>
        <p:nvPicPr>
          <p:cNvPr id="4098" name="图片 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35" y="1555561"/>
            <a:ext cx="5455134" cy="39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障碍检测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44645" y="2759759"/>
            <a:ext cx="3196088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方法是在运动中加一个节点对运动时前方的状态进行检测。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57" y="1162290"/>
            <a:ext cx="5481637" cy="51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识别物体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44685" y="1669455"/>
            <a:ext cx="3196088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/>
              <a:t>先根据</a:t>
            </a:r>
            <a:r>
              <a:rPr lang="en-US" altLang="zh-CN" dirty="0"/>
              <a:t>Kinect</a:t>
            </a:r>
            <a:r>
              <a:rPr lang="zh-CN" altLang="zh-CN" dirty="0"/>
              <a:t>数据获得数据点云，然后根据</a:t>
            </a:r>
            <a:r>
              <a:rPr lang="en-US" altLang="zh-CN" dirty="0"/>
              <a:t>PCL</a:t>
            </a:r>
            <a:r>
              <a:rPr lang="zh-CN" altLang="zh-CN" dirty="0"/>
              <a:t>分割提供的算法将点云分割成</a:t>
            </a:r>
            <a:r>
              <a:rPr lang="en-US" altLang="zh-CN" dirty="0"/>
              <a:t>PCL-segment</a:t>
            </a:r>
            <a:r>
              <a:rPr lang="zh-CN" altLang="zh-CN" dirty="0"/>
              <a:t>格式，使用</a:t>
            </a:r>
            <a:r>
              <a:rPr lang="en-US" altLang="zh-CN" dirty="0"/>
              <a:t>PCL-segmentation</a:t>
            </a:r>
            <a:r>
              <a:rPr lang="zh-CN" altLang="zh-CN" dirty="0"/>
              <a:t>来识别桌面，通过物品特点分离物品点云集合，使用近邻算法处理这些集合分割出物体，最后画出物体的边界。</a:t>
            </a:r>
            <a:endParaRPr lang="zh-CN" altLang="zh-CN" dirty="0"/>
          </a:p>
        </p:txBody>
      </p:sp>
      <p:pic>
        <p:nvPicPr>
          <p:cNvPr id="6146" name="图片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437140"/>
            <a:ext cx="6389302" cy="429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识别物体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24975" y="1715810"/>
            <a:ext cx="3196088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/>
              <a:t>先根据</a:t>
            </a:r>
            <a:r>
              <a:rPr lang="en-US" altLang="zh-CN" dirty="0"/>
              <a:t>Kinect</a:t>
            </a:r>
            <a:r>
              <a:rPr lang="zh-CN" altLang="zh-CN" dirty="0"/>
              <a:t>数据获得数据点云，然后根据</a:t>
            </a:r>
            <a:r>
              <a:rPr lang="en-US" altLang="zh-CN" dirty="0"/>
              <a:t>PCL</a:t>
            </a:r>
            <a:r>
              <a:rPr lang="zh-CN" altLang="zh-CN" dirty="0"/>
              <a:t>分割提供的算法将点云分割成</a:t>
            </a:r>
            <a:r>
              <a:rPr lang="en-US" altLang="zh-CN" dirty="0"/>
              <a:t>PCL-segment</a:t>
            </a:r>
            <a:r>
              <a:rPr lang="zh-CN" altLang="zh-CN" dirty="0"/>
              <a:t>格式，使用</a:t>
            </a:r>
            <a:r>
              <a:rPr lang="en-US" altLang="zh-CN" dirty="0"/>
              <a:t>PCL-segmentation</a:t>
            </a:r>
            <a:r>
              <a:rPr lang="zh-CN" altLang="zh-CN" dirty="0"/>
              <a:t>来识别桌面，通过物品特点分离物品点云集合，使用近邻算法处理这些集合分割出物体，最后画出物体的边界。</a:t>
            </a:r>
            <a:endParaRPr lang="zh-CN" altLang="zh-CN" dirty="0"/>
          </a:p>
        </p:txBody>
      </p:sp>
      <p:pic>
        <p:nvPicPr>
          <p:cNvPr id="7170" name="图片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12" y="1724295"/>
            <a:ext cx="4624504" cy="38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抓取物体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86926" y="2785427"/>
            <a:ext cx="3196088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先进行初始化，让机器人各个部件都处于可以接收到信息的状态，然后先调整机器人相对物品的位置，再调整机器人机械臂的位置，最后抓取物品。</a:t>
            </a:r>
            <a:endParaRPr lang="zh-CN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694055"/>
            <a:ext cx="4654550" cy="635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抓取物体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7726" y="2243772"/>
            <a:ext cx="3196088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先进行初始化，让机器人各个部件都处于可以接收到信息的状态，然后先调整机器人相对物品的位置，再调整机器人机械臂的位置，最后抓取物品。</a:t>
            </a:r>
            <a:endParaRPr lang="zh-CN" altLang="zh-CN" dirty="0"/>
          </a:p>
        </p:txBody>
      </p:sp>
      <p:pic>
        <p:nvPicPr>
          <p:cNvPr id="9218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0" r="545" b="15604"/>
          <a:stretch>
            <a:fillRect/>
          </a:stretch>
        </p:blipFill>
        <p:spPr bwMode="auto">
          <a:xfrm>
            <a:off x="1212460" y="1734639"/>
            <a:ext cx="5292803" cy="3601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用户界面与交互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527586" y="1064064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58217" y="1770809"/>
            <a:ext cx="3196088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主要涉及两个部分，一个是交互界面的输出与显示，另一个方面是对输入进行解析。</a:t>
            </a:r>
            <a:endParaRPr lang="en-US" altLang="zh-CN" dirty="0"/>
          </a:p>
          <a:p>
            <a:pPr indent="4572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具体也分为两方面的输入，一是地点的输入，一是物品的输入。</a:t>
            </a:r>
            <a:endParaRPr lang="en-US" altLang="zh-CN" dirty="0"/>
          </a:p>
          <a:p>
            <a:pPr indent="4572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而对于输入到机器人的转换也涉及地点的转换和物品的转换。</a:t>
            </a:r>
            <a:endParaRPr lang="zh-CN" altLang="zh-CN" dirty="0"/>
          </a:p>
        </p:txBody>
      </p:sp>
      <p:pic>
        <p:nvPicPr>
          <p:cNvPr id="10242" name="图片 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5" y="1074437"/>
            <a:ext cx="6183575" cy="51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94" y="4355628"/>
            <a:ext cx="2667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0" y="4401765"/>
            <a:ext cx="2598737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385" y="2381250"/>
            <a:ext cx="4614545" cy="79565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0" dirty="0"/>
              <a:t>总体结构</a:t>
            </a:r>
            <a:endParaRPr lang="zh-CN" altLang="en-US" sz="28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idx="1"/>
          </p:nvPr>
        </p:nvSpPr>
        <p:spPr>
          <a:xfrm>
            <a:off x="661490" y="3240906"/>
            <a:ext cx="4672510" cy="2162368"/>
          </a:xfrm>
        </p:spPr>
        <p:txBody>
          <a:bodyPr>
            <a:normAutofit lnSpcReduction="20000"/>
          </a:bodyPr>
          <a:p>
            <a:pPr marL="171450" lvl="0" indent="-1714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体系构件结构</a:t>
            </a:r>
            <a:endParaRPr lang="zh-CN" altLang="en-US" sz="2000" dirty="0"/>
          </a:p>
          <a:p>
            <a:pPr marL="171450" lvl="0" indent="-1714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软件总体结构</a:t>
            </a:r>
            <a:endParaRPr lang="zh-CN" altLang="en-US" sz="2000" dirty="0"/>
          </a:p>
          <a:p>
            <a:pPr marL="171450" lvl="0" indent="-1714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整体类图</a:t>
            </a:r>
            <a:endParaRPr lang="zh-CN" altLang="en-US" sz="2000" dirty="0"/>
          </a:p>
          <a:p>
            <a:pPr marL="171450" lvl="0" indent="-1714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软件活动图</a:t>
            </a:r>
            <a:endParaRPr lang="zh-CN" altLang="en-US" sz="2000" dirty="0"/>
          </a:p>
          <a:p>
            <a:pPr marL="171450" lvl="0" indent="-1714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lvl="0" algn="l"/>
            <a:endParaRPr lang="zh-CN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0" dirty="0"/>
              <a:t>需求可追踪性说明</a:t>
            </a:r>
            <a:endParaRPr lang="zh-CN" altLang="en-US" sz="28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功能性需求</a:t>
            </a:r>
            <a:endParaRPr lang="en-US" altLang="zh-CN" sz="2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非功能性需求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障碍检测、路径规划</a:t>
                </a:r>
                <a:endParaRPr lang="en-US" altLang="zh-CN" sz="1400" dirty="0"/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实时避障</a:t>
                </a:r>
                <a:endParaRPr lang="en-US" altLang="zh-CN" sz="1800" b="1" dirty="0"/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23561" cy="944997"/>
              <a:chOff x="8722857" y="2910096"/>
              <a:chExt cx="2123561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物体识别、抓取物体、用户输入及转换</a:t>
                </a:r>
                <a:endParaRPr lang="en-US" altLang="zh-CN" sz="1400" dirty="0"/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38355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物品抓取</a:t>
                </a:r>
                <a:endParaRPr lang="en-US" altLang="zh-CN" sz="1800" b="1" dirty="0"/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zh-CN" altLang="en-US" sz="1400" dirty="0"/>
                  <a:t>制图模块、路径规划</a:t>
                </a:r>
                <a:endParaRPr lang="en-US" altLang="zh-CN" sz="1400" dirty="0"/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400" dirty="0"/>
                  <a:t>用户输入及转换</a:t>
                </a:r>
                <a:r>
                  <a:rPr lang="en-US" altLang="zh-CN" sz="1400" dirty="0"/>
                  <a:t>.</a:t>
                </a:r>
                <a:endParaRPr lang="en-US" altLang="zh-CN" sz="1400" dirty="0"/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路径规划功能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46164" cy="944997"/>
              <a:chOff x="8722857" y="2910096"/>
              <a:chExt cx="2146164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46164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zh-CN" altLang="en-US" sz="1400" dirty="0"/>
                  <a:t>用户输入及转换</a:t>
                </a:r>
                <a:endParaRPr lang="en-US" altLang="zh-CN" sz="1400" dirty="0"/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用户界面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33926" y="204890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制图</a:t>
            </a:r>
            <a:r>
              <a:rPr lang="en-US" altLang="zh-CN" dirty="0"/>
              <a:t>Initial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6" name="箭头: 下 5"/>
          <p:cNvSpPr/>
          <p:nvPr/>
        </p:nvSpPr>
        <p:spPr>
          <a:xfrm>
            <a:off x="5257800" y="2590800"/>
            <a:ext cx="276225" cy="110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33926" y="40386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路径规划</a:t>
            </a:r>
            <a:r>
              <a:rPr lang="en-US" altLang="zh-CN" dirty="0" err="1"/>
              <a:t>FindPath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9" name="箭头: 右 8"/>
          <p:cNvSpPr/>
          <p:nvPr/>
        </p:nvSpPr>
        <p:spPr>
          <a:xfrm>
            <a:off x="6219825" y="4181475"/>
            <a:ext cx="100012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76400" y="4181475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用户输入终点</a:t>
            </a:r>
            <a:r>
              <a:rPr lang="en-US" altLang="zh-CN" dirty="0"/>
              <a:t>Input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143250" y="2418233"/>
            <a:ext cx="1590676" cy="162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38525" y="2886075"/>
            <a:ext cx="73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地图信息</a:t>
            </a:r>
            <a:endParaRPr lang="zh-CN" altLang="en-US" dirty="0"/>
          </a:p>
        </p:txBody>
      </p:sp>
      <p:sp>
        <p:nvSpPr>
          <p:cNvPr id="15" name="箭头: 右 14"/>
          <p:cNvSpPr/>
          <p:nvPr/>
        </p:nvSpPr>
        <p:spPr>
          <a:xfrm>
            <a:off x="3805237" y="4269478"/>
            <a:ext cx="790575" cy="322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96175" y="4223266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机器人按照路径运动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实时避障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6575" y="1677084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发现障碍</a:t>
            </a:r>
            <a:r>
              <a:rPr lang="en-US" altLang="zh-CN" dirty="0"/>
              <a:t>Obstacle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6" name="箭头: 下 5"/>
          <p:cNvSpPr/>
          <p:nvPr/>
        </p:nvSpPr>
        <p:spPr>
          <a:xfrm>
            <a:off x="3524250" y="2323415"/>
            <a:ext cx="314325" cy="1105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76575" y="3724275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判断障碍是否消失</a:t>
            </a:r>
            <a:endParaRPr lang="zh-CN" altLang="en-US" dirty="0"/>
          </a:p>
        </p:txBody>
      </p:sp>
      <p:sp>
        <p:nvSpPr>
          <p:cNvPr id="8" name="星形: 三十二角 7"/>
          <p:cNvSpPr/>
          <p:nvPr/>
        </p:nvSpPr>
        <p:spPr>
          <a:xfrm>
            <a:off x="4181475" y="3429000"/>
            <a:ext cx="904875" cy="646331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秒</a:t>
            </a:r>
            <a:endParaRPr lang="zh-CN" altLang="en-US" dirty="0"/>
          </a:p>
        </p:txBody>
      </p:sp>
      <p:sp>
        <p:nvSpPr>
          <p:cNvPr id="9" name="箭头: 右 8"/>
          <p:cNvSpPr/>
          <p:nvPr/>
        </p:nvSpPr>
        <p:spPr>
          <a:xfrm>
            <a:off x="5162550" y="3933825"/>
            <a:ext cx="933450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/>
          <p:cNvSpPr/>
          <p:nvPr/>
        </p:nvSpPr>
        <p:spPr>
          <a:xfrm>
            <a:off x="3524250" y="4495800"/>
            <a:ext cx="523875" cy="685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14600" y="465772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消失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534025" y="360045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未消失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76575" y="5448300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按照原路径运动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534150" y="3810000"/>
            <a:ext cx="136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将障碍物加入地图并重新规划路径运动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26368" y="138062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能够接收机器人传回的地图，并且用户可以设置终点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9230" y="4418955"/>
            <a:ext cx="57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说明书以及使用教程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26368" y="2689781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可以接收机器人传回的物品选择图像，并选择物品进行抓取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物品抓取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43400" y="1743075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识别物品</a:t>
            </a:r>
            <a:r>
              <a:rPr lang="en-US" altLang="zh-CN" dirty="0"/>
              <a:t>Target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43400" y="489585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抓取物品</a:t>
            </a:r>
            <a:r>
              <a:rPr lang="en-US" altLang="zh-CN" dirty="0"/>
              <a:t>Fetch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90950" y="3076575"/>
            <a:ext cx="364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用户界面接收物品图像，选择物品使用</a:t>
            </a:r>
            <a:r>
              <a:rPr lang="en-US" altLang="zh-CN" dirty="0"/>
              <a:t>Input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8" name="箭头: 下 7"/>
          <p:cNvSpPr/>
          <p:nvPr/>
        </p:nvSpPr>
        <p:spPr>
          <a:xfrm>
            <a:off x="5238750" y="2257425"/>
            <a:ext cx="39052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5167312" y="4020324"/>
            <a:ext cx="39052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非功能性需求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00591"/>
            <a:ext cx="11040689" cy="4796741"/>
            <a:chOff x="673100" y="1200591"/>
            <a:chExt cx="11040689" cy="4796741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机器人速度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精确度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紧急制动</a:t>
              </a: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运行性能</a:t>
              </a:r>
              <a:endParaRPr lang="en-US" altLang="zh-CN" sz="1800" b="1" dirty="0"/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好的代码风格、注释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用户界面、使用教程</a:t>
              </a:r>
              <a:endParaRPr lang="en-US" altLang="zh-CN" sz="1100" dirty="0"/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可扩展性、易用性</a:t>
              </a:r>
              <a:endParaRPr lang="en-US" altLang="zh-CN" sz="1800" b="1" dirty="0"/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可达性</a:t>
              </a:r>
              <a:r>
                <a:rPr lang="en-US" altLang="zh-CN" sz="1100" dirty="0"/>
                <a:t>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不能碰撞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机械臂力大小</a:t>
              </a:r>
              <a:endParaRPr lang="en-US" altLang="zh-CN" sz="1100" dirty="0"/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7072860" y="1200591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可靠性</a:t>
              </a:r>
              <a:endParaRPr lang="en-US" altLang="zh-CN" sz="1800" b="1" dirty="0"/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机器人运动环境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运行速度适中</a:t>
              </a: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安全性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26995"/>
            <a:ext cx="10626261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完成路径规划后，机器人应当在</a:t>
            </a:r>
            <a:r>
              <a:rPr lang="en-US" altLang="zh-CN" dirty="0"/>
              <a:t>1s</a:t>
            </a:r>
            <a:r>
              <a:rPr lang="zh-CN" altLang="zh-CN" dirty="0"/>
              <a:t>内从静止加速至</a:t>
            </a:r>
            <a:r>
              <a:rPr lang="en-US" altLang="zh-CN" dirty="0"/>
              <a:t>0.1m/s</a:t>
            </a:r>
            <a:r>
              <a:rPr lang="zh-CN" altLang="zh-CN" dirty="0"/>
              <a:t>，从起点到终点过程中的平均移动速度应当在</a:t>
            </a:r>
            <a:r>
              <a:rPr lang="en-US" altLang="zh-CN" dirty="0"/>
              <a:t>0.1m/s</a:t>
            </a:r>
            <a:r>
              <a:rPr lang="zh-CN" altLang="zh-CN" dirty="0"/>
              <a:t>到</a:t>
            </a:r>
            <a:r>
              <a:rPr lang="en-US" altLang="zh-CN" dirty="0"/>
              <a:t>0.2m/s</a:t>
            </a:r>
            <a:r>
              <a:rPr lang="zh-CN" altLang="zh-CN" dirty="0"/>
              <a:t>之间；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本项目机器人已经具有路径规划，基础物品识别抓取功能，可以对这些功能使用的算法进行优化；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zh-CN" dirty="0"/>
              <a:t>机器人移动至目标地点后，机器人所在位置与目标地点实际位置之间的距离应当小于</a:t>
            </a:r>
            <a:r>
              <a:rPr lang="en-US" altLang="zh-CN" dirty="0"/>
              <a:t>0.1m</a:t>
            </a:r>
            <a:r>
              <a:rPr lang="zh-CN" altLang="zh-CN" dirty="0"/>
              <a:t>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zh-CN" dirty="0"/>
              <a:t>如果机器人激光雷达的最小探测范围内（</a:t>
            </a:r>
            <a:r>
              <a:rPr lang="en-US" altLang="zh-CN" dirty="0"/>
              <a:t>0.15m</a:t>
            </a:r>
            <a:r>
              <a:rPr lang="zh-CN" altLang="zh-CN" dirty="0"/>
              <a:t>）突然出现障碍物，机器人应当在</a:t>
            </a:r>
            <a:r>
              <a:rPr lang="en-US" altLang="zh-CN" dirty="0"/>
              <a:t>1s</a:t>
            </a:r>
            <a:r>
              <a:rPr lang="zh-CN" altLang="zh-CN" dirty="0"/>
              <a:t>内减速至停止；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9924" y="1248937"/>
            <a:ext cx="1085056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保证起点至终点必须有一条可达路径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在运行过程中，任何情况下都不应当与室内物体或人员发生碰撞；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zh-CN" dirty="0"/>
              <a:t>在抓取物体过程中，机械臂对物体施加的力</a:t>
            </a:r>
            <a:r>
              <a:rPr lang="zh-CN" altLang="en-US" dirty="0"/>
              <a:t>适中</a:t>
            </a:r>
            <a:r>
              <a:rPr lang="zh-CN" altLang="zh-CN" dirty="0"/>
              <a:t>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71600"/>
            <a:ext cx="1069316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启智</a:t>
            </a:r>
            <a:r>
              <a:rPr lang="en-US" altLang="zh-CN" dirty="0"/>
              <a:t>ROS</a:t>
            </a:r>
            <a:r>
              <a:rPr lang="zh-CN" altLang="zh-CN" dirty="0"/>
              <a:t>机器人应当在室内环境下运行，时刻保证机器人运行在水平、坚硬，而且能够提供足够抓地力的地面上，例如大理石、瓷砖地板等；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启智</a:t>
            </a:r>
            <a:r>
              <a:rPr lang="en-US" altLang="zh-CN" dirty="0"/>
              <a:t>ROS</a:t>
            </a:r>
            <a:r>
              <a:rPr lang="zh-CN" altLang="zh-CN" dirty="0"/>
              <a:t>机器人主要部件没有防水措施，因此应当保证机器人运行环境中没有可能导致液体泼洒的物体，例如水杯、饮料瓶等，同时地面应当保持清洁干燥；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zh-CN" dirty="0"/>
              <a:t>启智</a:t>
            </a:r>
            <a:r>
              <a:rPr lang="en-US" altLang="zh-CN" dirty="0"/>
              <a:t>ROS</a:t>
            </a:r>
            <a:r>
              <a:rPr lang="zh-CN" altLang="zh-CN" dirty="0"/>
              <a:t>机器人的设计工作温度为</a:t>
            </a:r>
            <a:r>
              <a:rPr lang="en-US" altLang="zh-CN" dirty="0"/>
              <a:t>15</a:t>
            </a:r>
            <a:r>
              <a:rPr lang="zh-CN" altLang="zh-CN" dirty="0"/>
              <a:t>℃到</a:t>
            </a:r>
            <a:r>
              <a:rPr lang="en-US" altLang="zh-CN" dirty="0"/>
              <a:t>35</a:t>
            </a:r>
            <a:r>
              <a:rPr lang="zh-CN" altLang="zh-CN" dirty="0"/>
              <a:t>℃之间，必要时应当打开空调维持适宜的室内环境温度，同时机器人的工作环境中应当杜绝明火或者其他热源；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zh-CN" dirty="0"/>
              <a:t>启智</a:t>
            </a:r>
            <a:r>
              <a:rPr lang="en-US" altLang="zh-CN" dirty="0"/>
              <a:t>ROS</a:t>
            </a:r>
            <a:r>
              <a:rPr lang="zh-CN" altLang="zh-CN" dirty="0"/>
              <a:t>机器人整机重量约为</a:t>
            </a:r>
            <a:r>
              <a:rPr lang="en-US" altLang="zh-CN" dirty="0"/>
              <a:t>30kg</a:t>
            </a:r>
            <a:r>
              <a:rPr lang="zh-CN" altLang="zh-CN" dirty="0"/>
              <a:t>，若在运行时速度较快，与人员或室内物体相撞后可能造成人员受伤或物体损坏，应当保证任何情况下机器人的移动速率小于</a:t>
            </a:r>
            <a:r>
              <a:rPr lang="en-US" altLang="zh-CN" dirty="0"/>
              <a:t>0.2 m/s</a:t>
            </a:r>
            <a:r>
              <a:rPr lang="zh-CN" altLang="zh-CN" dirty="0"/>
              <a:t>；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7545" y="781685"/>
            <a:ext cx="762571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项目现状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zh-CN" altLang="en-US" sz="2000"/>
              <a:t>机器人已具备定点移动功能；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</a:t>
            </a:r>
            <a:r>
              <a:rPr lang="zh-CN" altLang="en-US" sz="2000"/>
              <a:t>、机器人可以实时读取周围物体，但无法避障；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3</a:t>
            </a:r>
            <a:r>
              <a:rPr lang="zh-CN" altLang="en-US" sz="2000"/>
              <a:t>、机器人已可以识别物体大类，以及操作机械臂；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项目分析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、机器人情况与预期存在差距，需求需要调整；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</a:t>
            </a:r>
            <a:r>
              <a:rPr lang="zh-CN" altLang="en-US" sz="2000"/>
              <a:t>、机器人虽具有基本功能，但并不完善；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后续计划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、考虑功能模块的融合；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</a:t>
            </a:r>
            <a:r>
              <a:rPr lang="zh-CN" altLang="en-US" sz="2000"/>
              <a:t>、加入更好的用户交互功能；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3</a:t>
            </a:r>
            <a:r>
              <a:rPr lang="zh-CN" altLang="en-US" sz="2000"/>
              <a:t>、进一步提升基本功能的性能，并添加新的基本功能模块；</a:t>
            </a:r>
            <a:endParaRPr lang="zh-CN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可扩展性、易用性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2925" y="1270125"/>
            <a:ext cx="1056615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可扩展性：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任何对象的任何方法不应当超过</a:t>
            </a:r>
            <a:r>
              <a:rPr lang="en-US" altLang="zh-CN" dirty="0"/>
              <a:t>200</a:t>
            </a:r>
            <a:r>
              <a:rPr lang="zh-CN" altLang="zh-CN" dirty="0"/>
              <a:t>行；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关键算法处必须注释；</a:t>
            </a:r>
            <a:endParaRPr lang="zh-CN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易用性：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开发用户界面，内附操作说明书、教程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sz="2800" dirty="0"/>
              <a:t>调整与修改</a:t>
            </a:r>
            <a:endParaRPr lang="zh-CN" sz="28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更新例图</a:t>
            </a:r>
            <a:endParaRPr lang="zh-CN" altLang="en-US" sz="2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异常情况添加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299591" y="1845677"/>
            <a:ext cx="3985202" cy="865136"/>
          </a:xfrm>
        </p:spPr>
        <p:txBody>
          <a:bodyPr>
            <a:normAutofit fontScale="90000"/>
          </a:bodyPr>
          <a:lstStyle/>
          <a:p>
            <a:r>
              <a:rPr lang="en-US" altLang="zh-CN" sz="4800"/>
              <a:t>Thanks.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sz="2400"/>
              <a:t>请各位老师批评指导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总体结构</a:t>
            </a:r>
            <a:endParaRPr lang="zh-CN" altLang="en-US" dirty="0"/>
          </a:p>
        </p:txBody>
      </p:sp>
      <p:pic>
        <p:nvPicPr>
          <p:cNvPr id="2" name="图片 7" descr="体系结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1551305"/>
            <a:ext cx="7347585" cy="4339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48090" y="1497965"/>
            <a:ext cx="25438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体系构件结构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执行者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/>
              <a:t>简易机器人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两大部分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/>
              <a:t>交互部分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功能部分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48090" y="1497965"/>
            <a:ext cx="254381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软件总体结构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用户交互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/>
              <a:t>指定位置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指定物体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调度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/>
              <a:t>指定行进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避障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物体定位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机械臂控制</a:t>
            </a:r>
            <a:endParaRPr lang="zh-CN" altLang="en-US"/>
          </a:p>
        </p:txBody>
      </p:sp>
      <p:pic>
        <p:nvPicPr>
          <p:cNvPr id="2" name="图片 1" descr="总体结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420495"/>
            <a:ext cx="7523480" cy="4722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总体结构</a:t>
            </a:r>
            <a:endParaRPr lang="zh-CN" altLang="en-US" dirty="0"/>
          </a:p>
        </p:txBody>
      </p:sp>
      <p:pic>
        <p:nvPicPr>
          <p:cNvPr id="2" name="图片 3" descr="总体类结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910715"/>
            <a:ext cx="8662670" cy="4058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32155" y="1242060"/>
            <a:ext cx="782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整体类图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总体结构</a:t>
            </a:r>
            <a:endParaRPr lang="zh-CN" altLang="en-US" dirty="0"/>
          </a:p>
        </p:txBody>
      </p:sp>
      <p:pic>
        <p:nvPicPr>
          <p:cNvPr id="2" name="图片 -2147482619" descr="整体活动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608" y="1271905"/>
            <a:ext cx="5170805" cy="5279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475730" y="1527175"/>
            <a:ext cx="48983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软件活动图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功能实现步骤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、初始绘图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、输入位置与目标物体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、规划路径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、实时避障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5</a:t>
            </a:r>
            <a:r>
              <a:rPr lang="zh-CN" altLang="en-US"/>
              <a:t>、到达地点后，识别物体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6</a:t>
            </a:r>
            <a:r>
              <a:rPr lang="zh-CN" altLang="en-US"/>
              <a:t>、判断物体位置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7</a:t>
            </a:r>
            <a:r>
              <a:rPr lang="zh-CN" altLang="en-US"/>
              <a:t>、抓取物体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0" dirty="0"/>
              <a:t>关键问题与解决方案</a:t>
            </a:r>
            <a:endParaRPr lang="zh-CN" altLang="en-US" sz="28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idx="1"/>
          </p:nvPr>
        </p:nvSpPr>
        <p:spPr>
          <a:xfrm>
            <a:off x="661490" y="3185487"/>
            <a:ext cx="4672510" cy="2162368"/>
          </a:xfrm>
        </p:spPr>
        <p:txBody>
          <a:bodyPr>
            <a:normAutofit/>
          </a:bodyPr>
          <a:lstStyle/>
          <a:p>
            <a:pPr marL="171450" lvl="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紧急避障</a:t>
            </a:r>
            <a:endParaRPr lang="en-US" altLang="zh-CN" sz="2000" dirty="0"/>
          </a:p>
          <a:p>
            <a:pPr marL="171450" lvl="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无线数据传输</a:t>
            </a:r>
            <a:endParaRPr lang="en-US" altLang="zh-CN" sz="2000" dirty="0"/>
          </a:p>
          <a:p>
            <a:pPr marL="171450" lvl="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确定被抓取物体</a:t>
            </a:r>
            <a:endParaRPr lang="en-US" altLang="zh-CN" sz="2000" dirty="0"/>
          </a:p>
          <a:p>
            <a:pPr lvl="0" algn="l" fontAlgn="auto">
              <a:lnSpc>
                <a:spcPct val="10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2.xml><?xml version="1.0" encoding="utf-8"?>
<p:tagLst xmlns:p="http://schemas.openxmlformats.org/presentationml/2006/main">
  <p:tag name="ISLIDE.DIAGRAM" val="6ceb79f8-eb92-404b-8100-9145e4f4c31b"/>
</p:tagLst>
</file>

<file path=ppt/tags/tag3.xml><?xml version="1.0" encoding="utf-8"?>
<p:tagLst xmlns:p="http://schemas.openxmlformats.org/presentationml/2006/main">
  <p:tag name="ISLIDE.DIAGRAM" val="f03d89bc-c8dd-4963-b17e-aa3005480c30"/>
</p:tagLst>
</file>

<file path=ppt/tags/tag4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4002</Words>
  <Application>WPS 演示</Application>
  <PresentationFormat>宽屏</PresentationFormat>
  <Paragraphs>427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Arial</vt:lpstr>
      <vt:lpstr>Impact</vt:lpstr>
      <vt:lpstr>Arial Unicode MS</vt:lpstr>
      <vt:lpstr>Calibri</vt:lpstr>
      <vt:lpstr>黑体</vt:lpstr>
      <vt:lpstr>主题5</vt:lpstr>
      <vt:lpstr>代码分析评审</vt:lpstr>
      <vt:lpstr>PowerPoint 演示文稿</vt:lpstr>
      <vt:lpstr>总体结构</vt:lpstr>
      <vt:lpstr>PowerPoint 演示文稿</vt:lpstr>
      <vt:lpstr>总体结构</vt:lpstr>
      <vt:lpstr>总体结构</vt:lpstr>
      <vt:lpstr>总体结构</vt:lpstr>
      <vt:lpstr>总体结构</vt:lpstr>
      <vt:lpstr>关键问题与解决方案</vt:lpstr>
      <vt:lpstr>紧急避障</vt:lpstr>
      <vt:lpstr>紧急避障</vt:lpstr>
      <vt:lpstr>无线数据传输</vt:lpstr>
      <vt:lpstr>无线数据传输</vt:lpstr>
      <vt:lpstr>选择被抓取物体</vt:lpstr>
      <vt:lpstr>选择被抓取物体</vt:lpstr>
      <vt:lpstr>接口设计</vt:lpstr>
      <vt:lpstr>用户界面设计</vt:lpstr>
      <vt:lpstr>内部接口</vt:lpstr>
      <vt:lpstr>详细设计</vt:lpstr>
      <vt:lpstr>制图</vt:lpstr>
      <vt:lpstr>制图</vt:lpstr>
      <vt:lpstr>路径规划与运动</vt:lpstr>
      <vt:lpstr>路径规划与运动</vt:lpstr>
      <vt:lpstr>障碍检测</vt:lpstr>
      <vt:lpstr>识别物体</vt:lpstr>
      <vt:lpstr>识别物体</vt:lpstr>
      <vt:lpstr>抓取物体</vt:lpstr>
      <vt:lpstr>抓取物体</vt:lpstr>
      <vt:lpstr>用户界面与交互</vt:lpstr>
      <vt:lpstr>需求可追踪性说明</vt:lpstr>
      <vt:lpstr>功能性需求</vt:lpstr>
      <vt:lpstr>路径规划功能</vt:lpstr>
      <vt:lpstr>实时避障</vt:lpstr>
      <vt:lpstr>用户界面</vt:lpstr>
      <vt:lpstr>物品抓取</vt:lpstr>
      <vt:lpstr>非功能性需求</vt:lpstr>
      <vt:lpstr>运行性能</vt:lpstr>
      <vt:lpstr>可靠性</vt:lpstr>
      <vt:lpstr>安全性</vt:lpstr>
      <vt:lpstr>可扩展性、易用性</vt:lpstr>
      <vt:lpstr>Section Header Here</vt:lpstr>
      <vt:lpstr>Thanks.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23</cp:revision>
  <cp:lastPrinted>2017-12-11T16:00:00Z</cp:lastPrinted>
  <dcterms:created xsi:type="dcterms:W3CDTF">2017-12-11T16:00:00Z</dcterms:created>
  <dcterms:modified xsi:type="dcterms:W3CDTF">2019-04-23T00:59:15Z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2052-11.1.0.8567</vt:lpwstr>
  </property>
</Properties>
</file>