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5" r:id="rId20"/>
    <p:sldId id="274" r:id="rId21"/>
    <p:sldId id="28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808E75-8C1C-4B39-8600-55C86E1A5C84}">
          <p14:sldIdLst>
            <p14:sldId id="256"/>
          </p14:sldIdLst>
        </p14:section>
        <p14:section name="Untitled Section" id="{4EC08144-9EC2-448E-98BF-D6C7FD385227}">
          <p14:sldIdLst>
            <p14:sldId id="257"/>
            <p14:sldId id="258"/>
            <p14:sldId id="259"/>
            <p14:sldId id="260"/>
            <p14:sldId id="261"/>
            <p14:sldId id="262"/>
            <p14:sldId id="263"/>
            <p14:sldId id="264"/>
            <p14:sldId id="265"/>
            <p14:sldId id="266"/>
            <p14:sldId id="267"/>
            <p14:sldId id="268"/>
            <p14:sldId id="269"/>
            <p14:sldId id="270"/>
            <p14:sldId id="272"/>
            <p14:sldId id="271"/>
            <p14:sldId id="273"/>
            <p14:sldId id="275"/>
            <p14:sldId id="274"/>
            <p14:sldId id="285"/>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7" autoAdjust="0"/>
    <p:restoredTop sz="94660"/>
  </p:normalViewPr>
  <p:slideViewPr>
    <p:cSldViewPr snapToGrid="0">
      <p:cViewPr varScale="1">
        <p:scale>
          <a:sx n="48" d="100"/>
          <a:sy n="48" d="100"/>
        </p:scale>
        <p:origin x="17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86C5-0081-8123-1AF7-3A9B1497B5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048B1F-239A-BC53-A8AF-3736DB5EE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3EE670-354B-57AB-6099-1D95CB746C14}"/>
              </a:ext>
            </a:extLst>
          </p:cNvPr>
          <p:cNvSpPr>
            <a:spLocks noGrp="1"/>
          </p:cNvSpPr>
          <p:nvPr>
            <p:ph type="dt" sz="half" idx="10"/>
          </p:nvPr>
        </p:nvSpPr>
        <p:spPr/>
        <p:txBody>
          <a:bodyPr/>
          <a:lstStyle/>
          <a:p>
            <a:fld id="{8AD576D9-E0BF-47EE-AF34-6F4CAB30C1C3}" type="datetimeFigureOut">
              <a:rPr lang="en-US" smtClean="0"/>
              <a:t>12/16/2022</a:t>
            </a:fld>
            <a:endParaRPr lang="en-US"/>
          </a:p>
        </p:txBody>
      </p:sp>
      <p:sp>
        <p:nvSpPr>
          <p:cNvPr id="5" name="Footer Placeholder 4">
            <a:extLst>
              <a:ext uri="{FF2B5EF4-FFF2-40B4-BE49-F238E27FC236}">
                <a16:creationId xmlns:a16="http://schemas.microsoft.com/office/drawing/2014/main" id="{30D0CC92-A003-2A93-B2B9-41E862FDF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B1F0A-9F0F-3F69-AD3F-954E0FD248A4}"/>
              </a:ext>
            </a:extLst>
          </p:cNvPr>
          <p:cNvSpPr>
            <a:spLocks noGrp="1"/>
          </p:cNvSpPr>
          <p:nvPr>
            <p:ph type="sldNum" sz="quarter" idx="12"/>
          </p:nvPr>
        </p:nvSpPr>
        <p:spPr/>
        <p:txBody>
          <a:bodyPr/>
          <a:lstStyle/>
          <a:p>
            <a:fld id="{C73284DD-85DF-4D10-B236-FE6BF879F896}" type="slidenum">
              <a:rPr lang="en-US" smtClean="0"/>
              <a:t>‹#›</a:t>
            </a:fld>
            <a:endParaRPr lang="en-US"/>
          </a:p>
        </p:txBody>
      </p:sp>
    </p:spTree>
    <p:extLst>
      <p:ext uri="{BB962C8B-B14F-4D97-AF65-F5344CB8AC3E}">
        <p14:creationId xmlns:p14="http://schemas.microsoft.com/office/powerpoint/2010/main" val="214577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FE0A-7FD7-D664-23F7-A9E13E255B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38F6BA-A9A5-37B2-23DD-F21B596E4C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A39F3-8E8A-3DC0-71A3-3977559D0F7F}"/>
              </a:ext>
            </a:extLst>
          </p:cNvPr>
          <p:cNvSpPr>
            <a:spLocks noGrp="1"/>
          </p:cNvSpPr>
          <p:nvPr>
            <p:ph type="dt" sz="half" idx="10"/>
          </p:nvPr>
        </p:nvSpPr>
        <p:spPr/>
        <p:txBody>
          <a:bodyPr/>
          <a:lstStyle/>
          <a:p>
            <a:fld id="{8AD576D9-E0BF-47EE-AF34-6F4CAB30C1C3}" type="datetimeFigureOut">
              <a:rPr lang="en-US" smtClean="0"/>
              <a:t>12/16/2022</a:t>
            </a:fld>
            <a:endParaRPr lang="en-US"/>
          </a:p>
        </p:txBody>
      </p:sp>
      <p:sp>
        <p:nvSpPr>
          <p:cNvPr id="5" name="Footer Placeholder 4">
            <a:extLst>
              <a:ext uri="{FF2B5EF4-FFF2-40B4-BE49-F238E27FC236}">
                <a16:creationId xmlns:a16="http://schemas.microsoft.com/office/drawing/2014/main" id="{CCAFD38D-1B4F-D2E5-7A3D-677031B45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62397-CA00-709E-C92F-CBE4D883385F}"/>
              </a:ext>
            </a:extLst>
          </p:cNvPr>
          <p:cNvSpPr>
            <a:spLocks noGrp="1"/>
          </p:cNvSpPr>
          <p:nvPr>
            <p:ph type="sldNum" sz="quarter" idx="12"/>
          </p:nvPr>
        </p:nvSpPr>
        <p:spPr/>
        <p:txBody>
          <a:bodyPr/>
          <a:lstStyle/>
          <a:p>
            <a:fld id="{C73284DD-85DF-4D10-B236-FE6BF879F896}" type="slidenum">
              <a:rPr lang="en-US" smtClean="0"/>
              <a:t>‹#›</a:t>
            </a:fld>
            <a:endParaRPr lang="en-US"/>
          </a:p>
        </p:txBody>
      </p:sp>
    </p:spTree>
    <p:extLst>
      <p:ext uri="{BB962C8B-B14F-4D97-AF65-F5344CB8AC3E}">
        <p14:creationId xmlns:p14="http://schemas.microsoft.com/office/powerpoint/2010/main" val="171121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67F290-B954-99BD-2315-891987577B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C9061-A918-AE11-77CE-756C59B85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A49F-E81E-7FF9-7CEF-00A0DBD13E44}"/>
              </a:ext>
            </a:extLst>
          </p:cNvPr>
          <p:cNvSpPr>
            <a:spLocks noGrp="1"/>
          </p:cNvSpPr>
          <p:nvPr>
            <p:ph type="dt" sz="half" idx="10"/>
          </p:nvPr>
        </p:nvSpPr>
        <p:spPr/>
        <p:txBody>
          <a:bodyPr/>
          <a:lstStyle/>
          <a:p>
            <a:fld id="{8AD576D9-E0BF-47EE-AF34-6F4CAB30C1C3}" type="datetimeFigureOut">
              <a:rPr lang="en-US" smtClean="0"/>
              <a:t>12/16/2022</a:t>
            </a:fld>
            <a:endParaRPr lang="en-US"/>
          </a:p>
        </p:txBody>
      </p:sp>
      <p:sp>
        <p:nvSpPr>
          <p:cNvPr id="5" name="Footer Placeholder 4">
            <a:extLst>
              <a:ext uri="{FF2B5EF4-FFF2-40B4-BE49-F238E27FC236}">
                <a16:creationId xmlns:a16="http://schemas.microsoft.com/office/drawing/2014/main" id="{AA43744B-DD31-AE21-B2D7-F34C5799E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8EF8D-7653-8E3B-DA6D-066AE68FFEC8}"/>
              </a:ext>
            </a:extLst>
          </p:cNvPr>
          <p:cNvSpPr>
            <a:spLocks noGrp="1"/>
          </p:cNvSpPr>
          <p:nvPr>
            <p:ph type="sldNum" sz="quarter" idx="12"/>
          </p:nvPr>
        </p:nvSpPr>
        <p:spPr/>
        <p:txBody>
          <a:bodyPr/>
          <a:lstStyle/>
          <a:p>
            <a:fld id="{C73284DD-85DF-4D10-B236-FE6BF879F896}" type="slidenum">
              <a:rPr lang="en-US" smtClean="0"/>
              <a:t>‹#›</a:t>
            </a:fld>
            <a:endParaRPr lang="en-US"/>
          </a:p>
        </p:txBody>
      </p:sp>
    </p:spTree>
    <p:extLst>
      <p:ext uri="{BB962C8B-B14F-4D97-AF65-F5344CB8AC3E}">
        <p14:creationId xmlns:p14="http://schemas.microsoft.com/office/powerpoint/2010/main" val="109185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CDF8-F5D4-1599-5888-EAAB3B5985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2543F9-A25B-E8E1-B02D-D52184CB7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F19FA-6666-1637-F9F9-CBE80CF39026}"/>
              </a:ext>
            </a:extLst>
          </p:cNvPr>
          <p:cNvSpPr>
            <a:spLocks noGrp="1"/>
          </p:cNvSpPr>
          <p:nvPr>
            <p:ph type="dt" sz="half" idx="10"/>
          </p:nvPr>
        </p:nvSpPr>
        <p:spPr/>
        <p:txBody>
          <a:bodyPr/>
          <a:lstStyle/>
          <a:p>
            <a:fld id="{8AD576D9-E0BF-47EE-AF34-6F4CAB30C1C3}" type="datetimeFigureOut">
              <a:rPr lang="en-US" smtClean="0"/>
              <a:t>12/16/2022</a:t>
            </a:fld>
            <a:endParaRPr lang="en-US"/>
          </a:p>
        </p:txBody>
      </p:sp>
      <p:sp>
        <p:nvSpPr>
          <p:cNvPr id="5" name="Footer Placeholder 4">
            <a:extLst>
              <a:ext uri="{FF2B5EF4-FFF2-40B4-BE49-F238E27FC236}">
                <a16:creationId xmlns:a16="http://schemas.microsoft.com/office/drawing/2014/main" id="{196E86B1-D723-EA8B-0F5C-E23A50686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0D042-B80B-44E0-F7E7-D86224CF846D}"/>
              </a:ext>
            </a:extLst>
          </p:cNvPr>
          <p:cNvSpPr>
            <a:spLocks noGrp="1"/>
          </p:cNvSpPr>
          <p:nvPr>
            <p:ph type="sldNum" sz="quarter" idx="12"/>
          </p:nvPr>
        </p:nvSpPr>
        <p:spPr/>
        <p:txBody>
          <a:bodyPr/>
          <a:lstStyle/>
          <a:p>
            <a:fld id="{C73284DD-85DF-4D10-B236-FE6BF879F896}" type="slidenum">
              <a:rPr lang="en-US" smtClean="0"/>
              <a:t>‹#›</a:t>
            </a:fld>
            <a:endParaRPr lang="en-US"/>
          </a:p>
        </p:txBody>
      </p:sp>
    </p:spTree>
    <p:extLst>
      <p:ext uri="{BB962C8B-B14F-4D97-AF65-F5344CB8AC3E}">
        <p14:creationId xmlns:p14="http://schemas.microsoft.com/office/powerpoint/2010/main" val="329763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20A8-1110-EE9B-2ABB-2259BFD527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C6179-C38C-A47B-C4BE-95BF79424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F371E5-E3A8-878F-BD59-482C38A86B25}"/>
              </a:ext>
            </a:extLst>
          </p:cNvPr>
          <p:cNvSpPr>
            <a:spLocks noGrp="1"/>
          </p:cNvSpPr>
          <p:nvPr>
            <p:ph type="dt" sz="half" idx="10"/>
          </p:nvPr>
        </p:nvSpPr>
        <p:spPr/>
        <p:txBody>
          <a:bodyPr/>
          <a:lstStyle/>
          <a:p>
            <a:fld id="{8AD576D9-E0BF-47EE-AF34-6F4CAB30C1C3}" type="datetimeFigureOut">
              <a:rPr lang="en-US" smtClean="0"/>
              <a:t>12/16/2022</a:t>
            </a:fld>
            <a:endParaRPr lang="en-US"/>
          </a:p>
        </p:txBody>
      </p:sp>
      <p:sp>
        <p:nvSpPr>
          <p:cNvPr id="5" name="Footer Placeholder 4">
            <a:extLst>
              <a:ext uri="{FF2B5EF4-FFF2-40B4-BE49-F238E27FC236}">
                <a16:creationId xmlns:a16="http://schemas.microsoft.com/office/drawing/2014/main" id="{0EC5C8B4-A99C-1518-0328-8F6CDCADD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A1B42-867E-0DF4-8F1C-0D524EEE19DD}"/>
              </a:ext>
            </a:extLst>
          </p:cNvPr>
          <p:cNvSpPr>
            <a:spLocks noGrp="1"/>
          </p:cNvSpPr>
          <p:nvPr>
            <p:ph type="sldNum" sz="quarter" idx="12"/>
          </p:nvPr>
        </p:nvSpPr>
        <p:spPr/>
        <p:txBody>
          <a:bodyPr/>
          <a:lstStyle/>
          <a:p>
            <a:fld id="{C73284DD-85DF-4D10-B236-FE6BF879F896}" type="slidenum">
              <a:rPr lang="en-US" smtClean="0"/>
              <a:t>‹#›</a:t>
            </a:fld>
            <a:endParaRPr lang="en-US"/>
          </a:p>
        </p:txBody>
      </p:sp>
    </p:spTree>
    <p:extLst>
      <p:ext uri="{BB962C8B-B14F-4D97-AF65-F5344CB8AC3E}">
        <p14:creationId xmlns:p14="http://schemas.microsoft.com/office/powerpoint/2010/main" val="428942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0DEF-23A6-C0DD-6A31-549843E81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9DC5DD-4178-C386-0F8C-EDF9EAB743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7915E-5671-EF28-34D4-15675E1DA2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5A69B2-FC89-52AD-7F29-C4173D937870}"/>
              </a:ext>
            </a:extLst>
          </p:cNvPr>
          <p:cNvSpPr>
            <a:spLocks noGrp="1"/>
          </p:cNvSpPr>
          <p:nvPr>
            <p:ph type="dt" sz="half" idx="10"/>
          </p:nvPr>
        </p:nvSpPr>
        <p:spPr/>
        <p:txBody>
          <a:bodyPr/>
          <a:lstStyle/>
          <a:p>
            <a:fld id="{8AD576D9-E0BF-47EE-AF34-6F4CAB30C1C3}" type="datetimeFigureOut">
              <a:rPr lang="en-US" smtClean="0"/>
              <a:t>12/16/2022</a:t>
            </a:fld>
            <a:endParaRPr lang="en-US"/>
          </a:p>
        </p:txBody>
      </p:sp>
      <p:sp>
        <p:nvSpPr>
          <p:cNvPr id="6" name="Footer Placeholder 5">
            <a:extLst>
              <a:ext uri="{FF2B5EF4-FFF2-40B4-BE49-F238E27FC236}">
                <a16:creationId xmlns:a16="http://schemas.microsoft.com/office/drawing/2014/main" id="{CD8FCCEF-0ED9-2FC7-3190-999D5D017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57B72-5BD1-318E-58CE-93C11932B4AC}"/>
              </a:ext>
            </a:extLst>
          </p:cNvPr>
          <p:cNvSpPr>
            <a:spLocks noGrp="1"/>
          </p:cNvSpPr>
          <p:nvPr>
            <p:ph type="sldNum" sz="quarter" idx="12"/>
          </p:nvPr>
        </p:nvSpPr>
        <p:spPr/>
        <p:txBody>
          <a:bodyPr/>
          <a:lstStyle/>
          <a:p>
            <a:fld id="{C73284DD-85DF-4D10-B236-FE6BF879F896}" type="slidenum">
              <a:rPr lang="en-US" smtClean="0"/>
              <a:t>‹#›</a:t>
            </a:fld>
            <a:endParaRPr lang="en-US"/>
          </a:p>
        </p:txBody>
      </p:sp>
    </p:spTree>
    <p:extLst>
      <p:ext uri="{BB962C8B-B14F-4D97-AF65-F5344CB8AC3E}">
        <p14:creationId xmlns:p14="http://schemas.microsoft.com/office/powerpoint/2010/main" val="335812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4925-685B-EFD7-1862-AB5BE69D4B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169F7C-2FB4-0504-979D-6C74D9563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05283E-23E6-D02E-EF50-9B576E3E21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4F1726-257C-8131-C0B5-E53205774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CF9D1-5A3D-2B2F-CFC2-C1643D89D8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9572EB-38A2-4AD3-C16A-48208B3B7358}"/>
              </a:ext>
            </a:extLst>
          </p:cNvPr>
          <p:cNvSpPr>
            <a:spLocks noGrp="1"/>
          </p:cNvSpPr>
          <p:nvPr>
            <p:ph type="dt" sz="half" idx="10"/>
          </p:nvPr>
        </p:nvSpPr>
        <p:spPr/>
        <p:txBody>
          <a:bodyPr/>
          <a:lstStyle/>
          <a:p>
            <a:fld id="{8AD576D9-E0BF-47EE-AF34-6F4CAB30C1C3}" type="datetimeFigureOut">
              <a:rPr lang="en-US" smtClean="0"/>
              <a:t>12/16/2022</a:t>
            </a:fld>
            <a:endParaRPr lang="en-US"/>
          </a:p>
        </p:txBody>
      </p:sp>
      <p:sp>
        <p:nvSpPr>
          <p:cNvPr id="8" name="Footer Placeholder 7">
            <a:extLst>
              <a:ext uri="{FF2B5EF4-FFF2-40B4-BE49-F238E27FC236}">
                <a16:creationId xmlns:a16="http://schemas.microsoft.com/office/drawing/2014/main" id="{0F907BE0-4F86-05F2-1157-E0C665A5ED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475701-F074-E579-2517-B42A90CF61AE}"/>
              </a:ext>
            </a:extLst>
          </p:cNvPr>
          <p:cNvSpPr>
            <a:spLocks noGrp="1"/>
          </p:cNvSpPr>
          <p:nvPr>
            <p:ph type="sldNum" sz="quarter" idx="12"/>
          </p:nvPr>
        </p:nvSpPr>
        <p:spPr/>
        <p:txBody>
          <a:bodyPr/>
          <a:lstStyle/>
          <a:p>
            <a:fld id="{C73284DD-85DF-4D10-B236-FE6BF879F896}" type="slidenum">
              <a:rPr lang="en-US" smtClean="0"/>
              <a:t>‹#›</a:t>
            </a:fld>
            <a:endParaRPr lang="en-US"/>
          </a:p>
        </p:txBody>
      </p:sp>
    </p:spTree>
    <p:extLst>
      <p:ext uri="{BB962C8B-B14F-4D97-AF65-F5344CB8AC3E}">
        <p14:creationId xmlns:p14="http://schemas.microsoft.com/office/powerpoint/2010/main" val="65880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FCF8-59F0-05C8-0DB6-233A65CBC6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085FA8-E035-F68E-F677-FD850EEFC3C5}"/>
              </a:ext>
            </a:extLst>
          </p:cNvPr>
          <p:cNvSpPr>
            <a:spLocks noGrp="1"/>
          </p:cNvSpPr>
          <p:nvPr>
            <p:ph type="dt" sz="half" idx="10"/>
          </p:nvPr>
        </p:nvSpPr>
        <p:spPr/>
        <p:txBody>
          <a:bodyPr/>
          <a:lstStyle/>
          <a:p>
            <a:fld id="{8AD576D9-E0BF-47EE-AF34-6F4CAB30C1C3}" type="datetimeFigureOut">
              <a:rPr lang="en-US" smtClean="0"/>
              <a:t>12/16/2022</a:t>
            </a:fld>
            <a:endParaRPr lang="en-US"/>
          </a:p>
        </p:txBody>
      </p:sp>
      <p:sp>
        <p:nvSpPr>
          <p:cNvPr id="4" name="Footer Placeholder 3">
            <a:extLst>
              <a:ext uri="{FF2B5EF4-FFF2-40B4-BE49-F238E27FC236}">
                <a16:creationId xmlns:a16="http://schemas.microsoft.com/office/drawing/2014/main" id="{2621B9DE-D752-733B-E6A9-E44F318954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57BB8-40E6-8663-209D-06A097BD56BB}"/>
              </a:ext>
            </a:extLst>
          </p:cNvPr>
          <p:cNvSpPr>
            <a:spLocks noGrp="1"/>
          </p:cNvSpPr>
          <p:nvPr>
            <p:ph type="sldNum" sz="quarter" idx="12"/>
          </p:nvPr>
        </p:nvSpPr>
        <p:spPr/>
        <p:txBody>
          <a:bodyPr/>
          <a:lstStyle/>
          <a:p>
            <a:fld id="{C73284DD-85DF-4D10-B236-FE6BF879F896}" type="slidenum">
              <a:rPr lang="en-US" smtClean="0"/>
              <a:t>‹#›</a:t>
            </a:fld>
            <a:endParaRPr lang="en-US"/>
          </a:p>
        </p:txBody>
      </p:sp>
    </p:spTree>
    <p:extLst>
      <p:ext uri="{BB962C8B-B14F-4D97-AF65-F5344CB8AC3E}">
        <p14:creationId xmlns:p14="http://schemas.microsoft.com/office/powerpoint/2010/main" val="45992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E4D1A-7A03-4E77-61B9-5BF4E6AC735E}"/>
              </a:ext>
            </a:extLst>
          </p:cNvPr>
          <p:cNvSpPr>
            <a:spLocks noGrp="1"/>
          </p:cNvSpPr>
          <p:nvPr>
            <p:ph type="dt" sz="half" idx="10"/>
          </p:nvPr>
        </p:nvSpPr>
        <p:spPr/>
        <p:txBody>
          <a:bodyPr/>
          <a:lstStyle/>
          <a:p>
            <a:fld id="{8AD576D9-E0BF-47EE-AF34-6F4CAB30C1C3}" type="datetimeFigureOut">
              <a:rPr lang="en-US" smtClean="0"/>
              <a:t>12/16/2022</a:t>
            </a:fld>
            <a:endParaRPr lang="en-US"/>
          </a:p>
        </p:txBody>
      </p:sp>
      <p:sp>
        <p:nvSpPr>
          <p:cNvPr id="3" name="Footer Placeholder 2">
            <a:extLst>
              <a:ext uri="{FF2B5EF4-FFF2-40B4-BE49-F238E27FC236}">
                <a16:creationId xmlns:a16="http://schemas.microsoft.com/office/drawing/2014/main" id="{3C78B131-3627-FBB5-772C-2DE0BAA4F5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7310D-5E72-21EC-D03A-7849300004F4}"/>
              </a:ext>
            </a:extLst>
          </p:cNvPr>
          <p:cNvSpPr>
            <a:spLocks noGrp="1"/>
          </p:cNvSpPr>
          <p:nvPr>
            <p:ph type="sldNum" sz="quarter" idx="12"/>
          </p:nvPr>
        </p:nvSpPr>
        <p:spPr/>
        <p:txBody>
          <a:bodyPr/>
          <a:lstStyle/>
          <a:p>
            <a:fld id="{C73284DD-85DF-4D10-B236-FE6BF879F896}" type="slidenum">
              <a:rPr lang="en-US" smtClean="0"/>
              <a:t>‹#›</a:t>
            </a:fld>
            <a:endParaRPr lang="en-US"/>
          </a:p>
        </p:txBody>
      </p:sp>
    </p:spTree>
    <p:extLst>
      <p:ext uri="{BB962C8B-B14F-4D97-AF65-F5344CB8AC3E}">
        <p14:creationId xmlns:p14="http://schemas.microsoft.com/office/powerpoint/2010/main" val="764070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A9C1-E8B0-CAD0-8453-579956328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CF78E9-5EE8-0D75-9A0C-40F1C154C8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DAD75E-B75A-38FE-D58A-A55D8497E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BF363-82B5-765A-E2DE-58DCE94416E9}"/>
              </a:ext>
            </a:extLst>
          </p:cNvPr>
          <p:cNvSpPr>
            <a:spLocks noGrp="1"/>
          </p:cNvSpPr>
          <p:nvPr>
            <p:ph type="dt" sz="half" idx="10"/>
          </p:nvPr>
        </p:nvSpPr>
        <p:spPr/>
        <p:txBody>
          <a:bodyPr/>
          <a:lstStyle/>
          <a:p>
            <a:fld id="{8AD576D9-E0BF-47EE-AF34-6F4CAB30C1C3}" type="datetimeFigureOut">
              <a:rPr lang="en-US" smtClean="0"/>
              <a:t>12/16/2022</a:t>
            </a:fld>
            <a:endParaRPr lang="en-US"/>
          </a:p>
        </p:txBody>
      </p:sp>
      <p:sp>
        <p:nvSpPr>
          <p:cNvPr id="6" name="Footer Placeholder 5">
            <a:extLst>
              <a:ext uri="{FF2B5EF4-FFF2-40B4-BE49-F238E27FC236}">
                <a16:creationId xmlns:a16="http://schemas.microsoft.com/office/drawing/2014/main" id="{C7100FA7-CAEA-4A92-0F06-19109C046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91EDF-A871-F266-1CEE-AE0A412FEB40}"/>
              </a:ext>
            </a:extLst>
          </p:cNvPr>
          <p:cNvSpPr>
            <a:spLocks noGrp="1"/>
          </p:cNvSpPr>
          <p:nvPr>
            <p:ph type="sldNum" sz="quarter" idx="12"/>
          </p:nvPr>
        </p:nvSpPr>
        <p:spPr/>
        <p:txBody>
          <a:bodyPr/>
          <a:lstStyle/>
          <a:p>
            <a:fld id="{C73284DD-85DF-4D10-B236-FE6BF879F896}" type="slidenum">
              <a:rPr lang="en-US" smtClean="0"/>
              <a:t>‹#›</a:t>
            </a:fld>
            <a:endParaRPr lang="en-US"/>
          </a:p>
        </p:txBody>
      </p:sp>
    </p:spTree>
    <p:extLst>
      <p:ext uri="{BB962C8B-B14F-4D97-AF65-F5344CB8AC3E}">
        <p14:creationId xmlns:p14="http://schemas.microsoft.com/office/powerpoint/2010/main" val="279270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4B04-FCC7-BC07-87F1-4BB8C0F30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ED637C-A1D4-92CB-6E3E-0D7F98561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739A6-EDFD-F156-4953-59F0CDEFC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9660B-65DB-7C49-CB7C-04D8ED757287}"/>
              </a:ext>
            </a:extLst>
          </p:cNvPr>
          <p:cNvSpPr>
            <a:spLocks noGrp="1"/>
          </p:cNvSpPr>
          <p:nvPr>
            <p:ph type="dt" sz="half" idx="10"/>
          </p:nvPr>
        </p:nvSpPr>
        <p:spPr/>
        <p:txBody>
          <a:bodyPr/>
          <a:lstStyle/>
          <a:p>
            <a:fld id="{8AD576D9-E0BF-47EE-AF34-6F4CAB30C1C3}" type="datetimeFigureOut">
              <a:rPr lang="en-US" smtClean="0"/>
              <a:t>12/16/2022</a:t>
            </a:fld>
            <a:endParaRPr lang="en-US"/>
          </a:p>
        </p:txBody>
      </p:sp>
      <p:sp>
        <p:nvSpPr>
          <p:cNvPr id="6" name="Footer Placeholder 5">
            <a:extLst>
              <a:ext uri="{FF2B5EF4-FFF2-40B4-BE49-F238E27FC236}">
                <a16:creationId xmlns:a16="http://schemas.microsoft.com/office/drawing/2014/main" id="{D8CD390B-2D43-92E2-476E-C2C5968B3E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E358FA-C773-54C6-4FEA-A41F920A4EE5}"/>
              </a:ext>
            </a:extLst>
          </p:cNvPr>
          <p:cNvSpPr>
            <a:spLocks noGrp="1"/>
          </p:cNvSpPr>
          <p:nvPr>
            <p:ph type="sldNum" sz="quarter" idx="12"/>
          </p:nvPr>
        </p:nvSpPr>
        <p:spPr/>
        <p:txBody>
          <a:bodyPr/>
          <a:lstStyle/>
          <a:p>
            <a:fld id="{C73284DD-85DF-4D10-B236-FE6BF879F896}" type="slidenum">
              <a:rPr lang="en-US" smtClean="0"/>
              <a:t>‹#›</a:t>
            </a:fld>
            <a:endParaRPr lang="en-US"/>
          </a:p>
        </p:txBody>
      </p:sp>
    </p:spTree>
    <p:extLst>
      <p:ext uri="{BB962C8B-B14F-4D97-AF65-F5344CB8AC3E}">
        <p14:creationId xmlns:p14="http://schemas.microsoft.com/office/powerpoint/2010/main" val="215795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9289DE-3158-02E8-3851-1C60269B42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098166-7141-D79D-2857-64B4F22DB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DE009-2D65-6013-4A60-7D8B429158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576D9-E0BF-47EE-AF34-6F4CAB30C1C3}" type="datetimeFigureOut">
              <a:rPr lang="en-US" smtClean="0"/>
              <a:t>12/16/2022</a:t>
            </a:fld>
            <a:endParaRPr lang="en-US"/>
          </a:p>
        </p:txBody>
      </p:sp>
      <p:sp>
        <p:nvSpPr>
          <p:cNvPr id="5" name="Footer Placeholder 4">
            <a:extLst>
              <a:ext uri="{FF2B5EF4-FFF2-40B4-BE49-F238E27FC236}">
                <a16:creationId xmlns:a16="http://schemas.microsoft.com/office/drawing/2014/main" id="{BF6702E2-0943-CABE-49F1-0544E98F7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007791-76F3-C4CE-0EA2-937F61B6F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284DD-85DF-4D10-B236-FE6BF879F896}" type="slidenum">
              <a:rPr lang="en-US" smtClean="0"/>
              <a:t>‹#›</a:t>
            </a:fld>
            <a:endParaRPr lang="en-US"/>
          </a:p>
        </p:txBody>
      </p:sp>
    </p:spTree>
    <p:extLst>
      <p:ext uri="{BB962C8B-B14F-4D97-AF65-F5344CB8AC3E}">
        <p14:creationId xmlns:p14="http://schemas.microsoft.com/office/powerpoint/2010/main" val="421063224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B756-6C16-E927-A1C1-3678450CA952}"/>
              </a:ext>
            </a:extLst>
          </p:cNvPr>
          <p:cNvSpPr>
            <a:spLocks noGrp="1"/>
          </p:cNvSpPr>
          <p:nvPr>
            <p:ph type="ctrTitle"/>
          </p:nvPr>
        </p:nvSpPr>
        <p:spPr/>
        <p:txBody>
          <a:bodyPr/>
          <a:lstStyle/>
          <a:p>
            <a:r>
              <a:rPr lang="en-US" dirty="0" err="1"/>
              <a:t>EasyVisa</a:t>
            </a:r>
            <a:r>
              <a:rPr lang="en-US" dirty="0"/>
              <a:t> Project 5</a:t>
            </a:r>
          </a:p>
        </p:txBody>
      </p:sp>
      <p:sp>
        <p:nvSpPr>
          <p:cNvPr id="3" name="Subtitle 2">
            <a:extLst>
              <a:ext uri="{FF2B5EF4-FFF2-40B4-BE49-F238E27FC236}">
                <a16:creationId xmlns:a16="http://schemas.microsoft.com/office/drawing/2014/main" id="{4F48827C-5CD7-380B-D1C3-46B1F713DF08}"/>
              </a:ext>
            </a:extLst>
          </p:cNvPr>
          <p:cNvSpPr>
            <a:spLocks noGrp="1"/>
          </p:cNvSpPr>
          <p:nvPr>
            <p:ph type="subTitle" idx="1"/>
          </p:nvPr>
        </p:nvSpPr>
        <p:spPr>
          <a:xfrm>
            <a:off x="1524000" y="3686174"/>
            <a:ext cx="9144000" cy="1571625"/>
          </a:xfrm>
        </p:spPr>
        <p:txBody>
          <a:bodyPr/>
          <a:lstStyle/>
          <a:p>
            <a:r>
              <a:rPr lang="en-US" dirty="0"/>
              <a:t>Walter Efird </a:t>
            </a:r>
          </a:p>
        </p:txBody>
      </p:sp>
    </p:spTree>
    <p:extLst>
      <p:ext uri="{BB962C8B-B14F-4D97-AF65-F5344CB8AC3E}">
        <p14:creationId xmlns:p14="http://schemas.microsoft.com/office/powerpoint/2010/main" val="3735532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231A-0B21-3908-5A9A-41D5FEAA2D0E}"/>
              </a:ext>
            </a:extLst>
          </p:cNvPr>
          <p:cNvSpPr>
            <a:spLocks noGrp="1"/>
          </p:cNvSpPr>
          <p:nvPr>
            <p:ph type="title"/>
          </p:nvPr>
        </p:nvSpPr>
        <p:spPr>
          <a:xfrm>
            <a:off x="192741" y="128456"/>
            <a:ext cx="3809104" cy="839731"/>
          </a:xfrm>
        </p:spPr>
        <p:txBody>
          <a:bodyPr/>
          <a:lstStyle/>
          <a:p>
            <a:r>
              <a:rPr lang="en-US" dirty="0"/>
              <a:t>EDA-Bivariate</a:t>
            </a:r>
          </a:p>
        </p:txBody>
      </p:sp>
      <p:pic>
        <p:nvPicPr>
          <p:cNvPr id="4098" name="Picture 2">
            <a:extLst>
              <a:ext uri="{FF2B5EF4-FFF2-40B4-BE49-F238E27FC236}">
                <a16:creationId xmlns:a16="http://schemas.microsoft.com/office/drawing/2014/main" id="{6DB65FC0-6C38-F557-86E4-A4E45EBC3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27" y="1528217"/>
            <a:ext cx="6584577" cy="35601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8E8CC9-DD6E-F858-3E50-1A15902FAFD9}"/>
              </a:ext>
            </a:extLst>
          </p:cNvPr>
          <p:cNvSpPr txBox="1"/>
          <p:nvPr/>
        </p:nvSpPr>
        <p:spPr>
          <a:xfrm>
            <a:off x="7541111" y="1600131"/>
            <a:ext cx="412466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 very weak correlation exists among the numeric variables </a:t>
            </a:r>
            <a:r>
              <a:rPr lang="en-US" dirty="0" err="1"/>
              <a:t>prevailing_wage</a:t>
            </a:r>
            <a:r>
              <a:rPr lang="en-US" dirty="0"/>
              <a:t>, </a:t>
            </a:r>
            <a:r>
              <a:rPr lang="en-US" dirty="0" err="1"/>
              <a:t>yr_of</a:t>
            </a:r>
            <a:r>
              <a:rPr lang="en-US" dirty="0"/>
              <a:t> </a:t>
            </a:r>
            <a:r>
              <a:rPr lang="en-US" dirty="0" err="1"/>
              <a:t>estab</a:t>
            </a:r>
            <a:r>
              <a:rPr lang="en-US" dirty="0"/>
              <a:t>, and </a:t>
            </a:r>
            <a:r>
              <a:rPr lang="en-US" dirty="0" err="1"/>
              <a:t>no_of_employees</a:t>
            </a:r>
            <a:r>
              <a:rPr lang="en-US" dirty="0"/>
              <a:t>.</a:t>
            </a:r>
          </a:p>
          <a:p>
            <a:pPr marL="285750" indent="-285750">
              <a:buFont typeface="Arial" panose="020B0604020202020204" pitchFamily="34" charset="0"/>
              <a:buChar char="•"/>
            </a:pPr>
            <a:r>
              <a:rPr lang="en-US" dirty="0"/>
              <a:t>There is a weak negative correlation among </a:t>
            </a:r>
            <a:r>
              <a:rPr lang="en-US" dirty="0" err="1"/>
              <a:t>yr_of_estab</a:t>
            </a:r>
            <a:r>
              <a:rPr lang="en-US" dirty="0"/>
              <a:t> and </a:t>
            </a:r>
            <a:r>
              <a:rPr lang="en-US" dirty="0" err="1"/>
              <a:t>no_of_employees</a:t>
            </a:r>
            <a:r>
              <a:rPr lang="en-US" dirty="0"/>
              <a:t>.</a:t>
            </a:r>
          </a:p>
          <a:p>
            <a:pPr marL="285750" indent="-285750">
              <a:buFont typeface="Arial" panose="020B0604020202020204" pitchFamily="34" charset="0"/>
              <a:buChar char="•"/>
            </a:pPr>
            <a:r>
              <a:rPr lang="en-US" dirty="0"/>
              <a:t>A weak negative correlation exists between </a:t>
            </a:r>
            <a:r>
              <a:rPr lang="en-US" dirty="0" err="1"/>
              <a:t>no_of_employees</a:t>
            </a:r>
            <a:r>
              <a:rPr lang="en-US" dirty="0"/>
              <a:t> and </a:t>
            </a:r>
            <a:r>
              <a:rPr lang="en-US" dirty="0" err="1"/>
              <a:t>prevailing_wage</a:t>
            </a:r>
            <a:r>
              <a:rPr lang="en-US" dirty="0"/>
              <a:t>.</a:t>
            </a:r>
          </a:p>
          <a:p>
            <a:pPr marL="285750" indent="-285750">
              <a:buFont typeface="Arial" panose="020B0604020202020204" pitchFamily="34" charset="0"/>
              <a:buChar char="•"/>
            </a:pPr>
            <a:r>
              <a:rPr lang="en-US" dirty="0"/>
              <a:t>A weak positive correlation exists among </a:t>
            </a:r>
            <a:r>
              <a:rPr lang="en-US" dirty="0" err="1"/>
              <a:t>prevailing_wage</a:t>
            </a:r>
            <a:r>
              <a:rPr lang="en-US" dirty="0"/>
              <a:t> and </a:t>
            </a:r>
            <a:r>
              <a:rPr lang="en-US" dirty="0" err="1"/>
              <a:t>yr_of_estab</a:t>
            </a:r>
            <a:r>
              <a:rPr lang="en-US" dirty="0"/>
              <a:t>.</a:t>
            </a:r>
          </a:p>
        </p:txBody>
      </p:sp>
    </p:spTree>
    <p:extLst>
      <p:ext uri="{BB962C8B-B14F-4D97-AF65-F5344CB8AC3E}">
        <p14:creationId xmlns:p14="http://schemas.microsoft.com/office/powerpoint/2010/main" val="163594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57D0-8277-A70D-E074-7FC06DFDAA0C}"/>
              </a:ext>
            </a:extLst>
          </p:cNvPr>
          <p:cNvSpPr>
            <a:spLocks noGrp="1"/>
          </p:cNvSpPr>
          <p:nvPr>
            <p:ph type="title"/>
          </p:nvPr>
        </p:nvSpPr>
        <p:spPr>
          <a:xfrm>
            <a:off x="235772" y="160730"/>
            <a:ext cx="3755315" cy="666834"/>
          </a:xfrm>
        </p:spPr>
        <p:txBody>
          <a:bodyPr>
            <a:normAutofit fontScale="90000"/>
          </a:bodyPr>
          <a:lstStyle/>
          <a:p>
            <a:r>
              <a:rPr lang="en-US" dirty="0"/>
              <a:t>EDA - Bivariate</a:t>
            </a:r>
          </a:p>
        </p:txBody>
      </p:sp>
      <p:sp>
        <p:nvSpPr>
          <p:cNvPr id="3" name="TextBox 2">
            <a:extLst>
              <a:ext uri="{FF2B5EF4-FFF2-40B4-BE49-F238E27FC236}">
                <a16:creationId xmlns:a16="http://schemas.microsoft.com/office/drawing/2014/main" id="{6C871373-03A6-54F7-E609-EC410FFA3FE0}"/>
              </a:ext>
            </a:extLst>
          </p:cNvPr>
          <p:cNvSpPr txBox="1"/>
          <p:nvPr/>
        </p:nvSpPr>
        <p:spPr>
          <a:xfrm>
            <a:off x="4439321" y="365899"/>
            <a:ext cx="4747709" cy="461665"/>
          </a:xfrm>
          <a:prstGeom prst="rect">
            <a:avLst/>
          </a:prstGeom>
          <a:noFill/>
        </p:spPr>
        <p:txBody>
          <a:bodyPr wrap="square" rtlCol="0">
            <a:spAutoFit/>
          </a:bodyPr>
          <a:lstStyle/>
          <a:p>
            <a:r>
              <a:rPr lang="en-US" sz="2400" dirty="0"/>
              <a:t>Education, Region, and Case status</a:t>
            </a:r>
          </a:p>
        </p:txBody>
      </p:sp>
      <p:pic>
        <p:nvPicPr>
          <p:cNvPr id="5122" name="Picture 2">
            <a:extLst>
              <a:ext uri="{FF2B5EF4-FFF2-40B4-BE49-F238E27FC236}">
                <a16:creationId xmlns:a16="http://schemas.microsoft.com/office/drawing/2014/main" id="{5E66532F-D74C-2C71-7046-056F22B29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37" y="889842"/>
            <a:ext cx="4937759" cy="27892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94F311-1FE6-6478-29FC-22DF01EF2730}"/>
              </a:ext>
            </a:extLst>
          </p:cNvPr>
          <p:cNvSpPr txBox="1"/>
          <p:nvPr/>
        </p:nvSpPr>
        <p:spPr>
          <a:xfrm>
            <a:off x="6970955" y="1247887"/>
            <a:ext cx="49377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There appears to be a strong correlation among employee education and case status.</a:t>
            </a:r>
          </a:p>
          <a:p>
            <a:pPr marL="285750" indent="-285750">
              <a:buFont typeface="Arial" panose="020B0604020202020204" pitchFamily="34" charset="0"/>
              <a:buChar char="•"/>
            </a:pPr>
            <a:r>
              <a:rPr lang="en-US" dirty="0"/>
              <a:t>The higher the degree of education, the more likely an applicant will get certified.  </a:t>
            </a:r>
          </a:p>
          <a:p>
            <a:pPr marL="285750" indent="-285750">
              <a:buFont typeface="Arial" panose="020B0604020202020204" pitchFamily="34" charset="0"/>
              <a:buChar char="•"/>
            </a:pPr>
            <a:r>
              <a:rPr lang="en-US" dirty="0"/>
              <a:t>Approximately 30% of applicants with high school level education became certified.</a:t>
            </a:r>
          </a:p>
          <a:p>
            <a:pPr marL="285750" indent="-285750">
              <a:buFont typeface="Arial" panose="020B0604020202020204" pitchFamily="34" charset="0"/>
              <a:buChar char="•"/>
            </a:pPr>
            <a:r>
              <a:rPr lang="en-US" dirty="0"/>
              <a:t>Approximately 85% of applicants with Doctorate and 78% with a Masters were certified.</a:t>
            </a:r>
          </a:p>
        </p:txBody>
      </p:sp>
      <p:pic>
        <p:nvPicPr>
          <p:cNvPr id="5124" name="Picture 4">
            <a:extLst>
              <a:ext uri="{FF2B5EF4-FFF2-40B4-BE49-F238E27FC236}">
                <a16:creationId xmlns:a16="http://schemas.microsoft.com/office/drawing/2014/main" id="{E90433DC-02AA-DFFD-4CF1-1AE1A128B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22" y="3741393"/>
            <a:ext cx="5545173" cy="3019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EC88E2-79F0-90B8-2FC2-D5260DA46EFB}"/>
              </a:ext>
            </a:extLst>
          </p:cNvPr>
          <p:cNvSpPr txBox="1"/>
          <p:nvPr/>
        </p:nvSpPr>
        <p:spPr>
          <a:xfrm>
            <a:off x="6863379" y="4012602"/>
            <a:ext cx="4572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Employees with Bachelors and Master’s degrees are highly concentrated in the South, West, and Northeast Regions.  </a:t>
            </a:r>
          </a:p>
          <a:p>
            <a:pPr marL="285750" indent="-285750">
              <a:buFont typeface="Arial" panose="020B0604020202020204" pitchFamily="34" charset="0"/>
              <a:buChar char="•"/>
            </a:pPr>
            <a:r>
              <a:rPr lang="en-US" dirty="0"/>
              <a:t>There is a large number of employees with a Masters located in the Midwest region also.</a:t>
            </a:r>
          </a:p>
          <a:p>
            <a:pPr marL="285750" indent="-285750">
              <a:buFont typeface="Arial" panose="020B0604020202020204" pitchFamily="34" charset="0"/>
              <a:buChar char="•"/>
            </a:pPr>
            <a:r>
              <a:rPr lang="en-US" dirty="0"/>
              <a:t>Overall, education does have an impact on visa certification</a:t>
            </a:r>
          </a:p>
        </p:txBody>
      </p:sp>
    </p:spTree>
    <p:extLst>
      <p:ext uri="{BB962C8B-B14F-4D97-AF65-F5344CB8AC3E}">
        <p14:creationId xmlns:p14="http://schemas.microsoft.com/office/powerpoint/2010/main" val="977701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2ADC-C083-74B8-633C-8D50AD4D5CD9}"/>
              </a:ext>
            </a:extLst>
          </p:cNvPr>
          <p:cNvSpPr>
            <a:spLocks noGrp="1"/>
          </p:cNvSpPr>
          <p:nvPr>
            <p:ph type="title"/>
          </p:nvPr>
        </p:nvSpPr>
        <p:spPr>
          <a:xfrm>
            <a:off x="138953" y="96185"/>
            <a:ext cx="3701527" cy="463214"/>
          </a:xfrm>
        </p:spPr>
        <p:txBody>
          <a:bodyPr>
            <a:normAutofit fontScale="90000"/>
          </a:bodyPr>
          <a:lstStyle/>
          <a:p>
            <a:r>
              <a:rPr lang="en-US" dirty="0"/>
              <a:t>EDA – Bivariate</a:t>
            </a:r>
          </a:p>
        </p:txBody>
      </p:sp>
      <p:sp>
        <p:nvSpPr>
          <p:cNvPr id="3" name="TextBox 2">
            <a:extLst>
              <a:ext uri="{FF2B5EF4-FFF2-40B4-BE49-F238E27FC236}">
                <a16:creationId xmlns:a16="http://schemas.microsoft.com/office/drawing/2014/main" id="{00774F73-A557-BA55-A416-AA54096A05A2}"/>
              </a:ext>
            </a:extLst>
          </p:cNvPr>
          <p:cNvSpPr txBox="1"/>
          <p:nvPr/>
        </p:nvSpPr>
        <p:spPr>
          <a:xfrm>
            <a:off x="4249270" y="462580"/>
            <a:ext cx="4410636" cy="369332"/>
          </a:xfrm>
          <a:prstGeom prst="rect">
            <a:avLst/>
          </a:prstGeom>
          <a:noFill/>
        </p:spPr>
        <p:txBody>
          <a:bodyPr wrap="square" rtlCol="0">
            <a:spAutoFit/>
          </a:bodyPr>
          <a:lstStyle/>
          <a:p>
            <a:r>
              <a:rPr lang="en-US" b="1" dirty="0"/>
              <a:t>Visa certification by region and by continent</a:t>
            </a:r>
          </a:p>
        </p:txBody>
      </p:sp>
      <p:pic>
        <p:nvPicPr>
          <p:cNvPr id="6148" name="Picture 4">
            <a:extLst>
              <a:ext uri="{FF2B5EF4-FFF2-40B4-BE49-F238E27FC236}">
                <a16:creationId xmlns:a16="http://schemas.microsoft.com/office/drawing/2014/main" id="{625643E7-F894-B043-7E56-05C0A0575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54" y="1018783"/>
            <a:ext cx="5186082" cy="287941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91DA462-2F46-E87F-0316-C842CCBDC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2621" y="983317"/>
            <a:ext cx="6540425" cy="33595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B81743-A88C-63A5-4DE8-14D92BE62B7C}"/>
              </a:ext>
            </a:extLst>
          </p:cNvPr>
          <p:cNvSpPr txBox="1"/>
          <p:nvPr/>
        </p:nvSpPr>
        <p:spPr>
          <a:xfrm>
            <a:off x="892885" y="4568069"/>
            <a:ext cx="96173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Midwest and the South have the highest % of certified employees with 78% and 75% respectively</a:t>
            </a:r>
          </a:p>
          <a:p>
            <a:pPr marL="285750" indent="-285750">
              <a:buFont typeface="Arial" panose="020B0604020202020204" pitchFamily="34" charset="0"/>
              <a:buChar char="•"/>
            </a:pPr>
            <a:r>
              <a:rPr lang="en-US" dirty="0"/>
              <a:t>Island, West and Northeast are all about 60%.</a:t>
            </a:r>
          </a:p>
          <a:p>
            <a:pPr marL="285750" indent="-285750">
              <a:buFont typeface="Arial" panose="020B0604020202020204" pitchFamily="34" charset="0"/>
              <a:buChar char="•"/>
            </a:pPr>
            <a:r>
              <a:rPr lang="en-US" dirty="0"/>
              <a:t>In regards to continent, Europe has the highest % of certified applicants at approximately 80%.</a:t>
            </a:r>
          </a:p>
          <a:p>
            <a:pPr marL="285750" indent="-285750">
              <a:buFont typeface="Arial" panose="020B0604020202020204" pitchFamily="34" charset="0"/>
              <a:buChar char="•"/>
            </a:pPr>
            <a:r>
              <a:rPr lang="en-US" dirty="0"/>
              <a:t>Surprisingly, US is second to last in certified case status with roughly 60%.  </a:t>
            </a:r>
          </a:p>
        </p:txBody>
      </p:sp>
    </p:spTree>
    <p:extLst>
      <p:ext uri="{BB962C8B-B14F-4D97-AF65-F5344CB8AC3E}">
        <p14:creationId xmlns:p14="http://schemas.microsoft.com/office/powerpoint/2010/main" val="256646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5DFE-AE7B-E34B-D588-7D951BF5F06F}"/>
              </a:ext>
            </a:extLst>
          </p:cNvPr>
          <p:cNvSpPr>
            <a:spLocks noGrp="1"/>
          </p:cNvSpPr>
          <p:nvPr>
            <p:ph type="title"/>
          </p:nvPr>
        </p:nvSpPr>
        <p:spPr>
          <a:xfrm>
            <a:off x="149711" y="117700"/>
            <a:ext cx="4164105" cy="560032"/>
          </a:xfrm>
        </p:spPr>
        <p:txBody>
          <a:bodyPr>
            <a:normAutofit fontScale="90000"/>
          </a:bodyPr>
          <a:lstStyle/>
          <a:p>
            <a:r>
              <a:rPr lang="en-US" dirty="0"/>
              <a:t>EDA - Bivariate</a:t>
            </a:r>
          </a:p>
        </p:txBody>
      </p:sp>
      <p:pic>
        <p:nvPicPr>
          <p:cNvPr id="7170" name="Picture 2">
            <a:extLst>
              <a:ext uri="{FF2B5EF4-FFF2-40B4-BE49-F238E27FC236}">
                <a16:creationId xmlns:a16="http://schemas.microsoft.com/office/drawing/2014/main" id="{2F61C188-BA80-A93C-5FEB-4AAF84C34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304" y="853047"/>
            <a:ext cx="4867275" cy="30003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811F2C7-F2F7-C14A-6502-FE345BBD3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796" y="853047"/>
            <a:ext cx="4533900" cy="3000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CD7F3A-095C-0FF6-9FD3-9F5976A44730}"/>
              </a:ext>
            </a:extLst>
          </p:cNvPr>
          <p:cNvSpPr txBox="1"/>
          <p:nvPr/>
        </p:nvSpPr>
        <p:spPr>
          <a:xfrm>
            <a:off x="1370367" y="4265406"/>
            <a:ext cx="903642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Having job experience does not significantly impact whether one requires job training</a:t>
            </a:r>
          </a:p>
          <a:p>
            <a:pPr marL="285750" indent="-285750">
              <a:buFont typeface="Arial" panose="020B0604020202020204" pitchFamily="34" charset="0"/>
              <a:buChar char="•"/>
            </a:pPr>
            <a:r>
              <a:rPr lang="en-US" dirty="0"/>
              <a:t>Approximately 80% of applicants without job experience do not require job training and roughly 85% of applicants that do have job experience also do not require training.  </a:t>
            </a:r>
          </a:p>
          <a:p>
            <a:pPr marL="285750" indent="-285750">
              <a:buFont typeface="Arial" panose="020B0604020202020204" pitchFamily="34" charset="0"/>
              <a:buChar char="•"/>
            </a:pPr>
            <a:r>
              <a:rPr lang="en-US" dirty="0"/>
              <a:t>Job experience does have an impact on getting certified.  </a:t>
            </a:r>
          </a:p>
          <a:p>
            <a:pPr marL="285750" indent="-285750">
              <a:buFont typeface="Arial" panose="020B0604020202020204" pitchFamily="34" charset="0"/>
              <a:buChar char="•"/>
            </a:pPr>
            <a:r>
              <a:rPr lang="en-US" dirty="0"/>
              <a:t>About 75% of applicants with job experience were certified while %55 of applicants that didn’t have job experience were also certified. </a:t>
            </a:r>
          </a:p>
        </p:txBody>
      </p:sp>
    </p:spTree>
    <p:extLst>
      <p:ext uri="{BB962C8B-B14F-4D97-AF65-F5344CB8AC3E}">
        <p14:creationId xmlns:p14="http://schemas.microsoft.com/office/powerpoint/2010/main" val="129662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670A-3E14-4878-C7C9-CAE330A98304}"/>
              </a:ext>
            </a:extLst>
          </p:cNvPr>
          <p:cNvSpPr>
            <a:spLocks noGrp="1"/>
          </p:cNvSpPr>
          <p:nvPr>
            <p:ph type="title"/>
          </p:nvPr>
        </p:nvSpPr>
        <p:spPr>
          <a:xfrm>
            <a:off x="0" y="0"/>
            <a:ext cx="4260925" cy="580913"/>
          </a:xfrm>
        </p:spPr>
        <p:txBody>
          <a:bodyPr>
            <a:normAutofit fontScale="90000"/>
          </a:bodyPr>
          <a:lstStyle/>
          <a:p>
            <a:r>
              <a:rPr lang="en-US" dirty="0"/>
              <a:t>EDA - Bivariate</a:t>
            </a:r>
          </a:p>
        </p:txBody>
      </p:sp>
      <p:pic>
        <p:nvPicPr>
          <p:cNvPr id="8194" name="Picture 2">
            <a:extLst>
              <a:ext uri="{FF2B5EF4-FFF2-40B4-BE49-F238E27FC236}">
                <a16:creationId xmlns:a16="http://schemas.microsoft.com/office/drawing/2014/main" id="{CE71F03E-D4AE-F0DC-E1C7-9F5C9A918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57" y="876956"/>
            <a:ext cx="6705152" cy="55771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CE755E-4BCE-80A7-D05E-FEA1BDFC3439}"/>
              </a:ext>
            </a:extLst>
          </p:cNvPr>
          <p:cNvSpPr txBox="1"/>
          <p:nvPr/>
        </p:nvSpPr>
        <p:spPr>
          <a:xfrm>
            <a:off x="4582758" y="359603"/>
            <a:ext cx="4658061" cy="369332"/>
          </a:xfrm>
          <a:prstGeom prst="rect">
            <a:avLst/>
          </a:prstGeom>
          <a:noFill/>
        </p:spPr>
        <p:txBody>
          <a:bodyPr wrap="square" rtlCol="0">
            <a:spAutoFit/>
          </a:bodyPr>
          <a:lstStyle/>
          <a:p>
            <a:r>
              <a:rPr lang="en-US" dirty="0"/>
              <a:t>Prevailing wage, unit of wage and case status</a:t>
            </a:r>
          </a:p>
        </p:txBody>
      </p:sp>
      <p:pic>
        <p:nvPicPr>
          <p:cNvPr id="8196" name="Picture 4">
            <a:extLst>
              <a:ext uri="{FF2B5EF4-FFF2-40B4-BE49-F238E27FC236}">
                <a16:creationId xmlns:a16="http://schemas.microsoft.com/office/drawing/2014/main" id="{063E860E-C1CC-FA2F-27D5-52162E5CA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2626" y="1014220"/>
            <a:ext cx="4428117" cy="3579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65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DA0C-E749-C5ED-E2D1-13D773956C24}"/>
              </a:ext>
            </a:extLst>
          </p:cNvPr>
          <p:cNvSpPr>
            <a:spLocks noGrp="1"/>
          </p:cNvSpPr>
          <p:nvPr>
            <p:ph type="title"/>
          </p:nvPr>
        </p:nvSpPr>
        <p:spPr>
          <a:xfrm>
            <a:off x="214256" y="1"/>
            <a:ext cx="3981226" cy="860612"/>
          </a:xfrm>
        </p:spPr>
        <p:txBody>
          <a:bodyPr/>
          <a:lstStyle/>
          <a:p>
            <a:r>
              <a:rPr lang="en-US" dirty="0"/>
              <a:t>EDA - Bivariate</a:t>
            </a:r>
          </a:p>
        </p:txBody>
      </p:sp>
      <p:sp>
        <p:nvSpPr>
          <p:cNvPr id="3" name="TextBox 2">
            <a:extLst>
              <a:ext uri="{FF2B5EF4-FFF2-40B4-BE49-F238E27FC236}">
                <a16:creationId xmlns:a16="http://schemas.microsoft.com/office/drawing/2014/main" id="{86ADD8C0-DB81-CF2D-BE52-B2848DCB2C6A}"/>
              </a:ext>
            </a:extLst>
          </p:cNvPr>
          <p:cNvSpPr txBox="1"/>
          <p:nvPr/>
        </p:nvSpPr>
        <p:spPr>
          <a:xfrm>
            <a:off x="6096000" y="430307"/>
            <a:ext cx="4152452" cy="369332"/>
          </a:xfrm>
          <a:prstGeom prst="rect">
            <a:avLst/>
          </a:prstGeom>
          <a:noFill/>
        </p:spPr>
        <p:txBody>
          <a:bodyPr wrap="square" rtlCol="0">
            <a:spAutoFit/>
          </a:bodyPr>
          <a:lstStyle/>
          <a:p>
            <a:r>
              <a:rPr lang="en-US" b="1" dirty="0"/>
              <a:t>Prevailing wage and case status in US</a:t>
            </a:r>
          </a:p>
        </p:txBody>
      </p:sp>
      <p:sp>
        <p:nvSpPr>
          <p:cNvPr id="4" name="TextBox 3">
            <a:extLst>
              <a:ext uri="{FF2B5EF4-FFF2-40B4-BE49-F238E27FC236}">
                <a16:creationId xmlns:a16="http://schemas.microsoft.com/office/drawing/2014/main" id="{B55C156C-86E9-42F4-FA47-EC31201936E7}"/>
              </a:ext>
            </a:extLst>
          </p:cNvPr>
          <p:cNvSpPr txBox="1"/>
          <p:nvPr/>
        </p:nvSpPr>
        <p:spPr>
          <a:xfrm>
            <a:off x="7519595" y="1764254"/>
            <a:ext cx="412017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Variance is larger for those not certified.</a:t>
            </a:r>
          </a:p>
          <a:p>
            <a:pPr marL="285750" indent="-285750">
              <a:buFont typeface="Arial" panose="020B0604020202020204" pitchFamily="34" charset="0"/>
              <a:buChar char="•"/>
            </a:pPr>
            <a:r>
              <a:rPr lang="en-US" dirty="0"/>
              <a:t>Outliers exist on both of those certified and not certified. </a:t>
            </a:r>
          </a:p>
          <a:p>
            <a:pPr marL="285750" indent="-285750">
              <a:buFont typeface="Arial" panose="020B0604020202020204" pitchFamily="34" charset="0"/>
              <a:buChar char="•"/>
            </a:pPr>
            <a:r>
              <a:rPr lang="en-US" dirty="0"/>
              <a:t>The Midwest have Island regions have the highest average prevailing wage, but just slightly.  </a:t>
            </a:r>
          </a:p>
          <a:p>
            <a:pPr marL="285750" indent="-285750">
              <a:buFont typeface="Arial" panose="020B0604020202020204" pitchFamily="34" charset="0"/>
              <a:buChar char="•"/>
            </a:pPr>
            <a:r>
              <a:rPr lang="en-US" dirty="0"/>
              <a:t>There is more variance in prevailing wage for those denied visa certification.</a:t>
            </a:r>
          </a:p>
          <a:p>
            <a:pPr marL="285750" indent="-285750">
              <a:buFont typeface="Arial" panose="020B0604020202020204" pitchFamily="34" charset="0"/>
              <a:buChar char="•"/>
            </a:pPr>
            <a:endParaRPr lang="en-US" dirty="0"/>
          </a:p>
        </p:txBody>
      </p:sp>
      <p:pic>
        <p:nvPicPr>
          <p:cNvPr id="1028" name="Picture 4">
            <a:extLst>
              <a:ext uri="{FF2B5EF4-FFF2-40B4-BE49-F238E27FC236}">
                <a16:creationId xmlns:a16="http://schemas.microsoft.com/office/drawing/2014/main" id="{F24A1D94-485B-06B7-FC2A-E79977911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 y="986678"/>
            <a:ext cx="6541546" cy="2420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18EACF1-4B87-5C98-A589-F14898E71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55" y="3533550"/>
            <a:ext cx="6692154" cy="322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952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A617-2657-419D-064F-7D6C0F69C4F9}"/>
              </a:ext>
            </a:extLst>
          </p:cNvPr>
          <p:cNvSpPr>
            <a:spLocks noGrp="1"/>
          </p:cNvSpPr>
          <p:nvPr>
            <p:ph type="title"/>
          </p:nvPr>
        </p:nvSpPr>
        <p:spPr>
          <a:xfrm>
            <a:off x="160469" y="0"/>
            <a:ext cx="5508812" cy="1325563"/>
          </a:xfrm>
        </p:spPr>
        <p:txBody>
          <a:bodyPr/>
          <a:lstStyle/>
          <a:p>
            <a:r>
              <a:rPr lang="en-US" dirty="0"/>
              <a:t>Data Preprocessing</a:t>
            </a:r>
          </a:p>
        </p:txBody>
      </p:sp>
      <p:sp>
        <p:nvSpPr>
          <p:cNvPr id="3" name="TextBox 2">
            <a:extLst>
              <a:ext uri="{FF2B5EF4-FFF2-40B4-BE49-F238E27FC236}">
                <a16:creationId xmlns:a16="http://schemas.microsoft.com/office/drawing/2014/main" id="{F1BF1783-C5B9-285D-1343-926FF8D5D265}"/>
              </a:ext>
            </a:extLst>
          </p:cNvPr>
          <p:cNvSpPr txBox="1"/>
          <p:nvPr/>
        </p:nvSpPr>
        <p:spPr>
          <a:xfrm>
            <a:off x="1075765" y="1527585"/>
            <a:ext cx="10714616"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Duplicate Value check -  0 duplicate values exist in the dataset</a:t>
            </a:r>
          </a:p>
          <a:p>
            <a:pPr marL="285750" indent="-285750">
              <a:buFont typeface="Arial" panose="020B0604020202020204" pitchFamily="34" charset="0"/>
              <a:buChar char="•"/>
            </a:pPr>
            <a:r>
              <a:rPr lang="en-US" sz="2400" dirty="0"/>
              <a:t>Missing Values – no missing values exist</a:t>
            </a:r>
          </a:p>
          <a:p>
            <a:pPr marL="285750" indent="-285750">
              <a:buFont typeface="Arial" panose="020B0604020202020204" pitchFamily="34" charset="0"/>
              <a:buChar char="•"/>
            </a:pPr>
            <a:r>
              <a:rPr lang="en-US" sz="2400" dirty="0"/>
              <a:t>Outlier Detection – see next slide</a:t>
            </a:r>
          </a:p>
          <a:p>
            <a:pPr marL="285750" indent="-285750">
              <a:buFont typeface="Arial" panose="020B0604020202020204" pitchFamily="34" charset="0"/>
              <a:buChar char="•"/>
            </a:pPr>
            <a:r>
              <a:rPr lang="en-US" sz="2400" dirty="0"/>
              <a:t>Data preparation for modeling – Used </a:t>
            </a:r>
            <a:r>
              <a:rPr lang="en-US" sz="2400" dirty="0" err="1"/>
              <a:t>pd.get_dummies</a:t>
            </a:r>
            <a:r>
              <a:rPr lang="en-US" sz="2400" dirty="0"/>
              <a:t> for categorical variables </a:t>
            </a:r>
          </a:p>
          <a:p>
            <a:pPr marL="285750" indent="-285750">
              <a:buFont typeface="Arial" panose="020B0604020202020204" pitchFamily="34" charset="0"/>
              <a:buChar char="•"/>
            </a:pPr>
            <a:r>
              <a:rPr lang="en-US" sz="2400" dirty="0"/>
              <a:t>Shape of the training and test sets:</a:t>
            </a:r>
          </a:p>
          <a:p>
            <a:pPr marL="1200150" lvl="2" indent="-285750">
              <a:buFont typeface="Arial" panose="020B0604020202020204" pitchFamily="34" charset="0"/>
              <a:buChar char="•"/>
            </a:pPr>
            <a:r>
              <a:rPr lang="en-US" sz="2400" dirty="0"/>
              <a:t>Shape of Training set: (19110, 21)</a:t>
            </a:r>
          </a:p>
          <a:p>
            <a:pPr marL="1200150" lvl="2" indent="-285750">
              <a:buFont typeface="Arial" panose="020B0604020202020204" pitchFamily="34" charset="0"/>
              <a:buChar char="•"/>
            </a:pPr>
            <a:r>
              <a:rPr lang="en-US" sz="2400" dirty="0"/>
              <a:t>Shape of Test set: (6370, 21)</a:t>
            </a:r>
          </a:p>
          <a:p>
            <a:pPr marL="1200150" lvl="2" indent="-285750">
              <a:buFont typeface="Arial" panose="020B0604020202020204" pitchFamily="34" charset="0"/>
              <a:buChar char="•"/>
            </a:pPr>
            <a:r>
              <a:rPr lang="en-US" sz="2400" dirty="0"/>
              <a:t>Percentage of classes in training set</a:t>
            </a:r>
          </a:p>
          <a:p>
            <a:pPr marL="1657350" lvl="3" indent="-285750">
              <a:buFont typeface="Arial" panose="020B0604020202020204" pitchFamily="34" charset="0"/>
              <a:buChar char="•"/>
            </a:pPr>
            <a:r>
              <a:rPr lang="en-US" sz="2400" dirty="0"/>
              <a:t>1   --  0.66787</a:t>
            </a:r>
          </a:p>
          <a:p>
            <a:pPr marL="1657350" lvl="3" indent="-285750">
              <a:buFont typeface="Arial" panose="020B0604020202020204" pitchFamily="34" charset="0"/>
              <a:buChar char="•"/>
            </a:pPr>
            <a:r>
              <a:rPr lang="en-US" sz="2400" dirty="0"/>
              <a:t>0   --  0.33213</a:t>
            </a:r>
          </a:p>
          <a:p>
            <a:pPr marL="1200150" lvl="2" indent="-285750">
              <a:buFont typeface="Arial" panose="020B0604020202020204" pitchFamily="34" charset="0"/>
              <a:buChar char="•"/>
            </a:pPr>
            <a:r>
              <a:rPr lang="en-US" sz="2400" dirty="0"/>
              <a:t>Percentage of classes in test set</a:t>
            </a:r>
          </a:p>
          <a:p>
            <a:pPr marL="1657350" lvl="3" indent="-285750">
              <a:buFont typeface="Arial" panose="020B0604020202020204" pitchFamily="34" charset="0"/>
              <a:buChar char="•"/>
            </a:pPr>
            <a:r>
              <a:rPr lang="en-US" sz="2400" dirty="0"/>
              <a:t>1   -- 0.667975</a:t>
            </a:r>
          </a:p>
          <a:p>
            <a:pPr marL="1657350" lvl="3" indent="-285750">
              <a:buFont typeface="Arial" panose="020B0604020202020204" pitchFamily="34" charset="0"/>
              <a:buChar char="•"/>
            </a:pPr>
            <a:r>
              <a:rPr lang="en-US" sz="2400" dirty="0"/>
              <a:t>0   -- 0.332025</a:t>
            </a:r>
          </a:p>
        </p:txBody>
      </p:sp>
    </p:spTree>
    <p:extLst>
      <p:ext uri="{BB962C8B-B14F-4D97-AF65-F5344CB8AC3E}">
        <p14:creationId xmlns:p14="http://schemas.microsoft.com/office/powerpoint/2010/main" val="91216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2982-D708-A521-16ED-C41B0A33669A}"/>
              </a:ext>
            </a:extLst>
          </p:cNvPr>
          <p:cNvSpPr>
            <a:spLocks noGrp="1"/>
          </p:cNvSpPr>
          <p:nvPr>
            <p:ph type="title"/>
          </p:nvPr>
        </p:nvSpPr>
        <p:spPr>
          <a:xfrm>
            <a:off x="838200" y="365125"/>
            <a:ext cx="10377880" cy="603063"/>
          </a:xfrm>
        </p:spPr>
        <p:txBody>
          <a:bodyPr>
            <a:normAutofit fontScale="90000"/>
          </a:bodyPr>
          <a:lstStyle/>
          <a:p>
            <a:r>
              <a:rPr lang="en-US" dirty="0"/>
              <a:t>Data Preprocessing – Outlier Detection</a:t>
            </a:r>
          </a:p>
        </p:txBody>
      </p:sp>
      <p:pic>
        <p:nvPicPr>
          <p:cNvPr id="9218" name="Picture 2">
            <a:extLst>
              <a:ext uri="{FF2B5EF4-FFF2-40B4-BE49-F238E27FC236}">
                <a16:creationId xmlns:a16="http://schemas.microsoft.com/office/drawing/2014/main" id="{C3C9738E-06E5-FFD5-1048-5C0D9426F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30" y="1582831"/>
            <a:ext cx="10039350" cy="27241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BAE5B4-7400-5354-331D-9403352DFDFC}"/>
              </a:ext>
            </a:extLst>
          </p:cNvPr>
          <p:cNvSpPr txBox="1"/>
          <p:nvPr/>
        </p:nvSpPr>
        <p:spPr>
          <a:xfrm>
            <a:off x="1499460" y="4528970"/>
            <a:ext cx="849439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Outliers are present for all three features </a:t>
            </a:r>
            <a:r>
              <a:rPr lang="en-US" sz="2400" dirty="0" err="1"/>
              <a:t>no_of_employees</a:t>
            </a:r>
            <a:r>
              <a:rPr lang="en-US" sz="2400" dirty="0"/>
              <a:t>, </a:t>
            </a:r>
            <a:r>
              <a:rPr lang="en-US" sz="2400" dirty="0" err="1"/>
              <a:t>yr_of_estab</a:t>
            </a:r>
            <a:r>
              <a:rPr lang="en-US" sz="2400" dirty="0"/>
              <a:t>, and </a:t>
            </a:r>
            <a:r>
              <a:rPr lang="en-US" sz="2400" dirty="0" err="1"/>
              <a:t>prevailing_wage</a:t>
            </a:r>
            <a:r>
              <a:rPr lang="en-US" sz="2400" dirty="0"/>
              <a:t>.  I chose not to treat outliers, keeping them as proper values.  </a:t>
            </a:r>
          </a:p>
        </p:txBody>
      </p:sp>
    </p:spTree>
    <p:extLst>
      <p:ext uri="{BB962C8B-B14F-4D97-AF65-F5344CB8AC3E}">
        <p14:creationId xmlns:p14="http://schemas.microsoft.com/office/powerpoint/2010/main" val="24225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1671-85B4-45FE-E9F8-DEF8A3A42C5B}"/>
              </a:ext>
            </a:extLst>
          </p:cNvPr>
          <p:cNvSpPr>
            <a:spLocks noGrp="1"/>
          </p:cNvSpPr>
          <p:nvPr>
            <p:ph type="title"/>
          </p:nvPr>
        </p:nvSpPr>
        <p:spPr/>
        <p:txBody>
          <a:bodyPr/>
          <a:lstStyle/>
          <a:p>
            <a:r>
              <a:rPr lang="en-US" dirty="0"/>
              <a:t>Model Summary</a:t>
            </a:r>
          </a:p>
        </p:txBody>
      </p:sp>
      <p:sp>
        <p:nvSpPr>
          <p:cNvPr id="3" name="TextBox 2">
            <a:extLst>
              <a:ext uri="{FF2B5EF4-FFF2-40B4-BE49-F238E27FC236}">
                <a16:creationId xmlns:a16="http://schemas.microsoft.com/office/drawing/2014/main" id="{00B6137E-6D26-F582-0704-3E5F3E3B05DA}"/>
              </a:ext>
            </a:extLst>
          </p:cNvPr>
          <p:cNvSpPr txBox="1"/>
          <p:nvPr/>
        </p:nvSpPr>
        <p:spPr>
          <a:xfrm>
            <a:off x="908125" y="1882587"/>
            <a:ext cx="10445675"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Models that were used </a:t>
            </a:r>
          </a:p>
          <a:p>
            <a:pPr marL="742950" lvl="1" indent="-285750">
              <a:buFont typeface="Arial" panose="020B0604020202020204" pitchFamily="34" charset="0"/>
              <a:buChar char="•"/>
            </a:pPr>
            <a:r>
              <a:rPr lang="en-US" sz="2400" dirty="0"/>
              <a:t>Decision Tree Classifier</a:t>
            </a:r>
          </a:p>
          <a:p>
            <a:pPr marL="742950" lvl="1" indent="-285750">
              <a:buFont typeface="Arial" panose="020B0604020202020204" pitchFamily="34" charset="0"/>
              <a:buChar char="•"/>
            </a:pPr>
            <a:r>
              <a:rPr lang="en-US" sz="2400" dirty="0"/>
              <a:t>Bagging Classifier</a:t>
            </a:r>
          </a:p>
          <a:p>
            <a:pPr marL="742950" lvl="1" indent="-285750">
              <a:buFont typeface="Arial" panose="020B0604020202020204" pitchFamily="34" charset="0"/>
              <a:buChar char="•"/>
            </a:pPr>
            <a:r>
              <a:rPr lang="en-US" sz="2400" dirty="0"/>
              <a:t>Random Forest Classifier</a:t>
            </a:r>
          </a:p>
          <a:p>
            <a:pPr marL="742950" lvl="1" indent="-285750">
              <a:buFont typeface="Arial" panose="020B0604020202020204" pitchFamily="34" charset="0"/>
              <a:buChar char="•"/>
            </a:pPr>
            <a:r>
              <a:rPr lang="en-US" sz="2400" dirty="0"/>
              <a:t>AdaBoost Classifier</a:t>
            </a:r>
          </a:p>
          <a:p>
            <a:pPr marL="742950" lvl="1" indent="-285750">
              <a:buFont typeface="Arial" panose="020B0604020202020204" pitchFamily="34" charset="0"/>
              <a:buChar char="•"/>
            </a:pPr>
            <a:r>
              <a:rPr lang="en-US" sz="2400" dirty="0"/>
              <a:t>Gradient Boosting Classifier</a:t>
            </a:r>
          </a:p>
          <a:p>
            <a:pPr marL="742950" lvl="1" indent="-285750">
              <a:buFont typeface="Arial" panose="020B0604020202020204" pitchFamily="34" charset="0"/>
              <a:buChar char="•"/>
            </a:pPr>
            <a:r>
              <a:rPr lang="en-US" sz="2400" dirty="0" err="1"/>
              <a:t>XGBoost</a:t>
            </a:r>
            <a:r>
              <a:rPr lang="en-US" sz="2400" dirty="0"/>
              <a:t> Classifier</a:t>
            </a:r>
          </a:p>
          <a:p>
            <a:pPr marL="285750" indent="-285750">
              <a:buFont typeface="Arial" panose="020B0604020202020204" pitchFamily="34" charset="0"/>
              <a:buChar char="•"/>
            </a:pPr>
            <a:r>
              <a:rPr lang="en-US" sz="2400" dirty="0"/>
              <a:t>For </a:t>
            </a:r>
            <a:r>
              <a:rPr lang="en-US" sz="2400" dirty="0" err="1"/>
              <a:t>hyperparamter</a:t>
            </a:r>
            <a:r>
              <a:rPr lang="en-US" sz="2400" dirty="0"/>
              <a:t> tuning, </a:t>
            </a:r>
            <a:r>
              <a:rPr lang="en-US" sz="2400" dirty="0" err="1"/>
              <a:t>GridSearch</a:t>
            </a:r>
            <a:r>
              <a:rPr lang="en-US" sz="2400" dirty="0"/>
              <a:t> was used on each of the models to improve its performance. </a:t>
            </a:r>
          </a:p>
        </p:txBody>
      </p:sp>
    </p:spTree>
    <p:extLst>
      <p:ext uri="{BB962C8B-B14F-4D97-AF65-F5344CB8AC3E}">
        <p14:creationId xmlns:p14="http://schemas.microsoft.com/office/powerpoint/2010/main" val="297755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3543-1D55-C159-8DF1-5707E402927B}"/>
              </a:ext>
            </a:extLst>
          </p:cNvPr>
          <p:cNvSpPr>
            <a:spLocks noGrp="1"/>
          </p:cNvSpPr>
          <p:nvPr>
            <p:ph type="title"/>
          </p:nvPr>
        </p:nvSpPr>
        <p:spPr>
          <a:xfrm>
            <a:off x="505609" y="365125"/>
            <a:ext cx="11187953" cy="732155"/>
          </a:xfrm>
        </p:spPr>
        <p:txBody>
          <a:bodyPr/>
          <a:lstStyle/>
          <a:p>
            <a:r>
              <a:rPr lang="en-US" dirty="0"/>
              <a:t>Training and Testing Key Performance Measures</a:t>
            </a:r>
          </a:p>
        </p:txBody>
      </p:sp>
      <p:graphicFrame>
        <p:nvGraphicFramePr>
          <p:cNvPr id="3" name="Table 2">
            <a:extLst>
              <a:ext uri="{FF2B5EF4-FFF2-40B4-BE49-F238E27FC236}">
                <a16:creationId xmlns:a16="http://schemas.microsoft.com/office/drawing/2014/main" id="{67BAAFD9-876B-BF50-2D17-865365AEE40F}"/>
              </a:ext>
            </a:extLst>
          </p:cNvPr>
          <p:cNvGraphicFramePr>
            <a:graphicFrameLocks noGrp="1"/>
          </p:cNvGraphicFramePr>
          <p:nvPr>
            <p:extLst>
              <p:ext uri="{D42A27DB-BD31-4B8C-83A1-F6EECF244321}">
                <p14:modId xmlns:p14="http://schemas.microsoft.com/office/powerpoint/2010/main" val="583098697"/>
              </p:ext>
            </p:extLst>
          </p:nvPr>
        </p:nvGraphicFramePr>
        <p:xfrm>
          <a:off x="838200" y="1838922"/>
          <a:ext cx="10515599" cy="2108499"/>
        </p:xfrm>
        <a:graphic>
          <a:graphicData uri="http://schemas.openxmlformats.org/drawingml/2006/table">
            <a:tbl>
              <a:tblPr>
                <a:tableStyleId>{5C22544A-7EE6-4342-B048-85BDC9FD1C3A}</a:tableStyleId>
              </a:tblPr>
              <a:tblGrid>
                <a:gridCol w="957319">
                  <a:extLst>
                    <a:ext uri="{9D8B030D-6E8A-4147-A177-3AD203B41FA5}">
                      <a16:colId xmlns:a16="http://schemas.microsoft.com/office/drawing/2014/main" val="3283855245"/>
                    </a:ext>
                  </a:extLst>
                </a:gridCol>
                <a:gridCol w="778381">
                  <a:extLst>
                    <a:ext uri="{9D8B030D-6E8A-4147-A177-3AD203B41FA5}">
                      <a16:colId xmlns:a16="http://schemas.microsoft.com/office/drawing/2014/main" val="67385769"/>
                    </a:ext>
                  </a:extLst>
                </a:gridCol>
                <a:gridCol w="957319">
                  <a:extLst>
                    <a:ext uri="{9D8B030D-6E8A-4147-A177-3AD203B41FA5}">
                      <a16:colId xmlns:a16="http://schemas.microsoft.com/office/drawing/2014/main" val="2176805046"/>
                    </a:ext>
                  </a:extLst>
                </a:gridCol>
                <a:gridCol w="823116">
                  <a:extLst>
                    <a:ext uri="{9D8B030D-6E8A-4147-A177-3AD203B41FA5}">
                      <a16:colId xmlns:a16="http://schemas.microsoft.com/office/drawing/2014/main" val="89278744"/>
                    </a:ext>
                  </a:extLst>
                </a:gridCol>
                <a:gridCol w="697859">
                  <a:extLst>
                    <a:ext uri="{9D8B030D-6E8A-4147-A177-3AD203B41FA5}">
                      <a16:colId xmlns:a16="http://schemas.microsoft.com/office/drawing/2014/main" val="2683232063"/>
                    </a:ext>
                  </a:extLst>
                </a:gridCol>
                <a:gridCol w="572602">
                  <a:extLst>
                    <a:ext uri="{9D8B030D-6E8A-4147-A177-3AD203B41FA5}">
                      <a16:colId xmlns:a16="http://schemas.microsoft.com/office/drawing/2014/main" val="3660613099"/>
                    </a:ext>
                  </a:extLst>
                </a:gridCol>
                <a:gridCol w="635230">
                  <a:extLst>
                    <a:ext uri="{9D8B030D-6E8A-4147-A177-3AD203B41FA5}">
                      <a16:colId xmlns:a16="http://schemas.microsoft.com/office/drawing/2014/main" val="2569781105"/>
                    </a:ext>
                  </a:extLst>
                </a:gridCol>
                <a:gridCol w="671018">
                  <a:extLst>
                    <a:ext uri="{9D8B030D-6E8A-4147-A177-3AD203B41FA5}">
                      <a16:colId xmlns:a16="http://schemas.microsoft.com/office/drawing/2014/main" val="2390104924"/>
                    </a:ext>
                  </a:extLst>
                </a:gridCol>
                <a:gridCol w="823116">
                  <a:extLst>
                    <a:ext uri="{9D8B030D-6E8A-4147-A177-3AD203B41FA5}">
                      <a16:colId xmlns:a16="http://schemas.microsoft.com/office/drawing/2014/main" val="794096266"/>
                    </a:ext>
                  </a:extLst>
                </a:gridCol>
                <a:gridCol w="751540">
                  <a:extLst>
                    <a:ext uri="{9D8B030D-6E8A-4147-A177-3AD203B41FA5}">
                      <a16:colId xmlns:a16="http://schemas.microsoft.com/office/drawing/2014/main" val="3603207588"/>
                    </a:ext>
                  </a:extLst>
                </a:gridCol>
                <a:gridCol w="697859">
                  <a:extLst>
                    <a:ext uri="{9D8B030D-6E8A-4147-A177-3AD203B41FA5}">
                      <a16:colId xmlns:a16="http://schemas.microsoft.com/office/drawing/2014/main" val="3729032847"/>
                    </a:ext>
                  </a:extLst>
                </a:gridCol>
                <a:gridCol w="644177">
                  <a:extLst>
                    <a:ext uri="{9D8B030D-6E8A-4147-A177-3AD203B41FA5}">
                      <a16:colId xmlns:a16="http://schemas.microsoft.com/office/drawing/2014/main" val="2207255073"/>
                    </a:ext>
                  </a:extLst>
                </a:gridCol>
                <a:gridCol w="763470">
                  <a:extLst>
                    <a:ext uri="{9D8B030D-6E8A-4147-A177-3AD203B41FA5}">
                      <a16:colId xmlns:a16="http://schemas.microsoft.com/office/drawing/2014/main" val="574797960"/>
                    </a:ext>
                  </a:extLst>
                </a:gridCol>
                <a:gridCol w="742593">
                  <a:extLst>
                    <a:ext uri="{9D8B030D-6E8A-4147-A177-3AD203B41FA5}">
                      <a16:colId xmlns:a16="http://schemas.microsoft.com/office/drawing/2014/main" val="3124765071"/>
                    </a:ext>
                  </a:extLst>
                </a:gridCol>
              </a:tblGrid>
              <a:tr h="1149183">
                <a:tc>
                  <a:txBody>
                    <a:bodyPr/>
                    <a:lstStyle/>
                    <a:p>
                      <a:pPr algn="l" fontAlgn="ct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Decision Tree</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Tuned Decision Tree</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Bagging Classifier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Tuned Bagging Classifier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Random Forest</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Tuned Random Forest</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Adaboost Classifier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Tuned Adaboost Classifier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Gradient Boost Classifier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Tuned Gradient Boost Classifier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XGBoost Classifier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XGBoost Classifier Tuned</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Stacking Classifier</a:t>
                      </a:r>
                      <a:endParaRPr lang="en-US" sz="1000" b="1" i="0" u="none" strike="noStrike">
                        <a:solidFill>
                          <a:srgbClr val="000000"/>
                        </a:solidFill>
                        <a:effectLst/>
                        <a:latin typeface="Arial" panose="020B0604020202020204" pitchFamily="34" charset="0"/>
                      </a:endParaRPr>
                    </a:p>
                  </a:txBody>
                  <a:tcPr marL="8972" marR="8972" marT="8972" marB="0" anchor="ctr"/>
                </a:tc>
                <a:extLst>
                  <a:ext uri="{0D108BD9-81ED-4DB2-BD59-A6C34878D82A}">
                    <a16:rowId xmlns:a16="http://schemas.microsoft.com/office/drawing/2014/main" val="1670481944"/>
                  </a:ext>
                </a:extLst>
              </a:tr>
              <a:tr h="239829">
                <a:tc>
                  <a:txBody>
                    <a:bodyPr/>
                    <a:lstStyle/>
                    <a:p>
                      <a:pPr algn="ctr" fontAlgn="ctr"/>
                      <a:r>
                        <a:rPr lang="en-US" sz="1000" u="none" strike="noStrike">
                          <a:effectLst/>
                        </a:rPr>
                        <a:t>Accuracy</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r" fontAlgn="ctr"/>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0.711983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0.985139</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0.999843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0.9999</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0.772946</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0.739403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0.719362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0.759236</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0.76269</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0.757457</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0.756201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0.768446</a:t>
                      </a:r>
                      <a:endParaRPr lang="en-US" sz="1000" b="0" i="0" u="none" strike="noStrike">
                        <a:solidFill>
                          <a:srgbClr val="000000"/>
                        </a:solidFill>
                        <a:effectLst/>
                        <a:latin typeface="Arial" panose="020B0604020202020204" pitchFamily="34" charset="0"/>
                      </a:endParaRPr>
                    </a:p>
                  </a:txBody>
                  <a:tcPr marL="8972" marR="8972" marT="8972" marB="0" anchor="ctr"/>
                </a:tc>
                <a:extLst>
                  <a:ext uri="{0D108BD9-81ED-4DB2-BD59-A6C34878D82A}">
                    <a16:rowId xmlns:a16="http://schemas.microsoft.com/office/drawing/2014/main" val="3220181867"/>
                  </a:ext>
                </a:extLst>
              </a:tr>
              <a:tr h="239829">
                <a:tc>
                  <a:txBody>
                    <a:bodyPr/>
                    <a:lstStyle/>
                    <a:p>
                      <a:pPr algn="ctr" fontAlgn="ctr"/>
                      <a:r>
                        <a:rPr lang="en-US" sz="1000" u="none" strike="noStrike">
                          <a:effectLst/>
                        </a:rPr>
                        <a:t>Recall</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r" fontAlgn="ctr"/>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0.931599</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0.984486</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0.905822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0.889446</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0.780224</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0.881454</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0.880357</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0.882003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0.880671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0.878398</a:t>
                      </a:r>
                      <a:endParaRPr lang="en-US" sz="1000" b="0" i="0" u="none" strike="noStrike">
                        <a:solidFill>
                          <a:srgbClr val="000000"/>
                        </a:solidFill>
                        <a:effectLst/>
                        <a:latin typeface="Arial" panose="020B0604020202020204" pitchFamily="34" charset="0"/>
                      </a:endParaRPr>
                    </a:p>
                  </a:txBody>
                  <a:tcPr marL="8972" marR="8972" marT="8972" marB="0" anchor="ctr"/>
                </a:tc>
                <a:extLst>
                  <a:ext uri="{0D108BD9-81ED-4DB2-BD59-A6C34878D82A}">
                    <a16:rowId xmlns:a16="http://schemas.microsoft.com/office/drawing/2014/main" val="2613377748"/>
                  </a:ext>
                </a:extLst>
              </a:tr>
              <a:tr h="239829">
                <a:tc>
                  <a:txBody>
                    <a:bodyPr/>
                    <a:lstStyle/>
                    <a:p>
                      <a:pPr algn="ctr" fontAlgn="ctr"/>
                      <a:r>
                        <a:rPr lang="en-US" sz="1000" u="none" strike="noStrike">
                          <a:effectLst/>
                        </a:rPr>
                        <a:t>Precision</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r" fontAlgn="ctr"/>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0.71969</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0.993202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0.999765</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0.99984</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0.78657</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0.760807</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0.795622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0.784628</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0.788823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0.782497</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0.781859</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0.79601</a:t>
                      </a:r>
                      <a:endParaRPr lang="en-US" sz="1000" b="0" i="0" u="none" strike="noStrike">
                        <a:solidFill>
                          <a:srgbClr val="000000"/>
                        </a:solidFill>
                        <a:effectLst/>
                        <a:latin typeface="Arial" panose="020B0604020202020204" pitchFamily="34" charset="0"/>
                      </a:endParaRPr>
                    </a:p>
                  </a:txBody>
                  <a:tcPr marL="8972" marR="8972" marT="8972" marB="0" anchor="ctr"/>
                </a:tc>
                <a:extLst>
                  <a:ext uri="{0D108BD9-81ED-4DB2-BD59-A6C34878D82A}">
                    <a16:rowId xmlns:a16="http://schemas.microsoft.com/office/drawing/2014/main" val="570709425"/>
                  </a:ext>
                </a:extLst>
              </a:tr>
              <a:tr h="239829">
                <a:tc>
                  <a:txBody>
                    <a:bodyPr/>
                    <a:lstStyle/>
                    <a:p>
                      <a:pPr algn="ctr" fontAlgn="ctr"/>
                      <a:r>
                        <a:rPr lang="en-US" sz="1000" u="none" strike="noStrike">
                          <a:effectLst/>
                        </a:rPr>
                        <a:t>F1</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r" fontAlgn="ctr"/>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0.812048</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0.988825</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0.999882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0.99992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0.841994</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0.820113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0.787848</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0.830228</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0.832081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0.829275</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0.828328</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dirty="0">
                          <a:effectLst/>
                        </a:rPr>
                        <a:t>0.835177 </a:t>
                      </a:r>
                      <a:endParaRPr lang="en-US" sz="1000" b="0" i="0" u="none" strike="noStrike" dirty="0">
                        <a:solidFill>
                          <a:srgbClr val="000000"/>
                        </a:solidFill>
                        <a:effectLst/>
                        <a:latin typeface="Arial" panose="020B0604020202020204" pitchFamily="34" charset="0"/>
                      </a:endParaRPr>
                    </a:p>
                  </a:txBody>
                  <a:tcPr marL="8972" marR="8972" marT="8972" marB="0" anchor="ctr"/>
                </a:tc>
                <a:extLst>
                  <a:ext uri="{0D108BD9-81ED-4DB2-BD59-A6C34878D82A}">
                    <a16:rowId xmlns:a16="http://schemas.microsoft.com/office/drawing/2014/main" val="2360024700"/>
                  </a:ext>
                </a:extLst>
              </a:tr>
            </a:tbl>
          </a:graphicData>
        </a:graphic>
      </p:graphicFrame>
      <p:sp>
        <p:nvSpPr>
          <p:cNvPr id="4" name="TextBox 3">
            <a:extLst>
              <a:ext uri="{FF2B5EF4-FFF2-40B4-BE49-F238E27FC236}">
                <a16:creationId xmlns:a16="http://schemas.microsoft.com/office/drawing/2014/main" id="{14E191D9-85C9-2DE8-FC2F-CB6C2AFE21FA}"/>
              </a:ext>
            </a:extLst>
          </p:cNvPr>
          <p:cNvSpPr txBox="1"/>
          <p:nvPr/>
        </p:nvSpPr>
        <p:spPr>
          <a:xfrm>
            <a:off x="838199" y="1388808"/>
            <a:ext cx="3743661" cy="369332"/>
          </a:xfrm>
          <a:prstGeom prst="rect">
            <a:avLst/>
          </a:prstGeom>
          <a:noFill/>
        </p:spPr>
        <p:txBody>
          <a:bodyPr wrap="square" rtlCol="0">
            <a:spAutoFit/>
          </a:bodyPr>
          <a:lstStyle/>
          <a:p>
            <a:r>
              <a:rPr lang="en-US" dirty="0"/>
              <a:t>Training Set</a:t>
            </a:r>
          </a:p>
        </p:txBody>
      </p:sp>
      <p:sp>
        <p:nvSpPr>
          <p:cNvPr id="5" name="TextBox 4">
            <a:extLst>
              <a:ext uri="{FF2B5EF4-FFF2-40B4-BE49-F238E27FC236}">
                <a16:creationId xmlns:a16="http://schemas.microsoft.com/office/drawing/2014/main" id="{6CF765D8-B142-CBD1-80F9-D1374D9D35B1}"/>
              </a:ext>
            </a:extLst>
          </p:cNvPr>
          <p:cNvSpPr txBox="1"/>
          <p:nvPr/>
        </p:nvSpPr>
        <p:spPr>
          <a:xfrm>
            <a:off x="838199" y="4125458"/>
            <a:ext cx="1463040" cy="369332"/>
          </a:xfrm>
          <a:prstGeom prst="rect">
            <a:avLst/>
          </a:prstGeom>
          <a:noFill/>
        </p:spPr>
        <p:txBody>
          <a:bodyPr wrap="square" rtlCol="0">
            <a:spAutoFit/>
          </a:bodyPr>
          <a:lstStyle/>
          <a:p>
            <a:r>
              <a:rPr lang="en-US" dirty="0"/>
              <a:t>Testing Set</a:t>
            </a:r>
          </a:p>
        </p:txBody>
      </p:sp>
      <p:graphicFrame>
        <p:nvGraphicFramePr>
          <p:cNvPr id="6" name="Table 5">
            <a:extLst>
              <a:ext uri="{FF2B5EF4-FFF2-40B4-BE49-F238E27FC236}">
                <a16:creationId xmlns:a16="http://schemas.microsoft.com/office/drawing/2014/main" id="{FE3442B1-2E33-A7C5-39EF-EE02D7BC0CFB}"/>
              </a:ext>
            </a:extLst>
          </p:cNvPr>
          <p:cNvGraphicFramePr>
            <a:graphicFrameLocks noGrp="1"/>
          </p:cNvGraphicFramePr>
          <p:nvPr>
            <p:extLst>
              <p:ext uri="{D42A27DB-BD31-4B8C-83A1-F6EECF244321}">
                <p14:modId xmlns:p14="http://schemas.microsoft.com/office/powerpoint/2010/main" val="2148653910"/>
              </p:ext>
            </p:extLst>
          </p:nvPr>
        </p:nvGraphicFramePr>
        <p:xfrm>
          <a:off x="838199" y="4586766"/>
          <a:ext cx="10515599" cy="2108497"/>
        </p:xfrm>
        <a:graphic>
          <a:graphicData uri="http://schemas.openxmlformats.org/drawingml/2006/table">
            <a:tbl>
              <a:tblPr>
                <a:tableStyleId>{5C22544A-7EE6-4342-B048-85BDC9FD1C3A}</a:tableStyleId>
              </a:tblPr>
              <a:tblGrid>
                <a:gridCol w="957319">
                  <a:extLst>
                    <a:ext uri="{9D8B030D-6E8A-4147-A177-3AD203B41FA5}">
                      <a16:colId xmlns:a16="http://schemas.microsoft.com/office/drawing/2014/main" val="278878358"/>
                    </a:ext>
                  </a:extLst>
                </a:gridCol>
                <a:gridCol w="778381">
                  <a:extLst>
                    <a:ext uri="{9D8B030D-6E8A-4147-A177-3AD203B41FA5}">
                      <a16:colId xmlns:a16="http://schemas.microsoft.com/office/drawing/2014/main" val="2041312206"/>
                    </a:ext>
                  </a:extLst>
                </a:gridCol>
                <a:gridCol w="957319">
                  <a:extLst>
                    <a:ext uri="{9D8B030D-6E8A-4147-A177-3AD203B41FA5}">
                      <a16:colId xmlns:a16="http://schemas.microsoft.com/office/drawing/2014/main" val="3628349895"/>
                    </a:ext>
                  </a:extLst>
                </a:gridCol>
                <a:gridCol w="823116">
                  <a:extLst>
                    <a:ext uri="{9D8B030D-6E8A-4147-A177-3AD203B41FA5}">
                      <a16:colId xmlns:a16="http://schemas.microsoft.com/office/drawing/2014/main" val="4271834435"/>
                    </a:ext>
                  </a:extLst>
                </a:gridCol>
                <a:gridCol w="697859">
                  <a:extLst>
                    <a:ext uri="{9D8B030D-6E8A-4147-A177-3AD203B41FA5}">
                      <a16:colId xmlns:a16="http://schemas.microsoft.com/office/drawing/2014/main" val="1196387004"/>
                    </a:ext>
                  </a:extLst>
                </a:gridCol>
                <a:gridCol w="572602">
                  <a:extLst>
                    <a:ext uri="{9D8B030D-6E8A-4147-A177-3AD203B41FA5}">
                      <a16:colId xmlns:a16="http://schemas.microsoft.com/office/drawing/2014/main" val="2585587145"/>
                    </a:ext>
                  </a:extLst>
                </a:gridCol>
                <a:gridCol w="635230">
                  <a:extLst>
                    <a:ext uri="{9D8B030D-6E8A-4147-A177-3AD203B41FA5}">
                      <a16:colId xmlns:a16="http://schemas.microsoft.com/office/drawing/2014/main" val="301813403"/>
                    </a:ext>
                  </a:extLst>
                </a:gridCol>
                <a:gridCol w="671018">
                  <a:extLst>
                    <a:ext uri="{9D8B030D-6E8A-4147-A177-3AD203B41FA5}">
                      <a16:colId xmlns:a16="http://schemas.microsoft.com/office/drawing/2014/main" val="408824429"/>
                    </a:ext>
                  </a:extLst>
                </a:gridCol>
                <a:gridCol w="823116">
                  <a:extLst>
                    <a:ext uri="{9D8B030D-6E8A-4147-A177-3AD203B41FA5}">
                      <a16:colId xmlns:a16="http://schemas.microsoft.com/office/drawing/2014/main" val="4266424644"/>
                    </a:ext>
                  </a:extLst>
                </a:gridCol>
                <a:gridCol w="751540">
                  <a:extLst>
                    <a:ext uri="{9D8B030D-6E8A-4147-A177-3AD203B41FA5}">
                      <a16:colId xmlns:a16="http://schemas.microsoft.com/office/drawing/2014/main" val="547940388"/>
                    </a:ext>
                  </a:extLst>
                </a:gridCol>
                <a:gridCol w="697859">
                  <a:extLst>
                    <a:ext uri="{9D8B030D-6E8A-4147-A177-3AD203B41FA5}">
                      <a16:colId xmlns:a16="http://schemas.microsoft.com/office/drawing/2014/main" val="2350769194"/>
                    </a:ext>
                  </a:extLst>
                </a:gridCol>
                <a:gridCol w="644177">
                  <a:extLst>
                    <a:ext uri="{9D8B030D-6E8A-4147-A177-3AD203B41FA5}">
                      <a16:colId xmlns:a16="http://schemas.microsoft.com/office/drawing/2014/main" val="1023126159"/>
                    </a:ext>
                  </a:extLst>
                </a:gridCol>
                <a:gridCol w="763470">
                  <a:extLst>
                    <a:ext uri="{9D8B030D-6E8A-4147-A177-3AD203B41FA5}">
                      <a16:colId xmlns:a16="http://schemas.microsoft.com/office/drawing/2014/main" val="3406618933"/>
                    </a:ext>
                  </a:extLst>
                </a:gridCol>
                <a:gridCol w="742593">
                  <a:extLst>
                    <a:ext uri="{9D8B030D-6E8A-4147-A177-3AD203B41FA5}">
                      <a16:colId xmlns:a16="http://schemas.microsoft.com/office/drawing/2014/main" val="59386407"/>
                    </a:ext>
                  </a:extLst>
                </a:gridCol>
              </a:tblGrid>
              <a:tr h="1031821">
                <a:tc>
                  <a:txBody>
                    <a:bodyPr/>
                    <a:lstStyle/>
                    <a:p>
                      <a:pPr algn="l" fontAlgn="ct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Decision Tree</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Decision Tree Estimator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dirty="0">
                          <a:effectLst/>
                        </a:rPr>
                        <a:t>Random Forest Estimator</a:t>
                      </a:r>
                      <a:endParaRPr lang="en-US" sz="1000" b="1" i="0" u="none" strike="noStrike" dirty="0">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Random Forest Tuned</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Bagging Classifier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Bagging Estimator Tuned</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Adaboost Classifier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Adabosst Classifier Tuned</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Gradient Boost Classifier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Gradient Boost Classifier Tuned</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XGBoost Classifier</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XGBoost Classifier Tuned</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Stacking Classifier</a:t>
                      </a:r>
                      <a:endParaRPr lang="en-US" sz="1000" b="1" i="0" u="none" strike="noStrike">
                        <a:solidFill>
                          <a:srgbClr val="000000"/>
                        </a:solidFill>
                        <a:effectLst/>
                        <a:latin typeface="Arial" panose="020B0604020202020204" pitchFamily="34" charset="0"/>
                      </a:endParaRPr>
                    </a:p>
                  </a:txBody>
                  <a:tcPr marL="8972" marR="8972" marT="8972" marB="0" anchor="ctr"/>
                </a:tc>
                <a:extLst>
                  <a:ext uri="{0D108BD9-81ED-4DB2-BD59-A6C34878D82A}">
                    <a16:rowId xmlns:a16="http://schemas.microsoft.com/office/drawing/2014/main" val="2082750712"/>
                  </a:ext>
                </a:extLst>
              </a:tr>
              <a:tr h="269169">
                <a:tc>
                  <a:txBody>
                    <a:bodyPr/>
                    <a:lstStyle/>
                    <a:p>
                      <a:pPr algn="ctr" fontAlgn="ctr"/>
                      <a:r>
                        <a:rPr lang="en-US" sz="1000" u="none" strike="noStrike">
                          <a:effectLst/>
                        </a:rPr>
                        <a:t>Accuracy</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0.652433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0.707064</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0.72292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0.740502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0.69686</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0.722606</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0.727473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0.715228</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0.740502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0.740973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0.740502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0.740659</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0.742386</a:t>
                      </a:r>
                      <a:endParaRPr lang="en-US" sz="1000" b="0" i="0" u="none" strike="noStrike">
                        <a:solidFill>
                          <a:srgbClr val="000000"/>
                        </a:solidFill>
                        <a:effectLst/>
                        <a:latin typeface="Arial" panose="020B0604020202020204" pitchFamily="34" charset="0"/>
                      </a:endParaRPr>
                    </a:p>
                  </a:txBody>
                  <a:tcPr marL="8972" marR="8972" marT="8972" marB="0" anchor="ctr"/>
                </a:tc>
                <a:extLst>
                  <a:ext uri="{0D108BD9-81ED-4DB2-BD59-A6C34878D82A}">
                    <a16:rowId xmlns:a16="http://schemas.microsoft.com/office/drawing/2014/main" val="3767173563"/>
                  </a:ext>
                </a:extLst>
              </a:tr>
              <a:tr h="269169">
                <a:tc>
                  <a:txBody>
                    <a:bodyPr/>
                    <a:lstStyle/>
                    <a:p>
                      <a:pPr algn="ctr" fontAlgn="ctr"/>
                      <a:r>
                        <a:rPr lang="en-US" sz="1000" u="none" strike="noStrike">
                          <a:effectLst/>
                        </a:rPr>
                        <a:t>Recall</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0.73678</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0.93161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0.847239</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0.888132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0.77462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0.896357</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0.883901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0.783549</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0.873325</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0.872385</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0.877321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0.877321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0.86745</a:t>
                      </a:r>
                      <a:endParaRPr lang="en-US" sz="1000" b="0" i="0" u="none" strike="noStrike">
                        <a:solidFill>
                          <a:srgbClr val="000000"/>
                        </a:solidFill>
                        <a:effectLst/>
                        <a:latin typeface="Arial" panose="020B0604020202020204" pitchFamily="34" charset="0"/>
                      </a:endParaRPr>
                    </a:p>
                  </a:txBody>
                  <a:tcPr marL="8972" marR="8972" marT="8972" marB="0" anchor="ctr"/>
                </a:tc>
                <a:extLst>
                  <a:ext uri="{0D108BD9-81ED-4DB2-BD59-A6C34878D82A}">
                    <a16:rowId xmlns:a16="http://schemas.microsoft.com/office/drawing/2014/main" val="2208405426"/>
                  </a:ext>
                </a:extLst>
              </a:tr>
              <a:tr h="269169">
                <a:tc>
                  <a:txBody>
                    <a:bodyPr/>
                    <a:lstStyle/>
                    <a:p>
                      <a:pPr algn="ctr" fontAlgn="ctr"/>
                      <a:r>
                        <a:rPr lang="en-US" sz="1000" u="none" strike="noStrike">
                          <a:effectLst/>
                        </a:rPr>
                        <a:t>Precision</a:t>
                      </a:r>
                      <a:endParaRPr lang="en-US" sz="1000" b="1"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0.74131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0.715653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0.763771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0.76251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0.77226</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0.742023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0.751749</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0.788739</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0.769358</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0.770284</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0.767475</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0.767633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0.774119</a:t>
                      </a:r>
                      <a:endParaRPr lang="en-US" sz="1000" b="0" i="0" u="none" strike="noStrike">
                        <a:solidFill>
                          <a:srgbClr val="000000"/>
                        </a:solidFill>
                        <a:effectLst/>
                        <a:latin typeface="Arial" panose="020B0604020202020204" pitchFamily="34" charset="0"/>
                      </a:endParaRPr>
                    </a:p>
                  </a:txBody>
                  <a:tcPr marL="8972" marR="8972" marT="8972" marB="0" anchor="ctr"/>
                </a:tc>
                <a:extLst>
                  <a:ext uri="{0D108BD9-81ED-4DB2-BD59-A6C34878D82A}">
                    <a16:rowId xmlns:a16="http://schemas.microsoft.com/office/drawing/2014/main" val="3179714241"/>
                  </a:ext>
                </a:extLst>
              </a:tr>
              <a:tr h="269169">
                <a:tc>
                  <a:txBody>
                    <a:bodyPr/>
                    <a:lstStyle/>
                    <a:p>
                      <a:pPr algn="ctr" fontAlgn="ctr"/>
                      <a:r>
                        <a:rPr lang="en-US" sz="1000" u="none" strike="noStrike" dirty="0">
                          <a:effectLst/>
                        </a:rPr>
                        <a:t>F1</a:t>
                      </a:r>
                      <a:endParaRPr lang="en-US" sz="1000" b="1" i="0" u="none" strike="noStrike" dirty="0">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dirty="0">
                          <a:effectLst/>
                        </a:rPr>
                        <a:t>0.739038</a:t>
                      </a:r>
                      <a:endParaRPr lang="en-US" sz="1000" b="0" i="0" u="none" strike="noStrike" dirty="0">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0.809475</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0.803343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0.820541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0.77344</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0.811921</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0.812486</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0.786135</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0.818052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0.818162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0.81873</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a:effectLst/>
                        </a:rPr>
                        <a:t>0.81882</a:t>
                      </a:r>
                      <a:endParaRPr lang="en-US" sz="1000" b="0" i="0" u="none" strike="noStrike">
                        <a:solidFill>
                          <a:srgbClr val="000000"/>
                        </a:solidFill>
                        <a:effectLst/>
                        <a:latin typeface="Arial" panose="020B0604020202020204" pitchFamily="34" charset="0"/>
                      </a:endParaRPr>
                    </a:p>
                  </a:txBody>
                  <a:tcPr marL="8972" marR="8972" marT="8972" marB="0" anchor="ctr"/>
                </a:tc>
                <a:tc>
                  <a:txBody>
                    <a:bodyPr/>
                    <a:lstStyle/>
                    <a:p>
                      <a:pPr algn="ctr" fontAlgn="ctr"/>
                      <a:r>
                        <a:rPr lang="en-US" sz="1000" u="none" strike="noStrike" dirty="0">
                          <a:effectLst/>
                        </a:rPr>
                        <a:t>0.818131 </a:t>
                      </a:r>
                      <a:endParaRPr lang="en-US" sz="1000" b="0" i="0" u="none" strike="noStrike" dirty="0">
                        <a:solidFill>
                          <a:srgbClr val="000000"/>
                        </a:solidFill>
                        <a:effectLst/>
                        <a:latin typeface="Arial" panose="020B0604020202020204" pitchFamily="34" charset="0"/>
                      </a:endParaRPr>
                    </a:p>
                  </a:txBody>
                  <a:tcPr marL="8972" marR="8972" marT="8972" marB="0" anchor="ctr"/>
                </a:tc>
                <a:extLst>
                  <a:ext uri="{0D108BD9-81ED-4DB2-BD59-A6C34878D82A}">
                    <a16:rowId xmlns:a16="http://schemas.microsoft.com/office/drawing/2014/main" val="2742213851"/>
                  </a:ext>
                </a:extLst>
              </a:tr>
            </a:tbl>
          </a:graphicData>
        </a:graphic>
      </p:graphicFrame>
    </p:spTree>
    <p:extLst>
      <p:ext uri="{BB962C8B-B14F-4D97-AF65-F5344CB8AC3E}">
        <p14:creationId xmlns:p14="http://schemas.microsoft.com/office/powerpoint/2010/main" val="47194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BAF8-5501-9B67-0F3C-2D1348E92039}"/>
              </a:ext>
            </a:extLst>
          </p:cNvPr>
          <p:cNvSpPr>
            <a:spLocks noGrp="1"/>
          </p:cNvSpPr>
          <p:nvPr>
            <p:ph type="title"/>
          </p:nvPr>
        </p:nvSpPr>
        <p:spPr>
          <a:xfrm>
            <a:off x="838200" y="365125"/>
            <a:ext cx="10812332" cy="1325563"/>
          </a:xfrm>
        </p:spPr>
        <p:txBody>
          <a:bodyPr/>
          <a:lstStyle/>
          <a:p>
            <a:pPr algn="ctr"/>
            <a:r>
              <a:rPr lang="en-US" dirty="0"/>
              <a:t>Contents</a:t>
            </a:r>
          </a:p>
        </p:txBody>
      </p:sp>
      <p:sp>
        <p:nvSpPr>
          <p:cNvPr id="3" name="TextBox 2">
            <a:extLst>
              <a:ext uri="{FF2B5EF4-FFF2-40B4-BE49-F238E27FC236}">
                <a16:creationId xmlns:a16="http://schemas.microsoft.com/office/drawing/2014/main" id="{DB64F39D-481F-F1B0-50D5-812490F69C48}"/>
              </a:ext>
            </a:extLst>
          </p:cNvPr>
          <p:cNvSpPr txBox="1"/>
          <p:nvPr/>
        </p:nvSpPr>
        <p:spPr>
          <a:xfrm>
            <a:off x="1461649" y="1901250"/>
            <a:ext cx="956543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Executive Summary</a:t>
            </a:r>
          </a:p>
          <a:p>
            <a:pPr marL="285750" indent="-285750">
              <a:buFont typeface="Arial" panose="020B0604020202020204" pitchFamily="34" charset="0"/>
              <a:buChar char="•"/>
            </a:pPr>
            <a:r>
              <a:rPr lang="en-US" sz="3200" dirty="0"/>
              <a:t>Business Problem / Solution Approach</a:t>
            </a:r>
          </a:p>
          <a:p>
            <a:pPr marL="285750" indent="-285750">
              <a:buFont typeface="Arial" panose="020B0604020202020204" pitchFamily="34" charset="0"/>
              <a:buChar char="•"/>
            </a:pPr>
            <a:r>
              <a:rPr lang="en-US" sz="3200" dirty="0"/>
              <a:t>Statistical Summary</a:t>
            </a:r>
          </a:p>
          <a:p>
            <a:pPr marL="285750" indent="-285750">
              <a:buFont typeface="Arial" panose="020B0604020202020204" pitchFamily="34" charset="0"/>
              <a:buChar char="•"/>
            </a:pPr>
            <a:r>
              <a:rPr lang="en-US" sz="3200" dirty="0"/>
              <a:t>EDA Results</a:t>
            </a:r>
          </a:p>
          <a:p>
            <a:pPr marL="285750" indent="-285750">
              <a:buFont typeface="Arial" panose="020B0604020202020204" pitchFamily="34" charset="0"/>
              <a:buChar char="•"/>
            </a:pPr>
            <a:r>
              <a:rPr lang="en-US" sz="3200" dirty="0"/>
              <a:t>Data Preprocessing</a:t>
            </a:r>
          </a:p>
          <a:p>
            <a:pPr marL="285750" indent="-285750">
              <a:buFont typeface="Arial" panose="020B0604020202020204" pitchFamily="34" charset="0"/>
              <a:buChar char="•"/>
            </a:pPr>
            <a:r>
              <a:rPr lang="en-US" sz="3200" dirty="0"/>
              <a:t>Model Performance Summary </a:t>
            </a:r>
          </a:p>
          <a:p>
            <a:pPr marL="285750" indent="-285750">
              <a:buFont typeface="Arial" panose="020B0604020202020204" pitchFamily="34" charset="0"/>
              <a:buChar char="•"/>
            </a:pPr>
            <a:r>
              <a:rPr lang="en-US" sz="3200" dirty="0"/>
              <a:t>Insights and Recommendations</a:t>
            </a:r>
          </a:p>
        </p:txBody>
      </p:sp>
    </p:spTree>
    <p:extLst>
      <p:ext uri="{BB962C8B-B14F-4D97-AF65-F5344CB8AC3E}">
        <p14:creationId xmlns:p14="http://schemas.microsoft.com/office/powerpoint/2010/main" val="251379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A4A0-FC5E-7D88-55A8-6E5EC1595CCE}"/>
              </a:ext>
            </a:extLst>
          </p:cNvPr>
          <p:cNvSpPr>
            <a:spLocks noGrp="1"/>
          </p:cNvSpPr>
          <p:nvPr>
            <p:ph type="title"/>
          </p:nvPr>
        </p:nvSpPr>
        <p:spPr>
          <a:xfrm>
            <a:off x="838200" y="365126"/>
            <a:ext cx="10515600" cy="517001"/>
          </a:xfrm>
        </p:spPr>
        <p:txBody>
          <a:bodyPr>
            <a:normAutofit fontScale="90000"/>
          </a:bodyPr>
          <a:lstStyle/>
          <a:p>
            <a:r>
              <a:rPr lang="en-US" dirty="0"/>
              <a:t>Overview of Final Model and Parameters</a:t>
            </a:r>
          </a:p>
        </p:txBody>
      </p:sp>
      <p:pic>
        <p:nvPicPr>
          <p:cNvPr id="2055" name="Picture 7">
            <a:extLst>
              <a:ext uri="{FF2B5EF4-FFF2-40B4-BE49-F238E27FC236}">
                <a16:creationId xmlns:a16="http://schemas.microsoft.com/office/drawing/2014/main" id="{1CB62DFD-0A6A-7EEB-F888-0F60DC245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242" y="1315453"/>
            <a:ext cx="7908758" cy="54020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D994CF-4F26-DEA9-6AFF-C95404B2F26A}"/>
              </a:ext>
            </a:extLst>
          </p:cNvPr>
          <p:cNvSpPr txBox="1"/>
          <p:nvPr/>
        </p:nvSpPr>
        <p:spPr>
          <a:xfrm>
            <a:off x="307910" y="1091681"/>
            <a:ext cx="3620278" cy="5632311"/>
          </a:xfrm>
          <a:prstGeom prst="rect">
            <a:avLst/>
          </a:prstGeom>
          <a:noFill/>
        </p:spPr>
        <p:txBody>
          <a:bodyPr wrap="square" rtlCol="0">
            <a:spAutoFit/>
          </a:bodyPr>
          <a:lstStyle/>
          <a:p>
            <a:pPr marL="285750" indent="-285750">
              <a:buFont typeface="Arial" panose="020B0604020202020204" pitchFamily="34" charset="0"/>
              <a:buChar char="•"/>
            </a:pPr>
            <a:r>
              <a:rPr lang="en-US" dirty="0"/>
              <a:t>Random Forest gives the highest F1 score of all the models on the test data, but it is overfitting on the training data.  </a:t>
            </a:r>
          </a:p>
          <a:p>
            <a:pPr marL="285750" indent="-285750">
              <a:buFont typeface="Arial" panose="020B0604020202020204" pitchFamily="34" charset="0"/>
              <a:buChar char="•"/>
            </a:pPr>
            <a:r>
              <a:rPr lang="en-US" dirty="0"/>
              <a:t>The majority of the models are overfitting on the training data </a:t>
            </a:r>
          </a:p>
          <a:p>
            <a:pPr marL="285750" indent="-285750">
              <a:buFont typeface="Arial" panose="020B0604020202020204" pitchFamily="34" charset="0"/>
              <a:buChar char="•"/>
            </a:pPr>
            <a:r>
              <a:rPr lang="en-US" dirty="0"/>
              <a:t>Gradient boost is the most consistent in terms of comparing training and test scores.  </a:t>
            </a:r>
          </a:p>
          <a:p>
            <a:pPr marL="285750" indent="-285750">
              <a:buFont typeface="Arial" panose="020B0604020202020204" pitchFamily="34" charset="0"/>
              <a:buChar char="•"/>
            </a:pPr>
            <a:r>
              <a:rPr lang="en-US" dirty="0" err="1"/>
              <a:t>XGBoost</a:t>
            </a:r>
            <a:r>
              <a:rPr lang="en-US" dirty="0"/>
              <a:t> also has consistent scores and has a slightly higher F1 score compared to Gradient Boost</a:t>
            </a:r>
          </a:p>
          <a:p>
            <a:pPr marL="285750" indent="-285750">
              <a:buFont typeface="Arial" panose="020B0604020202020204" pitchFamily="34" charset="0"/>
              <a:buChar char="•"/>
            </a:pPr>
            <a:r>
              <a:rPr lang="en-US" dirty="0"/>
              <a:t>Employees/applicants with High School level is the most important feature followed by whether or not an applicant has job experience in determining whether an applicant will be certified.  </a:t>
            </a:r>
          </a:p>
        </p:txBody>
      </p:sp>
    </p:spTree>
    <p:extLst>
      <p:ext uri="{BB962C8B-B14F-4D97-AF65-F5344CB8AC3E}">
        <p14:creationId xmlns:p14="http://schemas.microsoft.com/office/powerpoint/2010/main" val="68041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7AE4-4B51-501E-3EB0-6ED29BC53CC0}"/>
              </a:ext>
            </a:extLst>
          </p:cNvPr>
          <p:cNvSpPr>
            <a:spLocks noGrp="1"/>
          </p:cNvSpPr>
          <p:nvPr>
            <p:ph type="title"/>
          </p:nvPr>
        </p:nvSpPr>
        <p:spPr>
          <a:xfrm>
            <a:off x="838200" y="365126"/>
            <a:ext cx="10515600" cy="1118442"/>
          </a:xfrm>
        </p:spPr>
        <p:txBody>
          <a:bodyPr/>
          <a:lstStyle/>
          <a:p>
            <a:r>
              <a:rPr lang="en-US" dirty="0"/>
              <a:t>Business Observations</a:t>
            </a:r>
          </a:p>
        </p:txBody>
      </p:sp>
      <p:sp>
        <p:nvSpPr>
          <p:cNvPr id="3" name="TextBox 2">
            <a:extLst>
              <a:ext uri="{FF2B5EF4-FFF2-40B4-BE49-F238E27FC236}">
                <a16:creationId xmlns:a16="http://schemas.microsoft.com/office/drawing/2014/main" id="{66789974-7C17-4B40-963A-BF8B6984D857}"/>
              </a:ext>
            </a:extLst>
          </p:cNvPr>
          <p:cNvSpPr txBox="1"/>
          <p:nvPr/>
        </p:nvSpPr>
        <p:spPr>
          <a:xfrm>
            <a:off x="838200" y="1744824"/>
            <a:ext cx="10339873"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most important feature is employees with high school level education.  Most of the employees with only high school level education were not certified; however, job experience should also be taken into consideration  when deciding the employee’s certification status as this was the 2</a:t>
            </a:r>
            <a:r>
              <a:rPr lang="en-US" sz="2400" baseline="30000" dirty="0"/>
              <a:t>nd</a:t>
            </a:r>
            <a:r>
              <a:rPr lang="en-US" sz="2400" dirty="0"/>
              <a:t> most important feature.</a:t>
            </a:r>
          </a:p>
          <a:p>
            <a:pPr marL="285750" indent="-285750">
              <a:buFont typeface="Arial" panose="020B0604020202020204" pitchFamily="34" charset="0"/>
              <a:buChar char="•"/>
            </a:pPr>
            <a:r>
              <a:rPr lang="en-US" sz="2400" dirty="0"/>
              <a:t>The employees with job experience is the second most important factor in whether the applicants will be certified.  Those with job experience are more likely to become certified.  </a:t>
            </a:r>
          </a:p>
          <a:p>
            <a:pPr marL="285750" indent="-285750">
              <a:buFont typeface="Arial" panose="020B0604020202020204" pitchFamily="34" charset="0"/>
              <a:buChar char="•"/>
            </a:pPr>
            <a:r>
              <a:rPr lang="en-US" sz="2400" dirty="0"/>
              <a:t>Focusing on feature importance, three of the top 5 most important features are based on an employees education, which include High School level, Master’s and Doctorate</a:t>
            </a:r>
          </a:p>
        </p:txBody>
      </p:sp>
    </p:spTree>
    <p:extLst>
      <p:ext uri="{BB962C8B-B14F-4D97-AF65-F5344CB8AC3E}">
        <p14:creationId xmlns:p14="http://schemas.microsoft.com/office/powerpoint/2010/main" val="202980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3" name="Rectangle: Diagonal Corners Snipped 2">
            <a:extLst>
              <a:ext uri="{FF2B5EF4-FFF2-40B4-BE49-F238E27FC236}">
                <a16:creationId xmlns:a16="http://schemas.microsoft.com/office/drawing/2014/main" id="{149C8705-FFDC-0459-C635-7E35DC4E5620}"/>
              </a:ext>
            </a:extLst>
          </p:cNvPr>
          <p:cNvSpPr/>
          <p:nvPr/>
        </p:nvSpPr>
        <p:spPr>
          <a:xfrm>
            <a:off x="2169459" y="2050369"/>
            <a:ext cx="7853082" cy="302289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C68BD87-45A3-420C-9424-B59574B0FCDC}"/>
              </a:ext>
            </a:extLst>
          </p:cNvPr>
          <p:cNvSpPr txBox="1"/>
          <p:nvPr/>
        </p:nvSpPr>
        <p:spPr>
          <a:xfrm>
            <a:off x="4347882" y="3007820"/>
            <a:ext cx="4034118" cy="1107996"/>
          </a:xfrm>
          <a:prstGeom prst="rect">
            <a:avLst/>
          </a:prstGeom>
          <a:noFill/>
        </p:spPr>
        <p:txBody>
          <a:bodyPr wrap="square" rtlCol="0">
            <a:spAutoFit/>
          </a:bodyPr>
          <a:lstStyle/>
          <a:p>
            <a:r>
              <a:rPr lang="en-US" sz="6600" dirty="0"/>
              <a:t>Appendix</a:t>
            </a:r>
          </a:p>
        </p:txBody>
      </p:sp>
    </p:spTree>
    <p:extLst>
      <p:ext uri="{BB962C8B-B14F-4D97-AF65-F5344CB8AC3E}">
        <p14:creationId xmlns:p14="http://schemas.microsoft.com/office/powerpoint/2010/main" val="2266787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CF36-32E5-B0EC-D45C-BB04AF1E88CA}"/>
              </a:ext>
            </a:extLst>
          </p:cNvPr>
          <p:cNvSpPr>
            <a:spLocks noGrp="1"/>
          </p:cNvSpPr>
          <p:nvPr>
            <p:ph type="title"/>
          </p:nvPr>
        </p:nvSpPr>
        <p:spPr/>
        <p:txBody>
          <a:bodyPr/>
          <a:lstStyle/>
          <a:p>
            <a:r>
              <a:rPr lang="en-US" dirty="0"/>
              <a:t>Data Background and Contents</a:t>
            </a:r>
          </a:p>
        </p:txBody>
      </p:sp>
      <p:sp>
        <p:nvSpPr>
          <p:cNvPr id="3" name="TextBox 2">
            <a:extLst>
              <a:ext uri="{FF2B5EF4-FFF2-40B4-BE49-F238E27FC236}">
                <a16:creationId xmlns:a16="http://schemas.microsoft.com/office/drawing/2014/main" id="{0CE2B727-22AB-0A2A-61CB-EEF5CE49B63E}"/>
              </a:ext>
            </a:extLst>
          </p:cNvPr>
          <p:cNvSpPr txBox="1"/>
          <p:nvPr/>
        </p:nvSpPr>
        <p:spPr>
          <a:xfrm>
            <a:off x="925158" y="1850315"/>
            <a:ext cx="1033809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Goal </a:t>
            </a:r>
            <a:r>
              <a:rPr lang="en-US" sz="2400" dirty="0">
                <a:sym typeface="Wingdings" panose="05000000000000000000" pitchFamily="2" charset="2"/>
              </a:rPr>
              <a:t> Build a model that predicts whether applicant will get certified</a:t>
            </a:r>
          </a:p>
          <a:p>
            <a:pPr marL="285750" indent="-285750">
              <a:buFont typeface="Arial" panose="020B0604020202020204" pitchFamily="34" charset="0"/>
              <a:buChar char="•"/>
            </a:pPr>
            <a:r>
              <a:rPr lang="en-US" sz="2400" dirty="0">
                <a:sym typeface="Wingdings" panose="05000000000000000000" pitchFamily="2" charset="2"/>
              </a:rPr>
              <a:t>Before building, the categorical data has to be encoded, which was accomplished with pandas </a:t>
            </a:r>
            <a:r>
              <a:rPr lang="en-US" sz="2400" dirty="0" err="1">
                <a:sym typeface="Wingdings" panose="05000000000000000000" pitchFamily="2" charset="2"/>
              </a:rPr>
              <a:t>get_dummies</a:t>
            </a:r>
            <a:r>
              <a:rPr lang="en-US" sz="2400" dirty="0">
                <a:sym typeface="Wingdings" panose="05000000000000000000" pitchFamily="2" charset="2"/>
              </a:rPr>
              <a:t>.</a:t>
            </a:r>
          </a:p>
          <a:p>
            <a:pPr marL="285750" indent="-285750">
              <a:buFont typeface="Arial" panose="020B0604020202020204" pitchFamily="34" charset="0"/>
              <a:buChar char="•"/>
            </a:pPr>
            <a:r>
              <a:rPr lang="en-US" sz="2400" dirty="0">
                <a:sym typeface="Wingdings" panose="05000000000000000000" pitchFamily="2" charset="2"/>
              </a:rPr>
              <a:t>Data was then split into train and test sets.  </a:t>
            </a:r>
          </a:p>
          <a:p>
            <a:pPr marL="285750" indent="-285750">
              <a:buFont typeface="Arial" panose="020B0604020202020204" pitchFamily="34" charset="0"/>
              <a:buChar char="•"/>
            </a:pPr>
            <a:r>
              <a:rPr lang="en-US" sz="2400" dirty="0">
                <a:sym typeface="Wingdings" panose="05000000000000000000" pitchFamily="2" charset="2"/>
              </a:rPr>
              <a:t>Model Evaluation Criterion</a:t>
            </a:r>
          </a:p>
          <a:p>
            <a:pPr marL="742950" lvl="1" indent="-285750">
              <a:buFont typeface="Arial" panose="020B0604020202020204" pitchFamily="34" charset="0"/>
              <a:buChar char="•"/>
            </a:pPr>
            <a:r>
              <a:rPr lang="en-US" sz="2400" dirty="0">
                <a:sym typeface="Wingdings" panose="05000000000000000000" pitchFamily="2" charset="2"/>
              </a:rPr>
              <a:t>We want to reduce False Negatives and False Positives</a:t>
            </a:r>
          </a:p>
          <a:p>
            <a:pPr marL="742950" lvl="1" indent="-285750">
              <a:buFont typeface="Arial" panose="020B0604020202020204" pitchFamily="34" charset="0"/>
              <a:buChar char="•"/>
            </a:pPr>
            <a:r>
              <a:rPr lang="en-US" sz="2400" dirty="0">
                <a:sym typeface="Wingdings" panose="05000000000000000000" pitchFamily="2" charset="2"/>
              </a:rPr>
              <a:t>To do this, we use F1 score as the metric evaluation of the model.  Greater the F1 score the higher the chances of reducing False Negative and False Positive</a:t>
            </a:r>
          </a:p>
          <a:p>
            <a:pPr marL="285750" indent="-285750">
              <a:buFont typeface="Arial" panose="020B0604020202020204" pitchFamily="34" charset="0"/>
              <a:buChar char="•"/>
            </a:pPr>
            <a:r>
              <a:rPr lang="en-US" sz="2400" dirty="0">
                <a:sym typeface="Wingdings" panose="05000000000000000000" pitchFamily="2" charset="2"/>
              </a:rPr>
              <a:t>Next, the steps in building the Decision Tree, Random Forest and Bagging Classifier will be discussed</a:t>
            </a:r>
            <a:endParaRPr lang="en-US" sz="2400" dirty="0"/>
          </a:p>
        </p:txBody>
      </p:sp>
    </p:spTree>
    <p:extLst>
      <p:ext uri="{BB962C8B-B14F-4D97-AF65-F5344CB8AC3E}">
        <p14:creationId xmlns:p14="http://schemas.microsoft.com/office/powerpoint/2010/main" val="174722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7D78-8C90-C0F5-328E-C8F59A780379}"/>
              </a:ext>
            </a:extLst>
          </p:cNvPr>
          <p:cNvSpPr>
            <a:spLocks noGrp="1"/>
          </p:cNvSpPr>
          <p:nvPr>
            <p:ph type="title"/>
          </p:nvPr>
        </p:nvSpPr>
        <p:spPr>
          <a:xfrm>
            <a:off x="0" y="156579"/>
            <a:ext cx="10515600" cy="616436"/>
          </a:xfrm>
        </p:spPr>
        <p:txBody>
          <a:bodyPr>
            <a:normAutofit fontScale="90000"/>
          </a:bodyPr>
          <a:lstStyle/>
          <a:p>
            <a:r>
              <a:rPr lang="en-US" dirty="0"/>
              <a:t>Model Building – Overview &amp; Decision Tree</a:t>
            </a:r>
          </a:p>
        </p:txBody>
      </p:sp>
      <p:sp>
        <p:nvSpPr>
          <p:cNvPr id="3" name="TextBox 2">
            <a:extLst>
              <a:ext uri="{FF2B5EF4-FFF2-40B4-BE49-F238E27FC236}">
                <a16:creationId xmlns:a16="http://schemas.microsoft.com/office/drawing/2014/main" id="{12ECF7E4-9A9E-5822-9C31-324EABC399F2}"/>
              </a:ext>
            </a:extLst>
          </p:cNvPr>
          <p:cNvSpPr txBox="1"/>
          <p:nvPr/>
        </p:nvSpPr>
        <p:spPr>
          <a:xfrm>
            <a:off x="805928" y="1120676"/>
            <a:ext cx="1051560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We will discuss the model building of the Decision Tree, Random Forest and Bagging Classifier</a:t>
            </a:r>
          </a:p>
          <a:p>
            <a:pPr marL="285750" indent="-285750">
              <a:buFont typeface="Arial" panose="020B0604020202020204" pitchFamily="34" charset="0"/>
              <a:buChar char="•"/>
            </a:pPr>
            <a:r>
              <a:rPr lang="en-US" sz="1600" dirty="0"/>
              <a:t>We first build the models using default parameters and then include hyperparameter tuning afterwards.</a:t>
            </a:r>
          </a:p>
          <a:p>
            <a:pPr marL="285750" indent="-285750">
              <a:buFont typeface="Arial" panose="020B0604020202020204" pitchFamily="34" charset="0"/>
              <a:buChar char="•"/>
            </a:pPr>
            <a:r>
              <a:rPr lang="en-US" sz="1600" dirty="0"/>
              <a:t>The metrics calculated are </a:t>
            </a:r>
            <a:r>
              <a:rPr lang="en-US" sz="1600" dirty="0">
                <a:sym typeface="Wingdings" panose="05000000000000000000" pitchFamily="2" charset="2"/>
              </a:rPr>
              <a:t> Accuracy, Precision, Recall and F1 Score</a:t>
            </a:r>
          </a:p>
          <a:p>
            <a:pPr marL="285750" indent="-285750">
              <a:buFont typeface="Arial" panose="020B0604020202020204" pitchFamily="34" charset="0"/>
              <a:buChar char="•"/>
            </a:pPr>
            <a:r>
              <a:rPr lang="en-US" sz="1600" dirty="0">
                <a:sym typeface="Wingdings" panose="05000000000000000000" pitchFamily="2" charset="2"/>
              </a:rPr>
              <a:t>F1 score is the metric used for evaluation of the model</a:t>
            </a:r>
          </a:p>
          <a:p>
            <a:pPr marL="285750" indent="-285750">
              <a:buFont typeface="Arial" panose="020B0604020202020204" pitchFamily="34" charset="0"/>
              <a:buChar char="•"/>
            </a:pPr>
            <a:r>
              <a:rPr lang="en-US" sz="1600" dirty="0" err="1">
                <a:sym typeface="Wingdings" panose="05000000000000000000" pitchFamily="2" charset="2"/>
              </a:rPr>
              <a:t>GridSearch</a:t>
            </a:r>
            <a:r>
              <a:rPr lang="en-US" sz="1600" dirty="0">
                <a:sym typeface="Wingdings" panose="05000000000000000000" pitchFamily="2" charset="2"/>
              </a:rPr>
              <a:t> is used in hyperparameter tuning---it utilizes cross-validation over the parameter criteria of each model.</a:t>
            </a:r>
          </a:p>
          <a:p>
            <a:pPr marL="285750" indent="-285750">
              <a:buFont typeface="Arial" panose="020B0604020202020204" pitchFamily="34" charset="0"/>
              <a:buChar char="•"/>
            </a:pPr>
            <a:r>
              <a:rPr lang="en-US" sz="1600" dirty="0">
                <a:sym typeface="Wingdings" panose="05000000000000000000" pitchFamily="2" charset="2"/>
              </a:rPr>
              <a:t>We want to achieve the maximum F1 score since the greater the F1 score the greater the chances of reducing False Negatives and False Positives</a:t>
            </a:r>
          </a:p>
          <a:p>
            <a:pPr marL="285750" indent="-285750">
              <a:buFont typeface="Arial" panose="020B0604020202020204" pitchFamily="34" charset="0"/>
              <a:buChar char="•"/>
            </a:pPr>
            <a:r>
              <a:rPr lang="en-US" sz="1600" dirty="0">
                <a:sym typeface="Wingdings" panose="05000000000000000000" pitchFamily="2" charset="2"/>
              </a:rPr>
              <a:t>False Positive = Model predicts that visa will get certified, but it should get denied</a:t>
            </a:r>
          </a:p>
          <a:p>
            <a:pPr marL="285750" indent="-285750">
              <a:buFont typeface="Arial" panose="020B0604020202020204" pitchFamily="34" charset="0"/>
              <a:buChar char="•"/>
            </a:pPr>
            <a:r>
              <a:rPr lang="en-US" sz="1600" dirty="0">
                <a:sym typeface="Wingdings" panose="05000000000000000000" pitchFamily="2" charset="2"/>
              </a:rPr>
              <a:t>False Negative = Model predicts visa will not get certified when it should get certified</a:t>
            </a:r>
          </a:p>
          <a:p>
            <a:pPr marL="285750" indent="-285750">
              <a:buFont typeface="Arial" panose="020B0604020202020204" pitchFamily="34" charset="0"/>
              <a:buChar char="•"/>
            </a:pPr>
            <a:r>
              <a:rPr lang="en-US" sz="1600" dirty="0">
                <a:sym typeface="Wingdings" panose="05000000000000000000" pitchFamily="2" charset="2"/>
              </a:rPr>
              <a:t>2 functions are created to calculate these metrics and we will display a confusion matrix for the number of True Positives, True Negatives, False Positive, False Negatives.</a:t>
            </a:r>
            <a:endParaRPr lang="en-US" sz="1600" dirty="0"/>
          </a:p>
        </p:txBody>
      </p:sp>
      <p:sp>
        <p:nvSpPr>
          <p:cNvPr id="4" name="TextBox 3">
            <a:extLst>
              <a:ext uri="{FF2B5EF4-FFF2-40B4-BE49-F238E27FC236}">
                <a16:creationId xmlns:a16="http://schemas.microsoft.com/office/drawing/2014/main" id="{AC1F9E96-0D91-D961-05EF-EC675EF601C1}"/>
              </a:ext>
            </a:extLst>
          </p:cNvPr>
          <p:cNvSpPr txBox="1"/>
          <p:nvPr/>
        </p:nvSpPr>
        <p:spPr>
          <a:xfrm>
            <a:off x="805928" y="4127422"/>
            <a:ext cx="3087444" cy="369332"/>
          </a:xfrm>
          <a:prstGeom prst="rect">
            <a:avLst/>
          </a:prstGeom>
          <a:noFill/>
        </p:spPr>
        <p:txBody>
          <a:bodyPr wrap="square" rtlCol="0">
            <a:spAutoFit/>
          </a:bodyPr>
          <a:lstStyle/>
          <a:p>
            <a:r>
              <a:rPr lang="en-US" b="1" dirty="0"/>
              <a:t>Decision Tree Model</a:t>
            </a:r>
          </a:p>
        </p:txBody>
      </p:sp>
      <p:sp>
        <p:nvSpPr>
          <p:cNvPr id="5" name="TextBox 4">
            <a:extLst>
              <a:ext uri="{FF2B5EF4-FFF2-40B4-BE49-F238E27FC236}">
                <a16:creationId xmlns:a16="http://schemas.microsoft.com/office/drawing/2014/main" id="{BF31120F-2B99-A009-1D3A-5C7A737ED89C}"/>
              </a:ext>
            </a:extLst>
          </p:cNvPr>
          <p:cNvSpPr txBox="1"/>
          <p:nvPr/>
        </p:nvSpPr>
        <p:spPr>
          <a:xfrm>
            <a:off x="661737" y="4514103"/>
            <a:ext cx="4423611" cy="2523768"/>
          </a:xfrm>
          <a:prstGeom prst="rect">
            <a:avLst/>
          </a:prstGeom>
          <a:noFill/>
        </p:spPr>
        <p:txBody>
          <a:bodyPr wrap="square" rtlCol="0">
            <a:spAutoFit/>
          </a:bodyPr>
          <a:lstStyle/>
          <a:p>
            <a:pPr marL="285750" indent="-285750">
              <a:buFont typeface="Arial" panose="020B0604020202020204" pitchFamily="34" charset="0"/>
              <a:buChar char="•"/>
            </a:pPr>
            <a:r>
              <a:rPr lang="en-US" sz="1400" dirty="0"/>
              <a:t>For default parameters, the </a:t>
            </a:r>
            <a:r>
              <a:rPr lang="en-US" sz="1400" dirty="0" err="1"/>
              <a:t>gini</a:t>
            </a:r>
            <a:r>
              <a:rPr lang="en-US" sz="1400" dirty="0"/>
              <a:t> index criteria is used to split data</a:t>
            </a:r>
          </a:p>
          <a:p>
            <a:pPr marL="285750" indent="-285750">
              <a:buFont typeface="Arial" panose="020B0604020202020204" pitchFamily="34" charset="0"/>
              <a:buChar char="•"/>
            </a:pPr>
            <a:r>
              <a:rPr lang="en-US" sz="1400" dirty="0"/>
              <a:t>Pre-tuning training set performance resulted in 100% for all scores.</a:t>
            </a:r>
          </a:p>
          <a:p>
            <a:pPr marL="285750" indent="-285750">
              <a:buFont typeface="Arial" panose="020B0604020202020204" pitchFamily="34" charset="0"/>
              <a:buChar char="•"/>
            </a:pPr>
            <a:r>
              <a:rPr lang="en-US" sz="1400" dirty="0"/>
              <a:t>This is evidence of overfitting.</a:t>
            </a:r>
          </a:p>
          <a:p>
            <a:pPr marL="285750" indent="-285750">
              <a:buFont typeface="Arial" panose="020B0604020202020204" pitchFamily="34" charset="0"/>
              <a:buChar char="•"/>
            </a:pPr>
            <a:r>
              <a:rPr lang="en-US" sz="1400" dirty="0"/>
              <a:t>Pre-tuning test set performance resulted in</a:t>
            </a:r>
          </a:p>
          <a:p>
            <a:pPr marL="742950" lvl="1" indent="-285750">
              <a:buFont typeface="Arial" panose="020B0604020202020204" pitchFamily="34" charset="0"/>
              <a:buChar char="•"/>
            </a:pPr>
            <a:r>
              <a:rPr lang="en-US" sz="1400" dirty="0"/>
              <a:t>Accuracy – 0.652433 </a:t>
            </a:r>
          </a:p>
          <a:p>
            <a:pPr marL="742950" lvl="1" indent="-285750">
              <a:buFont typeface="Arial" panose="020B0604020202020204" pitchFamily="34" charset="0"/>
              <a:buChar char="•"/>
            </a:pPr>
            <a:r>
              <a:rPr lang="en-US" sz="1400" dirty="0"/>
              <a:t>Recall – 0.73678</a:t>
            </a:r>
          </a:p>
          <a:p>
            <a:pPr marL="742950" lvl="1" indent="-285750">
              <a:buFont typeface="Arial" panose="020B0604020202020204" pitchFamily="34" charset="0"/>
              <a:buChar char="•"/>
            </a:pPr>
            <a:r>
              <a:rPr lang="en-US" sz="1400" dirty="0"/>
              <a:t>Precision – 0.74131</a:t>
            </a:r>
          </a:p>
          <a:p>
            <a:pPr marL="742950" lvl="1" indent="-285750">
              <a:buFont typeface="Arial" panose="020B0604020202020204" pitchFamily="34" charset="0"/>
              <a:buChar char="•"/>
            </a:pPr>
            <a:r>
              <a:rPr lang="en-US" sz="1400" dirty="0"/>
              <a:t>F1 – 0.739038</a:t>
            </a:r>
          </a:p>
          <a:p>
            <a:endParaRPr lang="en-US" dirty="0"/>
          </a:p>
        </p:txBody>
      </p:sp>
      <p:sp>
        <p:nvSpPr>
          <p:cNvPr id="6" name="TextBox 5">
            <a:extLst>
              <a:ext uri="{FF2B5EF4-FFF2-40B4-BE49-F238E27FC236}">
                <a16:creationId xmlns:a16="http://schemas.microsoft.com/office/drawing/2014/main" id="{BC476063-754C-EBF4-843D-BC8DEA9755B7}"/>
              </a:ext>
            </a:extLst>
          </p:cNvPr>
          <p:cNvSpPr txBox="1"/>
          <p:nvPr/>
        </p:nvSpPr>
        <p:spPr>
          <a:xfrm>
            <a:off x="7491475" y="4115981"/>
            <a:ext cx="4423611" cy="3170099"/>
          </a:xfrm>
          <a:prstGeom prst="rect">
            <a:avLst/>
          </a:prstGeom>
          <a:noFill/>
        </p:spPr>
        <p:txBody>
          <a:bodyPr wrap="square" rtlCol="0">
            <a:spAutoFit/>
          </a:bodyPr>
          <a:lstStyle/>
          <a:p>
            <a:r>
              <a:rPr lang="en-US" sz="1400" dirty="0"/>
              <a:t>Hyperparameter – Post-tuning results</a:t>
            </a:r>
          </a:p>
          <a:p>
            <a:pPr marL="285750" indent="-285750">
              <a:buFont typeface="Arial" panose="020B0604020202020204" pitchFamily="34" charset="0"/>
              <a:buChar char="•"/>
            </a:pPr>
            <a:r>
              <a:rPr lang="en-US" sz="1400" dirty="0"/>
              <a:t>Set the class weight to balanced for hyperparameter tuning.</a:t>
            </a:r>
          </a:p>
          <a:p>
            <a:pPr marL="285750" indent="-285750">
              <a:buFont typeface="Arial" panose="020B0604020202020204" pitchFamily="34" charset="0"/>
              <a:buChar char="•"/>
            </a:pPr>
            <a:r>
              <a:rPr lang="en-US" sz="1400" dirty="0"/>
              <a:t>Grid search is used in tuning to find optimum values of hyperparameters</a:t>
            </a:r>
          </a:p>
          <a:p>
            <a:pPr marL="285750" indent="-285750">
              <a:buFont typeface="Arial" panose="020B0604020202020204" pitchFamily="34" charset="0"/>
              <a:buChar char="•"/>
            </a:pPr>
            <a:r>
              <a:rPr lang="en-US" sz="1400" dirty="0"/>
              <a:t>The tuned model has reduced overfitting and increased F1.</a:t>
            </a:r>
          </a:p>
          <a:p>
            <a:pPr marL="285750" indent="-285750">
              <a:buFont typeface="Arial" panose="020B0604020202020204" pitchFamily="34" charset="0"/>
              <a:buChar char="•"/>
            </a:pPr>
            <a:r>
              <a:rPr lang="en-US" sz="1400" dirty="0"/>
              <a:t>Post-tuning test performance</a:t>
            </a:r>
          </a:p>
          <a:p>
            <a:pPr marL="742950" lvl="1" indent="-285750">
              <a:buFont typeface="Arial" panose="020B0604020202020204" pitchFamily="34" charset="0"/>
              <a:buChar char="•"/>
            </a:pPr>
            <a:r>
              <a:rPr lang="en-US" sz="1400" dirty="0"/>
              <a:t>Accuracy – 0.707064</a:t>
            </a:r>
          </a:p>
          <a:p>
            <a:pPr marL="742950" lvl="1" indent="-285750">
              <a:buFont typeface="Arial" panose="020B0604020202020204" pitchFamily="34" charset="0"/>
              <a:buChar char="•"/>
            </a:pPr>
            <a:r>
              <a:rPr lang="en-US" sz="1400" dirty="0"/>
              <a:t>Recall – 0.93161</a:t>
            </a:r>
          </a:p>
          <a:p>
            <a:pPr marL="742950" lvl="1" indent="-285750">
              <a:buFont typeface="Arial" panose="020B0604020202020204" pitchFamily="34" charset="0"/>
              <a:buChar char="•"/>
            </a:pPr>
            <a:r>
              <a:rPr lang="en-US" sz="1400" dirty="0"/>
              <a:t>Precision – 0.715653</a:t>
            </a:r>
          </a:p>
          <a:p>
            <a:pPr marL="742950" lvl="1" indent="-285750">
              <a:buFont typeface="Arial" panose="020B0604020202020204" pitchFamily="34" charset="0"/>
              <a:buChar char="•"/>
            </a:pPr>
            <a:r>
              <a:rPr lang="en-US" sz="1400" dirty="0"/>
              <a:t>F1 – 0.809475</a:t>
            </a:r>
          </a:p>
          <a:p>
            <a:pPr lvl="1"/>
            <a:endParaRPr lang="en-US" sz="1400"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29348530-E9FF-43D4-C7CF-409C2A1311F7}"/>
              </a:ext>
            </a:extLst>
          </p:cNvPr>
          <p:cNvSpPr txBox="1"/>
          <p:nvPr/>
        </p:nvSpPr>
        <p:spPr>
          <a:xfrm>
            <a:off x="5642811" y="4115981"/>
            <a:ext cx="2009274" cy="1015663"/>
          </a:xfrm>
          <a:prstGeom prst="rect">
            <a:avLst/>
          </a:prstGeom>
          <a:noFill/>
        </p:spPr>
        <p:txBody>
          <a:bodyPr wrap="square" rtlCol="0">
            <a:spAutoFit/>
          </a:bodyPr>
          <a:lstStyle/>
          <a:p>
            <a:r>
              <a:rPr lang="en-US" sz="1200" dirty="0"/>
              <a:t>Hyperparameters</a:t>
            </a:r>
          </a:p>
          <a:p>
            <a:pPr marL="171450" indent="-171450">
              <a:buFont typeface="Arial" panose="020B0604020202020204" pitchFamily="34" charset="0"/>
              <a:buChar char="•"/>
            </a:pPr>
            <a:r>
              <a:rPr lang="en-US" sz="1200" dirty="0"/>
              <a:t>Max depth</a:t>
            </a:r>
          </a:p>
          <a:p>
            <a:pPr marL="171450" indent="-171450">
              <a:buFont typeface="Arial" panose="020B0604020202020204" pitchFamily="34" charset="0"/>
              <a:buChar char="•"/>
            </a:pPr>
            <a:r>
              <a:rPr lang="en-US" sz="1200" dirty="0" err="1"/>
              <a:t>Min_samples_leaf</a:t>
            </a:r>
            <a:endParaRPr lang="en-US" sz="1200" dirty="0"/>
          </a:p>
          <a:p>
            <a:pPr marL="171450" indent="-171450">
              <a:buFont typeface="Arial" panose="020B0604020202020204" pitchFamily="34" charset="0"/>
              <a:buChar char="•"/>
            </a:pPr>
            <a:r>
              <a:rPr lang="en-US" sz="1200" dirty="0" err="1"/>
              <a:t>Max_leaf_nodes</a:t>
            </a:r>
            <a:endParaRPr lang="en-US" sz="1200" dirty="0"/>
          </a:p>
          <a:p>
            <a:pPr marL="171450" indent="-171450">
              <a:buFont typeface="Arial" panose="020B0604020202020204" pitchFamily="34" charset="0"/>
              <a:buChar char="•"/>
            </a:pPr>
            <a:r>
              <a:rPr lang="en-US" sz="1200" dirty="0" err="1"/>
              <a:t>Min_impurity_decrease</a:t>
            </a:r>
            <a:endParaRPr lang="en-US" sz="1200" dirty="0"/>
          </a:p>
        </p:txBody>
      </p:sp>
    </p:spTree>
    <p:extLst>
      <p:ext uri="{BB962C8B-B14F-4D97-AF65-F5344CB8AC3E}">
        <p14:creationId xmlns:p14="http://schemas.microsoft.com/office/powerpoint/2010/main" val="3398658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7E36-706D-24E1-4EE8-627B50313B6E}"/>
              </a:ext>
            </a:extLst>
          </p:cNvPr>
          <p:cNvSpPr>
            <a:spLocks noGrp="1"/>
          </p:cNvSpPr>
          <p:nvPr>
            <p:ph type="title"/>
          </p:nvPr>
        </p:nvSpPr>
        <p:spPr>
          <a:xfrm>
            <a:off x="0" y="245923"/>
            <a:ext cx="10515600" cy="506162"/>
          </a:xfrm>
        </p:spPr>
        <p:txBody>
          <a:bodyPr>
            <a:normAutofit fontScale="90000"/>
          </a:bodyPr>
          <a:lstStyle/>
          <a:p>
            <a:r>
              <a:rPr lang="en-US" dirty="0"/>
              <a:t>Model Building - Bagging</a:t>
            </a:r>
          </a:p>
        </p:txBody>
      </p:sp>
      <p:sp>
        <p:nvSpPr>
          <p:cNvPr id="5" name="TextBox 4">
            <a:extLst>
              <a:ext uri="{FF2B5EF4-FFF2-40B4-BE49-F238E27FC236}">
                <a16:creationId xmlns:a16="http://schemas.microsoft.com/office/drawing/2014/main" id="{730F05A0-8B34-A85C-D151-8991FAC1F517}"/>
              </a:ext>
            </a:extLst>
          </p:cNvPr>
          <p:cNvSpPr txBox="1"/>
          <p:nvPr/>
        </p:nvSpPr>
        <p:spPr>
          <a:xfrm>
            <a:off x="449179" y="980896"/>
            <a:ext cx="4808621" cy="1200329"/>
          </a:xfrm>
          <a:prstGeom prst="rect">
            <a:avLst/>
          </a:prstGeom>
          <a:noFill/>
        </p:spPr>
        <p:txBody>
          <a:bodyPr wrap="square" rtlCol="0">
            <a:spAutoFit/>
          </a:bodyPr>
          <a:lstStyle/>
          <a:p>
            <a:r>
              <a:rPr lang="en-US" dirty="0"/>
              <a:t>Pre-tuned Model (Default)</a:t>
            </a:r>
          </a:p>
          <a:p>
            <a:pPr marL="285750" indent="-285750">
              <a:buFont typeface="Arial" panose="020B0604020202020204" pitchFamily="34" charset="0"/>
              <a:buChar char="•"/>
            </a:pPr>
            <a:r>
              <a:rPr lang="en-US" dirty="0"/>
              <a:t>Base estimator is Decision Tree by default</a:t>
            </a:r>
          </a:p>
          <a:p>
            <a:pPr marL="285750" indent="-285750">
              <a:buFont typeface="Arial" panose="020B0604020202020204" pitchFamily="34" charset="0"/>
              <a:buChar char="•"/>
            </a:pPr>
            <a:r>
              <a:rPr lang="en-US" dirty="0"/>
              <a:t>Model is overfitting on training set and test performance is not great</a:t>
            </a:r>
          </a:p>
        </p:txBody>
      </p:sp>
      <p:graphicFrame>
        <p:nvGraphicFramePr>
          <p:cNvPr id="7" name="Table 6">
            <a:extLst>
              <a:ext uri="{FF2B5EF4-FFF2-40B4-BE49-F238E27FC236}">
                <a16:creationId xmlns:a16="http://schemas.microsoft.com/office/drawing/2014/main" id="{E1DC3467-693D-6921-1B8F-95A457334B76}"/>
              </a:ext>
            </a:extLst>
          </p:cNvPr>
          <p:cNvGraphicFramePr>
            <a:graphicFrameLocks noGrp="1"/>
          </p:cNvGraphicFramePr>
          <p:nvPr>
            <p:extLst>
              <p:ext uri="{D42A27DB-BD31-4B8C-83A1-F6EECF244321}">
                <p14:modId xmlns:p14="http://schemas.microsoft.com/office/powerpoint/2010/main" val="1396788187"/>
              </p:ext>
            </p:extLst>
          </p:nvPr>
        </p:nvGraphicFramePr>
        <p:xfrm>
          <a:off x="293771" y="4011015"/>
          <a:ext cx="4808621" cy="1137429"/>
        </p:xfrm>
        <a:graphic>
          <a:graphicData uri="http://schemas.openxmlformats.org/drawingml/2006/table">
            <a:tbl>
              <a:tblPr>
                <a:tableStyleId>{5C22544A-7EE6-4342-B048-85BDC9FD1C3A}</a:tableStyleId>
              </a:tblPr>
              <a:tblGrid>
                <a:gridCol w="1309218">
                  <a:extLst>
                    <a:ext uri="{9D8B030D-6E8A-4147-A177-3AD203B41FA5}">
                      <a16:colId xmlns:a16="http://schemas.microsoft.com/office/drawing/2014/main" val="2366611853"/>
                    </a:ext>
                  </a:extLst>
                </a:gridCol>
                <a:gridCol w="1064503">
                  <a:extLst>
                    <a:ext uri="{9D8B030D-6E8A-4147-A177-3AD203B41FA5}">
                      <a16:colId xmlns:a16="http://schemas.microsoft.com/office/drawing/2014/main" val="2451628328"/>
                    </a:ext>
                  </a:extLst>
                </a:gridCol>
                <a:gridCol w="1309218">
                  <a:extLst>
                    <a:ext uri="{9D8B030D-6E8A-4147-A177-3AD203B41FA5}">
                      <a16:colId xmlns:a16="http://schemas.microsoft.com/office/drawing/2014/main" val="309663491"/>
                    </a:ext>
                  </a:extLst>
                </a:gridCol>
                <a:gridCol w="1125682">
                  <a:extLst>
                    <a:ext uri="{9D8B030D-6E8A-4147-A177-3AD203B41FA5}">
                      <a16:colId xmlns:a16="http://schemas.microsoft.com/office/drawing/2014/main" val="306374754"/>
                    </a:ext>
                  </a:extLst>
                </a:gridCol>
              </a:tblGrid>
              <a:tr h="85202">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Precision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6959807"/>
                  </a:ext>
                </a:extLst>
              </a:tr>
              <a:tr h="240066">
                <a:tc>
                  <a:txBody>
                    <a:bodyPr/>
                    <a:lstStyle/>
                    <a:p>
                      <a:pPr algn="ctr" fontAlgn="ctr"/>
                      <a:r>
                        <a:rPr lang="en-US" sz="1100" u="none" strike="noStrike">
                          <a:effectLst/>
                        </a:rPr>
                        <a:t>0.985139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0.984486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0.993202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0.988825</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0770827"/>
                  </a:ext>
                </a:extLst>
              </a:tr>
              <a:tr h="240066">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3715296"/>
                  </a:ext>
                </a:extLst>
              </a:tr>
              <a:tr h="240066">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8719803"/>
                  </a:ext>
                </a:extLst>
              </a:tr>
              <a:tr h="240066">
                <a:tc>
                  <a:txBody>
                    <a:bodyPr/>
                    <a:lstStyle/>
                    <a:p>
                      <a:pPr algn="ctr" fontAlgn="b"/>
                      <a:r>
                        <a:rPr lang="en-US" sz="1100" u="none" strike="noStrike" dirty="0">
                          <a:effectLst/>
                        </a:rPr>
                        <a:t>0.69686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0.774618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0.772259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0.773437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7752001"/>
                  </a:ext>
                </a:extLst>
              </a:tr>
            </a:tbl>
          </a:graphicData>
        </a:graphic>
      </p:graphicFrame>
      <p:graphicFrame>
        <p:nvGraphicFramePr>
          <p:cNvPr id="8" name="Table 7">
            <a:extLst>
              <a:ext uri="{FF2B5EF4-FFF2-40B4-BE49-F238E27FC236}">
                <a16:creationId xmlns:a16="http://schemas.microsoft.com/office/drawing/2014/main" id="{D1F2F4FB-3444-5119-A58F-CC287BD43E1B}"/>
              </a:ext>
            </a:extLst>
          </p:cNvPr>
          <p:cNvGraphicFramePr>
            <a:graphicFrameLocks noGrp="1"/>
          </p:cNvGraphicFramePr>
          <p:nvPr>
            <p:extLst>
              <p:ext uri="{D42A27DB-BD31-4B8C-83A1-F6EECF244321}">
                <p14:modId xmlns:p14="http://schemas.microsoft.com/office/powerpoint/2010/main" val="3772456083"/>
              </p:ext>
            </p:extLst>
          </p:nvPr>
        </p:nvGraphicFramePr>
        <p:xfrm>
          <a:off x="293771" y="5623337"/>
          <a:ext cx="4497806" cy="1135805"/>
        </p:xfrm>
        <a:graphic>
          <a:graphicData uri="http://schemas.openxmlformats.org/drawingml/2006/table">
            <a:tbl>
              <a:tblPr>
                <a:tableStyleId>{5C22544A-7EE6-4342-B048-85BDC9FD1C3A}</a:tableStyleId>
              </a:tblPr>
              <a:tblGrid>
                <a:gridCol w="1080837">
                  <a:extLst>
                    <a:ext uri="{9D8B030D-6E8A-4147-A177-3AD203B41FA5}">
                      <a16:colId xmlns:a16="http://schemas.microsoft.com/office/drawing/2014/main" val="2777025084"/>
                    </a:ext>
                  </a:extLst>
                </a:gridCol>
                <a:gridCol w="1139454">
                  <a:extLst>
                    <a:ext uri="{9D8B030D-6E8A-4147-A177-3AD203B41FA5}">
                      <a16:colId xmlns:a16="http://schemas.microsoft.com/office/drawing/2014/main" val="3284572461"/>
                    </a:ext>
                  </a:extLst>
                </a:gridCol>
                <a:gridCol w="1224594">
                  <a:extLst>
                    <a:ext uri="{9D8B030D-6E8A-4147-A177-3AD203B41FA5}">
                      <a16:colId xmlns:a16="http://schemas.microsoft.com/office/drawing/2014/main" val="1780722704"/>
                    </a:ext>
                  </a:extLst>
                </a:gridCol>
                <a:gridCol w="1052921">
                  <a:extLst>
                    <a:ext uri="{9D8B030D-6E8A-4147-A177-3AD203B41FA5}">
                      <a16:colId xmlns:a16="http://schemas.microsoft.com/office/drawing/2014/main" val="753533355"/>
                    </a:ext>
                  </a:extLst>
                </a:gridCol>
              </a:tblGrid>
              <a:tr h="173461">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9259328"/>
                  </a:ext>
                </a:extLst>
              </a:tr>
              <a:tr h="239660">
                <a:tc>
                  <a:txBody>
                    <a:bodyPr/>
                    <a:lstStyle/>
                    <a:p>
                      <a:pPr algn="ctr" fontAlgn="b"/>
                      <a:r>
                        <a:rPr lang="en-US" sz="1100" u="none" strike="noStrike">
                          <a:effectLst/>
                        </a:rPr>
                        <a:t>0.999843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0.999765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0.999882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783938"/>
                  </a:ext>
                </a:extLst>
              </a:tr>
              <a:tr h="23966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2167596"/>
                  </a:ext>
                </a:extLst>
              </a:tr>
              <a:tr h="23966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7146320"/>
                  </a:ext>
                </a:extLst>
              </a:tr>
              <a:tr h="239660">
                <a:tc>
                  <a:txBody>
                    <a:bodyPr/>
                    <a:lstStyle/>
                    <a:p>
                      <a:pPr algn="ctr" fontAlgn="b"/>
                      <a:r>
                        <a:rPr lang="en-US" sz="1100" u="none" strike="noStrike">
                          <a:effectLst/>
                        </a:rPr>
                        <a:t>0.722606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0.896357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0.742023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0.811921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4211818"/>
                  </a:ext>
                </a:extLst>
              </a:tr>
            </a:tbl>
          </a:graphicData>
        </a:graphic>
      </p:graphicFrame>
      <p:sp>
        <p:nvSpPr>
          <p:cNvPr id="9" name="TextBox 8">
            <a:extLst>
              <a:ext uri="{FF2B5EF4-FFF2-40B4-BE49-F238E27FC236}">
                <a16:creationId xmlns:a16="http://schemas.microsoft.com/office/drawing/2014/main" id="{2EB9980C-8534-C7A0-BC2D-925AB1781945}"/>
              </a:ext>
            </a:extLst>
          </p:cNvPr>
          <p:cNvSpPr txBox="1"/>
          <p:nvPr/>
        </p:nvSpPr>
        <p:spPr>
          <a:xfrm>
            <a:off x="6735681" y="3742932"/>
            <a:ext cx="4808621" cy="3016210"/>
          </a:xfrm>
          <a:prstGeom prst="rect">
            <a:avLst/>
          </a:prstGeom>
          <a:noFill/>
        </p:spPr>
        <p:txBody>
          <a:bodyPr wrap="square" rtlCol="0">
            <a:spAutoFit/>
          </a:bodyPr>
          <a:lstStyle/>
          <a:p>
            <a:r>
              <a:rPr lang="en-US" dirty="0"/>
              <a:t>Tuned Model</a:t>
            </a:r>
          </a:p>
          <a:p>
            <a:pPr marL="285750" indent="-285750">
              <a:buFont typeface="Arial" panose="020B0604020202020204" pitchFamily="34" charset="0"/>
              <a:buChar char="•"/>
            </a:pPr>
            <a:r>
              <a:rPr lang="en-US" dirty="0"/>
              <a:t>Parameters used:</a:t>
            </a:r>
          </a:p>
          <a:p>
            <a:pPr marL="285750" indent="-285750">
              <a:buFont typeface="Arial" panose="020B0604020202020204" pitchFamily="34" charset="0"/>
              <a:buChar char="•"/>
            </a:pPr>
            <a:r>
              <a:rPr lang="en-US" dirty="0"/>
              <a:t>Bootstrap features – this is set to True which chooses features with replacement </a:t>
            </a:r>
          </a:p>
          <a:p>
            <a:pPr marL="742950" lvl="1" indent="-285750">
              <a:buFont typeface="Arial" panose="020B0604020202020204" pitchFamily="34" charset="0"/>
              <a:buChar char="•"/>
            </a:pPr>
            <a:r>
              <a:rPr lang="en-US" sz="1600" dirty="0" err="1"/>
              <a:t>Max_features</a:t>
            </a:r>
            <a:r>
              <a:rPr lang="en-US" sz="1600" dirty="0"/>
              <a:t> –max features provided per tree</a:t>
            </a:r>
          </a:p>
          <a:p>
            <a:pPr marL="742950" lvl="1" indent="-285750">
              <a:buFont typeface="Arial" panose="020B0604020202020204" pitchFamily="34" charset="0"/>
              <a:buChar char="•"/>
            </a:pPr>
            <a:r>
              <a:rPr lang="en-US" sz="1600" dirty="0"/>
              <a:t>Max samples – max number of samples from training data to train each tree</a:t>
            </a:r>
          </a:p>
          <a:p>
            <a:pPr marL="742950" lvl="1" indent="-285750">
              <a:buFont typeface="Arial" panose="020B0604020202020204" pitchFamily="34" charset="0"/>
              <a:buChar char="•"/>
            </a:pPr>
            <a:r>
              <a:rPr lang="en-US" sz="1600" dirty="0"/>
              <a:t>N estimators – number of base estimators</a:t>
            </a:r>
          </a:p>
          <a:p>
            <a:pPr marL="285750" indent="-285750">
              <a:buFont typeface="Arial" panose="020B0604020202020204" pitchFamily="34" charset="0"/>
              <a:buChar char="•"/>
            </a:pPr>
            <a:r>
              <a:rPr lang="en-US" dirty="0"/>
              <a:t>Model is still overfitting on the training data after hyperparameter tuning, but overall the model has improved</a:t>
            </a:r>
          </a:p>
        </p:txBody>
      </p:sp>
      <p:sp>
        <p:nvSpPr>
          <p:cNvPr id="10" name="TextBox 9">
            <a:extLst>
              <a:ext uri="{FF2B5EF4-FFF2-40B4-BE49-F238E27FC236}">
                <a16:creationId xmlns:a16="http://schemas.microsoft.com/office/drawing/2014/main" id="{52308DC4-EC0C-BF51-409B-4215269C1B59}"/>
              </a:ext>
            </a:extLst>
          </p:cNvPr>
          <p:cNvSpPr txBox="1"/>
          <p:nvPr/>
        </p:nvSpPr>
        <p:spPr>
          <a:xfrm>
            <a:off x="138364" y="2334674"/>
            <a:ext cx="480862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test performance on the tuned model improved significantly from the test data on default (pre-tuned) except precision fell to 0.74</a:t>
            </a:r>
          </a:p>
        </p:txBody>
      </p:sp>
      <p:pic>
        <p:nvPicPr>
          <p:cNvPr id="4098" name="Picture 2">
            <a:extLst>
              <a:ext uri="{FF2B5EF4-FFF2-40B4-BE49-F238E27FC236}">
                <a16:creationId xmlns:a16="http://schemas.microsoft.com/office/drawing/2014/main" id="{39BD14D1-E870-3CE4-B5E5-B8F121475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5263" y="1931121"/>
            <a:ext cx="2897558" cy="170120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081BEE3-151D-2FFE-0EAC-A6F3BCAD2EFE}"/>
              </a:ext>
            </a:extLst>
          </p:cNvPr>
          <p:cNvSpPr txBox="1"/>
          <p:nvPr/>
        </p:nvSpPr>
        <p:spPr>
          <a:xfrm>
            <a:off x="449179" y="5245768"/>
            <a:ext cx="2342147" cy="369332"/>
          </a:xfrm>
          <a:prstGeom prst="rect">
            <a:avLst/>
          </a:prstGeom>
          <a:noFill/>
        </p:spPr>
        <p:txBody>
          <a:bodyPr wrap="square" rtlCol="0">
            <a:spAutoFit/>
          </a:bodyPr>
          <a:lstStyle/>
          <a:p>
            <a:r>
              <a:rPr lang="en-US" dirty="0"/>
              <a:t>Post-tuned</a:t>
            </a:r>
          </a:p>
        </p:txBody>
      </p:sp>
      <p:sp>
        <p:nvSpPr>
          <p:cNvPr id="12" name="TextBox 11">
            <a:extLst>
              <a:ext uri="{FF2B5EF4-FFF2-40B4-BE49-F238E27FC236}">
                <a16:creationId xmlns:a16="http://schemas.microsoft.com/office/drawing/2014/main" id="{748ACAB1-A531-7C3A-AA12-9F41D2F2A959}"/>
              </a:ext>
            </a:extLst>
          </p:cNvPr>
          <p:cNvSpPr txBox="1"/>
          <p:nvPr/>
        </p:nvSpPr>
        <p:spPr>
          <a:xfrm>
            <a:off x="604586" y="3632327"/>
            <a:ext cx="1320467" cy="369332"/>
          </a:xfrm>
          <a:prstGeom prst="rect">
            <a:avLst/>
          </a:prstGeom>
          <a:noFill/>
        </p:spPr>
        <p:txBody>
          <a:bodyPr wrap="square" rtlCol="0">
            <a:spAutoFit/>
          </a:bodyPr>
          <a:lstStyle/>
          <a:p>
            <a:r>
              <a:rPr lang="en-US" dirty="0"/>
              <a:t>Pre-tuned</a:t>
            </a:r>
          </a:p>
        </p:txBody>
      </p:sp>
      <p:pic>
        <p:nvPicPr>
          <p:cNvPr id="4100" name="Picture 4">
            <a:extLst>
              <a:ext uri="{FF2B5EF4-FFF2-40B4-BE49-F238E27FC236}">
                <a16:creationId xmlns:a16="http://schemas.microsoft.com/office/drawing/2014/main" id="{2613002C-E284-1D59-65A6-EEF00A9EC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5263" y="98858"/>
            <a:ext cx="2897558" cy="19161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1ACBDC0-8FC8-26D8-5E98-42C1D7DA4C26}"/>
              </a:ext>
            </a:extLst>
          </p:cNvPr>
          <p:cNvSpPr txBox="1"/>
          <p:nvPr/>
        </p:nvSpPr>
        <p:spPr>
          <a:xfrm>
            <a:off x="5855368" y="499004"/>
            <a:ext cx="2550695" cy="2677656"/>
          </a:xfrm>
          <a:prstGeom prst="rect">
            <a:avLst/>
          </a:prstGeom>
          <a:noFill/>
        </p:spPr>
        <p:txBody>
          <a:bodyPr wrap="square" rtlCol="0">
            <a:spAutoFit/>
          </a:bodyPr>
          <a:lstStyle/>
          <a:p>
            <a:r>
              <a:rPr lang="en-US" sz="1400" dirty="0"/>
              <a:t>Pre-tuned is the first matrix and Post-tuned the second</a:t>
            </a:r>
          </a:p>
          <a:p>
            <a:pPr marL="285750" indent="-285750">
              <a:buFont typeface="Arial" panose="020B0604020202020204" pitchFamily="34" charset="0"/>
              <a:buChar char="•"/>
            </a:pPr>
            <a:r>
              <a:rPr lang="en-US" sz="1400" dirty="0"/>
              <a:t>The model predicts those who should be denied certification best. </a:t>
            </a:r>
          </a:p>
          <a:p>
            <a:pPr marL="285750" indent="-285750">
              <a:buFont typeface="Arial" panose="020B0604020202020204" pitchFamily="34" charset="0"/>
              <a:buChar char="•"/>
            </a:pPr>
            <a:r>
              <a:rPr lang="en-US" sz="1400" dirty="0"/>
              <a:t>With precision decreasing after tuning, the model saw an increase in predicting applicants for certification when in fact they should have been denied (False Positives)</a:t>
            </a:r>
          </a:p>
        </p:txBody>
      </p:sp>
    </p:spTree>
    <p:extLst>
      <p:ext uri="{BB962C8B-B14F-4D97-AF65-F5344CB8AC3E}">
        <p14:creationId xmlns:p14="http://schemas.microsoft.com/office/powerpoint/2010/main" val="1808045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1D27-C46C-14C4-85C9-4C31A25FEEAB}"/>
              </a:ext>
            </a:extLst>
          </p:cNvPr>
          <p:cNvSpPr>
            <a:spLocks noGrp="1"/>
          </p:cNvSpPr>
          <p:nvPr>
            <p:ph type="title"/>
          </p:nvPr>
        </p:nvSpPr>
        <p:spPr>
          <a:xfrm>
            <a:off x="0" y="75877"/>
            <a:ext cx="7512698" cy="549274"/>
          </a:xfrm>
        </p:spPr>
        <p:txBody>
          <a:bodyPr>
            <a:normAutofit fontScale="90000"/>
          </a:bodyPr>
          <a:lstStyle/>
          <a:p>
            <a:r>
              <a:rPr lang="en-US" dirty="0"/>
              <a:t>Model Building – Random Forest</a:t>
            </a:r>
          </a:p>
        </p:txBody>
      </p:sp>
      <p:sp>
        <p:nvSpPr>
          <p:cNvPr id="5" name="TextBox 4">
            <a:extLst>
              <a:ext uri="{FF2B5EF4-FFF2-40B4-BE49-F238E27FC236}">
                <a16:creationId xmlns:a16="http://schemas.microsoft.com/office/drawing/2014/main" id="{B55C9DDA-5F66-E82F-C439-1EAA1601CB73}"/>
              </a:ext>
            </a:extLst>
          </p:cNvPr>
          <p:cNvSpPr txBox="1"/>
          <p:nvPr/>
        </p:nvSpPr>
        <p:spPr>
          <a:xfrm>
            <a:off x="307910" y="970384"/>
            <a:ext cx="5570376" cy="6155531"/>
          </a:xfrm>
          <a:prstGeom prst="rect">
            <a:avLst/>
          </a:prstGeom>
          <a:noFill/>
        </p:spPr>
        <p:txBody>
          <a:bodyPr wrap="square" rtlCol="0">
            <a:spAutoFit/>
          </a:bodyPr>
          <a:lstStyle/>
          <a:p>
            <a:r>
              <a:rPr lang="en-US" dirty="0"/>
              <a:t>Pre-tuned model</a:t>
            </a:r>
          </a:p>
          <a:p>
            <a:pPr marL="285750" indent="-285750">
              <a:buFont typeface="Arial" panose="020B0604020202020204" pitchFamily="34" charset="0"/>
              <a:buChar char="•"/>
            </a:pPr>
            <a:r>
              <a:rPr lang="en-US" dirty="0"/>
              <a:t>class weight parameter is set to balanced.  This parameter specifies the weights associated to each class-default value is one.</a:t>
            </a:r>
          </a:p>
          <a:p>
            <a:pPr marL="285750" indent="-285750">
              <a:buFont typeface="Arial" panose="020B0604020202020204" pitchFamily="34" charset="0"/>
              <a:buChar char="•"/>
            </a:pPr>
            <a:r>
              <a:rPr lang="en-US" dirty="0"/>
              <a:t>For this model we set it to ‘balanced’ for pre-tuned model.</a:t>
            </a:r>
          </a:p>
          <a:p>
            <a:pPr marL="285750" indent="-285750">
              <a:buFont typeface="Arial" panose="020B0604020202020204" pitchFamily="34" charset="0"/>
              <a:buChar char="•"/>
            </a:pPr>
            <a:r>
              <a:rPr lang="en-US" dirty="0"/>
              <a:t>The model is suffering from overfitting on the training data.</a:t>
            </a:r>
          </a:p>
          <a:p>
            <a:pPr marL="285750" indent="-285750">
              <a:buFont typeface="Arial" panose="020B0604020202020204" pitchFamily="34" charset="0"/>
              <a:buChar char="•"/>
            </a:pPr>
            <a:r>
              <a:rPr lang="en-US" dirty="0"/>
              <a:t>On the test data, the model seems to generalize well</a:t>
            </a:r>
          </a:p>
          <a:p>
            <a:pPr marL="285750" indent="-285750">
              <a:buFont typeface="Arial" panose="020B0604020202020204" pitchFamily="34" charset="0"/>
              <a:buChar char="•"/>
            </a:pPr>
            <a:r>
              <a:rPr lang="en-US" dirty="0"/>
              <a:t>Based on the class weights, the model is better at identifying the applicants that should be denied certification.</a:t>
            </a:r>
          </a:p>
          <a:p>
            <a:r>
              <a:rPr lang="en-US" sz="1600" dirty="0"/>
              <a:t>Post-tuned</a:t>
            </a:r>
          </a:p>
          <a:p>
            <a:pPr marL="285750" indent="-285750">
              <a:buFont typeface="Arial" panose="020B0604020202020204" pitchFamily="34" charset="0"/>
              <a:buChar char="•"/>
            </a:pPr>
            <a:r>
              <a:rPr lang="en-US" sz="1600" dirty="0"/>
              <a:t>Model has improved overall compared to pre-tuned as it does not appear to be suffering from overfitting.</a:t>
            </a:r>
          </a:p>
          <a:p>
            <a:pPr marL="285750" indent="-285750">
              <a:buFont typeface="Arial" panose="020B0604020202020204" pitchFamily="34" charset="0"/>
              <a:buChar char="•"/>
            </a:pPr>
            <a:r>
              <a:rPr lang="en-US" sz="1600" dirty="0"/>
              <a:t>The training data performed better than test data but both models are comparable.  </a:t>
            </a:r>
          </a:p>
          <a:p>
            <a:pPr marL="285750" indent="-285750">
              <a:buFont typeface="Arial" panose="020B0604020202020204" pitchFamily="34" charset="0"/>
              <a:buChar char="•"/>
            </a:pPr>
            <a:r>
              <a:rPr lang="en-US" sz="1600" dirty="0"/>
              <a:t>The post-tuned model improved its accuracy in predicting applicants that should be denied certification by 3% compared to the pre-tuned model. </a:t>
            </a:r>
          </a:p>
          <a:p>
            <a:pPr marL="285750" indent="-285750">
              <a:buFont typeface="Arial" panose="020B0604020202020204" pitchFamily="34" charset="0"/>
              <a:buChar char="•"/>
            </a:pPr>
            <a:r>
              <a:rPr lang="en-US" sz="1600" dirty="0"/>
              <a:t>The F1 score did improve from pre-tuning to post-tuning from 0.803343 to 0.820541 which is the best score so far.</a:t>
            </a:r>
          </a:p>
          <a:p>
            <a:endParaRPr lang="en-US" dirty="0"/>
          </a:p>
        </p:txBody>
      </p:sp>
      <p:graphicFrame>
        <p:nvGraphicFramePr>
          <p:cNvPr id="6" name="Table 5">
            <a:extLst>
              <a:ext uri="{FF2B5EF4-FFF2-40B4-BE49-F238E27FC236}">
                <a16:creationId xmlns:a16="http://schemas.microsoft.com/office/drawing/2014/main" id="{EBF1EBD7-CB5A-1A9E-0FA9-CE5FF751152E}"/>
              </a:ext>
            </a:extLst>
          </p:cNvPr>
          <p:cNvGraphicFramePr>
            <a:graphicFrameLocks noGrp="1"/>
          </p:cNvGraphicFramePr>
          <p:nvPr>
            <p:extLst>
              <p:ext uri="{D42A27DB-BD31-4B8C-83A1-F6EECF244321}">
                <p14:modId xmlns:p14="http://schemas.microsoft.com/office/powerpoint/2010/main" val="1995323945"/>
              </p:ext>
            </p:extLst>
          </p:nvPr>
        </p:nvGraphicFramePr>
        <p:xfrm>
          <a:off x="8180986" y="4583991"/>
          <a:ext cx="3733800" cy="914400"/>
        </p:xfrm>
        <a:graphic>
          <a:graphicData uri="http://schemas.openxmlformats.org/drawingml/2006/table">
            <a:tbl>
              <a:tblPr>
                <a:tableStyleId>{5C22544A-7EE6-4342-B048-85BDC9FD1C3A}</a:tableStyleId>
              </a:tblPr>
              <a:tblGrid>
                <a:gridCol w="1016582">
                  <a:extLst>
                    <a:ext uri="{9D8B030D-6E8A-4147-A177-3AD203B41FA5}">
                      <a16:colId xmlns:a16="http://schemas.microsoft.com/office/drawing/2014/main" val="3016229115"/>
                    </a:ext>
                  </a:extLst>
                </a:gridCol>
                <a:gridCol w="826566">
                  <a:extLst>
                    <a:ext uri="{9D8B030D-6E8A-4147-A177-3AD203B41FA5}">
                      <a16:colId xmlns:a16="http://schemas.microsoft.com/office/drawing/2014/main" val="3314641763"/>
                    </a:ext>
                  </a:extLst>
                </a:gridCol>
                <a:gridCol w="1016582">
                  <a:extLst>
                    <a:ext uri="{9D8B030D-6E8A-4147-A177-3AD203B41FA5}">
                      <a16:colId xmlns:a16="http://schemas.microsoft.com/office/drawing/2014/main" val="1465628812"/>
                    </a:ext>
                  </a:extLst>
                </a:gridCol>
                <a:gridCol w="874070">
                  <a:extLst>
                    <a:ext uri="{9D8B030D-6E8A-4147-A177-3AD203B41FA5}">
                      <a16:colId xmlns:a16="http://schemas.microsoft.com/office/drawing/2014/main" val="2638290659"/>
                    </a:ext>
                  </a:extLst>
                </a:gridCol>
              </a:tblGrid>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0132167"/>
                  </a:ext>
                </a:extLst>
              </a:tr>
              <a:tr h="182880">
                <a:tc>
                  <a:txBody>
                    <a:bodyPr/>
                    <a:lstStyle/>
                    <a:p>
                      <a:pPr algn="ctr" fontAlgn="ctr"/>
                      <a:r>
                        <a:rPr lang="en-US" sz="1100" u="none" strike="noStrike">
                          <a:effectLst/>
                        </a:rPr>
                        <a:t>0.999895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0.999843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0.999922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3110095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7925302"/>
                  </a:ext>
                </a:extLst>
              </a:tr>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1812637"/>
                  </a:ext>
                </a:extLst>
              </a:tr>
              <a:tr h="182880">
                <a:tc>
                  <a:txBody>
                    <a:bodyPr/>
                    <a:lstStyle/>
                    <a:p>
                      <a:pPr algn="ctr" fontAlgn="b"/>
                      <a:r>
                        <a:rPr lang="en-US" sz="1100" u="none" strike="noStrike">
                          <a:effectLst/>
                        </a:rPr>
                        <a:t>0.722292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0.847239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0.763771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0.803343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417620"/>
                  </a:ext>
                </a:extLst>
              </a:tr>
            </a:tbl>
          </a:graphicData>
        </a:graphic>
      </p:graphicFrame>
      <p:graphicFrame>
        <p:nvGraphicFramePr>
          <p:cNvPr id="7" name="Table 6">
            <a:extLst>
              <a:ext uri="{FF2B5EF4-FFF2-40B4-BE49-F238E27FC236}">
                <a16:creationId xmlns:a16="http://schemas.microsoft.com/office/drawing/2014/main" id="{A896F220-2F44-E2D0-2000-C12F9688E29D}"/>
              </a:ext>
            </a:extLst>
          </p:cNvPr>
          <p:cNvGraphicFramePr>
            <a:graphicFrameLocks noGrp="1"/>
          </p:cNvGraphicFramePr>
          <p:nvPr>
            <p:extLst>
              <p:ext uri="{D42A27DB-BD31-4B8C-83A1-F6EECF244321}">
                <p14:modId xmlns:p14="http://schemas.microsoft.com/office/powerpoint/2010/main" val="2570410299"/>
              </p:ext>
            </p:extLst>
          </p:nvPr>
        </p:nvGraphicFramePr>
        <p:xfrm>
          <a:off x="8180986" y="5867723"/>
          <a:ext cx="3733800" cy="914400"/>
        </p:xfrm>
        <a:graphic>
          <a:graphicData uri="http://schemas.openxmlformats.org/drawingml/2006/table">
            <a:tbl>
              <a:tblPr>
                <a:tableStyleId>{5C22544A-7EE6-4342-B048-85BDC9FD1C3A}</a:tableStyleId>
              </a:tblPr>
              <a:tblGrid>
                <a:gridCol w="1016582">
                  <a:extLst>
                    <a:ext uri="{9D8B030D-6E8A-4147-A177-3AD203B41FA5}">
                      <a16:colId xmlns:a16="http://schemas.microsoft.com/office/drawing/2014/main" val="2559213813"/>
                    </a:ext>
                  </a:extLst>
                </a:gridCol>
                <a:gridCol w="826566">
                  <a:extLst>
                    <a:ext uri="{9D8B030D-6E8A-4147-A177-3AD203B41FA5}">
                      <a16:colId xmlns:a16="http://schemas.microsoft.com/office/drawing/2014/main" val="2091365434"/>
                    </a:ext>
                  </a:extLst>
                </a:gridCol>
                <a:gridCol w="1016582">
                  <a:extLst>
                    <a:ext uri="{9D8B030D-6E8A-4147-A177-3AD203B41FA5}">
                      <a16:colId xmlns:a16="http://schemas.microsoft.com/office/drawing/2014/main" val="2386769598"/>
                    </a:ext>
                  </a:extLst>
                </a:gridCol>
                <a:gridCol w="874070">
                  <a:extLst>
                    <a:ext uri="{9D8B030D-6E8A-4147-A177-3AD203B41FA5}">
                      <a16:colId xmlns:a16="http://schemas.microsoft.com/office/drawing/2014/main" val="4088271593"/>
                    </a:ext>
                  </a:extLst>
                </a:gridCol>
              </a:tblGrid>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1448420"/>
                  </a:ext>
                </a:extLst>
              </a:tr>
              <a:tr h="182880">
                <a:tc>
                  <a:txBody>
                    <a:bodyPr/>
                    <a:lstStyle/>
                    <a:p>
                      <a:pPr algn="ctr" fontAlgn="b"/>
                      <a:r>
                        <a:rPr lang="en-US" sz="1100" u="none" strike="noStrike">
                          <a:effectLst/>
                        </a:rPr>
                        <a:t>0.772946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0.905822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0.78657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0.841994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859450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4886835"/>
                  </a:ext>
                </a:extLst>
              </a:tr>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7364802"/>
                  </a:ext>
                </a:extLst>
              </a:tr>
              <a:tr h="182880">
                <a:tc>
                  <a:txBody>
                    <a:bodyPr/>
                    <a:lstStyle/>
                    <a:p>
                      <a:pPr algn="ctr" fontAlgn="b"/>
                      <a:r>
                        <a:rPr lang="en-US" sz="1100" u="none" strike="noStrike">
                          <a:effectLst/>
                        </a:rPr>
                        <a:t>0.740502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0.888132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0.76251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0.820541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2030900"/>
                  </a:ext>
                </a:extLst>
              </a:tr>
            </a:tbl>
          </a:graphicData>
        </a:graphic>
      </p:graphicFrame>
      <p:pic>
        <p:nvPicPr>
          <p:cNvPr id="5122" name="Picture 2">
            <a:extLst>
              <a:ext uri="{FF2B5EF4-FFF2-40B4-BE49-F238E27FC236}">
                <a16:creationId xmlns:a16="http://schemas.microsoft.com/office/drawing/2014/main" id="{D59F58C5-4AD5-767B-F7CA-A124D8AF6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2173" y="347768"/>
            <a:ext cx="3541043" cy="173770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E59C0B5-5469-6FC5-4188-D339B6F90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2173" y="2293775"/>
            <a:ext cx="3531917" cy="19208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CCABC5-C7F7-050D-7175-40F789A69034}"/>
              </a:ext>
            </a:extLst>
          </p:cNvPr>
          <p:cNvSpPr txBox="1"/>
          <p:nvPr/>
        </p:nvSpPr>
        <p:spPr>
          <a:xfrm>
            <a:off x="8137975" y="4268276"/>
            <a:ext cx="1116932" cy="369332"/>
          </a:xfrm>
          <a:prstGeom prst="rect">
            <a:avLst/>
          </a:prstGeom>
          <a:noFill/>
        </p:spPr>
        <p:txBody>
          <a:bodyPr wrap="square" rtlCol="0">
            <a:spAutoFit/>
          </a:bodyPr>
          <a:lstStyle/>
          <a:p>
            <a:r>
              <a:rPr lang="en-US" dirty="0"/>
              <a:t>Pre-tuned</a:t>
            </a:r>
          </a:p>
        </p:txBody>
      </p:sp>
      <p:sp>
        <p:nvSpPr>
          <p:cNvPr id="9" name="TextBox 8">
            <a:extLst>
              <a:ext uri="{FF2B5EF4-FFF2-40B4-BE49-F238E27FC236}">
                <a16:creationId xmlns:a16="http://schemas.microsoft.com/office/drawing/2014/main" id="{838B0D6A-A53C-2A04-1194-8D7134B687D7}"/>
              </a:ext>
            </a:extLst>
          </p:cNvPr>
          <p:cNvSpPr txBox="1"/>
          <p:nvPr/>
        </p:nvSpPr>
        <p:spPr>
          <a:xfrm>
            <a:off x="8636435" y="-21564"/>
            <a:ext cx="1116932" cy="369332"/>
          </a:xfrm>
          <a:prstGeom prst="rect">
            <a:avLst/>
          </a:prstGeom>
          <a:noFill/>
        </p:spPr>
        <p:txBody>
          <a:bodyPr wrap="square" rtlCol="0">
            <a:spAutoFit/>
          </a:bodyPr>
          <a:lstStyle/>
          <a:p>
            <a:r>
              <a:rPr lang="en-US" dirty="0"/>
              <a:t>Pre-tuned</a:t>
            </a:r>
          </a:p>
        </p:txBody>
      </p:sp>
      <p:sp>
        <p:nvSpPr>
          <p:cNvPr id="10" name="TextBox 9">
            <a:extLst>
              <a:ext uri="{FF2B5EF4-FFF2-40B4-BE49-F238E27FC236}">
                <a16:creationId xmlns:a16="http://schemas.microsoft.com/office/drawing/2014/main" id="{633E2DC0-34C7-BAB9-22FA-75B7AD3137C7}"/>
              </a:ext>
            </a:extLst>
          </p:cNvPr>
          <p:cNvSpPr txBox="1"/>
          <p:nvPr/>
        </p:nvSpPr>
        <p:spPr>
          <a:xfrm>
            <a:off x="8352173" y="1948456"/>
            <a:ext cx="1236944" cy="369332"/>
          </a:xfrm>
          <a:prstGeom prst="rect">
            <a:avLst/>
          </a:prstGeom>
          <a:noFill/>
        </p:spPr>
        <p:txBody>
          <a:bodyPr wrap="square" rtlCol="0">
            <a:spAutoFit/>
          </a:bodyPr>
          <a:lstStyle/>
          <a:p>
            <a:r>
              <a:rPr lang="en-US" dirty="0"/>
              <a:t>Post-tuned</a:t>
            </a:r>
          </a:p>
        </p:txBody>
      </p:sp>
      <p:sp>
        <p:nvSpPr>
          <p:cNvPr id="11" name="TextBox 10">
            <a:extLst>
              <a:ext uri="{FF2B5EF4-FFF2-40B4-BE49-F238E27FC236}">
                <a16:creationId xmlns:a16="http://schemas.microsoft.com/office/drawing/2014/main" id="{050D95BB-81E6-24ED-9EE0-3E01B6927547}"/>
              </a:ext>
            </a:extLst>
          </p:cNvPr>
          <p:cNvSpPr txBox="1"/>
          <p:nvPr/>
        </p:nvSpPr>
        <p:spPr>
          <a:xfrm>
            <a:off x="8017963" y="5503188"/>
            <a:ext cx="1236944" cy="369332"/>
          </a:xfrm>
          <a:prstGeom prst="rect">
            <a:avLst/>
          </a:prstGeom>
          <a:noFill/>
        </p:spPr>
        <p:txBody>
          <a:bodyPr wrap="square" rtlCol="0">
            <a:spAutoFit/>
          </a:bodyPr>
          <a:lstStyle/>
          <a:p>
            <a:r>
              <a:rPr lang="en-US" dirty="0"/>
              <a:t>Post-tuned</a:t>
            </a:r>
          </a:p>
        </p:txBody>
      </p:sp>
    </p:spTree>
    <p:extLst>
      <p:ext uri="{BB962C8B-B14F-4D97-AF65-F5344CB8AC3E}">
        <p14:creationId xmlns:p14="http://schemas.microsoft.com/office/powerpoint/2010/main" val="2272390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1DD4-3C36-FDDE-0D67-B3189D3C9FC7}"/>
              </a:ext>
            </a:extLst>
          </p:cNvPr>
          <p:cNvSpPr>
            <a:spLocks noGrp="1"/>
          </p:cNvSpPr>
          <p:nvPr>
            <p:ph type="title"/>
          </p:nvPr>
        </p:nvSpPr>
        <p:spPr>
          <a:xfrm>
            <a:off x="0" y="0"/>
            <a:ext cx="10515600" cy="539750"/>
          </a:xfrm>
        </p:spPr>
        <p:txBody>
          <a:bodyPr>
            <a:normAutofit fontScale="90000"/>
          </a:bodyPr>
          <a:lstStyle/>
          <a:p>
            <a:r>
              <a:rPr lang="en-US" dirty="0"/>
              <a:t>AdaBoost Model </a:t>
            </a:r>
          </a:p>
        </p:txBody>
      </p:sp>
      <p:graphicFrame>
        <p:nvGraphicFramePr>
          <p:cNvPr id="3" name="Table 2">
            <a:extLst>
              <a:ext uri="{FF2B5EF4-FFF2-40B4-BE49-F238E27FC236}">
                <a16:creationId xmlns:a16="http://schemas.microsoft.com/office/drawing/2014/main" id="{541A9C18-B0EB-23FE-2281-1EBD255987AA}"/>
              </a:ext>
            </a:extLst>
          </p:cNvPr>
          <p:cNvGraphicFramePr>
            <a:graphicFrameLocks noGrp="1"/>
          </p:cNvGraphicFramePr>
          <p:nvPr>
            <p:extLst>
              <p:ext uri="{D42A27DB-BD31-4B8C-83A1-F6EECF244321}">
                <p14:modId xmlns:p14="http://schemas.microsoft.com/office/powerpoint/2010/main" val="435130460"/>
              </p:ext>
            </p:extLst>
          </p:nvPr>
        </p:nvGraphicFramePr>
        <p:xfrm>
          <a:off x="4086226" y="5753100"/>
          <a:ext cx="3733800" cy="914400"/>
        </p:xfrm>
        <a:graphic>
          <a:graphicData uri="http://schemas.openxmlformats.org/drawingml/2006/table">
            <a:tbl>
              <a:tblPr>
                <a:tableStyleId>{5C22544A-7EE6-4342-B048-85BDC9FD1C3A}</a:tableStyleId>
              </a:tblPr>
              <a:tblGrid>
                <a:gridCol w="1016582">
                  <a:extLst>
                    <a:ext uri="{9D8B030D-6E8A-4147-A177-3AD203B41FA5}">
                      <a16:colId xmlns:a16="http://schemas.microsoft.com/office/drawing/2014/main" val="3032036478"/>
                    </a:ext>
                  </a:extLst>
                </a:gridCol>
                <a:gridCol w="826566">
                  <a:extLst>
                    <a:ext uri="{9D8B030D-6E8A-4147-A177-3AD203B41FA5}">
                      <a16:colId xmlns:a16="http://schemas.microsoft.com/office/drawing/2014/main" val="821611705"/>
                    </a:ext>
                  </a:extLst>
                </a:gridCol>
                <a:gridCol w="1016582">
                  <a:extLst>
                    <a:ext uri="{9D8B030D-6E8A-4147-A177-3AD203B41FA5}">
                      <a16:colId xmlns:a16="http://schemas.microsoft.com/office/drawing/2014/main" val="1619952777"/>
                    </a:ext>
                  </a:extLst>
                </a:gridCol>
                <a:gridCol w="874070">
                  <a:extLst>
                    <a:ext uri="{9D8B030D-6E8A-4147-A177-3AD203B41FA5}">
                      <a16:colId xmlns:a16="http://schemas.microsoft.com/office/drawing/2014/main" val="2450205669"/>
                    </a:ext>
                  </a:extLst>
                </a:gridCol>
              </a:tblGrid>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6719087"/>
                  </a:ext>
                </a:extLst>
              </a:tr>
              <a:tr h="182880">
                <a:tc>
                  <a:txBody>
                    <a:bodyPr/>
                    <a:lstStyle/>
                    <a:p>
                      <a:pPr algn="ctr" fontAlgn="ctr"/>
                      <a:r>
                        <a:rPr lang="en-US" sz="1100" u="none" strike="noStrike">
                          <a:effectLst/>
                        </a:rPr>
                        <a:t>0.739403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0.889446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0.760807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0.820113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7559392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5812966"/>
                  </a:ext>
                </a:extLst>
              </a:tr>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585482"/>
                  </a:ext>
                </a:extLst>
              </a:tr>
              <a:tr h="182880">
                <a:tc>
                  <a:txBody>
                    <a:bodyPr/>
                    <a:lstStyle/>
                    <a:p>
                      <a:pPr algn="ctr" fontAlgn="b"/>
                      <a:r>
                        <a:rPr lang="en-US" sz="1100" u="none" strike="noStrike">
                          <a:effectLst/>
                        </a:rPr>
                        <a:t>0.727473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0.883901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0.751749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0.812486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7497183"/>
                  </a:ext>
                </a:extLst>
              </a:tr>
            </a:tbl>
          </a:graphicData>
        </a:graphic>
      </p:graphicFrame>
      <p:graphicFrame>
        <p:nvGraphicFramePr>
          <p:cNvPr id="4" name="Table 3">
            <a:extLst>
              <a:ext uri="{FF2B5EF4-FFF2-40B4-BE49-F238E27FC236}">
                <a16:creationId xmlns:a16="http://schemas.microsoft.com/office/drawing/2014/main" id="{5D20D8BA-7EDF-A8F9-7732-7EC1E9F0A6A4}"/>
              </a:ext>
            </a:extLst>
          </p:cNvPr>
          <p:cNvGraphicFramePr>
            <a:graphicFrameLocks noGrp="1"/>
          </p:cNvGraphicFramePr>
          <p:nvPr>
            <p:extLst>
              <p:ext uri="{D42A27DB-BD31-4B8C-83A1-F6EECF244321}">
                <p14:modId xmlns:p14="http://schemas.microsoft.com/office/powerpoint/2010/main" val="2983520515"/>
              </p:ext>
            </p:extLst>
          </p:nvPr>
        </p:nvGraphicFramePr>
        <p:xfrm>
          <a:off x="8105775" y="5753100"/>
          <a:ext cx="3733800" cy="914400"/>
        </p:xfrm>
        <a:graphic>
          <a:graphicData uri="http://schemas.openxmlformats.org/drawingml/2006/table">
            <a:tbl>
              <a:tblPr>
                <a:tableStyleId>{5C22544A-7EE6-4342-B048-85BDC9FD1C3A}</a:tableStyleId>
              </a:tblPr>
              <a:tblGrid>
                <a:gridCol w="1016582">
                  <a:extLst>
                    <a:ext uri="{9D8B030D-6E8A-4147-A177-3AD203B41FA5}">
                      <a16:colId xmlns:a16="http://schemas.microsoft.com/office/drawing/2014/main" val="3134708651"/>
                    </a:ext>
                  </a:extLst>
                </a:gridCol>
                <a:gridCol w="826566">
                  <a:extLst>
                    <a:ext uri="{9D8B030D-6E8A-4147-A177-3AD203B41FA5}">
                      <a16:colId xmlns:a16="http://schemas.microsoft.com/office/drawing/2014/main" val="1823306332"/>
                    </a:ext>
                  </a:extLst>
                </a:gridCol>
                <a:gridCol w="1016582">
                  <a:extLst>
                    <a:ext uri="{9D8B030D-6E8A-4147-A177-3AD203B41FA5}">
                      <a16:colId xmlns:a16="http://schemas.microsoft.com/office/drawing/2014/main" val="1376556631"/>
                    </a:ext>
                  </a:extLst>
                </a:gridCol>
                <a:gridCol w="874070">
                  <a:extLst>
                    <a:ext uri="{9D8B030D-6E8A-4147-A177-3AD203B41FA5}">
                      <a16:colId xmlns:a16="http://schemas.microsoft.com/office/drawing/2014/main" val="992468202"/>
                    </a:ext>
                  </a:extLst>
                </a:gridCol>
              </a:tblGrid>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5517018"/>
                  </a:ext>
                </a:extLst>
              </a:tr>
              <a:tr h="182880">
                <a:tc>
                  <a:txBody>
                    <a:bodyPr/>
                    <a:lstStyle/>
                    <a:p>
                      <a:pPr algn="ctr" fontAlgn="b"/>
                      <a:r>
                        <a:rPr lang="en-US" sz="1100" u="none" strike="noStrike">
                          <a:effectLst/>
                        </a:rPr>
                        <a:t>0.719362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0.780224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0.795622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0.787848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019602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9375709"/>
                  </a:ext>
                </a:extLst>
              </a:tr>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2170149"/>
                  </a:ext>
                </a:extLst>
              </a:tr>
              <a:tr h="182880">
                <a:tc>
                  <a:txBody>
                    <a:bodyPr/>
                    <a:lstStyle/>
                    <a:p>
                      <a:pPr algn="ctr" fontAlgn="b"/>
                      <a:r>
                        <a:rPr lang="en-US" sz="1100" u="none" strike="noStrike">
                          <a:effectLst/>
                        </a:rPr>
                        <a:t>0.715228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0.783549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0.788739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0.786135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0278547"/>
                  </a:ext>
                </a:extLst>
              </a:tr>
            </a:tbl>
          </a:graphicData>
        </a:graphic>
      </p:graphicFrame>
      <p:sp>
        <p:nvSpPr>
          <p:cNvPr id="5" name="TextBox 4">
            <a:extLst>
              <a:ext uri="{FF2B5EF4-FFF2-40B4-BE49-F238E27FC236}">
                <a16:creationId xmlns:a16="http://schemas.microsoft.com/office/drawing/2014/main" id="{F6DDDEBC-5D72-40F8-B9E4-9211B9A1B3CC}"/>
              </a:ext>
            </a:extLst>
          </p:cNvPr>
          <p:cNvSpPr txBox="1"/>
          <p:nvPr/>
        </p:nvSpPr>
        <p:spPr>
          <a:xfrm>
            <a:off x="8105775" y="5383768"/>
            <a:ext cx="1495425" cy="369332"/>
          </a:xfrm>
          <a:prstGeom prst="rect">
            <a:avLst/>
          </a:prstGeom>
          <a:noFill/>
        </p:spPr>
        <p:txBody>
          <a:bodyPr wrap="square" rtlCol="0">
            <a:spAutoFit/>
          </a:bodyPr>
          <a:lstStyle/>
          <a:p>
            <a:r>
              <a:rPr lang="en-US" dirty="0"/>
              <a:t>Post-tuned</a:t>
            </a:r>
          </a:p>
        </p:txBody>
      </p:sp>
      <p:sp>
        <p:nvSpPr>
          <p:cNvPr id="8" name="TextBox 7">
            <a:extLst>
              <a:ext uri="{FF2B5EF4-FFF2-40B4-BE49-F238E27FC236}">
                <a16:creationId xmlns:a16="http://schemas.microsoft.com/office/drawing/2014/main" id="{DE19A739-875F-2D82-11A2-5C8CF2BAA3DF}"/>
              </a:ext>
            </a:extLst>
          </p:cNvPr>
          <p:cNvSpPr txBox="1"/>
          <p:nvPr/>
        </p:nvSpPr>
        <p:spPr>
          <a:xfrm>
            <a:off x="8696714" y="5834"/>
            <a:ext cx="1495425" cy="369332"/>
          </a:xfrm>
          <a:prstGeom prst="rect">
            <a:avLst/>
          </a:prstGeom>
          <a:noFill/>
        </p:spPr>
        <p:txBody>
          <a:bodyPr wrap="square" rtlCol="0">
            <a:spAutoFit/>
          </a:bodyPr>
          <a:lstStyle/>
          <a:p>
            <a:r>
              <a:rPr lang="en-US" dirty="0"/>
              <a:t>Pre-tuned</a:t>
            </a:r>
          </a:p>
        </p:txBody>
      </p:sp>
      <p:pic>
        <p:nvPicPr>
          <p:cNvPr id="6146" name="Picture 2">
            <a:extLst>
              <a:ext uri="{FF2B5EF4-FFF2-40B4-BE49-F238E27FC236}">
                <a16:creationId xmlns:a16="http://schemas.microsoft.com/office/drawing/2014/main" id="{E73159C3-4270-4FE9-D8BC-485225428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5727" y="281543"/>
            <a:ext cx="3552825" cy="2495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9B42C2-C520-B470-83C9-7515EF2C6C1F}"/>
              </a:ext>
            </a:extLst>
          </p:cNvPr>
          <p:cNvSpPr txBox="1"/>
          <p:nvPr/>
        </p:nvSpPr>
        <p:spPr>
          <a:xfrm>
            <a:off x="8696714" y="2725617"/>
            <a:ext cx="1495425" cy="369332"/>
          </a:xfrm>
          <a:prstGeom prst="rect">
            <a:avLst/>
          </a:prstGeom>
          <a:noFill/>
        </p:spPr>
        <p:txBody>
          <a:bodyPr wrap="square" rtlCol="0">
            <a:spAutoFit/>
          </a:bodyPr>
          <a:lstStyle/>
          <a:p>
            <a:r>
              <a:rPr lang="en-US" dirty="0"/>
              <a:t>Post-tuned</a:t>
            </a:r>
          </a:p>
        </p:txBody>
      </p:sp>
      <p:pic>
        <p:nvPicPr>
          <p:cNvPr id="6148" name="Picture 4">
            <a:extLst>
              <a:ext uri="{FF2B5EF4-FFF2-40B4-BE49-F238E27FC236}">
                <a16:creationId xmlns:a16="http://schemas.microsoft.com/office/drawing/2014/main" id="{D6931EB2-6E14-A70F-BAB8-F8B81AB1D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5727" y="3052802"/>
            <a:ext cx="3552825" cy="24955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9AA6E80-7A38-F652-5E3A-3F195669B33B}"/>
              </a:ext>
            </a:extLst>
          </p:cNvPr>
          <p:cNvSpPr txBox="1"/>
          <p:nvPr/>
        </p:nvSpPr>
        <p:spPr>
          <a:xfrm>
            <a:off x="4086226" y="5307568"/>
            <a:ext cx="1495425" cy="369332"/>
          </a:xfrm>
          <a:prstGeom prst="rect">
            <a:avLst/>
          </a:prstGeom>
          <a:noFill/>
        </p:spPr>
        <p:txBody>
          <a:bodyPr wrap="square" rtlCol="0">
            <a:spAutoFit/>
          </a:bodyPr>
          <a:lstStyle/>
          <a:p>
            <a:r>
              <a:rPr lang="en-US" dirty="0"/>
              <a:t>Pre-tuned</a:t>
            </a:r>
          </a:p>
        </p:txBody>
      </p:sp>
      <p:sp>
        <p:nvSpPr>
          <p:cNvPr id="11" name="TextBox 10">
            <a:extLst>
              <a:ext uri="{FF2B5EF4-FFF2-40B4-BE49-F238E27FC236}">
                <a16:creationId xmlns:a16="http://schemas.microsoft.com/office/drawing/2014/main" id="{079E52C8-C620-40DA-55A8-80F5DCB3D11F}"/>
              </a:ext>
            </a:extLst>
          </p:cNvPr>
          <p:cNvSpPr txBox="1"/>
          <p:nvPr/>
        </p:nvSpPr>
        <p:spPr>
          <a:xfrm>
            <a:off x="676227" y="1299765"/>
            <a:ext cx="706327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Pre-tuned model generalizes best at identifying the applicants that shouldn’t be certified. </a:t>
            </a:r>
          </a:p>
          <a:p>
            <a:pPr marL="285750" indent="-285750">
              <a:buFont typeface="Arial" panose="020B0604020202020204" pitchFamily="34" charset="0"/>
              <a:buChar char="•"/>
            </a:pPr>
            <a:r>
              <a:rPr lang="en-US" dirty="0"/>
              <a:t>The training and test performance are very similar with almost equal Recall , Accuracy and Precision scores.  </a:t>
            </a:r>
          </a:p>
          <a:p>
            <a:pPr marL="285750" indent="-285750">
              <a:buFont typeface="Arial" panose="020B0604020202020204" pitchFamily="34" charset="0"/>
              <a:buChar char="•"/>
            </a:pPr>
            <a:r>
              <a:rPr lang="en-US" dirty="0"/>
              <a:t>The training data had a slightly better F1 score of 0.820113 compared to 0.812486 for the test data. </a:t>
            </a:r>
          </a:p>
          <a:p>
            <a:pPr marL="285750" indent="-285750">
              <a:buFont typeface="Arial" panose="020B0604020202020204" pitchFamily="34" charset="0"/>
              <a:buChar char="•"/>
            </a:pPr>
            <a:r>
              <a:rPr lang="en-US" dirty="0"/>
              <a:t>Tuned model shows a decrease in identifying applicants that should be denied (True Negative) however, it better identified applicants that should be certified (True Positives).</a:t>
            </a:r>
          </a:p>
          <a:p>
            <a:pPr marL="285750" indent="-285750">
              <a:buFont typeface="Arial" panose="020B0604020202020204" pitchFamily="34" charset="0"/>
              <a:buChar char="•"/>
            </a:pPr>
            <a:r>
              <a:rPr lang="en-US" dirty="0"/>
              <a:t>The tuned model has almost identical performance scores among the training and testing data.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894200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4883-C645-F732-5F85-10D5D40319AD}"/>
              </a:ext>
            </a:extLst>
          </p:cNvPr>
          <p:cNvSpPr>
            <a:spLocks noGrp="1"/>
          </p:cNvSpPr>
          <p:nvPr>
            <p:ph type="title"/>
          </p:nvPr>
        </p:nvSpPr>
        <p:spPr>
          <a:xfrm>
            <a:off x="0" y="0"/>
            <a:ext cx="10515600" cy="774441"/>
          </a:xfrm>
        </p:spPr>
        <p:txBody>
          <a:bodyPr/>
          <a:lstStyle/>
          <a:p>
            <a:r>
              <a:rPr lang="en-US" dirty="0"/>
              <a:t>Gradient Boost Model</a:t>
            </a:r>
          </a:p>
        </p:txBody>
      </p:sp>
      <p:graphicFrame>
        <p:nvGraphicFramePr>
          <p:cNvPr id="3" name="Table 2">
            <a:extLst>
              <a:ext uri="{FF2B5EF4-FFF2-40B4-BE49-F238E27FC236}">
                <a16:creationId xmlns:a16="http://schemas.microsoft.com/office/drawing/2014/main" id="{9197BA20-8817-5F06-AF2C-D877B8E73E6B}"/>
              </a:ext>
            </a:extLst>
          </p:cNvPr>
          <p:cNvGraphicFramePr>
            <a:graphicFrameLocks noGrp="1"/>
          </p:cNvGraphicFramePr>
          <p:nvPr>
            <p:extLst>
              <p:ext uri="{D42A27DB-BD31-4B8C-83A1-F6EECF244321}">
                <p14:modId xmlns:p14="http://schemas.microsoft.com/office/powerpoint/2010/main" val="294623756"/>
              </p:ext>
            </p:extLst>
          </p:nvPr>
        </p:nvGraphicFramePr>
        <p:xfrm>
          <a:off x="4229100" y="5843542"/>
          <a:ext cx="3733800" cy="914400"/>
        </p:xfrm>
        <a:graphic>
          <a:graphicData uri="http://schemas.openxmlformats.org/drawingml/2006/table">
            <a:tbl>
              <a:tblPr>
                <a:tableStyleId>{5C22544A-7EE6-4342-B048-85BDC9FD1C3A}</a:tableStyleId>
              </a:tblPr>
              <a:tblGrid>
                <a:gridCol w="1016582">
                  <a:extLst>
                    <a:ext uri="{9D8B030D-6E8A-4147-A177-3AD203B41FA5}">
                      <a16:colId xmlns:a16="http://schemas.microsoft.com/office/drawing/2014/main" val="3973340020"/>
                    </a:ext>
                  </a:extLst>
                </a:gridCol>
                <a:gridCol w="826566">
                  <a:extLst>
                    <a:ext uri="{9D8B030D-6E8A-4147-A177-3AD203B41FA5}">
                      <a16:colId xmlns:a16="http://schemas.microsoft.com/office/drawing/2014/main" val="231936015"/>
                    </a:ext>
                  </a:extLst>
                </a:gridCol>
                <a:gridCol w="1016582">
                  <a:extLst>
                    <a:ext uri="{9D8B030D-6E8A-4147-A177-3AD203B41FA5}">
                      <a16:colId xmlns:a16="http://schemas.microsoft.com/office/drawing/2014/main" val="3265669305"/>
                    </a:ext>
                  </a:extLst>
                </a:gridCol>
                <a:gridCol w="874070">
                  <a:extLst>
                    <a:ext uri="{9D8B030D-6E8A-4147-A177-3AD203B41FA5}">
                      <a16:colId xmlns:a16="http://schemas.microsoft.com/office/drawing/2014/main" val="498709231"/>
                    </a:ext>
                  </a:extLst>
                </a:gridCol>
              </a:tblGrid>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4095119"/>
                  </a:ext>
                </a:extLst>
              </a:tr>
              <a:tr h="182880">
                <a:tc>
                  <a:txBody>
                    <a:bodyPr/>
                    <a:lstStyle/>
                    <a:p>
                      <a:pPr algn="ctr" fontAlgn="ctr"/>
                      <a:r>
                        <a:rPr lang="en-US" sz="1100" u="none" strike="noStrike">
                          <a:effectLst/>
                        </a:rPr>
                        <a:t>0.759236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0.881454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0.784628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0.830228</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2807457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481586"/>
                  </a:ext>
                </a:extLst>
              </a:tr>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3312851"/>
                  </a:ext>
                </a:extLst>
              </a:tr>
              <a:tr h="182880">
                <a:tc>
                  <a:txBody>
                    <a:bodyPr/>
                    <a:lstStyle/>
                    <a:p>
                      <a:pPr algn="ctr" fontAlgn="b"/>
                      <a:r>
                        <a:rPr lang="en-US" sz="1100" u="none" strike="noStrike">
                          <a:effectLst/>
                        </a:rPr>
                        <a:t>0.740502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0.873325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0.769358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0.818052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603960"/>
                  </a:ext>
                </a:extLst>
              </a:tr>
            </a:tbl>
          </a:graphicData>
        </a:graphic>
      </p:graphicFrame>
      <p:graphicFrame>
        <p:nvGraphicFramePr>
          <p:cNvPr id="4" name="Table 3">
            <a:extLst>
              <a:ext uri="{FF2B5EF4-FFF2-40B4-BE49-F238E27FC236}">
                <a16:creationId xmlns:a16="http://schemas.microsoft.com/office/drawing/2014/main" id="{CE3F71EE-2937-3816-8E28-1C8963993D79}"/>
              </a:ext>
            </a:extLst>
          </p:cNvPr>
          <p:cNvGraphicFramePr>
            <a:graphicFrameLocks noGrp="1"/>
          </p:cNvGraphicFramePr>
          <p:nvPr>
            <p:extLst>
              <p:ext uri="{D42A27DB-BD31-4B8C-83A1-F6EECF244321}">
                <p14:modId xmlns:p14="http://schemas.microsoft.com/office/powerpoint/2010/main" val="1153456979"/>
              </p:ext>
            </p:extLst>
          </p:nvPr>
        </p:nvGraphicFramePr>
        <p:xfrm>
          <a:off x="8079206" y="5843542"/>
          <a:ext cx="3733800" cy="914400"/>
        </p:xfrm>
        <a:graphic>
          <a:graphicData uri="http://schemas.openxmlformats.org/drawingml/2006/table">
            <a:tbl>
              <a:tblPr>
                <a:tableStyleId>{5C22544A-7EE6-4342-B048-85BDC9FD1C3A}</a:tableStyleId>
              </a:tblPr>
              <a:tblGrid>
                <a:gridCol w="1016582">
                  <a:extLst>
                    <a:ext uri="{9D8B030D-6E8A-4147-A177-3AD203B41FA5}">
                      <a16:colId xmlns:a16="http://schemas.microsoft.com/office/drawing/2014/main" val="219481952"/>
                    </a:ext>
                  </a:extLst>
                </a:gridCol>
                <a:gridCol w="826566">
                  <a:extLst>
                    <a:ext uri="{9D8B030D-6E8A-4147-A177-3AD203B41FA5}">
                      <a16:colId xmlns:a16="http://schemas.microsoft.com/office/drawing/2014/main" val="3533071704"/>
                    </a:ext>
                  </a:extLst>
                </a:gridCol>
                <a:gridCol w="1016582">
                  <a:extLst>
                    <a:ext uri="{9D8B030D-6E8A-4147-A177-3AD203B41FA5}">
                      <a16:colId xmlns:a16="http://schemas.microsoft.com/office/drawing/2014/main" val="2343942379"/>
                    </a:ext>
                  </a:extLst>
                </a:gridCol>
                <a:gridCol w="874070">
                  <a:extLst>
                    <a:ext uri="{9D8B030D-6E8A-4147-A177-3AD203B41FA5}">
                      <a16:colId xmlns:a16="http://schemas.microsoft.com/office/drawing/2014/main" val="3079938499"/>
                    </a:ext>
                  </a:extLst>
                </a:gridCol>
              </a:tblGrid>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788993"/>
                  </a:ext>
                </a:extLst>
              </a:tr>
              <a:tr h="182880">
                <a:tc>
                  <a:txBody>
                    <a:bodyPr/>
                    <a:lstStyle/>
                    <a:p>
                      <a:pPr algn="ctr" fontAlgn="b"/>
                      <a:r>
                        <a:rPr lang="en-US" sz="1100" u="none" strike="noStrike">
                          <a:effectLst/>
                        </a:rPr>
                        <a:t>0.76269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0.880357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0.788823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0.832081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81285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1825342"/>
                  </a:ext>
                </a:extLst>
              </a:tr>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7073787"/>
                  </a:ext>
                </a:extLst>
              </a:tr>
              <a:tr h="182880">
                <a:tc>
                  <a:txBody>
                    <a:bodyPr/>
                    <a:lstStyle/>
                    <a:p>
                      <a:pPr algn="ctr" fontAlgn="b"/>
                      <a:r>
                        <a:rPr lang="en-US" sz="1100" u="none" strike="noStrike">
                          <a:effectLst/>
                        </a:rPr>
                        <a:t>0.740973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0.872385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0.770284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0.818162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0672431"/>
                  </a:ext>
                </a:extLst>
              </a:tr>
            </a:tbl>
          </a:graphicData>
        </a:graphic>
      </p:graphicFrame>
      <p:sp>
        <p:nvSpPr>
          <p:cNvPr id="5" name="TextBox 4">
            <a:extLst>
              <a:ext uri="{FF2B5EF4-FFF2-40B4-BE49-F238E27FC236}">
                <a16:creationId xmlns:a16="http://schemas.microsoft.com/office/drawing/2014/main" id="{1120C16A-6795-092D-33DC-CA5B96DF8D7C}"/>
              </a:ext>
            </a:extLst>
          </p:cNvPr>
          <p:cNvSpPr txBox="1"/>
          <p:nvPr/>
        </p:nvSpPr>
        <p:spPr>
          <a:xfrm>
            <a:off x="8821403" y="55704"/>
            <a:ext cx="1594184" cy="369332"/>
          </a:xfrm>
          <a:prstGeom prst="rect">
            <a:avLst/>
          </a:prstGeom>
          <a:noFill/>
        </p:spPr>
        <p:txBody>
          <a:bodyPr wrap="square" rtlCol="0">
            <a:spAutoFit/>
          </a:bodyPr>
          <a:lstStyle/>
          <a:p>
            <a:r>
              <a:rPr lang="en-US" dirty="0"/>
              <a:t>Pre-tuned</a:t>
            </a:r>
          </a:p>
        </p:txBody>
      </p:sp>
      <p:sp>
        <p:nvSpPr>
          <p:cNvPr id="6" name="TextBox 5">
            <a:extLst>
              <a:ext uri="{FF2B5EF4-FFF2-40B4-BE49-F238E27FC236}">
                <a16:creationId xmlns:a16="http://schemas.microsoft.com/office/drawing/2014/main" id="{9A932BD5-32EB-4F7B-0B5E-773990603D48}"/>
              </a:ext>
            </a:extLst>
          </p:cNvPr>
          <p:cNvSpPr txBox="1"/>
          <p:nvPr/>
        </p:nvSpPr>
        <p:spPr>
          <a:xfrm>
            <a:off x="9013909" y="3000761"/>
            <a:ext cx="1401678" cy="369332"/>
          </a:xfrm>
          <a:prstGeom prst="rect">
            <a:avLst/>
          </a:prstGeom>
          <a:noFill/>
        </p:spPr>
        <p:txBody>
          <a:bodyPr wrap="square" rtlCol="0">
            <a:spAutoFit/>
          </a:bodyPr>
          <a:lstStyle/>
          <a:p>
            <a:r>
              <a:rPr lang="en-US" dirty="0"/>
              <a:t>Tuned</a:t>
            </a:r>
          </a:p>
        </p:txBody>
      </p:sp>
      <p:sp>
        <p:nvSpPr>
          <p:cNvPr id="7" name="TextBox 6">
            <a:extLst>
              <a:ext uri="{FF2B5EF4-FFF2-40B4-BE49-F238E27FC236}">
                <a16:creationId xmlns:a16="http://schemas.microsoft.com/office/drawing/2014/main" id="{88103D26-4585-7937-5A70-C76ADB9DB8C7}"/>
              </a:ext>
            </a:extLst>
          </p:cNvPr>
          <p:cNvSpPr txBox="1"/>
          <p:nvPr/>
        </p:nvSpPr>
        <p:spPr>
          <a:xfrm>
            <a:off x="8231606" y="5526505"/>
            <a:ext cx="1401678" cy="369332"/>
          </a:xfrm>
          <a:prstGeom prst="rect">
            <a:avLst/>
          </a:prstGeom>
          <a:noFill/>
        </p:spPr>
        <p:txBody>
          <a:bodyPr wrap="square" rtlCol="0">
            <a:spAutoFit/>
          </a:bodyPr>
          <a:lstStyle/>
          <a:p>
            <a:r>
              <a:rPr lang="en-US" dirty="0"/>
              <a:t>Tuned</a:t>
            </a:r>
          </a:p>
        </p:txBody>
      </p:sp>
      <p:sp>
        <p:nvSpPr>
          <p:cNvPr id="8" name="TextBox 7">
            <a:extLst>
              <a:ext uri="{FF2B5EF4-FFF2-40B4-BE49-F238E27FC236}">
                <a16:creationId xmlns:a16="http://schemas.microsoft.com/office/drawing/2014/main" id="{5928B172-EA51-BEE1-8D45-63D9DE3524E0}"/>
              </a:ext>
            </a:extLst>
          </p:cNvPr>
          <p:cNvSpPr txBox="1"/>
          <p:nvPr/>
        </p:nvSpPr>
        <p:spPr>
          <a:xfrm>
            <a:off x="4381500" y="5526505"/>
            <a:ext cx="1594184" cy="369332"/>
          </a:xfrm>
          <a:prstGeom prst="rect">
            <a:avLst/>
          </a:prstGeom>
          <a:noFill/>
        </p:spPr>
        <p:txBody>
          <a:bodyPr wrap="square" rtlCol="0">
            <a:spAutoFit/>
          </a:bodyPr>
          <a:lstStyle/>
          <a:p>
            <a:r>
              <a:rPr lang="en-US" dirty="0"/>
              <a:t>Pre-tuned</a:t>
            </a:r>
          </a:p>
        </p:txBody>
      </p:sp>
      <p:pic>
        <p:nvPicPr>
          <p:cNvPr id="7170" name="Picture 2">
            <a:extLst>
              <a:ext uri="{FF2B5EF4-FFF2-40B4-BE49-F238E27FC236}">
                <a16:creationId xmlns:a16="http://schemas.microsoft.com/office/drawing/2014/main" id="{19A8140B-07F8-ACB7-951F-88E293EA2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175" y="387220"/>
            <a:ext cx="35528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7802124-F6E2-DCE5-A6ED-286702AA6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175" y="3343945"/>
            <a:ext cx="3552825" cy="2495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85B5DE7-F765-8806-9F9F-2808171CD498}"/>
              </a:ext>
            </a:extLst>
          </p:cNvPr>
          <p:cNvSpPr txBox="1"/>
          <p:nvPr/>
        </p:nvSpPr>
        <p:spPr>
          <a:xfrm>
            <a:off x="844216" y="1468098"/>
            <a:ext cx="7074568" cy="3046988"/>
          </a:xfrm>
          <a:prstGeom prst="rect">
            <a:avLst/>
          </a:prstGeom>
          <a:noFill/>
        </p:spPr>
        <p:txBody>
          <a:bodyPr wrap="square" rtlCol="0">
            <a:spAutoFit/>
          </a:bodyPr>
          <a:lstStyle/>
          <a:p>
            <a:r>
              <a:rPr lang="en-US" sz="2400" dirty="0"/>
              <a:t>Both models were better at identifying the applicants that should be denied.  </a:t>
            </a:r>
          </a:p>
          <a:p>
            <a:r>
              <a:rPr lang="en-US" sz="2400" dirty="0"/>
              <a:t>Training data in both the default and tuned models scored slightly better than the testing data.  </a:t>
            </a:r>
          </a:p>
          <a:p>
            <a:r>
              <a:rPr lang="en-US" sz="2400" dirty="0"/>
              <a:t>Either model does not appear to be suffering from overfitting.  </a:t>
            </a:r>
          </a:p>
          <a:p>
            <a:r>
              <a:rPr lang="en-US" sz="2400" dirty="0"/>
              <a:t>After hyperparameter tuning there is not much difference between either of the two models. </a:t>
            </a:r>
          </a:p>
        </p:txBody>
      </p:sp>
    </p:spTree>
    <p:extLst>
      <p:ext uri="{BB962C8B-B14F-4D97-AF65-F5344CB8AC3E}">
        <p14:creationId xmlns:p14="http://schemas.microsoft.com/office/powerpoint/2010/main" val="3136312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ABD3-2238-0D4B-8166-3AD3BB8BA29D}"/>
              </a:ext>
            </a:extLst>
          </p:cNvPr>
          <p:cNvSpPr>
            <a:spLocks noGrp="1"/>
          </p:cNvSpPr>
          <p:nvPr>
            <p:ph type="title"/>
          </p:nvPr>
        </p:nvSpPr>
        <p:spPr>
          <a:xfrm>
            <a:off x="511627" y="529345"/>
            <a:ext cx="3929743" cy="614589"/>
          </a:xfrm>
        </p:spPr>
        <p:txBody>
          <a:bodyPr>
            <a:normAutofit fontScale="90000"/>
          </a:bodyPr>
          <a:lstStyle/>
          <a:p>
            <a:r>
              <a:rPr lang="en-US" dirty="0" err="1"/>
              <a:t>XGBoost</a:t>
            </a:r>
            <a:r>
              <a:rPr lang="en-US" dirty="0"/>
              <a:t> Model</a:t>
            </a:r>
          </a:p>
        </p:txBody>
      </p:sp>
      <p:graphicFrame>
        <p:nvGraphicFramePr>
          <p:cNvPr id="3" name="Table 2">
            <a:extLst>
              <a:ext uri="{FF2B5EF4-FFF2-40B4-BE49-F238E27FC236}">
                <a16:creationId xmlns:a16="http://schemas.microsoft.com/office/drawing/2014/main" id="{1F5E5974-D3A7-C7B4-FBF9-A888332BE30D}"/>
              </a:ext>
            </a:extLst>
          </p:cNvPr>
          <p:cNvGraphicFramePr>
            <a:graphicFrameLocks noGrp="1"/>
          </p:cNvGraphicFramePr>
          <p:nvPr>
            <p:extLst>
              <p:ext uri="{D42A27DB-BD31-4B8C-83A1-F6EECF244321}">
                <p14:modId xmlns:p14="http://schemas.microsoft.com/office/powerpoint/2010/main" val="2395501943"/>
              </p:ext>
            </p:extLst>
          </p:nvPr>
        </p:nvGraphicFramePr>
        <p:xfrm>
          <a:off x="4229100" y="5862735"/>
          <a:ext cx="3733800" cy="909735"/>
        </p:xfrm>
        <a:graphic>
          <a:graphicData uri="http://schemas.openxmlformats.org/drawingml/2006/table">
            <a:tbl>
              <a:tblPr>
                <a:tableStyleId>{5C22544A-7EE6-4342-B048-85BDC9FD1C3A}</a:tableStyleId>
              </a:tblPr>
              <a:tblGrid>
                <a:gridCol w="1016582">
                  <a:extLst>
                    <a:ext uri="{9D8B030D-6E8A-4147-A177-3AD203B41FA5}">
                      <a16:colId xmlns:a16="http://schemas.microsoft.com/office/drawing/2014/main" val="1843725213"/>
                    </a:ext>
                  </a:extLst>
                </a:gridCol>
                <a:gridCol w="826566">
                  <a:extLst>
                    <a:ext uri="{9D8B030D-6E8A-4147-A177-3AD203B41FA5}">
                      <a16:colId xmlns:a16="http://schemas.microsoft.com/office/drawing/2014/main" val="2224347386"/>
                    </a:ext>
                  </a:extLst>
                </a:gridCol>
                <a:gridCol w="1016582">
                  <a:extLst>
                    <a:ext uri="{9D8B030D-6E8A-4147-A177-3AD203B41FA5}">
                      <a16:colId xmlns:a16="http://schemas.microsoft.com/office/drawing/2014/main" val="1922889751"/>
                    </a:ext>
                  </a:extLst>
                </a:gridCol>
                <a:gridCol w="874070">
                  <a:extLst>
                    <a:ext uri="{9D8B030D-6E8A-4147-A177-3AD203B41FA5}">
                      <a16:colId xmlns:a16="http://schemas.microsoft.com/office/drawing/2014/main" val="3123204805"/>
                    </a:ext>
                  </a:extLst>
                </a:gridCol>
              </a:tblGrid>
              <a:tr h="178215">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9251917"/>
                  </a:ext>
                </a:extLst>
              </a:tr>
              <a:tr h="182880">
                <a:tc>
                  <a:txBody>
                    <a:bodyPr/>
                    <a:lstStyle/>
                    <a:p>
                      <a:pPr algn="ctr" fontAlgn="ctr"/>
                      <a:r>
                        <a:rPr lang="en-US" sz="1100" u="none" strike="noStrike">
                          <a:effectLst/>
                        </a:rPr>
                        <a:t>0.757457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0.882003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0.782497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0.829275</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061120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71298"/>
                  </a:ext>
                </a:extLst>
              </a:tr>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6361388"/>
                  </a:ext>
                </a:extLst>
              </a:tr>
              <a:tr h="182880">
                <a:tc>
                  <a:txBody>
                    <a:bodyPr/>
                    <a:lstStyle/>
                    <a:p>
                      <a:pPr algn="ctr" fontAlgn="b"/>
                      <a:r>
                        <a:rPr lang="en-US" sz="1100" u="none" strike="noStrike" dirty="0">
                          <a:effectLst/>
                        </a:rPr>
                        <a:t>0.740502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0.877321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0.767475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0.81873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2796882"/>
                  </a:ext>
                </a:extLst>
              </a:tr>
            </a:tbl>
          </a:graphicData>
        </a:graphic>
      </p:graphicFrame>
      <p:graphicFrame>
        <p:nvGraphicFramePr>
          <p:cNvPr id="4" name="Table 3">
            <a:extLst>
              <a:ext uri="{FF2B5EF4-FFF2-40B4-BE49-F238E27FC236}">
                <a16:creationId xmlns:a16="http://schemas.microsoft.com/office/drawing/2014/main" id="{BF7F8A8B-614F-0B2A-D26C-F265FD54A995}"/>
              </a:ext>
            </a:extLst>
          </p:cNvPr>
          <p:cNvGraphicFramePr>
            <a:graphicFrameLocks noGrp="1"/>
          </p:cNvGraphicFramePr>
          <p:nvPr>
            <p:extLst>
              <p:ext uri="{D42A27DB-BD31-4B8C-83A1-F6EECF244321}">
                <p14:modId xmlns:p14="http://schemas.microsoft.com/office/powerpoint/2010/main" val="3206977997"/>
              </p:ext>
            </p:extLst>
          </p:nvPr>
        </p:nvGraphicFramePr>
        <p:xfrm>
          <a:off x="8262257" y="5862735"/>
          <a:ext cx="3733800" cy="914400"/>
        </p:xfrm>
        <a:graphic>
          <a:graphicData uri="http://schemas.openxmlformats.org/drawingml/2006/table">
            <a:tbl>
              <a:tblPr>
                <a:tableStyleId>{5C22544A-7EE6-4342-B048-85BDC9FD1C3A}</a:tableStyleId>
              </a:tblPr>
              <a:tblGrid>
                <a:gridCol w="1016582">
                  <a:extLst>
                    <a:ext uri="{9D8B030D-6E8A-4147-A177-3AD203B41FA5}">
                      <a16:colId xmlns:a16="http://schemas.microsoft.com/office/drawing/2014/main" val="1614072205"/>
                    </a:ext>
                  </a:extLst>
                </a:gridCol>
                <a:gridCol w="826566">
                  <a:extLst>
                    <a:ext uri="{9D8B030D-6E8A-4147-A177-3AD203B41FA5}">
                      <a16:colId xmlns:a16="http://schemas.microsoft.com/office/drawing/2014/main" val="1371969234"/>
                    </a:ext>
                  </a:extLst>
                </a:gridCol>
                <a:gridCol w="1016582">
                  <a:extLst>
                    <a:ext uri="{9D8B030D-6E8A-4147-A177-3AD203B41FA5}">
                      <a16:colId xmlns:a16="http://schemas.microsoft.com/office/drawing/2014/main" val="506697096"/>
                    </a:ext>
                  </a:extLst>
                </a:gridCol>
                <a:gridCol w="874070">
                  <a:extLst>
                    <a:ext uri="{9D8B030D-6E8A-4147-A177-3AD203B41FA5}">
                      <a16:colId xmlns:a16="http://schemas.microsoft.com/office/drawing/2014/main" val="1981760910"/>
                    </a:ext>
                  </a:extLst>
                </a:gridCol>
              </a:tblGrid>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5600200"/>
                  </a:ext>
                </a:extLst>
              </a:tr>
              <a:tr h="182880">
                <a:tc>
                  <a:txBody>
                    <a:bodyPr/>
                    <a:lstStyle/>
                    <a:p>
                      <a:pPr algn="ctr" fontAlgn="b"/>
                      <a:r>
                        <a:rPr lang="en-US" sz="1100" u="none" strike="noStrike">
                          <a:effectLst/>
                        </a:rPr>
                        <a:t>0.756201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0.880671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0.781859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0.828328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881115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4186239"/>
                  </a:ext>
                </a:extLst>
              </a:tr>
              <a:tr h="182880">
                <a:tc>
                  <a:txBody>
                    <a:bodyPr/>
                    <a:lstStyle/>
                    <a:p>
                      <a:pPr algn="ctr" fontAlgn="b"/>
                      <a:r>
                        <a:rPr lang="en-US" sz="1100" u="none" strike="noStrike">
                          <a:effectLst/>
                        </a:rPr>
                        <a:t>Accuracy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2824778"/>
                  </a:ext>
                </a:extLst>
              </a:tr>
              <a:tr h="182880">
                <a:tc>
                  <a:txBody>
                    <a:bodyPr/>
                    <a:lstStyle/>
                    <a:p>
                      <a:pPr algn="ctr" fontAlgn="b"/>
                      <a:r>
                        <a:rPr lang="en-US" sz="1100" u="none" strike="noStrike">
                          <a:effectLst/>
                        </a:rPr>
                        <a:t>0.740659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0.877321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0.767633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0.81882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7691951"/>
                  </a:ext>
                </a:extLst>
              </a:tr>
            </a:tbl>
          </a:graphicData>
        </a:graphic>
      </p:graphicFrame>
      <p:sp>
        <p:nvSpPr>
          <p:cNvPr id="5" name="TextBox 4">
            <a:extLst>
              <a:ext uri="{FF2B5EF4-FFF2-40B4-BE49-F238E27FC236}">
                <a16:creationId xmlns:a16="http://schemas.microsoft.com/office/drawing/2014/main" id="{B01EDA64-C97C-5051-3ECE-64FEFCA622B5}"/>
              </a:ext>
            </a:extLst>
          </p:cNvPr>
          <p:cNvSpPr txBox="1"/>
          <p:nvPr/>
        </p:nvSpPr>
        <p:spPr>
          <a:xfrm>
            <a:off x="4170783" y="5458408"/>
            <a:ext cx="1222311" cy="369332"/>
          </a:xfrm>
          <a:prstGeom prst="rect">
            <a:avLst/>
          </a:prstGeom>
          <a:noFill/>
        </p:spPr>
        <p:txBody>
          <a:bodyPr wrap="square" rtlCol="0">
            <a:spAutoFit/>
          </a:bodyPr>
          <a:lstStyle/>
          <a:p>
            <a:r>
              <a:rPr lang="en-US" dirty="0"/>
              <a:t>Pre-tuned</a:t>
            </a:r>
          </a:p>
        </p:txBody>
      </p:sp>
      <p:sp>
        <p:nvSpPr>
          <p:cNvPr id="6" name="TextBox 5">
            <a:extLst>
              <a:ext uri="{FF2B5EF4-FFF2-40B4-BE49-F238E27FC236}">
                <a16:creationId xmlns:a16="http://schemas.microsoft.com/office/drawing/2014/main" id="{ABE1C474-F7BE-9A25-CF09-7A58858C24A6}"/>
              </a:ext>
            </a:extLst>
          </p:cNvPr>
          <p:cNvSpPr txBox="1"/>
          <p:nvPr/>
        </p:nvSpPr>
        <p:spPr>
          <a:xfrm>
            <a:off x="8262257" y="5458408"/>
            <a:ext cx="909735" cy="369332"/>
          </a:xfrm>
          <a:prstGeom prst="rect">
            <a:avLst/>
          </a:prstGeom>
          <a:noFill/>
        </p:spPr>
        <p:txBody>
          <a:bodyPr wrap="square" rtlCol="0">
            <a:spAutoFit/>
          </a:bodyPr>
          <a:lstStyle/>
          <a:p>
            <a:r>
              <a:rPr lang="en-US" dirty="0"/>
              <a:t>Tuned</a:t>
            </a:r>
          </a:p>
        </p:txBody>
      </p:sp>
      <p:pic>
        <p:nvPicPr>
          <p:cNvPr id="8194" name="Picture 2">
            <a:extLst>
              <a:ext uri="{FF2B5EF4-FFF2-40B4-BE49-F238E27FC236}">
                <a16:creationId xmlns:a16="http://schemas.microsoft.com/office/drawing/2014/main" id="{A6733B3F-AA5D-9A04-7D48-66EC25762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33" y="287111"/>
            <a:ext cx="35528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851DF62-881D-787F-5F1A-28682F964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232" y="3147524"/>
            <a:ext cx="3552825" cy="2495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6C39427-B29A-5783-5F82-82A78D0CF248}"/>
              </a:ext>
            </a:extLst>
          </p:cNvPr>
          <p:cNvSpPr txBox="1"/>
          <p:nvPr/>
        </p:nvSpPr>
        <p:spPr>
          <a:xfrm>
            <a:off x="8560836" y="23168"/>
            <a:ext cx="1222311" cy="369332"/>
          </a:xfrm>
          <a:prstGeom prst="rect">
            <a:avLst/>
          </a:prstGeom>
          <a:noFill/>
        </p:spPr>
        <p:txBody>
          <a:bodyPr wrap="square" rtlCol="0">
            <a:spAutoFit/>
          </a:bodyPr>
          <a:lstStyle/>
          <a:p>
            <a:r>
              <a:rPr lang="en-US" dirty="0"/>
              <a:t>Pre-tuned</a:t>
            </a:r>
          </a:p>
        </p:txBody>
      </p:sp>
      <p:sp>
        <p:nvSpPr>
          <p:cNvPr id="8" name="TextBox 7">
            <a:extLst>
              <a:ext uri="{FF2B5EF4-FFF2-40B4-BE49-F238E27FC236}">
                <a16:creationId xmlns:a16="http://schemas.microsoft.com/office/drawing/2014/main" id="{528C4930-CBF7-F2CF-C58F-4BC4502F0993}"/>
              </a:ext>
            </a:extLst>
          </p:cNvPr>
          <p:cNvSpPr txBox="1"/>
          <p:nvPr/>
        </p:nvSpPr>
        <p:spPr>
          <a:xfrm>
            <a:off x="8734813" y="2780427"/>
            <a:ext cx="909735" cy="369332"/>
          </a:xfrm>
          <a:prstGeom prst="rect">
            <a:avLst/>
          </a:prstGeom>
          <a:noFill/>
        </p:spPr>
        <p:txBody>
          <a:bodyPr wrap="square" rtlCol="0">
            <a:spAutoFit/>
          </a:bodyPr>
          <a:lstStyle/>
          <a:p>
            <a:r>
              <a:rPr lang="en-US" dirty="0"/>
              <a:t>Tuned</a:t>
            </a:r>
          </a:p>
        </p:txBody>
      </p:sp>
      <p:sp>
        <p:nvSpPr>
          <p:cNvPr id="9" name="TextBox 8">
            <a:extLst>
              <a:ext uri="{FF2B5EF4-FFF2-40B4-BE49-F238E27FC236}">
                <a16:creationId xmlns:a16="http://schemas.microsoft.com/office/drawing/2014/main" id="{CF9ED998-2882-32A3-FC4B-CDDFB604D78B}"/>
              </a:ext>
            </a:extLst>
          </p:cNvPr>
          <p:cNvSpPr txBox="1"/>
          <p:nvPr/>
        </p:nvSpPr>
        <p:spPr>
          <a:xfrm>
            <a:off x="740812" y="1716363"/>
            <a:ext cx="7091265"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is not much of a difference between the models after tuning.  </a:t>
            </a:r>
          </a:p>
          <a:p>
            <a:pPr marL="342900" indent="-342900">
              <a:buFont typeface="Arial" panose="020B0604020202020204" pitchFamily="34" charset="0"/>
              <a:buChar char="•"/>
            </a:pPr>
            <a:r>
              <a:rPr lang="en-US" sz="2000" dirty="0"/>
              <a:t>All scores are almost identical and the models do not appear to be suffering from overfitting.  </a:t>
            </a:r>
          </a:p>
          <a:p>
            <a:pPr marL="342900" indent="-342900">
              <a:buFont typeface="Arial" panose="020B0604020202020204" pitchFamily="34" charset="0"/>
              <a:buChar char="•"/>
            </a:pPr>
            <a:r>
              <a:rPr lang="en-US" sz="2000" dirty="0"/>
              <a:t>F1 Score is 0.818 in both the default and tuned models. </a:t>
            </a:r>
          </a:p>
          <a:p>
            <a:pPr marL="342900" indent="-342900">
              <a:buFont typeface="Arial" panose="020B0604020202020204" pitchFamily="34" charset="0"/>
              <a:buChar char="•"/>
            </a:pPr>
            <a:r>
              <a:rPr lang="en-US" sz="2000" dirty="0"/>
              <a:t>The model also generalizes the best at identifying the applicants that should be denied.  </a:t>
            </a:r>
          </a:p>
          <a:p>
            <a:pPr marL="342900" indent="-342900">
              <a:buFont typeface="Arial" panose="020B0604020202020204" pitchFamily="34" charset="0"/>
              <a:buChar char="•"/>
            </a:pPr>
            <a:r>
              <a:rPr lang="en-US" sz="2000" dirty="0"/>
              <a:t>This makes sense as the most important feature is the employee high school level of education</a:t>
            </a:r>
          </a:p>
        </p:txBody>
      </p:sp>
    </p:spTree>
    <p:extLst>
      <p:ext uri="{BB962C8B-B14F-4D97-AF65-F5344CB8AC3E}">
        <p14:creationId xmlns:p14="http://schemas.microsoft.com/office/powerpoint/2010/main" val="339913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22C4-D0D8-7242-7E8F-0D60B7F3CC5D}"/>
              </a:ext>
            </a:extLst>
          </p:cNvPr>
          <p:cNvSpPr>
            <a:spLocks noGrp="1"/>
          </p:cNvSpPr>
          <p:nvPr>
            <p:ph type="title"/>
          </p:nvPr>
        </p:nvSpPr>
        <p:spPr/>
        <p:txBody>
          <a:bodyPr/>
          <a:lstStyle/>
          <a:p>
            <a:pPr algn="ctr"/>
            <a:r>
              <a:rPr lang="en-US" dirty="0"/>
              <a:t>Summary</a:t>
            </a:r>
          </a:p>
        </p:txBody>
      </p:sp>
      <p:sp>
        <p:nvSpPr>
          <p:cNvPr id="3" name="TextBox 2">
            <a:extLst>
              <a:ext uri="{FF2B5EF4-FFF2-40B4-BE49-F238E27FC236}">
                <a16:creationId xmlns:a16="http://schemas.microsoft.com/office/drawing/2014/main" id="{6D4AE9F3-B2AB-8256-3EAD-158CF835BBD5}"/>
              </a:ext>
            </a:extLst>
          </p:cNvPr>
          <p:cNvSpPr txBox="1"/>
          <p:nvPr/>
        </p:nvSpPr>
        <p:spPr>
          <a:xfrm>
            <a:off x="710005" y="1690688"/>
            <a:ext cx="105156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Office of Foreign Labor Certification has seen increases in the amount of job certification applications each year, they and need a more efficient way to approve or deny applicants for acquiring a visa certification.  </a:t>
            </a:r>
          </a:p>
          <a:p>
            <a:pPr marL="285750" indent="-285750">
              <a:buFont typeface="Arial" panose="020B0604020202020204" pitchFamily="34" charset="0"/>
              <a:buChar char="•"/>
            </a:pPr>
            <a:r>
              <a:rPr lang="en-US" sz="2400" dirty="0"/>
              <a:t>In 2016, OFLC saw a 9% increase in the overall number of processed applications from the previous year.</a:t>
            </a:r>
          </a:p>
          <a:p>
            <a:pPr marL="285750" indent="-285750">
              <a:buFont typeface="Arial" panose="020B0604020202020204" pitchFamily="34" charset="0"/>
              <a:buChar char="•"/>
            </a:pPr>
            <a:r>
              <a:rPr lang="en-US" sz="2400" dirty="0"/>
              <a:t>Being able to review every case is becoming very difficult; as a result, they are seeking help through a Machine Learning based solution.</a:t>
            </a:r>
          </a:p>
        </p:txBody>
      </p:sp>
    </p:spTree>
    <p:extLst>
      <p:ext uri="{BB962C8B-B14F-4D97-AF65-F5344CB8AC3E}">
        <p14:creationId xmlns:p14="http://schemas.microsoft.com/office/powerpoint/2010/main" val="370360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F307-763A-423B-0745-95D3DCD61956}"/>
              </a:ext>
            </a:extLst>
          </p:cNvPr>
          <p:cNvSpPr>
            <a:spLocks noGrp="1"/>
          </p:cNvSpPr>
          <p:nvPr>
            <p:ph type="title"/>
          </p:nvPr>
        </p:nvSpPr>
        <p:spPr/>
        <p:txBody>
          <a:bodyPr/>
          <a:lstStyle/>
          <a:p>
            <a:pPr algn="ctr"/>
            <a:r>
              <a:rPr lang="en-US" dirty="0"/>
              <a:t>Problem Statement </a:t>
            </a:r>
          </a:p>
        </p:txBody>
      </p:sp>
      <p:sp>
        <p:nvSpPr>
          <p:cNvPr id="3" name="TextBox 2">
            <a:extLst>
              <a:ext uri="{FF2B5EF4-FFF2-40B4-BE49-F238E27FC236}">
                <a16:creationId xmlns:a16="http://schemas.microsoft.com/office/drawing/2014/main" id="{7A76B7EE-432B-F499-840F-D590EEFBF9AA}"/>
              </a:ext>
            </a:extLst>
          </p:cNvPr>
          <p:cNvSpPr txBox="1"/>
          <p:nvPr/>
        </p:nvSpPr>
        <p:spPr>
          <a:xfrm>
            <a:off x="817581" y="2086984"/>
            <a:ext cx="1060704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OFLC has hired the firm </a:t>
            </a:r>
            <a:r>
              <a:rPr lang="en-US" sz="2400" dirty="0" err="1"/>
              <a:t>EasyVisa</a:t>
            </a:r>
            <a:r>
              <a:rPr lang="en-US" sz="2400" dirty="0"/>
              <a:t> for data-driven solutions.  As the data scientist, the goal is to analyze the data provided and with the help of a classification model: </a:t>
            </a:r>
          </a:p>
          <a:p>
            <a:pPr marL="1200150" lvl="2" indent="-285750">
              <a:buFont typeface="Arial" panose="020B0604020202020204" pitchFamily="34" charset="0"/>
              <a:buChar char="•"/>
            </a:pPr>
            <a:r>
              <a:rPr lang="en-US" sz="2400" dirty="0"/>
              <a:t>1. Facilitate the process of Visa approvals</a:t>
            </a:r>
          </a:p>
          <a:p>
            <a:pPr marL="1200150" lvl="2" indent="-285750">
              <a:buFont typeface="Arial" panose="020B0604020202020204" pitchFamily="34" charset="0"/>
              <a:buChar char="•"/>
            </a:pPr>
            <a:r>
              <a:rPr lang="en-US" sz="2400" dirty="0"/>
              <a:t>2. </a:t>
            </a:r>
            <a:r>
              <a:rPr lang="en-US" sz="2400" dirty="0">
                <a:latin typeface="lato" panose="020F0502020204030203" pitchFamily="34" charset="0"/>
              </a:rPr>
              <a:t>Recommend a suitable profile for the applicants for whom the visa should be certified</a:t>
            </a:r>
            <a:endParaRPr lang="en-US" sz="2400" b="0" i="0" dirty="0">
              <a:solidFill>
                <a:srgbClr val="000000"/>
              </a:solidFill>
              <a:effectLst/>
              <a:latin typeface="lato" panose="020F0502020204030203" pitchFamily="34" charset="0"/>
            </a:endParaRPr>
          </a:p>
          <a:p>
            <a:pPr marL="1200150" lvl="2" indent="-285750">
              <a:buFont typeface="Arial" panose="020B0604020202020204" pitchFamily="34" charset="0"/>
              <a:buChar char="•"/>
            </a:pPr>
            <a:r>
              <a:rPr lang="en-US" sz="2400" dirty="0"/>
              <a:t> or denied based on the drivers that significantly influence the case status</a:t>
            </a:r>
          </a:p>
        </p:txBody>
      </p:sp>
    </p:spTree>
    <p:extLst>
      <p:ext uri="{BB962C8B-B14F-4D97-AF65-F5344CB8AC3E}">
        <p14:creationId xmlns:p14="http://schemas.microsoft.com/office/powerpoint/2010/main" val="117661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D81D-C541-1928-1A73-41C6B1E582FB}"/>
              </a:ext>
            </a:extLst>
          </p:cNvPr>
          <p:cNvSpPr>
            <a:spLocks noGrp="1"/>
          </p:cNvSpPr>
          <p:nvPr>
            <p:ph type="title"/>
          </p:nvPr>
        </p:nvSpPr>
        <p:spPr>
          <a:xfrm>
            <a:off x="838200" y="177125"/>
            <a:ext cx="10515600" cy="1027731"/>
          </a:xfrm>
        </p:spPr>
        <p:txBody>
          <a:bodyPr/>
          <a:lstStyle/>
          <a:p>
            <a:pPr algn="ctr"/>
            <a:r>
              <a:rPr lang="en-US" dirty="0"/>
              <a:t>Data Description</a:t>
            </a:r>
          </a:p>
        </p:txBody>
      </p:sp>
      <p:sp>
        <p:nvSpPr>
          <p:cNvPr id="3" name="TextBox 2">
            <a:extLst>
              <a:ext uri="{FF2B5EF4-FFF2-40B4-BE49-F238E27FC236}">
                <a16:creationId xmlns:a16="http://schemas.microsoft.com/office/drawing/2014/main" id="{49AEEF67-FE35-63F7-0CB4-A19F81E8BB9C}"/>
              </a:ext>
            </a:extLst>
          </p:cNvPr>
          <p:cNvSpPr txBox="1"/>
          <p:nvPr/>
        </p:nvSpPr>
        <p:spPr>
          <a:xfrm>
            <a:off x="838200" y="1325563"/>
            <a:ext cx="10725374" cy="6463308"/>
          </a:xfrm>
          <a:prstGeom prst="rect">
            <a:avLst/>
          </a:prstGeom>
          <a:noFill/>
        </p:spPr>
        <p:txBody>
          <a:bodyPr wrap="square" rtlCol="0">
            <a:spAutoFit/>
          </a:bodyPr>
          <a:lstStyle/>
          <a:p>
            <a:pPr algn="l"/>
            <a:r>
              <a:rPr lang="en-US" b="0" i="0" dirty="0">
                <a:effectLst/>
                <a:latin typeface="lato" panose="020F0502020204030203" pitchFamily="34" charset="0"/>
              </a:rPr>
              <a:t>The data contains the different attributes of the employee and the employer. </a:t>
            </a:r>
          </a:p>
          <a:p>
            <a:pPr algn="l"/>
            <a:endParaRPr lang="en-US" b="0" i="0" dirty="0">
              <a:effectLst/>
              <a:latin typeface="lato" panose="020F0502020204030203" pitchFamily="34" charset="0"/>
            </a:endParaRPr>
          </a:p>
          <a:p>
            <a:pPr marL="285750" indent="-285750" algn="l">
              <a:buFont typeface="Arial" panose="020B0604020202020204" pitchFamily="34" charset="0"/>
              <a:buChar char="•"/>
            </a:pPr>
            <a:r>
              <a:rPr lang="en-US" b="1" i="0" dirty="0" err="1">
                <a:effectLst/>
                <a:latin typeface="lato" panose="020F0502020204030203" pitchFamily="34" charset="0"/>
              </a:rPr>
              <a:t>case_id</a:t>
            </a:r>
            <a:r>
              <a:rPr lang="en-US" b="0" i="0" dirty="0">
                <a:effectLst/>
                <a:latin typeface="lato" panose="020F0502020204030203" pitchFamily="34" charset="0"/>
              </a:rPr>
              <a:t>: ID of each visa application</a:t>
            </a:r>
          </a:p>
          <a:p>
            <a:pPr marL="285750" indent="-285750">
              <a:buFont typeface="Arial" panose="020B0604020202020204" pitchFamily="34" charset="0"/>
              <a:buChar char="•"/>
            </a:pPr>
            <a:r>
              <a:rPr lang="en-US" b="1" i="0" dirty="0">
                <a:effectLst/>
                <a:latin typeface="lato" panose="020F0502020204030203" pitchFamily="34" charset="0"/>
              </a:rPr>
              <a:t>continent</a:t>
            </a:r>
            <a:r>
              <a:rPr lang="en-US" b="0" i="0" dirty="0">
                <a:effectLst/>
                <a:latin typeface="lato" panose="020F0502020204030203" pitchFamily="34" charset="0"/>
              </a:rPr>
              <a:t>: Information of continent the employee</a:t>
            </a:r>
          </a:p>
          <a:p>
            <a:pPr marL="285750" indent="-285750">
              <a:buFont typeface="Arial" panose="020B0604020202020204" pitchFamily="34" charset="0"/>
              <a:buChar char="•"/>
            </a:pPr>
            <a:r>
              <a:rPr lang="en-US" b="1" i="0" dirty="0" err="1">
                <a:effectLst/>
                <a:latin typeface="lato" panose="020F0502020204030203" pitchFamily="34" charset="0"/>
              </a:rPr>
              <a:t>education_of_employee</a:t>
            </a:r>
            <a:r>
              <a:rPr lang="en-US" b="1" i="0" dirty="0">
                <a:effectLst/>
                <a:latin typeface="lato" panose="020F0502020204030203" pitchFamily="34" charset="0"/>
              </a:rPr>
              <a:t>: </a:t>
            </a:r>
            <a:r>
              <a:rPr lang="en-US" b="0" i="0" dirty="0">
                <a:effectLst/>
                <a:latin typeface="lato" panose="020F0502020204030203" pitchFamily="34" charset="0"/>
              </a:rPr>
              <a:t>Information of education of the employee</a:t>
            </a:r>
          </a:p>
          <a:p>
            <a:pPr marL="285750" indent="-285750">
              <a:buFont typeface="Arial" panose="020B0604020202020204" pitchFamily="34" charset="0"/>
              <a:buChar char="•"/>
            </a:pPr>
            <a:r>
              <a:rPr lang="en-US" b="1" i="0" dirty="0" err="1">
                <a:effectLst/>
                <a:latin typeface="lato" panose="020F0502020204030203" pitchFamily="34" charset="0"/>
              </a:rPr>
              <a:t>has_job_experience</a:t>
            </a:r>
            <a:r>
              <a:rPr lang="en-US" b="1" i="0" dirty="0">
                <a:effectLst/>
                <a:latin typeface="lato" panose="020F0502020204030203" pitchFamily="34" charset="0"/>
              </a:rPr>
              <a:t>: </a:t>
            </a:r>
            <a:r>
              <a:rPr lang="en-US" b="0" i="0" dirty="0">
                <a:effectLst/>
                <a:latin typeface="lato" panose="020F0502020204030203" pitchFamily="34" charset="0"/>
              </a:rPr>
              <a:t>Does the employee has any job experience? Y= Yes; N = No</a:t>
            </a:r>
          </a:p>
          <a:p>
            <a:pPr marL="285750" indent="-285750">
              <a:buFont typeface="Arial" panose="020B0604020202020204" pitchFamily="34" charset="0"/>
              <a:buChar char="•"/>
            </a:pPr>
            <a:r>
              <a:rPr lang="en-US" b="1" i="0" dirty="0" err="1">
                <a:effectLst/>
                <a:latin typeface="lato" panose="020F0502020204030203" pitchFamily="34" charset="0"/>
              </a:rPr>
              <a:t>requires_job_training</a:t>
            </a:r>
            <a:r>
              <a:rPr lang="en-US" b="1" i="0" dirty="0">
                <a:effectLst/>
                <a:latin typeface="lato" panose="020F0502020204030203" pitchFamily="34" charset="0"/>
              </a:rPr>
              <a:t>: </a:t>
            </a:r>
            <a:r>
              <a:rPr lang="en-US" b="0" i="0" dirty="0">
                <a:effectLst/>
                <a:latin typeface="lato" panose="020F0502020204030203" pitchFamily="34" charset="0"/>
              </a:rPr>
              <a:t>Does the employee require any job training? Y = Yes; N = No</a:t>
            </a:r>
          </a:p>
          <a:p>
            <a:pPr marL="285750" indent="-285750">
              <a:buFont typeface="Arial" panose="020B0604020202020204" pitchFamily="34" charset="0"/>
              <a:buChar char="•"/>
            </a:pPr>
            <a:r>
              <a:rPr lang="en-US" b="1" i="0" dirty="0" err="1">
                <a:effectLst/>
                <a:latin typeface="lato" panose="020F0502020204030203" pitchFamily="34" charset="0"/>
              </a:rPr>
              <a:t>no_of_employees</a:t>
            </a:r>
            <a:r>
              <a:rPr lang="en-US" b="1" i="0" dirty="0">
                <a:effectLst/>
                <a:latin typeface="lato" panose="020F0502020204030203" pitchFamily="34" charset="0"/>
              </a:rPr>
              <a:t>: </a:t>
            </a:r>
            <a:r>
              <a:rPr lang="en-US" b="0" i="0" dirty="0">
                <a:effectLst/>
                <a:latin typeface="lato" panose="020F0502020204030203" pitchFamily="34" charset="0"/>
              </a:rPr>
              <a:t>Number of employees in the employer's company</a:t>
            </a:r>
          </a:p>
          <a:p>
            <a:pPr marL="285750" indent="-285750">
              <a:buFont typeface="Arial" panose="020B0604020202020204" pitchFamily="34" charset="0"/>
              <a:buChar char="•"/>
            </a:pPr>
            <a:r>
              <a:rPr lang="en-US" b="1" i="0" dirty="0" err="1">
                <a:effectLst/>
                <a:latin typeface="lato" panose="020F0502020204030203" pitchFamily="34" charset="0"/>
              </a:rPr>
              <a:t>yr_of_estab</a:t>
            </a:r>
            <a:r>
              <a:rPr lang="en-US" b="1" i="0" dirty="0">
                <a:effectLst/>
                <a:latin typeface="lato" panose="020F0502020204030203" pitchFamily="34" charset="0"/>
              </a:rPr>
              <a:t>: </a:t>
            </a:r>
            <a:r>
              <a:rPr lang="en-US" b="0" i="0" dirty="0">
                <a:effectLst/>
                <a:latin typeface="lato" panose="020F0502020204030203" pitchFamily="34" charset="0"/>
              </a:rPr>
              <a:t>Year in which the employer's company was established</a:t>
            </a:r>
          </a:p>
          <a:p>
            <a:pPr marL="285750" indent="-285750">
              <a:buFont typeface="Arial" panose="020B0604020202020204" pitchFamily="34" charset="0"/>
              <a:buChar char="•"/>
            </a:pPr>
            <a:r>
              <a:rPr lang="en-US" b="1" i="0" dirty="0" err="1">
                <a:effectLst/>
                <a:latin typeface="lato" panose="020F0502020204030203" pitchFamily="34" charset="0"/>
              </a:rPr>
              <a:t>region_of_employment</a:t>
            </a:r>
            <a:r>
              <a:rPr lang="en-US" b="0" i="0" dirty="0">
                <a:effectLst/>
                <a:latin typeface="lato" panose="020F0502020204030203" pitchFamily="34" charset="0"/>
              </a:rPr>
              <a:t>: Information of foreign worker's intended region of employment in the US.</a:t>
            </a:r>
          </a:p>
          <a:p>
            <a:pPr marL="285750" indent="-285750">
              <a:buFont typeface="Arial" panose="020B0604020202020204" pitchFamily="34" charset="0"/>
              <a:buChar char="•"/>
            </a:pPr>
            <a:r>
              <a:rPr lang="en-US" b="1" i="0" dirty="0" err="1">
                <a:effectLst/>
                <a:latin typeface="lato" panose="020F0502020204030203" pitchFamily="34" charset="0"/>
              </a:rPr>
              <a:t>prevailing_wage</a:t>
            </a:r>
            <a:r>
              <a:rPr lang="en-US" b="0" i="0" dirty="0">
                <a:effectLst/>
                <a:latin typeface="lato" panose="020F0502020204030203" pitchFamily="34" charset="0"/>
              </a:rPr>
              <a:t>: Average wage paid to similarly employed workers in a specific occupation in the area of intended employment. The purpose of the prevailing wage is to ensure that the foreign worker is not underpaid compared to other workers offering the same or similar service in the same area of employment.</a:t>
            </a:r>
          </a:p>
          <a:p>
            <a:pPr marL="285750" indent="-285750">
              <a:buFont typeface="Arial" panose="020B0604020202020204" pitchFamily="34" charset="0"/>
              <a:buChar char="•"/>
            </a:pPr>
            <a:r>
              <a:rPr lang="en-US" b="1" i="0" dirty="0" err="1">
                <a:effectLst/>
                <a:latin typeface="lato" panose="020F0502020204030203" pitchFamily="34" charset="0"/>
              </a:rPr>
              <a:t>unit_of_wage</a:t>
            </a:r>
            <a:r>
              <a:rPr lang="en-US" b="0" i="0" dirty="0">
                <a:effectLst/>
                <a:latin typeface="lato" panose="020F0502020204030203" pitchFamily="34" charset="0"/>
              </a:rPr>
              <a:t>: Unit of prevailing wage. Values include Hourly, Weekly, Monthly, and Yearly.</a:t>
            </a:r>
          </a:p>
          <a:p>
            <a:pPr marL="285750" indent="-285750">
              <a:buFont typeface="Arial" panose="020B0604020202020204" pitchFamily="34" charset="0"/>
              <a:buChar char="•"/>
            </a:pPr>
            <a:r>
              <a:rPr lang="en-US" b="1" i="0" dirty="0" err="1">
                <a:effectLst/>
                <a:latin typeface="lato" panose="020F0502020204030203" pitchFamily="34" charset="0"/>
              </a:rPr>
              <a:t>full_time_position</a:t>
            </a:r>
            <a:r>
              <a:rPr lang="en-US" b="0" i="0" dirty="0">
                <a:effectLst/>
                <a:latin typeface="lato" panose="020F0502020204030203" pitchFamily="34" charset="0"/>
              </a:rPr>
              <a:t>: Is the position of work full-time? Y = Full-Time Position; N = Part-Time Position</a:t>
            </a:r>
          </a:p>
          <a:p>
            <a:pPr marL="285750" indent="-285750">
              <a:buFont typeface="Arial" panose="020B0604020202020204" pitchFamily="34" charset="0"/>
              <a:buChar char="•"/>
            </a:pPr>
            <a:r>
              <a:rPr lang="en-US" b="1" i="0" dirty="0" err="1">
                <a:effectLst/>
                <a:latin typeface="lato" panose="020F0502020204030203" pitchFamily="34" charset="0"/>
              </a:rPr>
              <a:t>case_status</a:t>
            </a:r>
            <a:r>
              <a:rPr lang="en-US" b="0" i="0" dirty="0">
                <a:effectLst/>
                <a:latin typeface="lato" panose="020F0502020204030203" pitchFamily="34" charset="0"/>
              </a:rPr>
              <a:t>: Flag indicating if the Visa was certified or denied</a:t>
            </a:r>
          </a:p>
          <a:p>
            <a:endParaRPr lang="en-US" b="0" i="0" dirty="0">
              <a:effectLst/>
              <a:latin typeface="lato" panose="020F0502020204030203" pitchFamily="34" charset="0"/>
            </a:endParaRPr>
          </a:p>
          <a:p>
            <a:pPr marL="285750" indent="-285750">
              <a:buFont typeface="Arial" panose="020B0604020202020204" pitchFamily="34" charset="0"/>
              <a:buChar char="•"/>
            </a:pPr>
            <a:endParaRPr lang="en-US" b="0" i="0" dirty="0">
              <a:effectLst/>
              <a:latin typeface="lato" panose="020F0502020204030203" pitchFamily="34" charset="0"/>
            </a:endParaRPr>
          </a:p>
          <a:p>
            <a:pPr marL="285750" indent="-285750">
              <a:buFont typeface="Arial" panose="020B0604020202020204" pitchFamily="34" charset="0"/>
              <a:buChar char="•"/>
            </a:pPr>
            <a:endParaRPr lang="en-US" b="0" i="0" dirty="0">
              <a:effectLst/>
              <a:latin typeface="lato" panose="020F0502020204030203" pitchFamily="34" charset="0"/>
            </a:endParaRPr>
          </a:p>
          <a:p>
            <a:pPr marL="285750" indent="-285750">
              <a:buFont typeface="Arial" panose="020B0604020202020204" pitchFamily="34" charset="0"/>
              <a:buChar char="•"/>
            </a:pPr>
            <a:endParaRPr lang="en-US" b="0" i="0" dirty="0">
              <a:effectLst/>
              <a:latin typeface="lato" panose="020F0502020204030203" pitchFamily="34" charset="0"/>
            </a:endParaRPr>
          </a:p>
          <a:p>
            <a:endParaRPr lang="en-US" b="0" i="0" dirty="0">
              <a:effectLst/>
              <a:latin typeface="lato" panose="020F0502020204030203" pitchFamily="34" charset="0"/>
            </a:endParaRPr>
          </a:p>
          <a:p>
            <a:pPr algn="l">
              <a:buFont typeface="Arial" panose="020B0604020202020204" pitchFamily="34" charset="0"/>
              <a:buChar char="•"/>
            </a:pPr>
            <a:r>
              <a:rPr lang="en-US" b="1" i="0" dirty="0">
                <a:effectLst/>
                <a:latin typeface="lato" panose="020F0502020204030203" pitchFamily="34" charset="0"/>
              </a:rPr>
              <a:t>   </a:t>
            </a:r>
            <a:endParaRPr lang="en-US" dirty="0"/>
          </a:p>
        </p:txBody>
      </p:sp>
    </p:spTree>
    <p:extLst>
      <p:ext uri="{BB962C8B-B14F-4D97-AF65-F5344CB8AC3E}">
        <p14:creationId xmlns:p14="http://schemas.microsoft.com/office/powerpoint/2010/main" val="239673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CFC8-3A91-920D-1499-E1D7AF4DDEB8}"/>
              </a:ext>
            </a:extLst>
          </p:cNvPr>
          <p:cNvSpPr>
            <a:spLocks noGrp="1"/>
          </p:cNvSpPr>
          <p:nvPr>
            <p:ph type="title"/>
          </p:nvPr>
        </p:nvSpPr>
        <p:spPr/>
        <p:txBody>
          <a:bodyPr/>
          <a:lstStyle/>
          <a:p>
            <a:r>
              <a:rPr lang="en-US" dirty="0"/>
              <a:t>Statistical Summary</a:t>
            </a:r>
          </a:p>
        </p:txBody>
      </p:sp>
      <p:sp>
        <p:nvSpPr>
          <p:cNvPr id="3" name="TextBox 2">
            <a:extLst>
              <a:ext uri="{FF2B5EF4-FFF2-40B4-BE49-F238E27FC236}">
                <a16:creationId xmlns:a16="http://schemas.microsoft.com/office/drawing/2014/main" id="{0BFB8719-CFCC-8022-237A-7633C6A91A8C}"/>
              </a:ext>
            </a:extLst>
          </p:cNvPr>
          <p:cNvSpPr txBox="1"/>
          <p:nvPr/>
        </p:nvSpPr>
        <p:spPr>
          <a:xfrm>
            <a:off x="838200" y="2325389"/>
            <a:ext cx="1078005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There are 12 features in the dataset, with “</a:t>
            </a:r>
            <a:r>
              <a:rPr lang="en-US" dirty="0" err="1"/>
              <a:t>case_status</a:t>
            </a:r>
            <a:r>
              <a:rPr lang="en-US" dirty="0"/>
              <a:t>” being the target variable.</a:t>
            </a:r>
          </a:p>
          <a:p>
            <a:pPr marL="285750" indent="-285750">
              <a:buFont typeface="Arial" panose="020B0604020202020204" pitchFamily="34" charset="0"/>
              <a:buChar char="•"/>
            </a:pPr>
            <a:r>
              <a:rPr lang="en-US" dirty="0"/>
              <a:t>There are 25,480 rows and 12 columns. </a:t>
            </a:r>
          </a:p>
          <a:p>
            <a:pPr marL="285750" indent="-285750">
              <a:buFont typeface="Arial" panose="020B0604020202020204" pitchFamily="34" charset="0"/>
              <a:buChar char="•"/>
            </a:pPr>
            <a:r>
              <a:rPr lang="en-US" dirty="0"/>
              <a:t>Asia is the most frequent continent value.</a:t>
            </a:r>
          </a:p>
          <a:p>
            <a:pPr marL="285750" indent="-285750">
              <a:buFont typeface="Arial" panose="020B0604020202020204" pitchFamily="34" charset="0"/>
              <a:buChar char="•"/>
            </a:pPr>
            <a:r>
              <a:rPr lang="en-US" dirty="0"/>
              <a:t>Most applicants have a Bachelor’s degree</a:t>
            </a:r>
          </a:p>
          <a:p>
            <a:pPr marL="285750" indent="-285750">
              <a:buFont typeface="Arial" panose="020B0604020202020204" pitchFamily="34" charset="0"/>
              <a:buChar char="•"/>
            </a:pPr>
            <a:r>
              <a:rPr lang="en-US" dirty="0"/>
              <a:t>Most applicants do have job experience.</a:t>
            </a:r>
          </a:p>
          <a:p>
            <a:pPr marL="285750" indent="-285750">
              <a:buFont typeface="Arial" panose="020B0604020202020204" pitchFamily="34" charset="0"/>
              <a:buChar char="•"/>
            </a:pPr>
            <a:r>
              <a:rPr lang="en-US" dirty="0"/>
              <a:t>The average number of employees is 5,667.04.</a:t>
            </a:r>
          </a:p>
          <a:p>
            <a:pPr marL="285750" indent="-285750">
              <a:buFont typeface="Arial" panose="020B0604020202020204" pitchFamily="34" charset="0"/>
              <a:buChar char="•"/>
            </a:pPr>
            <a:r>
              <a:rPr lang="en-US" dirty="0"/>
              <a:t>Most of the applicants work for a company that was established in 1979.</a:t>
            </a:r>
          </a:p>
          <a:p>
            <a:pPr marL="285750" indent="-285750">
              <a:buFont typeface="Arial" panose="020B0604020202020204" pitchFamily="34" charset="0"/>
              <a:buChar char="•"/>
            </a:pPr>
            <a:r>
              <a:rPr lang="en-US" dirty="0"/>
              <a:t>Most common region applicants work in is the Northeast region. </a:t>
            </a:r>
          </a:p>
          <a:p>
            <a:pPr marL="285750" indent="-285750">
              <a:buFont typeface="Arial" panose="020B0604020202020204" pitchFamily="34" charset="0"/>
              <a:buChar char="•"/>
            </a:pPr>
            <a:r>
              <a:rPr lang="en-US" dirty="0"/>
              <a:t>The mean </a:t>
            </a:r>
            <a:r>
              <a:rPr lang="en-US" dirty="0" err="1"/>
              <a:t>prevailing_wage</a:t>
            </a:r>
            <a:r>
              <a:rPr lang="en-US" dirty="0"/>
              <a:t> is $74,455.81 with a min of $2.13 and max of $107,735.51</a:t>
            </a:r>
          </a:p>
          <a:p>
            <a:pPr marL="285750" indent="-285750">
              <a:buFont typeface="Arial" panose="020B0604020202020204" pitchFamily="34" charset="0"/>
              <a:buChar char="•"/>
            </a:pPr>
            <a:r>
              <a:rPr lang="en-US" dirty="0"/>
              <a:t>Most applicants’ </a:t>
            </a:r>
            <a:r>
              <a:rPr lang="en-US" dirty="0" err="1"/>
              <a:t>unit_of_wage</a:t>
            </a:r>
            <a:r>
              <a:rPr lang="en-US" dirty="0"/>
              <a:t> is yearly.</a:t>
            </a:r>
          </a:p>
          <a:p>
            <a:pPr marL="285750" indent="-285750">
              <a:buFont typeface="Arial" panose="020B0604020202020204" pitchFamily="34" charset="0"/>
              <a:buChar char="•"/>
            </a:pPr>
            <a:r>
              <a:rPr lang="en-US" dirty="0"/>
              <a:t>Most applicants are employed full-time. </a:t>
            </a:r>
          </a:p>
          <a:p>
            <a:pPr marL="285750" indent="-285750">
              <a:buFont typeface="Arial" panose="020B0604020202020204" pitchFamily="34" charset="0"/>
              <a:buChar char="•"/>
            </a:pPr>
            <a:r>
              <a:rPr lang="en-US" dirty="0"/>
              <a:t>The majority of applicants’ </a:t>
            </a:r>
            <a:r>
              <a:rPr lang="en-US" dirty="0" err="1"/>
              <a:t>case_status</a:t>
            </a:r>
            <a:r>
              <a:rPr lang="en-US" dirty="0"/>
              <a:t> are certified. </a:t>
            </a:r>
          </a:p>
        </p:txBody>
      </p:sp>
    </p:spTree>
    <p:extLst>
      <p:ext uri="{BB962C8B-B14F-4D97-AF65-F5344CB8AC3E}">
        <p14:creationId xmlns:p14="http://schemas.microsoft.com/office/powerpoint/2010/main" val="3297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0F02-D205-DEF3-69B9-8E67A8FE3CC8}"/>
              </a:ext>
            </a:extLst>
          </p:cNvPr>
          <p:cNvSpPr>
            <a:spLocks noGrp="1"/>
          </p:cNvSpPr>
          <p:nvPr>
            <p:ph type="title"/>
          </p:nvPr>
        </p:nvSpPr>
        <p:spPr>
          <a:xfrm>
            <a:off x="719867" y="224425"/>
            <a:ext cx="10515600" cy="656851"/>
          </a:xfrm>
        </p:spPr>
        <p:txBody>
          <a:bodyPr>
            <a:normAutofit fontScale="90000"/>
          </a:bodyPr>
          <a:lstStyle/>
          <a:p>
            <a:r>
              <a:rPr lang="en-US" dirty="0"/>
              <a:t>Exploratory Data Analysis</a:t>
            </a:r>
          </a:p>
        </p:txBody>
      </p:sp>
      <p:pic>
        <p:nvPicPr>
          <p:cNvPr id="1028" name="Picture 4">
            <a:extLst>
              <a:ext uri="{FF2B5EF4-FFF2-40B4-BE49-F238E27FC236}">
                <a16:creationId xmlns:a16="http://schemas.microsoft.com/office/drawing/2014/main" id="{217C2002-E7EB-896D-69E0-E14B4385F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172215" cy="27396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3CB7C93-7D13-FBA3-B124-84117AB54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341" y="1690688"/>
            <a:ext cx="4254033" cy="27933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7C5A46-4E11-F4D4-9AB3-1C71A482D2E9}"/>
              </a:ext>
            </a:extLst>
          </p:cNvPr>
          <p:cNvSpPr txBox="1"/>
          <p:nvPr/>
        </p:nvSpPr>
        <p:spPr>
          <a:xfrm>
            <a:off x="1280160" y="4776395"/>
            <a:ext cx="8122024"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t>Prevailing_wage</a:t>
            </a:r>
            <a:r>
              <a:rPr lang="en-US" dirty="0"/>
              <a:t> is right-skewed with outliers at end of the right tail and outliers where </a:t>
            </a:r>
            <a:r>
              <a:rPr lang="en-US" dirty="0" err="1"/>
              <a:t>prevailing_wage</a:t>
            </a:r>
            <a:r>
              <a:rPr lang="en-US" dirty="0"/>
              <a:t> is close to $0.</a:t>
            </a:r>
          </a:p>
          <a:p>
            <a:pPr marL="285750" indent="-285750">
              <a:buFont typeface="Arial" panose="020B0604020202020204" pitchFamily="34" charset="0"/>
              <a:buChar char="•"/>
            </a:pPr>
            <a:r>
              <a:rPr lang="en-US" dirty="0"/>
              <a:t>Though difficult to see, no of employees is also right-skewed with many outliers to the right end.  </a:t>
            </a:r>
          </a:p>
        </p:txBody>
      </p:sp>
      <p:sp>
        <p:nvSpPr>
          <p:cNvPr id="4" name="TextBox 3">
            <a:extLst>
              <a:ext uri="{FF2B5EF4-FFF2-40B4-BE49-F238E27FC236}">
                <a16:creationId xmlns:a16="http://schemas.microsoft.com/office/drawing/2014/main" id="{B253BB3B-0146-0CE1-0CFE-30F44DB906B5}"/>
              </a:ext>
            </a:extLst>
          </p:cNvPr>
          <p:cNvSpPr txBox="1"/>
          <p:nvPr/>
        </p:nvSpPr>
        <p:spPr>
          <a:xfrm>
            <a:off x="7511834" y="1148310"/>
            <a:ext cx="2173045" cy="369332"/>
          </a:xfrm>
          <a:prstGeom prst="rect">
            <a:avLst/>
          </a:prstGeom>
          <a:noFill/>
        </p:spPr>
        <p:txBody>
          <a:bodyPr wrap="square" rtlCol="0">
            <a:spAutoFit/>
          </a:bodyPr>
          <a:lstStyle/>
          <a:p>
            <a:r>
              <a:rPr lang="en-US" dirty="0" err="1"/>
              <a:t>no_of_employees</a:t>
            </a:r>
            <a:endParaRPr lang="en-US" dirty="0"/>
          </a:p>
        </p:txBody>
      </p:sp>
      <p:sp>
        <p:nvSpPr>
          <p:cNvPr id="5" name="TextBox 4">
            <a:extLst>
              <a:ext uri="{FF2B5EF4-FFF2-40B4-BE49-F238E27FC236}">
                <a16:creationId xmlns:a16="http://schemas.microsoft.com/office/drawing/2014/main" id="{B4C6927F-1DA5-437C-8FFB-901252782159}"/>
              </a:ext>
            </a:extLst>
          </p:cNvPr>
          <p:cNvSpPr txBox="1"/>
          <p:nvPr/>
        </p:nvSpPr>
        <p:spPr>
          <a:xfrm>
            <a:off x="1993770" y="1173644"/>
            <a:ext cx="1861073" cy="369332"/>
          </a:xfrm>
          <a:prstGeom prst="rect">
            <a:avLst/>
          </a:prstGeom>
          <a:noFill/>
        </p:spPr>
        <p:txBody>
          <a:bodyPr wrap="square" rtlCol="0">
            <a:spAutoFit/>
          </a:bodyPr>
          <a:lstStyle/>
          <a:p>
            <a:r>
              <a:rPr lang="en-US" dirty="0" err="1"/>
              <a:t>Prevailing_wage</a:t>
            </a:r>
            <a:endParaRPr lang="en-US" dirty="0"/>
          </a:p>
        </p:txBody>
      </p:sp>
    </p:spTree>
    <p:extLst>
      <p:ext uri="{BB962C8B-B14F-4D97-AF65-F5344CB8AC3E}">
        <p14:creationId xmlns:p14="http://schemas.microsoft.com/office/powerpoint/2010/main" val="3961467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C4FB-D049-9DFF-80EC-D21CA754E095}"/>
              </a:ext>
            </a:extLst>
          </p:cNvPr>
          <p:cNvSpPr>
            <a:spLocks noGrp="1"/>
          </p:cNvSpPr>
          <p:nvPr>
            <p:ph type="title"/>
          </p:nvPr>
        </p:nvSpPr>
        <p:spPr>
          <a:xfrm>
            <a:off x="1064110" y="182245"/>
            <a:ext cx="10515600" cy="785943"/>
          </a:xfrm>
        </p:spPr>
        <p:txBody>
          <a:bodyPr/>
          <a:lstStyle/>
          <a:p>
            <a:r>
              <a:rPr lang="en-US" dirty="0"/>
              <a:t>EDA cont.</a:t>
            </a:r>
          </a:p>
        </p:txBody>
      </p:sp>
      <p:pic>
        <p:nvPicPr>
          <p:cNvPr id="2050" name="Picture 2">
            <a:extLst>
              <a:ext uri="{FF2B5EF4-FFF2-40B4-BE49-F238E27FC236}">
                <a16:creationId xmlns:a16="http://schemas.microsoft.com/office/drawing/2014/main" id="{C265B4AD-8FB0-DF91-B511-4563E2A95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89" y="1493073"/>
            <a:ext cx="4886325" cy="33371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0C4735-6FD8-1C2F-D3EC-BBFB4A112354}"/>
              </a:ext>
            </a:extLst>
          </p:cNvPr>
          <p:cNvSpPr txBox="1"/>
          <p:nvPr/>
        </p:nvSpPr>
        <p:spPr>
          <a:xfrm>
            <a:off x="2506532" y="1123741"/>
            <a:ext cx="2151529" cy="369332"/>
          </a:xfrm>
          <a:prstGeom prst="rect">
            <a:avLst/>
          </a:prstGeom>
          <a:noFill/>
        </p:spPr>
        <p:txBody>
          <a:bodyPr wrap="square" rtlCol="0">
            <a:spAutoFit/>
          </a:bodyPr>
          <a:lstStyle/>
          <a:p>
            <a:r>
              <a:rPr lang="en-US" dirty="0"/>
              <a:t>continent</a:t>
            </a:r>
          </a:p>
        </p:txBody>
      </p:sp>
      <p:sp>
        <p:nvSpPr>
          <p:cNvPr id="4" name="TextBox 3">
            <a:extLst>
              <a:ext uri="{FF2B5EF4-FFF2-40B4-BE49-F238E27FC236}">
                <a16:creationId xmlns:a16="http://schemas.microsoft.com/office/drawing/2014/main" id="{A252FDDD-F479-D13B-927E-7B0F2BA016E8}"/>
              </a:ext>
            </a:extLst>
          </p:cNvPr>
          <p:cNvSpPr txBox="1"/>
          <p:nvPr/>
        </p:nvSpPr>
        <p:spPr>
          <a:xfrm>
            <a:off x="7917628" y="1102226"/>
            <a:ext cx="2528047" cy="369332"/>
          </a:xfrm>
          <a:prstGeom prst="rect">
            <a:avLst/>
          </a:prstGeom>
          <a:noFill/>
        </p:spPr>
        <p:txBody>
          <a:bodyPr wrap="square" rtlCol="0">
            <a:spAutoFit/>
          </a:bodyPr>
          <a:lstStyle/>
          <a:p>
            <a:r>
              <a:rPr lang="en-US" dirty="0"/>
              <a:t>Education of employee</a:t>
            </a:r>
          </a:p>
        </p:txBody>
      </p:sp>
      <p:sp>
        <p:nvSpPr>
          <p:cNvPr id="5" name="TextBox 4">
            <a:extLst>
              <a:ext uri="{FF2B5EF4-FFF2-40B4-BE49-F238E27FC236}">
                <a16:creationId xmlns:a16="http://schemas.microsoft.com/office/drawing/2014/main" id="{B729AF96-7CD5-B7A6-AAFC-AED2BA2666EC}"/>
              </a:ext>
            </a:extLst>
          </p:cNvPr>
          <p:cNvSpPr txBox="1"/>
          <p:nvPr/>
        </p:nvSpPr>
        <p:spPr>
          <a:xfrm>
            <a:off x="892885" y="4830185"/>
            <a:ext cx="520311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Most applicants are from Asia, making up 66.2%</a:t>
            </a:r>
          </a:p>
          <a:p>
            <a:pPr marL="285750" indent="-285750">
              <a:buFont typeface="Arial" panose="020B0604020202020204" pitchFamily="34" charset="0"/>
              <a:buChar char="•"/>
            </a:pPr>
            <a:r>
              <a:rPr lang="en-US" dirty="0"/>
              <a:t>Europe and then US are the next largest groups, making up just 14.6% and 12.9%.</a:t>
            </a:r>
          </a:p>
          <a:p>
            <a:pPr marL="285750" indent="-285750">
              <a:buFont typeface="Arial" panose="020B0604020202020204" pitchFamily="34" charset="0"/>
              <a:buChar char="•"/>
            </a:pPr>
            <a:r>
              <a:rPr lang="en-US" dirty="0"/>
              <a:t>Oceania is the smallest at 0.8%</a:t>
            </a:r>
          </a:p>
        </p:txBody>
      </p:sp>
      <p:pic>
        <p:nvPicPr>
          <p:cNvPr id="2056" name="Picture 8">
            <a:extLst>
              <a:ext uri="{FF2B5EF4-FFF2-40B4-BE49-F238E27FC236}">
                <a16:creationId xmlns:a16="http://schemas.microsoft.com/office/drawing/2014/main" id="{8E64077D-42DA-B8D1-0CE6-BE937AE9A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796" y="1500782"/>
            <a:ext cx="4755834" cy="33294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AAE9FC9-79C0-52B9-B841-3F4DFFC33635}"/>
              </a:ext>
            </a:extLst>
          </p:cNvPr>
          <p:cNvSpPr txBox="1"/>
          <p:nvPr/>
        </p:nvSpPr>
        <p:spPr>
          <a:xfrm>
            <a:off x="6938682" y="5066852"/>
            <a:ext cx="42815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40.2% of applicants have a Bachelor’s and 37.8% have a Master’s degree</a:t>
            </a:r>
          </a:p>
          <a:p>
            <a:pPr marL="285750" indent="-285750">
              <a:buFont typeface="Arial" panose="020B0604020202020204" pitchFamily="34" charset="0"/>
              <a:buChar char="•"/>
            </a:pPr>
            <a:r>
              <a:rPr lang="en-US" dirty="0"/>
              <a:t>Only 13.4% had just high school education and 8.6% had a doctorate.</a:t>
            </a:r>
          </a:p>
        </p:txBody>
      </p:sp>
    </p:spTree>
    <p:extLst>
      <p:ext uri="{BB962C8B-B14F-4D97-AF65-F5344CB8AC3E}">
        <p14:creationId xmlns:p14="http://schemas.microsoft.com/office/powerpoint/2010/main" val="329171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0B73-B3D6-DEE7-F160-E2BDE01D1132}"/>
              </a:ext>
            </a:extLst>
          </p:cNvPr>
          <p:cNvSpPr>
            <a:spLocks noGrp="1"/>
          </p:cNvSpPr>
          <p:nvPr>
            <p:ph type="title"/>
          </p:nvPr>
        </p:nvSpPr>
        <p:spPr>
          <a:xfrm>
            <a:off x="766762" y="200304"/>
            <a:ext cx="2170076" cy="477428"/>
          </a:xfrm>
        </p:spPr>
        <p:txBody>
          <a:bodyPr>
            <a:normAutofit fontScale="90000"/>
          </a:bodyPr>
          <a:lstStyle/>
          <a:p>
            <a:r>
              <a:rPr lang="en-US" dirty="0"/>
              <a:t>EDA cont.</a:t>
            </a:r>
          </a:p>
        </p:txBody>
      </p:sp>
      <p:pic>
        <p:nvPicPr>
          <p:cNvPr id="3074" name="Picture 2">
            <a:extLst>
              <a:ext uri="{FF2B5EF4-FFF2-40B4-BE49-F238E27FC236}">
                <a16:creationId xmlns:a16="http://schemas.microsoft.com/office/drawing/2014/main" id="{0EFEC97A-46B4-BBBE-B53C-D6F55AD75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82255"/>
            <a:ext cx="2762250" cy="32286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71E9B63-643C-B770-195B-494E0D60A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912" y="439018"/>
            <a:ext cx="2762250" cy="32286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7A8D0C-A978-FFBD-5239-8D9BD85E11A5}"/>
              </a:ext>
            </a:extLst>
          </p:cNvPr>
          <p:cNvSpPr txBox="1"/>
          <p:nvPr/>
        </p:nvSpPr>
        <p:spPr>
          <a:xfrm>
            <a:off x="3847317" y="3821737"/>
            <a:ext cx="4252296"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For the most part, applicants intend on working all over the United States, with just a small portion of applicants intending to work in the islands (i.e. Hawaii).</a:t>
            </a:r>
          </a:p>
          <a:p>
            <a:pPr marL="285750" indent="-285750">
              <a:buFont typeface="Arial" panose="020B0604020202020204" pitchFamily="34" charset="0"/>
              <a:buChar char="•"/>
            </a:pPr>
            <a:r>
              <a:rPr lang="en-US" sz="1400" dirty="0"/>
              <a:t>This makes sense as the biggest cities, such as, New York, Atlanta, LA are in those regions.</a:t>
            </a:r>
          </a:p>
        </p:txBody>
      </p:sp>
      <p:sp>
        <p:nvSpPr>
          <p:cNvPr id="4" name="TextBox 3">
            <a:extLst>
              <a:ext uri="{FF2B5EF4-FFF2-40B4-BE49-F238E27FC236}">
                <a16:creationId xmlns:a16="http://schemas.microsoft.com/office/drawing/2014/main" id="{94FAF967-4D37-4CE3-3B41-5A82FFA97D6D}"/>
              </a:ext>
            </a:extLst>
          </p:cNvPr>
          <p:cNvSpPr txBox="1"/>
          <p:nvPr/>
        </p:nvSpPr>
        <p:spPr>
          <a:xfrm>
            <a:off x="3847317" y="5206194"/>
            <a:ext cx="561549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Almost all applicants will not require job training.</a:t>
            </a:r>
          </a:p>
          <a:p>
            <a:pPr marL="285750" indent="-285750">
              <a:buFont typeface="Arial" panose="020B0604020202020204" pitchFamily="34" charset="0"/>
              <a:buChar char="•"/>
            </a:pPr>
            <a:r>
              <a:rPr lang="en-US" sz="1400" dirty="0"/>
              <a:t>Additionally, 14,802 out of 25,480 have job experience.</a:t>
            </a:r>
          </a:p>
          <a:p>
            <a:pPr marL="285750" indent="-285750">
              <a:buFont typeface="Arial" panose="020B0604020202020204" pitchFamily="34" charset="0"/>
              <a:buChar char="•"/>
            </a:pPr>
            <a:r>
              <a:rPr lang="en-US" sz="1400" dirty="0"/>
              <a:t>Nearly all applicants are on or intend on being paid salary.</a:t>
            </a:r>
          </a:p>
          <a:p>
            <a:pPr marL="285750" indent="-285750">
              <a:buFont typeface="Arial" panose="020B0604020202020204" pitchFamily="34" charset="0"/>
              <a:buChar char="•"/>
            </a:pPr>
            <a:r>
              <a:rPr lang="en-US" sz="1400" dirty="0"/>
              <a:t>Overall, it appears that almost all applicants are well-qualified for work, which is a good indication that many will be certified.</a:t>
            </a:r>
          </a:p>
        </p:txBody>
      </p:sp>
      <p:pic>
        <p:nvPicPr>
          <p:cNvPr id="3080" name="Picture 8">
            <a:extLst>
              <a:ext uri="{FF2B5EF4-FFF2-40B4-BE49-F238E27FC236}">
                <a16:creationId xmlns:a16="http://schemas.microsoft.com/office/drawing/2014/main" id="{EE718CD3-3869-9C33-CEC2-39ECBD1254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9553" y="476355"/>
            <a:ext cx="2884785" cy="350397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B1EF91CE-9547-3247-A1DA-1E36F3DA42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368" y="3667713"/>
            <a:ext cx="3066544" cy="281872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56169789-61CC-CA51-973A-8AB69A1AA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588" y="695595"/>
            <a:ext cx="2762250" cy="3065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1AE524-45A4-39B5-FA0C-9DAD41DDAFCC}"/>
              </a:ext>
            </a:extLst>
          </p:cNvPr>
          <p:cNvSpPr txBox="1"/>
          <p:nvPr/>
        </p:nvSpPr>
        <p:spPr>
          <a:xfrm>
            <a:off x="9014908" y="3980329"/>
            <a:ext cx="2884785"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Approximately 67% of applicants were certified </a:t>
            </a:r>
          </a:p>
        </p:txBody>
      </p:sp>
    </p:spTree>
    <p:extLst>
      <p:ext uri="{BB962C8B-B14F-4D97-AF65-F5344CB8AC3E}">
        <p14:creationId xmlns:p14="http://schemas.microsoft.com/office/powerpoint/2010/main" val="2167316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839</TotalTime>
  <Words>2923</Words>
  <Application>Microsoft Office PowerPoint</Application>
  <PresentationFormat>Widescreen</PresentationFormat>
  <Paragraphs>547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Lato</vt:lpstr>
      <vt:lpstr>Office Theme</vt:lpstr>
      <vt:lpstr>EasyVisa Project 5</vt:lpstr>
      <vt:lpstr>Contents</vt:lpstr>
      <vt:lpstr>Summary</vt:lpstr>
      <vt:lpstr>Problem Statement </vt:lpstr>
      <vt:lpstr>Data Description</vt:lpstr>
      <vt:lpstr>Statistical Summary</vt:lpstr>
      <vt:lpstr>Exploratory Data Analysis</vt:lpstr>
      <vt:lpstr>EDA cont.</vt:lpstr>
      <vt:lpstr>EDA cont.</vt:lpstr>
      <vt:lpstr>EDA-Bivariate</vt:lpstr>
      <vt:lpstr>EDA - Bivariate</vt:lpstr>
      <vt:lpstr>EDA – Bivariate</vt:lpstr>
      <vt:lpstr>EDA - Bivariate</vt:lpstr>
      <vt:lpstr>EDA - Bivariate</vt:lpstr>
      <vt:lpstr>EDA - Bivariate</vt:lpstr>
      <vt:lpstr>Data Preprocessing</vt:lpstr>
      <vt:lpstr>Data Preprocessing – Outlier Detection</vt:lpstr>
      <vt:lpstr>Model Summary</vt:lpstr>
      <vt:lpstr>Training and Testing Key Performance Measures</vt:lpstr>
      <vt:lpstr>Overview of Final Model and Parameters</vt:lpstr>
      <vt:lpstr>Business Observations</vt:lpstr>
      <vt:lpstr>PowerPoint Presentation</vt:lpstr>
      <vt:lpstr>Data Background and Contents</vt:lpstr>
      <vt:lpstr>Model Building – Overview &amp; Decision Tree</vt:lpstr>
      <vt:lpstr>Model Building - Bagging</vt:lpstr>
      <vt:lpstr>Model Building – Random Forest</vt:lpstr>
      <vt:lpstr>AdaBoost Model </vt:lpstr>
      <vt:lpstr>Gradient Boost Model</vt:lpstr>
      <vt:lpstr>XGBoost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EasyVisa Project 5</dc:title>
  <dc:creator>Watt Efird</dc:creator>
  <cp:lastModifiedBy>Watt Efird</cp:lastModifiedBy>
  <cp:revision>7</cp:revision>
  <dcterms:created xsi:type="dcterms:W3CDTF">2022-12-15T15:43:10Z</dcterms:created>
  <dcterms:modified xsi:type="dcterms:W3CDTF">2022-12-16T23:29:43Z</dcterms:modified>
</cp:coreProperties>
</file>