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81" r:id="rId3"/>
    <p:sldId id="282" r:id="rId4"/>
    <p:sldId id="283"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91" r:id="rId19"/>
    <p:sldId id="292" r:id="rId20"/>
    <p:sldId id="273" r:id="rId21"/>
    <p:sldId id="274" r:id="rId22"/>
    <p:sldId id="275" r:id="rId23"/>
    <p:sldId id="276" r:id="rId24"/>
    <p:sldId id="259" r:id="rId25"/>
    <p:sldId id="277" r:id="rId26"/>
    <p:sldId id="279" r:id="rId27"/>
    <p:sldId id="280" r:id="rId28"/>
    <p:sldId id="278" r:id="rId29"/>
    <p:sldId id="284" r:id="rId30"/>
    <p:sldId id="293" r:id="rId31"/>
    <p:sldId id="285" r:id="rId32"/>
    <p:sldId id="289" r:id="rId33"/>
    <p:sldId id="286" r:id="rId34"/>
    <p:sldId id="287" r:id="rId35"/>
    <p:sldId id="288"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3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8D369-ECA9-400B-9F3F-EE948266CB8C}"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F8E69-D14D-4488-8185-70942A97613C}" type="slidenum">
              <a:rPr lang="en-US" smtClean="0"/>
              <a:t>‹#›</a:t>
            </a:fld>
            <a:endParaRPr lang="en-US"/>
          </a:p>
        </p:txBody>
      </p:sp>
    </p:spTree>
    <p:extLst>
      <p:ext uri="{BB962C8B-B14F-4D97-AF65-F5344CB8AC3E}">
        <p14:creationId xmlns:p14="http://schemas.microsoft.com/office/powerpoint/2010/main" val="217432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E987-3DEC-4822-9EB7-7CAA43333D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A76D4-EED5-4390-B4B4-CDE414A3C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C2B69-AD3F-4982-B9AD-0FEA7D082A45}"/>
              </a:ext>
            </a:extLst>
          </p:cNvPr>
          <p:cNvSpPr>
            <a:spLocks noGrp="1"/>
          </p:cNvSpPr>
          <p:nvPr>
            <p:ph type="dt" sz="half" idx="10"/>
          </p:nvPr>
        </p:nvSpPr>
        <p:spPr/>
        <p:txBody>
          <a:bodyPr/>
          <a:lstStyle/>
          <a:p>
            <a:fld id="{273DDA5F-3CFD-48FF-B805-F72126C37981}" type="datetime1">
              <a:rPr lang="en-US" smtClean="0"/>
              <a:t>11/10/2021</a:t>
            </a:fld>
            <a:endParaRPr lang="en-US"/>
          </a:p>
        </p:txBody>
      </p:sp>
      <p:sp>
        <p:nvSpPr>
          <p:cNvPr id="5" name="Footer Placeholder 4">
            <a:extLst>
              <a:ext uri="{FF2B5EF4-FFF2-40B4-BE49-F238E27FC236}">
                <a16:creationId xmlns:a16="http://schemas.microsoft.com/office/drawing/2014/main" id="{00F780E5-872E-44D3-8BAA-03328CF12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AED7-0CAC-4026-A9F2-CDF34442A834}"/>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19465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1C36-7B08-4405-B739-0F5E9554B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94C8A-A9B8-4396-8ADD-EF130BDC8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B0AA6-2BF0-4933-91FF-73F451885FDE}"/>
              </a:ext>
            </a:extLst>
          </p:cNvPr>
          <p:cNvSpPr>
            <a:spLocks noGrp="1"/>
          </p:cNvSpPr>
          <p:nvPr>
            <p:ph type="dt" sz="half" idx="10"/>
          </p:nvPr>
        </p:nvSpPr>
        <p:spPr/>
        <p:txBody>
          <a:bodyPr/>
          <a:lstStyle/>
          <a:p>
            <a:fld id="{EBE0488E-8CC2-4EEF-980C-F57BD742C861}" type="datetime1">
              <a:rPr lang="en-US" smtClean="0"/>
              <a:t>11/10/2021</a:t>
            </a:fld>
            <a:endParaRPr lang="en-US"/>
          </a:p>
        </p:txBody>
      </p:sp>
      <p:sp>
        <p:nvSpPr>
          <p:cNvPr id="5" name="Footer Placeholder 4">
            <a:extLst>
              <a:ext uri="{FF2B5EF4-FFF2-40B4-BE49-F238E27FC236}">
                <a16:creationId xmlns:a16="http://schemas.microsoft.com/office/drawing/2014/main" id="{261E3930-ECF9-47DB-AD46-41546D8E1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49C4B-9662-4C07-AE4F-BE79FB4F72FA}"/>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41539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4606AD-0160-4D50-BC60-BCA7F7601A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0DF08-E161-4454-AB8A-1646636E8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AE44C-D8B2-4F1B-BF74-3217899B5638}"/>
              </a:ext>
            </a:extLst>
          </p:cNvPr>
          <p:cNvSpPr>
            <a:spLocks noGrp="1"/>
          </p:cNvSpPr>
          <p:nvPr>
            <p:ph type="dt" sz="half" idx="10"/>
          </p:nvPr>
        </p:nvSpPr>
        <p:spPr/>
        <p:txBody>
          <a:bodyPr/>
          <a:lstStyle/>
          <a:p>
            <a:fld id="{A7554C85-AE2B-4395-9A46-5457BC465AF6}" type="datetime1">
              <a:rPr lang="en-US" smtClean="0"/>
              <a:t>11/10/2021</a:t>
            </a:fld>
            <a:endParaRPr lang="en-US"/>
          </a:p>
        </p:txBody>
      </p:sp>
      <p:sp>
        <p:nvSpPr>
          <p:cNvPr id="5" name="Footer Placeholder 4">
            <a:extLst>
              <a:ext uri="{FF2B5EF4-FFF2-40B4-BE49-F238E27FC236}">
                <a16:creationId xmlns:a16="http://schemas.microsoft.com/office/drawing/2014/main" id="{B8A9CB5F-F9F8-4389-945F-9387E98B1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1DD6B-0492-4AE4-A5F1-F1621ADA7D4F}"/>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185792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C83D-E63E-40C0-BCBB-47F7B86BF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CADF3-2570-4D94-B2E3-D1C7A93B0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4D32D-369D-4B64-8F4E-2F1057CE75B7}"/>
              </a:ext>
            </a:extLst>
          </p:cNvPr>
          <p:cNvSpPr>
            <a:spLocks noGrp="1"/>
          </p:cNvSpPr>
          <p:nvPr>
            <p:ph type="dt" sz="half" idx="10"/>
          </p:nvPr>
        </p:nvSpPr>
        <p:spPr/>
        <p:txBody>
          <a:bodyPr/>
          <a:lstStyle/>
          <a:p>
            <a:fld id="{89D48393-11F7-454C-813F-E15913C9000D}" type="datetime1">
              <a:rPr lang="en-US" smtClean="0"/>
              <a:t>11/10/2021</a:t>
            </a:fld>
            <a:endParaRPr lang="en-US"/>
          </a:p>
        </p:txBody>
      </p:sp>
      <p:sp>
        <p:nvSpPr>
          <p:cNvPr id="5" name="Footer Placeholder 4">
            <a:extLst>
              <a:ext uri="{FF2B5EF4-FFF2-40B4-BE49-F238E27FC236}">
                <a16:creationId xmlns:a16="http://schemas.microsoft.com/office/drawing/2014/main" id="{E0FF1978-A0B2-459B-AC1B-C7019BBF9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FD177-6054-4BAB-B8B6-80F87494F08D}"/>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57316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CEBC-0A0B-4B18-962B-9EDB6B2618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76D6CE-196D-4BD3-A2F7-108C5826B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3FC5F6-D286-4BF2-A89E-60F35CB11588}"/>
              </a:ext>
            </a:extLst>
          </p:cNvPr>
          <p:cNvSpPr>
            <a:spLocks noGrp="1"/>
          </p:cNvSpPr>
          <p:nvPr>
            <p:ph type="dt" sz="half" idx="10"/>
          </p:nvPr>
        </p:nvSpPr>
        <p:spPr/>
        <p:txBody>
          <a:bodyPr/>
          <a:lstStyle/>
          <a:p>
            <a:fld id="{6D5BBE88-BB03-4B56-ADC7-C9072F251F06}" type="datetime1">
              <a:rPr lang="en-US" smtClean="0"/>
              <a:t>11/10/2021</a:t>
            </a:fld>
            <a:endParaRPr lang="en-US"/>
          </a:p>
        </p:txBody>
      </p:sp>
      <p:sp>
        <p:nvSpPr>
          <p:cNvPr id="5" name="Footer Placeholder 4">
            <a:extLst>
              <a:ext uri="{FF2B5EF4-FFF2-40B4-BE49-F238E27FC236}">
                <a16:creationId xmlns:a16="http://schemas.microsoft.com/office/drawing/2014/main" id="{1A1A5F7A-C5F9-4E8F-A8DA-99A735F7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A27E3-761A-4049-AAEB-6A3A969D3C16}"/>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41079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AC36-C203-4758-BF07-F8B1B9DED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EB984-094E-4C6B-8DE5-8F6232C56C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F1B8E-758D-4209-A649-D5F12601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E5629-90CD-400F-B818-C5596A532A08}"/>
              </a:ext>
            </a:extLst>
          </p:cNvPr>
          <p:cNvSpPr>
            <a:spLocks noGrp="1"/>
          </p:cNvSpPr>
          <p:nvPr>
            <p:ph type="dt" sz="half" idx="10"/>
          </p:nvPr>
        </p:nvSpPr>
        <p:spPr/>
        <p:txBody>
          <a:bodyPr/>
          <a:lstStyle/>
          <a:p>
            <a:fld id="{4F037D5B-528B-4400-BBFE-D82EAAE1EE10}" type="datetime1">
              <a:rPr lang="en-US" smtClean="0"/>
              <a:t>11/10/2021</a:t>
            </a:fld>
            <a:endParaRPr lang="en-US"/>
          </a:p>
        </p:txBody>
      </p:sp>
      <p:sp>
        <p:nvSpPr>
          <p:cNvPr id="6" name="Footer Placeholder 5">
            <a:extLst>
              <a:ext uri="{FF2B5EF4-FFF2-40B4-BE49-F238E27FC236}">
                <a16:creationId xmlns:a16="http://schemas.microsoft.com/office/drawing/2014/main" id="{91A8B78A-8790-4BD5-8068-DAE8966B6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63AB0-CFB4-4963-B16E-C1079BF4D83D}"/>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77317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523C-E6A7-4A70-A3F3-F655EBA64E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EC3D5-B16E-429D-87B1-F6406EF70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DC140-52B5-4B18-A701-3F3BF76AB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3C4DF-C71D-44A6-9B3D-D4425E7DF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B6BBD-EAEB-4199-B124-62F366EED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E528B2-50C4-4593-9B2B-69490C2BB79B}"/>
              </a:ext>
            </a:extLst>
          </p:cNvPr>
          <p:cNvSpPr>
            <a:spLocks noGrp="1"/>
          </p:cNvSpPr>
          <p:nvPr>
            <p:ph type="dt" sz="half" idx="10"/>
          </p:nvPr>
        </p:nvSpPr>
        <p:spPr/>
        <p:txBody>
          <a:bodyPr/>
          <a:lstStyle/>
          <a:p>
            <a:fld id="{77BF2EC8-0C4A-4264-96DE-C49066C46AE1}" type="datetime1">
              <a:rPr lang="en-US" smtClean="0"/>
              <a:t>11/10/2021</a:t>
            </a:fld>
            <a:endParaRPr lang="en-US"/>
          </a:p>
        </p:txBody>
      </p:sp>
      <p:sp>
        <p:nvSpPr>
          <p:cNvPr id="8" name="Footer Placeholder 7">
            <a:extLst>
              <a:ext uri="{FF2B5EF4-FFF2-40B4-BE49-F238E27FC236}">
                <a16:creationId xmlns:a16="http://schemas.microsoft.com/office/drawing/2014/main" id="{ABC5D40E-0D9F-46D4-90A2-6EAC287701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B6C60-A6BE-4ED4-B691-F63B0A6ADE55}"/>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57712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77E7-13B0-450D-AB65-839CB866E5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7E70A-F2AE-4483-8DD6-4433F902FA82}"/>
              </a:ext>
            </a:extLst>
          </p:cNvPr>
          <p:cNvSpPr>
            <a:spLocks noGrp="1"/>
          </p:cNvSpPr>
          <p:nvPr>
            <p:ph type="dt" sz="half" idx="10"/>
          </p:nvPr>
        </p:nvSpPr>
        <p:spPr/>
        <p:txBody>
          <a:bodyPr/>
          <a:lstStyle/>
          <a:p>
            <a:fld id="{28C26A08-F406-4D0F-80FC-A8B886409FC5}" type="datetime1">
              <a:rPr lang="en-US" smtClean="0"/>
              <a:t>11/10/2021</a:t>
            </a:fld>
            <a:endParaRPr lang="en-US"/>
          </a:p>
        </p:txBody>
      </p:sp>
      <p:sp>
        <p:nvSpPr>
          <p:cNvPr id="4" name="Footer Placeholder 3">
            <a:extLst>
              <a:ext uri="{FF2B5EF4-FFF2-40B4-BE49-F238E27FC236}">
                <a16:creationId xmlns:a16="http://schemas.microsoft.com/office/drawing/2014/main" id="{B4C1FBC3-5F97-448F-A96C-59918E8E4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8ED7A-EB25-4AC7-8C0F-28755DDBF8B3}"/>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38751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28090-9AC8-4197-8DB9-D1BC89D024D5}"/>
              </a:ext>
            </a:extLst>
          </p:cNvPr>
          <p:cNvSpPr>
            <a:spLocks noGrp="1"/>
          </p:cNvSpPr>
          <p:nvPr>
            <p:ph type="dt" sz="half" idx="10"/>
          </p:nvPr>
        </p:nvSpPr>
        <p:spPr/>
        <p:txBody>
          <a:bodyPr/>
          <a:lstStyle/>
          <a:p>
            <a:fld id="{AA94A1E6-8A04-4975-8CA9-1717EDEDA2EE}" type="datetime1">
              <a:rPr lang="en-US" smtClean="0"/>
              <a:t>11/10/2021</a:t>
            </a:fld>
            <a:endParaRPr lang="en-US"/>
          </a:p>
        </p:txBody>
      </p:sp>
      <p:sp>
        <p:nvSpPr>
          <p:cNvPr id="3" name="Footer Placeholder 2">
            <a:extLst>
              <a:ext uri="{FF2B5EF4-FFF2-40B4-BE49-F238E27FC236}">
                <a16:creationId xmlns:a16="http://schemas.microsoft.com/office/drawing/2014/main" id="{9629F13C-C963-4DC1-8A80-FA4BCADB6A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3184A-ECC2-4A9C-9DC4-ACB5E4B3ED2A}"/>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62448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4993-550C-401E-A1CD-F643BCAB6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D25CE-E371-4CA4-B3DA-31DB66517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5AA993-1066-4709-BCDD-66C616454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9506D-69E5-49B6-8249-9990F6C6FD0F}"/>
              </a:ext>
            </a:extLst>
          </p:cNvPr>
          <p:cNvSpPr>
            <a:spLocks noGrp="1"/>
          </p:cNvSpPr>
          <p:nvPr>
            <p:ph type="dt" sz="half" idx="10"/>
          </p:nvPr>
        </p:nvSpPr>
        <p:spPr/>
        <p:txBody>
          <a:bodyPr/>
          <a:lstStyle/>
          <a:p>
            <a:fld id="{9283E304-1B95-42CF-8C61-A03BC670033F}" type="datetime1">
              <a:rPr lang="en-US" smtClean="0"/>
              <a:t>11/10/2021</a:t>
            </a:fld>
            <a:endParaRPr lang="en-US"/>
          </a:p>
        </p:txBody>
      </p:sp>
      <p:sp>
        <p:nvSpPr>
          <p:cNvPr id="6" name="Footer Placeholder 5">
            <a:extLst>
              <a:ext uri="{FF2B5EF4-FFF2-40B4-BE49-F238E27FC236}">
                <a16:creationId xmlns:a16="http://schemas.microsoft.com/office/drawing/2014/main" id="{24BCD555-20BA-4C00-B42A-D9F86DA6A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762BB-4395-4F79-9433-A597E496A068}"/>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44420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01F4-8032-46AF-9972-2A7BEF3B2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34999-A1A9-48E1-967E-6C27A5BFA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8EAE1-CC78-4A57-8EEE-FF99E877B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32180-3E5B-4EDE-AF07-F11976993CA8}"/>
              </a:ext>
            </a:extLst>
          </p:cNvPr>
          <p:cNvSpPr>
            <a:spLocks noGrp="1"/>
          </p:cNvSpPr>
          <p:nvPr>
            <p:ph type="dt" sz="half" idx="10"/>
          </p:nvPr>
        </p:nvSpPr>
        <p:spPr/>
        <p:txBody>
          <a:bodyPr/>
          <a:lstStyle/>
          <a:p>
            <a:fld id="{60883184-E9BA-42EE-AC06-D24722CF469E}" type="datetime1">
              <a:rPr lang="en-US" smtClean="0"/>
              <a:t>11/10/2021</a:t>
            </a:fld>
            <a:endParaRPr lang="en-US"/>
          </a:p>
        </p:txBody>
      </p:sp>
      <p:sp>
        <p:nvSpPr>
          <p:cNvPr id="6" name="Footer Placeholder 5">
            <a:extLst>
              <a:ext uri="{FF2B5EF4-FFF2-40B4-BE49-F238E27FC236}">
                <a16:creationId xmlns:a16="http://schemas.microsoft.com/office/drawing/2014/main" id="{A28886A6-19B6-4E2C-BD65-4D9A30C87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D2702-E60E-4AB0-B7B5-D2FEB9040101}"/>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100248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0D43F-7C41-456A-A433-64125E70E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3A9C6-C0BE-487D-9443-C199D7699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566B9-0202-4AAD-B82D-9F051F02B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B1E4D-6DAE-4C32-A7F2-4E4734432947}" type="datetime1">
              <a:rPr lang="en-US" smtClean="0"/>
              <a:t>11/10/2021</a:t>
            </a:fld>
            <a:endParaRPr lang="en-US"/>
          </a:p>
        </p:txBody>
      </p:sp>
      <p:sp>
        <p:nvSpPr>
          <p:cNvPr id="5" name="Footer Placeholder 4">
            <a:extLst>
              <a:ext uri="{FF2B5EF4-FFF2-40B4-BE49-F238E27FC236}">
                <a16:creationId xmlns:a16="http://schemas.microsoft.com/office/drawing/2014/main" id="{5347516F-6C5D-4BB5-9DB9-97B963574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EF37C-CCDC-45A6-8BCE-9ACC68471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B5235-1C88-4B82-9FB6-D524BAB47FC3}" type="slidenum">
              <a:rPr lang="en-US" smtClean="0"/>
              <a:t>‹#›</a:t>
            </a:fld>
            <a:endParaRPr lang="en-US"/>
          </a:p>
        </p:txBody>
      </p:sp>
    </p:spTree>
    <p:extLst>
      <p:ext uri="{BB962C8B-B14F-4D97-AF65-F5344CB8AC3E}">
        <p14:creationId xmlns:p14="http://schemas.microsoft.com/office/powerpoint/2010/main" val="138453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DDD3-1E4F-46E1-AE6C-9F228A58A578}"/>
              </a:ext>
            </a:extLst>
          </p:cNvPr>
          <p:cNvSpPr>
            <a:spLocks noGrp="1"/>
          </p:cNvSpPr>
          <p:nvPr>
            <p:ph type="ctrTitle"/>
          </p:nvPr>
        </p:nvSpPr>
        <p:spPr/>
        <p:txBody>
          <a:bodyPr>
            <a:normAutofit fontScale="90000"/>
          </a:bodyPr>
          <a:lstStyle/>
          <a:p>
            <a:r>
              <a:rPr lang="en-US" cap="all" dirty="0">
                <a:solidFill>
                  <a:schemeClr val="bg1"/>
                </a:solidFill>
                <a:latin typeface="Century Gothic" panose="020B0502020202020204" pitchFamily="34" charset="0"/>
              </a:rPr>
              <a:t>hypotheses testing with dummy variables</a:t>
            </a:r>
          </a:p>
        </p:txBody>
      </p:sp>
      <p:sp>
        <p:nvSpPr>
          <p:cNvPr id="3" name="Subtitle 2">
            <a:extLst>
              <a:ext uri="{FF2B5EF4-FFF2-40B4-BE49-F238E27FC236}">
                <a16:creationId xmlns:a16="http://schemas.microsoft.com/office/drawing/2014/main" id="{58F263FF-D1AF-4F08-AE40-673102E2D1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819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798928" y="2598442"/>
            <a:ext cx="2245322" cy="2554545"/>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Why do we have no performance difference when comparing teaching programs directly? </a:t>
            </a:r>
          </a:p>
        </p:txBody>
      </p:sp>
      <p:cxnSp>
        <p:nvCxnSpPr>
          <p:cNvPr id="15" name="Straight Arrow Connector 14">
            <a:extLst>
              <a:ext uri="{FF2B5EF4-FFF2-40B4-BE49-F238E27FC236}">
                <a16:creationId xmlns:a16="http://schemas.microsoft.com/office/drawing/2014/main" id="{5CE7FF32-482B-4D44-BFEA-60CA8ECCF1B5}"/>
              </a:ext>
            </a:extLst>
          </p:cNvPr>
          <p:cNvCxnSpPr>
            <a:cxnSpLocks/>
          </p:cNvCxnSpPr>
          <p:nvPr/>
        </p:nvCxnSpPr>
        <p:spPr>
          <a:xfrm flipH="1" flipV="1">
            <a:off x="8977634" y="2909456"/>
            <a:ext cx="821294" cy="3602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3B54190-586F-4DB4-9790-21C10B3C7BE9}"/>
              </a:ext>
            </a:extLst>
          </p:cNvPr>
          <p:cNvCxnSpPr>
            <a:cxnSpLocks/>
          </p:cNvCxnSpPr>
          <p:nvPr/>
        </p:nvCxnSpPr>
        <p:spPr>
          <a:xfrm flipH="1">
            <a:off x="8903856" y="4957895"/>
            <a:ext cx="1154544" cy="6044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35F70AB4-C678-4DB0-B920-6CA814929089}"/>
              </a:ext>
            </a:extLst>
          </p:cNvPr>
          <p:cNvSpPr/>
          <p:nvPr/>
        </p:nvSpPr>
        <p:spPr>
          <a:xfrm rot="16200000">
            <a:off x="2230538" y="531043"/>
            <a:ext cx="150366" cy="1743178"/>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0BBCCE45-B525-48C5-B216-3768765F2559}"/>
              </a:ext>
            </a:extLst>
          </p:cNvPr>
          <p:cNvSpPr txBox="1"/>
          <p:nvPr/>
        </p:nvSpPr>
        <p:spPr>
          <a:xfrm>
            <a:off x="1461840" y="959453"/>
            <a:ext cx="1665841" cy="338554"/>
          </a:xfrm>
          <a:prstGeom prst="rect">
            <a:avLst/>
          </a:prstGeom>
          <a:noFill/>
        </p:spPr>
        <p:txBody>
          <a:bodyPr wrap="none" rtlCol="0">
            <a:spAutoFit/>
          </a:bodyPr>
          <a:lstStyle/>
          <a:p>
            <a:r>
              <a:rPr lang="en-US" sz="1600" dirty="0">
                <a:solidFill>
                  <a:schemeClr val="tx2"/>
                </a:solidFill>
              </a:rPr>
              <a:t>Suburban Schools</a:t>
            </a:r>
          </a:p>
        </p:txBody>
      </p:sp>
      <p:sp>
        <p:nvSpPr>
          <p:cNvPr id="19" name="Right Brace 18">
            <a:extLst>
              <a:ext uri="{FF2B5EF4-FFF2-40B4-BE49-F238E27FC236}">
                <a16:creationId xmlns:a16="http://schemas.microsoft.com/office/drawing/2014/main" id="{4309EE49-94AC-4FA7-A3E8-AAFEA25C9D68}"/>
              </a:ext>
            </a:extLst>
          </p:cNvPr>
          <p:cNvSpPr/>
          <p:nvPr/>
        </p:nvSpPr>
        <p:spPr>
          <a:xfrm rot="16200000">
            <a:off x="4026805" y="545119"/>
            <a:ext cx="149855" cy="171553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E337A19-CC31-4500-9955-181FF4DD4A2C}"/>
              </a:ext>
            </a:extLst>
          </p:cNvPr>
          <p:cNvSpPr txBox="1"/>
          <p:nvPr/>
        </p:nvSpPr>
        <p:spPr>
          <a:xfrm>
            <a:off x="3411479" y="954517"/>
            <a:ext cx="1380506" cy="338554"/>
          </a:xfrm>
          <a:prstGeom prst="rect">
            <a:avLst/>
          </a:prstGeom>
          <a:noFill/>
        </p:spPr>
        <p:txBody>
          <a:bodyPr wrap="none" rtlCol="0">
            <a:spAutoFit/>
          </a:bodyPr>
          <a:lstStyle/>
          <a:p>
            <a:r>
              <a:rPr lang="en-US" sz="1600" dirty="0">
                <a:solidFill>
                  <a:schemeClr val="tx2"/>
                </a:solidFill>
              </a:rPr>
              <a:t>Urban Schools</a:t>
            </a:r>
          </a:p>
        </p:txBody>
      </p:sp>
      <p:sp>
        <p:nvSpPr>
          <p:cNvPr id="21" name="TextBox 20">
            <a:extLst>
              <a:ext uri="{FF2B5EF4-FFF2-40B4-BE49-F238E27FC236}">
                <a16:creationId xmlns:a16="http://schemas.microsoft.com/office/drawing/2014/main" id="{2E15A996-FEA3-4215-BE7B-3DB7BD0E7C99}"/>
              </a:ext>
            </a:extLst>
          </p:cNvPr>
          <p:cNvSpPr txBox="1"/>
          <p:nvPr/>
        </p:nvSpPr>
        <p:spPr>
          <a:xfrm>
            <a:off x="5470051" y="1950332"/>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22" name="TextBox 21">
            <a:extLst>
              <a:ext uri="{FF2B5EF4-FFF2-40B4-BE49-F238E27FC236}">
                <a16:creationId xmlns:a16="http://schemas.microsoft.com/office/drawing/2014/main" id="{BD9C9690-18BA-4223-B446-F7F2C6EFA563}"/>
              </a:ext>
            </a:extLst>
          </p:cNvPr>
          <p:cNvSpPr txBox="1"/>
          <p:nvPr/>
        </p:nvSpPr>
        <p:spPr>
          <a:xfrm>
            <a:off x="5470050" y="4232548"/>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23" name="TextBox 22">
            <a:extLst>
              <a:ext uri="{FF2B5EF4-FFF2-40B4-BE49-F238E27FC236}">
                <a16:creationId xmlns:a16="http://schemas.microsoft.com/office/drawing/2014/main" id="{FEB41C39-F26B-4B41-AE4D-B47B02CBEE4B}"/>
              </a:ext>
            </a:extLst>
          </p:cNvPr>
          <p:cNvSpPr txBox="1"/>
          <p:nvPr/>
        </p:nvSpPr>
        <p:spPr>
          <a:xfrm>
            <a:off x="5470050" y="3019929"/>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24" name="TextBox 23">
            <a:extLst>
              <a:ext uri="{FF2B5EF4-FFF2-40B4-BE49-F238E27FC236}">
                <a16:creationId xmlns:a16="http://schemas.microsoft.com/office/drawing/2014/main" id="{8A6B7A24-055A-4C1B-BE75-4546B3AE1EED}"/>
              </a:ext>
            </a:extLst>
          </p:cNvPr>
          <p:cNvSpPr txBox="1"/>
          <p:nvPr/>
        </p:nvSpPr>
        <p:spPr>
          <a:xfrm>
            <a:off x="5420897" y="5130382"/>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25" name="Slide Number Placeholder 24">
            <a:extLst>
              <a:ext uri="{FF2B5EF4-FFF2-40B4-BE49-F238E27FC236}">
                <a16:creationId xmlns:a16="http://schemas.microsoft.com/office/drawing/2014/main" id="{82A7D9F5-7088-44EE-89CE-8629A6A7F542}"/>
              </a:ext>
            </a:extLst>
          </p:cNvPr>
          <p:cNvSpPr>
            <a:spLocks noGrp="1"/>
          </p:cNvSpPr>
          <p:nvPr>
            <p:ph type="sldNum" sz="quarter" idx="12"/>
          </p:nvPr>
        </p:nvSpPr>
        <p:spPr/>
        <p:txBody>
          <a:bodyPr/>
          <a:lstStyle/>
          <a:p>
            <a:fld id="{4E9B5235-1C88-4B82-9FB6-D524BAB47FC3}" type="slidenum">
              <a:rPr lang="en-US" smtClean="0"/>
              <a:t>10</a:t>
            </a:fld>
            <a:endParaRPr lang="en-US"/>
          </a:p>
        </p:txBody>
      </p:sp>
    </p:spTree>
    <p:extLst>
      <p:ext uri="{BB962C8B-B14F-4D97-AF65-F5344CB8AC3E}">
        <p14:creationId xmlns:p14="http://schemas.microsoft.com/office/powerpoint/2010/main" val="283915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33882"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74675" y="3720191"/>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r>
                            <a:rPr lang="en-US" b="0" i="1" smtClean="0">
                              <a:solidFill>
                                <a:schemeClr val="accent4">
                                  <a:lumMod val="50000"/>
                                </a:schemeClr>
                              </a:solidFill>
                              <a:latin typeface="Cambria Math" panose="02040503050406030204" pitchFamily="18" charset="0"/>
                            </a:rPr>
                            <m:t>(6)</m:t>
                          </m:r>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66</m:t>
                              </m:r>
                            </m:e>
                          </m:d>
                        </m:num>
                        <m:den>
                          <m:r>
                            <a:rPr lang="en-US" b="0" i="1" smtClean="0">
                              <a:solidFill>
                                <a:schemeClr val="accent4">
                                  <a:lumMod val="50000"/>
                                </a:schemeClr>
                              </a:solidFill>
                              <a:latin typeface="Cambria Math" panose="02040503050406030204" pitchFamily="18" charset="0"/>
                            </a:rPr>
                            <m:t>6</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74675" y="3720191"/>
                <a:ext cx="4247124" cy="1182055"/>
              </a:xfrm>
              <a:prstGeom prst="rect">
                <a:avLst/>
              </a:prstGeom>
              <a:blipFill>
                <a:blip r:embed="rId2"/>
                <a:stretch>
                  <a:fillRect l="-862" t="-2577"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963514" y="4902246"/>
                <a:ext cx="4069447" cy="1183850"/>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urban schools</a:t>
                </a:r>
                <a:r>
                  <a:rPr lang="en-US" dirty="0">
                    <a:solidFill>
                      <a:schemeClr val="accent1">
                        <a:lumMod val="75000"/>
                      </a:schemeClr>
                    </a:solidFill>
                  </a:rPr>
                  <a:t>:</a:t>
                </a: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m:t>
                              </m:r>
                            </m:e>
                          </m:d>
                          <m:r>
                            <a:rPr lang="en-US" b="0" i="1" smtClean="0">
                              <a:solidFill>
                                <a:schemeClr val="accent1">
                                  <a:lumMod val="75000"/>
                                </a:schemeClr>
                              </a:solidFill>
                              <a:latin typeface="Cambria Math" panose="02040503050406030204" pitchFamily="18" charset="0"/>
                            </a:rPr>
                            <m:t>(57)</m:t>
                          </m:r>
                        </m:num>
                        <m:den>
                          <m:r>
                            <a:rPr lang="en-US" b="0" i="1" smtClean="0">
                              <a:solidFill>
                                <a:schemeClr val="accent1">
                                  <a:lumMod val="75000"/>
                                </a:schemeClr>
                              </a:solidFill>
                              <a:latin typeface="Cambria Math" panose="02040503050406030204" pitchFamily="18" charset="0"/>
                            </a:rPr>
                            <m:t>3</m:t>
                          </m:r>
                        </m:den>
                      </m:f>
                      <m:r>
                        <a:rPr lang="en-US" b="0" i="1" smtClean="0">
                          <a:solidFill>
                            <a:schemeClr val="accent1">
                              <a:lumMod val="75000"/>
                            </a:schemeClr>
                          </a:solidFill>
                          <a:latin typeface="Cambria Math" panose="02040503050406030204" pitchFamily="18" charset="0"/>
                        </a:rPr>
                        <m:t>=57</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963514" y="4902246"/>
                <a:ext cx="4069447" cy="1183850"/>
              </a:xfrm>
              <a:prstGeom prst="rect">
                <a:avLst/>
              </a:prstGeom>
              <a:blipFill>
                <a:blip r:embed="rId3"/>
                <a:stretch>
                  <a:fillRect l="-749" t="-2577" r="-898"/>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7036274" y="2214431"/>
            <a:ext cx="3299217"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But we find a 9-point difference here?</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8938339" y="5831871"/>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8938339" y="4608053"/>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35AEB6-C72D-4326-A7AB-5262F6F69A15}"/>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7" name="TextBox 16">
            <a:extLst>
              <a:ext uri="{FF2B5EF4-FFF2-40B4-BE49-F238E27FC236}">
                <a16:creationId xmlns:a16="http://schemas.microsoft.com/office/drawing/2014/main" id="{154049A7-FE0A-4A52-A9F5-BCD9252DB9B4}"/>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8" name="Straight Arrow Connector 17">
            <a:extLst>
              <a:ext uri="{FF2B5EF4-FFF2-40B4-BE49-F238E27FC236}">
                <a16:creationId xmlns:a16="http://schemas.microsoft.com/office/drawing/2014/main" id="{58C8C20B-E0A9-4194-BF4E-F51CCD3208FF}"/>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98D1BA8-050C-480B-A959-91422EF4334D}"/>
              </a:ext>
            </a:extLst>
          </p:cNvPr>
          <p:cNvSpPr>
            <a:spLocks noGrp="1"/>
          </p:cNvSpPr>
          <p:nvPr>
            <p:ph type="sldNum" sz="quarter" idx="12"/>
          </p:nvPr>
        </p:nvSpPr>
        <p:spPr/>
        <p:txBody>
          <a:bodyPr/>
          <a:lstStyle/>
          <a:p>
            <a:fld id="{4E9B5235-1C88-4B82-9FB6-D524BAB47FC3}" type="slidenum">
              <a:rPr lang="en-US" smtClean="0"/>
              <a:t>11</a:t>
            </a:fld>
            <a:endParaRPr lang="en-US"/>
          </a:p>
        </p:txBody>
      </p:sp>
    </p:spTree>
    <p:extLst>
      <p:ext uri="{BB962C8B-B14F-4D97-AF65-F5344CB8AC3E}">
        <p14:creationId xmlns:p14="http://schemas.microsoft.com/office/powerpoint/2010/main" val="68320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09838"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63FB3BC-5020-49E4-BD7E-1A2EFA8A3DEE}"/>
              </a:ext>
            </a:extLst>
          </p:cNvPr>
          <p:cNvSpPr txBox="1"/>
          <p:nvPr/>
        </p:nvSpPr>
        <p:spPr>
          <a:xfrm>
            <a:off x="7572083" y="2630141"/>
            <a:ext cx="3619425" cy="1200329"/>
          </a:xfrm>
          <a:prstGeom prst="rect">
            <a:avLst/>
          </a:prstGeom>
          <a:noFill/>
        </p:spPr>
        <p:txBody>
          <a:bodyPr wrap="square" rtlCol="0">
            <a:spAutoFit/>
          </a:bodyPr>
          <a:lstStyle/>
          <a:p>
            <a:pPr algn="ctr"/>
            <a:r>
              <a:rPr lang="en-US" dirty="0">
                <a:solidFill>
                  <a:schemeClr val="accent4">
                    <a:lumMod val="50000"/>
                  </a:schemeClr>
                </a:solidFill>
              </a:rPr>
              <a:t>Teach for America instructors more likely to teach in URBAN schools</a:t>
            </a:r>
            <a:br>
              <a:rPr lang="en-US" dirty="0">
                <a:solidFill>
                  <a:schemeClr val="accent4">
                    <a:lumMod val="50000"/>
                  </a:schemeClr>
                </a:solidFill>
              </a:rPr>
            </a:br>
            <a:r>
              <a:rPr lang="en-US" dirty="0">
                <a:solidFill>
                  <a:schemeClr val="accent4">
                    <a:lumMod val="50000"/>
                  </a:schemeClr>
                </a:solidFill>
              </a:rPr>
              <a:t>(6 out of 10)</a:t>
            </a:r>
          </a:p>
          <a:p>
            <a:pPr algn="ctr"/>
            <a:endParaRPr lang="en-US" dirty="0">
              <a:solidFill>
                <a:schemeClr val="accent4">
                  <a:lumMod val="50000"/>
                </a:schemeClr>
              </a:solidFill>
            </a:endParaRPr>
          </a:p>
        </p:txBody>
      </p:sp>
      <p:sp>
        <p:nvSpPr>
          <p:cNvPr id="6" name="TextBox 5">
            <a:extLst>
              <a:ext uri="{FF2B5EF4-FFF2-40B4-BE49-F238E27FC236}">
                <a16:creationId xmlns:a16="http://schemas.microsoft.com/office/drawing/2014/main" id="{95D32E2F-2548-4E4C-8C59-D84334985AAF}"/>
              </a:ext>
            </a:extLst>
          </p:cNvPr>
          <p:cNvSpPr txBox="1"/>
          <p:nvPr/>
        </p:nvSpPr>
        <p:spPr>
          <a:xfrm>
            <a:off x="7625478" y="4131640"/>
            <a:ext cx="3512633" cy="923330"/>
          </a:xfrm>
          <a:prstGeom prst="rect">
            <a:avLst/>
          </a:prstGeom>
          <a:noFill/>
        </p:spPr>
        <p:txBody>
          <a:bodyPr wrap="square" rtlCol="0">
            <a:spAutoFit/>
          </a:bodyPr>
          <a:lstStyle/>
          <a:p>
            <a:pPr algn="ctr"/>
            <a:r>
              <a:rPr lang="en-US" dirty="0">
                <a:solidFill>
                  <a:schemeClr val="accent1">
                    <a:lumMod val="75000"/>
                  </a:schemeClr>
                </a:solidFill>
              </a:rPr>
              <a:t>Regular instructors are more likely to select SUBURBAN schools</a:t>
            </a:r>
          </a:p>
          <a:p>
            <a:pPr algn="ctr"/>
            <a:r>
              <a:rPr lang="en-US" dirty="0">
                <a:solidFill>
                  <a:schemeClr val="accent1">
                    <a:lumMod val="75000"/>
                  </a:schemeClr>
                </a:solidFill>
              </a:rPr>
              <a:t>(7 out of 10)</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6352783" y="1469642"/>
            <a:ext cx="4980235" cy="400110"/>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Notice the selection process:</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5745347" y="4568732"/>
            <a:ext cx="2013123" cy="70896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5708073" y="3072441"/>
            <a:ext cx="1955873" cy="124094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F8D518BD-B6FE-47A8-8950-A0AF2A63140B}"/>
              </a:ext>
            </a:extLst>
          </p:cNvPr>
          <p:cNvSpPr/>
          <p:nvPr/>
        </p:nvSpPr>
        <p:spPr>
          <a:xfrm>
            <a:off x="5209838" y="1771024"/>
            <a:ext cx="251670" cy="674387"/>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777360B1-4FA3-4990-9895-856AEDE4E94E}"/>
              </a:ext>
            </a:extLst>
          </p:cNvPr>
          <p:cNvSpPr/>
          <p:nvPr/>
        </p:nvSpPr>
        <p:spPr>
          <a:xfrm>
            <a:off x="5216129" y="2536247"/>
            <a:ext cx="251670" cy="125227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AD9406C-7559-427D-BB80-8109ABA58EF6}"/>
              </a:ext>
            </a:extLst>
          </p:cNvPr>
          <p:cNvCxnSpPr>
            <a:cxnSpLocks/>
          </p:cNvCxnSpPr>
          <p:nvPr/>
        </p:nvCxnSpPr>
        <p:spPr>
          <a:xfrm flipH="1" flipV="1">
            <a:off x="5745347" y="2230821"/>
            <a:ext cx="1820445" cy="58627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1C0060-6D6F-46E6-9673-15CD14AB253D}"/>
              </a:ext>
            </a:extLst>
          </p:cNvPr>
          <p:cNvCxnSpPr>
            <a:cxnSpLocks/>
          </p:cNvCxnSpPr>
          <p:nvPr/>
        </p:nvCxnSpPr>
        <p:spPr>
          <a:xfrm flipH="1" flipV="1">
            <a:off x="5701782" y="3244977"/>
            <a:ext cx="1962164" cy="106840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6E17D13-FF21-4DA1-8AA4-2104C0CF8783}"/>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6" name="TextBox 25">
            <a:extLst>
              <a:ext uri="{FF2B5EF4-FFF2-40B4-BE49-F238E27FC236}">
                <a16:creationId xmlns:a16="http://schemas.microsoft.com/office/drawing/2014/main" id="{55273A95-D27C-467A-946A-025B4799C53C}"/>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7" name="Straight Arrow Connector 26">
            <a:extLst>
              <a:ext uri="{FF2B5EF4-FFF2-40B4-BE49-F238E27FC236}">
                <a16:creationId xmlns:a16="http://schemas.microsoft.com/office/drawing/2014/main" id="{F020029F-55DC-4BE5-ACA5-89B46F3AB08A}"/>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0D1E972-4670-4ECE-BD4F-973DF3EF25AA}"/>
              </a:ext>
            </a:extLst>
          </p:cNvPr>
          <p:cNvSpPr>
            <a:spLocks noGrp="1"/>
          </p:cNvSpPr>
          <p:nvPr>
            <p:ph type="sldNum" sz="quarter" idx="12"/>
          </p:nvPr>
        </p:nvSpPr>
        <p:spPr/>
        <p:txBody>
          <a:bodyPr/>
          <a:lstStyle/>
          <a:p>
            <a:fld id="{4E9B5235-1C88-4B82-9FB6-D524BAB47FC3}" type="slidenum">
              <a:rPr lang="en-US" smtClean="0"/>
              <a:t>12</a:t>
            </a:fld>
            <a:endParaRPr lang="en-US"/>
          </a:p>
        </p:txBody>
      </p:sp>
    </p:spTree>
    <p:extLst>
      <p:ext uri="{BB962C8B-B14F-4D97-AF65-F5344CB8AC3E}">
        <p14:creationId xmlns:p14="http://schemas.microsoft.com/office/powerpoint/2010/main" val="139480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153931" y="1837700"/>
            <a:ext cx="2785571" cy="3416320"/>
          </a:xfrm>
          <a:prstGeom prst="rect">
            <a:avLst/>
          </a:prstGeom>
          <a:noFill/>
        </p:spPr>
        <p:txBody>
          <a:bodyPr wrap="square" rtlCol="0">
            <a:spAutoFit/>
          </a:bodyPr>
          <a:lstStyle/>
          <a:p>
            <a:pPr algn="ctr"/>
            <a:r>
              <a:rPr lang="en-US" dirty="0">
                <a:solidFill>
                  <a:srgbClr val="C00000"/>
                </a:solidFill>
                <a:latin typeface="Century Gothic" panose="020B0502020202020204" pitchFamily="34" charset="0"/>
              </a:rPr>
              <a:t>So comparing teaching programs without controlling for differences in teaching environments leads to bias. </a:t>
            </a:r>
          </a:p>
          <a:p>
            <a:pPr algn="ctr"/>
            <a:endParaRPr lang="en-US" dirty="0">
              <a:solidFill>
                <a:srgbClr val="C00000"/>
              </a:solidFill>
              <a:latin typeface="Century Gothic" panose="020B0502020202020204" pitchFamily="34" charset="0"/>
            </a:endParaRPr>
          </a:p>
          <a:p>
            <a:pPr algn="ctr"/>
            <a:r>
              <a:rPr lang="en-US" dirty="0">
                <a:solidFill>
                  <a:srgbClr val="C00000"/>
                </a:solidFill>
                <a:latin typeface="Century Gothic" panose="020B0502020202020204" pitchFamily="34" charset="0"/>
              </a:rPr>
              <a:t>We incorrectly conclude the TFA training program is </a:t>
            </a:r>
            <a:r>
              <a:rPr lang="en-US" b="1" dirty="0">
                <a:solidFill>
                  <a:srgbClr val="C00000"/>
                </a:solidFill>
                <a:latin typeface="Century Gothic" panose="020B0502020202020204" pitchFamily="34" charset="0"/>
              </a:rPr>
              <a:t>NOT</a:t>
            </a:r>
            <a:r>
              <a:rPr lang="en-US" dirty="0">
                <a:solidFill>
                  <a:srgbClr val="C00000"/>
                </a:solidFill>
                <a:latin typeface="Century Gothic" panose="020B0502020202020204" pitchFamily="34" charset="0"/>
              </a:rPr>
              <a:t> working when </a:t>
            </a:r>
            <a:r>
              <a:rPr lang="en-US" b="1" dirty="0">
                <a:solidFill>
                  <a:srgbClr val="C00000"/>
                </a:solidFill>
                <a:latin typeface="Century Gothic" panose="020B0502020202020204" pitchFamily="34" charset="0"/>
              </a:rPr>
              <a:t>IT IS</a:t>
            </a:r>
            <a:r>
              <a:rPr lang="en-US" dirty="0">
                <a:solidFill>
                  <a:srgbClr val="C00000"/>
                </a:solidFill>
                <a:latin typeface="Century Gothic" panose="020B0502020202020204" pitchFamily="34" charset="0"/>
              </a:rPr>
              <a:t>, but </a:t>
            </a:r>
            <a:r>
              <a:rPr lang="en-US" u="sng" dirty="0">
                <a:solidFill>
                  <a:srgbClr val="C00000"/>
                </a:solidFill>
                <a:latin typeface="Century Gothic" panose="020B0502020202020204" pitchFamily="34" charset="0"/>
              </a:rPr>
              <a:t>just in urban schools</a:t>
            </a:r>
            <a:r>
              <a:rPr lang="en-US" dirty="0">
                <a:solidFill>
                  <a:srgbClr val="C00000"/>
                </a:solidFill>
                <a:latin typeface="Century Gothic" panose="020B0502020202020204" pitchFamily="34" charset="0"/>
              </a:rPr>
              <a:t>.</a:t>
            </a:r>
          </a:p>
        </p:txBody>
      </p:sp>
      <p:sp>
        <p:nvSpPr>
          <p:cNvPr id="17" name="TextBox 16">
            <a:extLst>
              <a:ext uri="{FF2B5EF4-FFF2-40B4-BE49-F238E27FC236}">
                <a16:creationId xmlns:a16="http://schemas.microsoft.com/office/drawing/2014/main" id="{1AE06434-FB67-424B-8665-293A713DEA0A}"/>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94D61BC4-F4AD-443E-9338-E9E91636804A}"/>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9" name="Straight Arrow Connector 18">
            <a:extLst>
              <a:ext uri="{FF2B5EF4-FFF2-40B4-BE49-F238E27FC236}">
                <a16:creationId xmlns:a16="http://schemas.microsoft.com/office/drawing/2014/main" id="{FCEA9A73-F845-4A0E-A67D-27E1BE0D1236}"/>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7930899-5174-425A-8718-460DE172B021}"/>
              </a:ext>
            </a:extLst>
          </p:cNvPr>
          <p:cNvSpPr>
            <a:spLocks noGrp="1"/>
          </p:cNvSpPr>
          <p:nvPr>
            <p:ph type="sldNum" sz="quarter" idx="12"/>
          </p:nvPr>
        </p:nvSpPr>
        <p:spPr/>
        <p:txBody>
          <a:bodyPr/>
          <a:lstStyle/>
          <a:p>
            <a:fld id="{4E9B5235-1C88-4B82-9FB6-D524BAB47FC3}" type="slidenum">
              <a:rPr lang="en-US" smtClean="0"/>
              <a:t>13</a:t>
            </a:fld>
            <a:endParaRPr lang="en-US"/>
          </a:p>
        </p:txBody>
      </p:sp>
    </p:spTree>
    <p:extLst>
      <p:ext uri="{BB962C8B-B14F-4D97-AF65-F5344CB8AC3E}">
        <p14:creationId xmlns:p14="http://schemas.microsoft.com/office/powerpoint/2010/main" val="415606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D7C5-95C3-40C6-AFCC-6F9A011409DF}"/>
              </a:ext>
            </a:extLst>
          </p:cNvPr>
          <p:cNvSpPr>
            <a:spLocks noGrp="1"/>
          </p:cNvSpPr>
          <p:nvPr>
            <p:ph type="title"/>
          </p:nvPr>
        </p:nvSpPr>
        <p:spPr/>
        <p:txBody>
          <a:bodyPr/>
          <a:lstStyle/>
          <a:p>
            <a:r>
              <a:rPr lang="en-US" dirty="0"/>
              <a:t>Specification: Dummy Variable Design Matrix</a:t>
            </a:r>
          </a:p>
        </p:txBody>
      </p:sp>
      <p:sp>
        <p:nvSpPr>
          <p:cNvPr id="3" name="Text Placeholder 2">
            <a:extLst>
              <a:ext uri="{FF2B5EF4-FFF2-40B4-BE49-F238E27FC236}">
                <a16:creationId xmlns:a16="http://schemas.microsoft.com/office/drawing/2014/main" id="{66E40A18-9898-46F5-B85F-48115C7259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A5BE0ED-73E6-406F-800A-DAE958A3B782}"/>
              </a:ext>
            </a:extLst>
          </p:cNvPr>
          <p:cNvSpPr>
            <a:spLocks noGrp="1"/>
          </p:cNvSpPr>
          <p:nvPr>
            <p:ph type="sldNum" sz="quarter" idx="12"/>
          </p:nvPr>
        </p:nvSpPr>
        <p:spPr/>
        <p:txBody>
          <a:bodyPr/>
          <a:lstStyle/>
          <a:p>
            <a:fld id="{4E9B5235-1C88-4B82-9FB6-D524BAB47FC3}" type="slidenum">
              <a:rPr lang="en-US" smtClean="0"/>
              <a:t>14</a:t>
            </a:fld>
            <a:endParaRPr lang="en-US"/>
          </a:p>
        </p:txBody>
      </p:sp>
    </p:spTree>
    <p:extLst>
      <p:ext uri="{BB962C8B-B14F-4D97-AF65-F5344CB8AC3E}">
        <p14:creationId xmlns:p14="http://schemas.microsoft.com/office/powerpoint/2010/main" val="163927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63FB3BC-5020-49E4-BD7E-1A2EFA8A3DEE}"/>
              </a:ext>
            </a:extLst>
          </p:cNvPr>
          <p:cNvSpPr txBox="1"/>
          <p:nvPr/>
        </p:nvSpPr>
        <p:spPr>
          <a:xfrm>
            <a:off x="5696537" y="1630002"/>
            <a:ext cx="2888163" cy="646331"/>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 SUBURBAN SCHOOLS</a:t>
            </a:r>
            <a:r>
              <a:rPr lang="en-US" dirty="0">
                <a:solidFill>
                  <a:schemeClr val="accent4">
                    <a:lumMod val="50000"/>
                  </a:schemeClr>
                </a:solidFill>
              </a:rPr>
              <a:t>:</a:t>
            </a:r>
          </a:p>
        </p:txBody>
      </p:sp>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80ACF2E-A27F-4FE2-9B50-4481F825D9E1}"/>
              </a:ext>
            </a:extLst>
          </p:cNvPr>
          <p:cNvSpPr txBox="1"/>
          <p:nvPr/>
        </p:nvSpPr>
        <p:spPr>
          <a:xfrm>
            <a:off x="5735222" y="4212336"/>
            <a:ext cx="2509854" cy="369332"/>
          </a:xfrm>
          <a:prstGeom prst="rect">
            <a:avLst/>
          </a:prstGeom>
          <a:noFill/>
        </p:spPr>
        <p:txBody>
          <a:bodyPr wrap="none" rtlCol="0">
            <a:spAutoFit/>
          </a:bodyPr>
          <a:lstStyle/>
          <a:p>
            <a:pPr algn="ctr"/>
            <a:r>
              <a:rPr lang="en-US" cap="all" dirty="0">
                <a:solidFill>
                  <a:schemeClr val="accent4">
                    <a:lumMod val="50000"/>
                  </a:schemeClr>
                </a:solidFill>
              </a:rPr>
              <a:t>TFA IN URBAN SCHOOLS</a:t>
            </a:r>
            <a:r>
              <a:rPr lang="en-US" dirty="0">
                <a:solidFill>
                  <a:schemeClr val="accent4">
                    <a:lumMod val="50000"/>
                  </a:schemeClr>
                </a:solidFill>
              </a:rPr>
              <a:t>:</a:t>
            </a:r>
          </a:p>
        </p:txBody>
      </p:sp>
      <p:sp>
        <p:nvSpPr>
          <p:cNvPr id="19" name="TextBox 18">
            <a:extLst>
              <a:ext uri="{FF2B5EF4-FFF2-40B4-BE49-F238E27FC236}">
                <a16:creationId xmlns:a16="http://schemas.microsoft.com/office/drawing/2014/main" id="{A18D0A82-C609-4CE2-9AA1-0E30B7D95FD1}"/>
              </a:ext>
            </a:extLst>
          </p:cNvPr>
          <p:cNvSpPr txBox="1"/>
          <p:nvPr/>
        </p:nvSpPr>
        <p:spPr>
          <a:xfrm>
            <a:off x="5735222" y="2989181"/>
            <a:ext cx="4500656" cy="369332"/>
          </a:xfrm>
          <a:prstGeom prst="rect">
            <a:avLst/>
          </a:prstGeom>
          <a:noFill/>
        </p:spPr>
        <p:txBody>
          <a:bodyPr wrap="none" rtlCol="0">
            <a:spAutoFit/>
          </a:bodyPr>
          <a:lstStyle/>
          <a:p>
            <a:pPr algn="ctr"/>
            <a:r>
              <a:rPr lang="en-US" cap="all" dirty="0">
                <a:solidFill>
                  <a:schemeClr val="accent1">
                    <a:lumMod val="75000"/>
                  </a:schemeClr>
                </a:solidFill>
              </a:rPr>
              <a:t>Regular teachers  IN </a:t>
            </a:r>
            <a:r>
              <a:rPr lang="en-US" cap="all" dirty="0" err="1">
                <a:solidFill>
                  <a:schemeClr val="accent1">
                    <a:lumMod val="75000"/>
                  </a:schemeClr>
                </a:solidFill>
              </a:rPr>
              <a:t>SubURBAN</a:t>
            </a:r>
            <a:r>
              <a:rPr lang="en-US" cap="all" dirty="0">
                <a:solidFill>
                  <a:schemeClr val="accent1">
                    <a:lumMod val="75000"/>
                  </a:schemeClr>
                </a:solidFill>
              </a:rPr>
              <a:t> SCHOOLS</a:t>
            </a:r>
            <a:r>
              <a:rPr lang="en-US" dirty="0">
                <a:solidFill>
                  <a:schemeClr val="accent1">
                    <a:lumMod val="75000"/>
                  </a:schemeClr>
                </a:solidFill>
              </a:rPr>
              <a:t>:</a:t>
            </a:r>
          </a:p>
        </p:txBody>
      </p:sp>
      <p:sp>
        <p:nvSpPr>
          <p:cNvPr id="20" name="TextBox 19">
            <a:extLst>
              <a:ext uri="{FF2B5EF4-FFF2-40B4-BE49-F238E27FC236}">
                <a16:creationId xmlns:a16="http://schemas.microsoft.com/office/drawing/2014/main" id="{2C13DB82-2012-40C9-812C-09A28AB6F3E7}"/>
              </a:ext>
            </a:extLst>
          </p:cNvPr>
          <p:cNvSpPr txBox="1"/>
          <p:nvPr/>
        </p:nvSpPr>
        <p:spPr>
          <a:xfrm>
            <a:off x="5696537" y="5126411"/>
            <a:ext cx="4228144" cy="369332"/>
          </a:xfrm>
          <a:prstGeom prst="rect">
            <a:avLst/>
          </a:prstGeom>
          <a:noFill/>
        </p:spPr>
        <p:txBody>
          <a:bodyPr wrap="none" rtlCol="0">
            <a:spAutoFit/>
          </a:bodyPr>
          <a:lstStyle/>
          <a:p>
            <a:pPr algn="ctr"/>
            <a:r>
              <a:rPr lang="en-US" cap="all" dirty="0">
                <a:solidFill>
                  <a:schemeClr val="accent1">
                    <a:lumMod val="75000"/>
                  </a:schemeClr>
                </a:solidFill>
              </a:rPr>
              <a:t>Regular teachers  IN URBAN SCHOOLS</a:t>
            </a:r>
            <a:r>
              <a:rPr lang="en-US" dirty="0">
                <a:solidFill>
                  <a:schemeClr val="accent1">
                    <a:lumMod val="75000"/>
                  </a:schemeClr>
                </a:solidFill>
              </a:rPr>
              <a:t>:</a:t>
            </a:r>
          </a:p>
        </p:txBody>
      </p:sp>
      <p:sp>
        <p:nvSpPr>
          <p:cNvPr id="6" name="Slide Number Placeholder 5">
            <a:extLst>
              <a:ext uri="{FF2B5EF4-FFF2-40B4-BE49-F238E27FC236}">
                <a16:creationId xmlns:a16="http://schemas.microsoft.com/office/drawing/2014/main" id="{BC9E102D-A39F-4634-BA23-74DD0408D375}"/>
              </a:ext>
            </a:extLst>
          </p:cNvPr>
          <p:cNvSpPr>
            <a:spLocks noGrp="1"/>
          </p:cNvSpPr>
          <p:nvPr>
            <p:ph type="sldNum" sz="quarter" idx="12"/>
          </p:nvPr>
        </p:nvSpPr>
        <p:spPr/>
        <p:txBody>
          <a:bodyPr/>
          <a:lstStyle/>
          <a:p>
            <a:fld id="{4E9B5235-1C88-4B82-9FB6-D524BAB47FC3}" type="slidenum">
              <a:rPr lang="en-US" smtClean="0"/>
              <a:t>15</a:t>
            </a:fld>
            <a:endParaRPr lang="en-US"/>
          </a:p>
        </p:txBody>
      </p:sp>
    </p:spTree>
    <p:extLst>
      <p:ext uri="{BB962C8B-B14F-4D97-AF65-F5344CB8AC3E}">
        <p14:creationId xmlns:p14="http://schemas.microsoft.com/office/powerpoint/2010/main" val="221335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677049194"/>
              </p:ext>
            </p:extLst>
          </p:nvPr>
        </p:nvGraphicFramePr>
        <p:xfrm>
          <a:off x="565199" y="1414244"/>
          <a:ext cx="5676210" cy="4032885"/>
        </p:xfrm>
        <a:graphic>
          <a:graphicData uri="http://schemas.openxmlformats.org/drawingml/2006/table">
            <a:tbl>
              <a:tblPr>
                <a:tableStyleId>{5C22544A-7EE6-4342-B048-85BDC9FD1C3A}</a:tableStyleId>
              </a:tblPr>
              <a:tblGrid>
                <a:gridCol w="486013">
                  <a:extLst>
                    <a:ext uri="{9D8B030D-6E8A-4147-A177-3AD203B41FA5}">
                      <a16:colId xmlns:a16="http://schemas.microsoft.com/office/drawing/2014/main" val="894407155"/>
                    </a:ext>
                  </a:extLst>
                </a:gridCol>
                <a:gridCol w="811144">
                  <a:extLst>
                    <a:ext uri="{9D8B030D-6E8A-4147-A177-3AD203B41FA5}">
                      <a16:colId xmlns:a16="http://schemas.microsoft.com/office/drawing/2014/main" val="1558313506"/>
                    </a:ext>
                  </a:extLst>
                </a:gridCol>
                <a:gridCol w="771787">
                  <a:extLst>
                    <a:ext uri="{9D8B030D-6E8A-4147-A177-3AD203B41FA5}">
                      <a16:colId xmlns:a16="http://schemas.microsoft.com/office/drawing/2014/main" val="3454857535"/>
                    </a:ext>
                  </a:extLst>
                </a:gridCol>
                <a:gridCol w="671119">
                  <a:extLst>
                    <a:ext uri="{9D8B030D-6E8A-4147-A177-3AD203B41FA5}">
                      <a16:colId xmlns:a16="http://schemas.microsoft.com/office/drawing/2014/main" val="1839460740"/>
                    </a:ext>
                  </a:extLst>
                </a:gridCol>
                <a:gridCol w="822121">
                  <a:extLst>
                    <a:ext uri="{9D8B030D-6E8A-4147-A177-3AD203B41FA5}">
                      <a16:colId xmlns:a16="http://schemas.microsoft.com/office/drawing/2014/main" val="2949545383"/>
                    </a:ext>
                  </a:extLst>
                </a:gridCol>
                <a:gridCol w="1300294">
                  <a:extLst>
                    <a:ext uri="{9D8B030D-6E8A-4147-A177-3AD203B41FA5}">
                      <a16:colId xmlns:a16="http://schemas.microsoft.com/office/drawing/2014/main" val="2263296681"/>
                    </a:ext>
                  </a:extLst>
                </a:gridCol>
                <a:gridCol w="813732">
                  <a:extLst>
                    <a:ext uri="{9D8B030D-6E8A-4147-A177-3AD203B41FA5}">
                      <a16:colId xmlns:a16="http://schemas.microsoft.com/office/drawing/2014/main" val="2763281229"/>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D1+D2+D3+D4</a:t>
                      </a: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B7802E9-ED51-49A7-BF28-97DA397D1233}"/>
              </a:ext>
            </a:extLst>
          </p:cNvPr>
          <p:cNvSpPr txBox="1"/>
          <p:nvPr/>
        </p:nvSpPr>
        <p:spPr>
          <a:xfrm>
            <a:off x="7291575" y="1753810"/>
            <a:ext cx="3874172" cy="3693319"/>
          </a:xfrm>
          <a:prstGeom prst="rect">
            <a:avLst/>
          </a:prstGeom>
          <a:noFill/>
        </p:spPr>
        <p:txBody>
          <a:bodyPr wrap="square" rtlCol="0">
            <a:spAutoFit/>
          </a:bodyPr>
          <a:lstStyle/>
          <a:p>
            <a:pPr algn="ctr"/>
            <a:r>
              <a:rPr lang="en-US" dirty="0">
                <a:solidFill>
                  <a:srgbClr val="C00000"/>
                </a:solidFill>
                <a:latin typeface="Century Gothic" panose="020B0502020202020204" pitchFamily="34" charset="0"/>
              </a:rPr>
              <a:t>This is a fully-interacted design matrix where there is exactly one dummy variable for each group. </a:t>
            </a:r>
          </a:p>
          <a:p>
            <a:pPr algn="ctr"/>
            <a:endParaRPr lang="en-US" dirty="0">
              <a:solidFill>
                <a:srgbClr val="C00000"/>
              </a:solidFill>
              <a:latin typeface="Century Gothic" panose="020B0502020202020204" pitchFamily="34" charset="0"/>
            </a:endParaRPr>
          </a:p>
          <a:p>
            <a:pPr algn="ctr"/>
            <a:r>
              <a:rPr lang="en-US" dirty="0">
                <a:latin typeface="Century Gothic" panose="020B0502020202020204" pitchFamily="34" charset="0"/>
              </a:rPr>
              <a:t>Since the linear combination of all dummy variables would give us a columns of 1’s, </a:t>
            </a:r>
            <a:r>
              <a:rPr lang="en-US" dirty="0">
                <a:solidFill>
                  <a:srgbClr val="C00000"/>
                </a:solidFill>
                <a:latin typeface="Century Gothic" panose="020B0502020202020204" pitchFamily="34" charset="0"/>
              </a:rPr>
              <a:t>we cannot run this model with an intercept due to perfect multi-collinearity </a:t>
            </a:r>
            <a:r>
              <a:rPr lang="en-US" dirty="0">
                <a:latin typeface="Century Gothic" panose="020B0502020202020204" pitchFamily="34" charset="0"/>
              </a:rPr>
              <a:t>(you cannot include two identical variables in a model – the statistics program will automatically drop one.  </a:t>
            </a:r>
          </a:p>
        </p:txBody>
      </p:sp>
      <p:sp>
        <p:nvSpPr>
          <p:cNvPr id="3" name="Slide Number Placeholder 2">
            <a:extLst>
              <a:ext uri="{FF2B5EF4-FFF2-40B4-BE49-F238E27FC236}">
                <a16:creationId xmlns:a16="http://schemas.microsoft.com/office/drawing/2014/main" id="{92A8F8D1-FE7D-4987-98E7-BC4DA40BA3FD}"/>
              </a:ext>
            </a:extLst>
          </p:cNvPr>
          <p:cNvSpPr>
            <a:spLocks noGrp="1"/>
          </p:cNvSpPr>
          <p:nvPr>
            <p:ph type="sldNum" sz="quarter" idx="12"/>
          </p:nvPr>
        </p:nvSpPr>
        <p:spPr/>
        <p:txBody>
          <a:bodyPr/>
          <a:lstStyle/>
          <a:p>
            <a:fld id="{4E9B5235-1C88-4B82-9FB6-D524BAB47FC3}" type="slidenum">
              <a:rPr lang="en-US" smtClean="0"/>
              <a:t>16</a:t>
            </a:fld>
            <a:endParaRPr lang="en-US"/>
          </a:p>
        </p:txBody>
      </p:sp>
      <p:sp>
        <p:nvSpPr>
          <p:cNvPr id="9" name="TextBox 8">
            <a:extLst>
              <a:ext uri="{FF2B5EF4-FFF2-40B4-BE49-F238E27FC236}">
                <a16:creationId xmlns:a16="http://schemas.microsoft.com/office/drawing/2014/main" id="{7F7A0BE8-3F9F-4594-BB9F-9DC304FBF440}"/>
              </a:ext>
            </a:extLst>
          </p:cNvPr>
          <p:cNvSpPr txBox="1"/>
          <p:nvPr/>
        </p:nvSpPr>
        <p:spPr>
          <a:xfrm>
            <a:off x="6683733" y="5761652"/>
            <a:ext cx="5089855" cy="307777"/>
          </a:xfrm>
          <a:prstGeom prst="rect">
            <a:avLst/>
          </a:prstGeom>
          <a:noFill/>
        </p:spPr>
        <p:txBody>
          <a:bodyPr wrap="none" rtlCol="0">
            <a:spAutoFit/>
          </a:bodyPr>
          <a:lstStyle/>
          <a:p>
            <a:r>
              <a:rPr lang="en-US" sz="1400" dirty="0" err="1">
                <a:latin typeface="Century Gothic" panose="020B0502020202020204" pitchFamily="34" charset="0"/>
              </a:rPr>
              <a:t>lm</a:t>
            </a:r>
            <a:r>
              <a:rPr lang="en-US" sz="1400" dirty="0">
                <a:latin typeface="Century Gothic" panose="020B0502020202020204" pitchFamily="34" charset="0"/>
              </a:rPr>
              <a:t>( math ~ </a:t>
            </a:r>
            <a:r>
              <a:rPr lang="en-US" sz="1400" dirty="0" err="1">
                <a:latin typeface="Century Gothic" panose="020B0502020202020204" pitchFamily="34" charset="0"/>
              </a:rPr>
              <a:t>d.sub.tfa</a:t>
            </a:r>
            <a:r>
              <a:rPr lang="en-US" sz="1400" dirty="0">
                <a:latin typeface="Century Gothic" panose="020B0502020202020204" pitchFamily="34" charset="0"/>
              </a:rPr>
              <a:t> + d.sub.reg + </a:t>
            </a:r>
            <a:r>
              <a:rPr lang="en-US" sz="1400" dirty="0" err="1">
                <a:latin typeface="Century Gothic" panose="020B0502020202020204" pitchFamily="34" charset="0"/>
              </a:rPr>
              <a:t>d.urb.tfa</a:t>
            </a:r>
            <a:r>
              <a:rPr lang="en-US" sz="1400" dirty="0">
                <a:latin typeface="Century Gothic" panose="020B0502020202020204" pitchFamily="34" charset="0"/>
              </a:rPr>
              <a:t> + d.urb.reg )</a:t>
            </a:r>
          </a:p>
        </p:txBody>
      </p:sp>
    </p:spTree>
    <p:extLst>
      <p:ext uri="{BB962C8B-B14F-4D97-AF65-F5344CB8AC3E}">
        <p14:creationId xmlns:p14="http://schemas.microsoft.com/office/powerpoint/2010/main" val="70948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extLst>
              <p:ext uri="{D42A27DB-BD31-4B8C-83A1-F6EECF244321}">
                <p14:modId xmlns:p14="http://schemas.microsoft.com/office/powerpoint/2010/main" val="860898723"/>
              </p:ext>
            </p:extLst>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1</a:t>
            </a:r>
            <a:r>
              <a:rPr lang="en-US" sz="1400" dirty="0">
                <a:latin typeface="Century Gothic" panose="020B0502020202020204" pitchFamily="34" charset="0"/>
              </a:rPr>
              <a:t>∙d.sub.tfa + b</a:t>
            </a:r>
            <a:r>
              <a:rPr lang="en-US" sz="1400" baseline="-25000" dirty="0">
                <a:latin typeface="Century Gothic" panose="020B0502020202020204" pitchFamily="34" charset="0"/>
              </a:rPr>
              <a:t>2</a:t>
            </a:r>
            <a:r>
              <a:rPr lang="en-US" sz="1400" dirty="0">
                <a:latin typeface="Century Gothic" panose="020B0502020202020204" pitchFamily="34" charset="0"/>
              </a:rPr>
              <a:t>∙d.sub.reg + b</a:t>
            </a:r>
            <a:r>
              <a:rPr lang="en-US" sz="1400" baseline="-25000" dirty="0">
                <a:latin typeface="Century Gothic" panose="020B0502020202020204" pitchFamily="34" charset="0"/>
              </a:rPr>
              <a:t>3</a:t>
            </a:r>
            <a:r>
              <a:rPr lang="en-US" sz="1400" dirty="0">
                <a:latin typeface="Century Gothic" panose="020B0502020202020204" pitchFamily="34" charset="0"/>
              </a:rPr>
              <a:t>∙d.urb.tfa + b</a:t>
            </a:r>
            <a:r>
              <a:rPr lang="en-US" sz="1400" baseline="-25000" dirty="0">
                <a:latin typeface="Century Gothic" panose="020B0502020202020204" pitchFamily="34" charset="0"/>
              </a:rPr>
              <a:t>4</a:t>
            </a:r>
            <a:r>
              <a:rPr lang="en-US" sz="1400" dirty="0">
                <a:latin typeface="Century Gothic" panose="020B0502020202020204" pitchFamily="34" charset="0"/>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5599532" y="2916371"/>
            <a:ext cx="2785571" cy="738664"/>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Each coefficient represents a separate group mean. Note, there is no intercept!</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3857061405"/>
              </p:ext>
            </p:extLst>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ED688F2F-0D85-4AE7-819A-02EBB7C05614}"/>
              </a:ext>
            </a:extLst>
          </p:cNvPr>
          <p:cNvSpPr>
            <a:spLocks noGrp="1"/>
          </p:cNvSpPr>
          <p:nvPr>
            <p:ph type="sldNum" sz="quarter" idx="12"/>
          </p:nvPr>
        </p:nvSpPr>
        <p:spPr/>
        <p:txBody>
          <a:bodyPr/>
          <a:lstStyle/>
          <a:p>
            <a:fld id="{4E9B5235-1C88-4B82-9FB6-D524BAB47FC3}" type="slidenum">
              <a:rPr lang="en-US" smtClean="0"/>
              <a:t>17</a:t>
            </a:fld>
            <a:endParaRPr lang="en-US"/>
          </a:p>
        </p:txBody>
      </p:sp>
      <p:sp>
        <p:nvSpPr>
          <p:cNvPr id="27" name="TextBox 26">
            <a:extLst>
              <a:ext uri="{FF2B5EF4-FFF2-40B4-BE49-F238E27FC236}">
                <a16:creationId xmlns:a16="http://schemas.microsoft.com/office/drawing/2014/main" id="{6A324F9D-11D7-4D49-ADB4-555767F3E843}"/>
              </a:ext>
            </a:extLst>
          </p:cNvPr>
          <p:cNvSpPr txBox="1"/>
          <p:nvPr/>
        </p:nvSpPr>
        <p:spPr>
          <a:xfrm>
            <a:off x="5692743" y="4122340"/>
            <a:ext cx="5330305" cy="738664"/>
          </a:xfrm>
          <a:prstGeom prst="rect">
            <a:avLst/>
          </a:prstGeom>
          <a:noFill/>
        </p:spPr>
        <p:txBody>
          <a:bodyPr wrap="none" rtlCol="0">
            <a:spAutoFit/>
          </a:bodyPr>
          <a:lstStyle/>
          <a:p>
            <a:r>
              <a:rPr lang="en-US" sz="1400" dirty="0">
                <a:latin typeface="Century Gothic" panose="020B0502020202020204" pitchFamily="34" charset="0"/>
              </a:rPr>
              <a:t>R code for dropping the intercept: add a </a:t>
            </a:r>
            <a:r>
              <a:rPr lang="en-US" sz="1400" b="1" dirty="0">
                <a:solidFill>
                  <a:srgbClr val="C00000"/>
                </a:solidFill>
                <a:latin typeface="Century Gothic" panose="020B0502020202020204" pitchFamily="34" charset="0"/>
              </a:rPr>
              <a:t>-1 </a:t>
            </a:r>
            <a:r>
              <a:rPr lang="en-US" sz="1400" dirty="0">
                <a:latin typeface="Century Gothic" panose="020B0502020202020204" pitchFamily="34" charset="0"/>
              </a:rPr>
              <a:t>at the end. </a:t>
            </a:r>
          </a:p>
          <a:p>
            <a:endParaRPr lang="en-US" sz="1400" dirty="0">
              <a:latin typeface="Century Gothic" panose="020B0502020202020204" pitchFamily="34" charset="0"/>
            </a:endParaRPr>
          </a:p>
          <a:p>
            <a:r>
              <a:rPr lang="en-US" sz="1400" dirty="0" err="1">
                <a:latin typeface="Century Gothic" panose="020B0502020202020204" pitchFamily="34" charset="0"/>
              </a:rPr>
              <a:t>lm</a:t>
            </a:r>
            <a:r>
              <a:rPr lang="en-US" sz="1400" dirty="0">
                <a:latin typeface="Century Gothic" panose="020B0502020202020204" pitchFamily="34" charset="0"/>
              </a:rPr>
              <a:t>( math ~ </a:t>
            </a:r>
            <a:r>
              <a:rPr lang="en-US" sz="1400" dirty="0" err="1">
                <a:latin typeface="Century Gothic" panose="020B0502020202020204" pitchFamily="34" charset="0"/>
              </a:rPr>
              <a:t>d.sub.tfa</a:t>
            </a:r>
            <a:r>
              <a:rPr lang="en-US" sz="1400" dirty="0">
                <a:latin typeface="Century Gothic" panose="020B0502020202020204" pitchFamily="34" charset="0"/>
              </a:rPr>
              <a:t> + d.sub.reg + </a:t>
            </a:r>
            <a:r>
              <a:rPr lang="en-US" sz="1400" dirty="0" err="1">
                <a:latin typeface="Century Gothic" panose="020B0502020202020204" pitchFamily="34" charset="0"/>
              </a:rPr>
              <a:t>d.urb.tfa</a:t>
            </a:r>
            <a:r>
              <a:rPr lang="en-US" sz="1400" dirty="0">
                <a:latin typeface="Century Gothic" panose="020B0502020202020204" pitchFamily="34" charset="0"/>
              </a:rPr>
              <a:t> + d.urb.reg </a:t>
            </a:r>
            <a:r>
              <a:rPr lang="en-US" sz="1400" b="1" dirty="0">
                <a:solidFill>
                  <a:srgbClr val="C00000"/>
                </a:solidFill>
                <a:latin typeface="Century Gothic" panose="020B0502020202020204" pitchFamily="34" charset="0"/>
              </a:rPr>
              <a:t>– 1 </a:t>
            </a:r>
            <a:r>
              <a:rPr lang="en-US" sz="1400" dirty="0">
                <a:latin typeface="Century Gothic" panose="020B0502020202020204" pitchFamily="34" charset="0"/>
              </a:rPr>
              <a:t>)</a:t>
            </a:r>
          </a:p>
        </p:txBody>
      </p:sp>
    </p:spTree>
    <p:extLst>
      <p:ext uri="{BB962C8B-B14F-4D97-AF65-F5344CB8AC3E}">
        <p14:creationId xmlns:p14="http://schemas.microsoft.com/office/powerpoint/2010/main" val="212816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37289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TFA –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reference group</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36182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34050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57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18282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9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4248893"/>
            <a:ext cx="15194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ED688F2F-0D85-4AE7-819A-02EBB7C056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9B5235-1C88-4B82-9FB6-D524BAB47FC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110F0189-571C-4355-A63D-F653EC0B529A}"/>
              </a:ext>
            </a:extLst>
          </p:cNvPr>
          <p:cNvSpPr txBox="1"/>
          <p:nvPr/>
        </p:nvSpPr>
        <p:spPr>
          <a:xfrm>
            <a:off x="849153" y="2396498"/>
            <a:ext cx="3857146" cy="1169551"/>
          </a:xfrm>
          <a:prstGeom prst="rect">
            <a:avLst/>
          </a:prstGeom>
          <a:noFill/>
        </p:spPr>
        <p:txBody>
          <a:bodyPr wrap="none" rtlCol="0">
            <a:spAutoFit/>
          </a:bodyPr>
          <a:lstStyle/>
          <a:p>
            <a:r>
              <a:rPr lang="en-US" sz="1400" dirty="0" err="1">
                <a:latin typeface="Century Gothic" panose="020B0502020202020204" pitchFamily="34" charset="0"/>
              </a:rPr>
              <a:t>d.sub</a:t>
            </a:r>
            <a:r>
              <a:rPr lang="en-US" sz="1400" dirty="0">
                <a:latin typeface="Century Gothic" panose="020B0502020202020204" pitchFamily="34" charset="0"/>
              </a:rPr>
              <a:t> &lt;- </a:t>
            </a:r>
            <a:r>
              <a:rPr lang="en-US" sz="1400" dirty="0" err="1">
                <a:latin typeface="Century Gothic" panose="020B0502020202020204" pitchFamily="34" charset="0"/>
              </a:rPr>
              <a:t>ifelse</a:t>
            </a:r>
            <a:r>
              <a:rPr lang="en-US" sz="1400" dirty="0">
                <a:latin typeface="Century Gothic" panose="020B0502020202020204" pitchFamily="34" charset="0"/>
              </a:rPr>
              <a:t>( school == “suburban”, 1, 0 )</a:t>
            </a:r>
          </a:p>
          <a:p>
            <a:r>
              <a:rPr lang="en-US" sz="1400" dirty="0">
                <a:latin typeface="Century Gothic" panose="020B0502020202020204" pitchFamily="34" charset="0"/>
              </a:rPr>
              <a:t>d.reg &lt;- </a:t>
            </a:r>
            <a:r>
              <a:rPr lang="en-US" sz="1400" dirty="0" err="1">
                <a:latin typeface="Century Gothic" panose="020B0502020202020204" pitchFamily="34" charset="0"/>
              </a:rPr>
              <a:t>ifelse</a:t>
            </a:r>
            <a:r>
              <a:rPr lang="en-US" sz="1400" dirty="0">
                <a:latin typeface="Century Gothic" panose="020B0502020202020204" pitchFamily="34" charset="0"/>
              </a:rPr>
              <a:t>( teacher == “regular”, 1, 0 )</a:t>
            </a:r>
            <a:br>
              <a:rPr lang="en-US" sz="1400" dirty="0">
                <a:latin typeface="Century Gothic" panose="020B0502020202020204" pitchFamily="34" charset="0"/>
              </a:rPr>
            </a:br>
            <a:r>
              <a:rPr lang="en-US" sz="1400" dirty="0">
                <a:latin typeface="Century Gothic" panose="020B0502020202020204" pitchFamily="34" charset="0"/>
              </a:rPr>
              <a:t>d.sub.reg &lt;- </a:t>
            </a:r>
            <a:r>
              <a:rPr lang="en-US" sz="1400" dirty="0" err="1">
                <a:latin typeface="Century Gothic" panose="020B0502020202020204" pitchFamily="34" charset="0"/>
              </a:rPr>
              <a:t>d.sub</a:t>
            </a:r>
            <a:r>
              <a:rPr lang="en-US" sz="1400" dirty="0">
                <a:latin typeface="Century Gothic" panose="020B0502020202020204" pitchFamily="34" charset="0"/>
              </a:rPr>
              <a:t> * d.reg</a:t>
            </a:r>
          </a:p>
          <a:p>
            <a:endParaRPr lang="en-US" sz="1400" dirty="0">
              <a:latin typeface="Century Gothic" panose="020B0502020202020204" pitchFamily="34" charset="0"/>
            </a:endParaRPr>
          </a:p>
          <a:p>
            <a:r>
              <a:rPr lang="en-US" sz="1400" dirty="0" err="1">
                <a:latin typeface="Century Gothic" panose="020B0502020202020204" pitchFamily="34" charset="0"/>
              </a:rPr>
              <a:t>lm</a:t>
            </a:r>
            <a:r>
              <a:rPr lang="en-US" sz="1400" dirty="0">
                <a:latin typeface="Century Gothic" panose="020B0502020202020204" pitchFamily="34" charset="0"/>
              </a:rPr>
              <a:t>( math ~ </a:t>
            </a:r>
            <a:r>
              <a:rPr lang="en-US" sz="1400" dirty="0" err="1">
                <a:latin typeface="Century Gothic" panose="020B0502020202020204" pitchFamily="34" charset="0"/>
              </a:rPr>
              <a:t>d.sub</a:t>
            </a:r>
            <a:r>
              <a:rPr lang="en-US" sz="1400" dirty="0">
                <a:latin typeface="Century Gothic" panose="020B0502020202020204" pitchFamily="34" charset="0"/>
              </a:rPr>
              <a:t> + d.reg + d.sub.reg )</a:t>
            </a:r>
          </a:p>
        </p:txBody>
      </p:sp>
      <p:sp>
        <p:nvSpPr>
          <p:cNvPr id="28" name="TextBox 27">
            <a:extLst>
              <a:ext uri="{FF2B5EF4-FFF2-40B4-BE49-F238E27FC236}">
                <a16:creationId xmlns:a16="http://schemas.microsoft.com/office/drawing/2014/main" id="{071F392B-F8CD-4D74-9B82-CCE7CA11CD10}"/>
              </a:ext>
            </a:extLst>
          </p:cNvPr>
          <p:cNvSpPr txBox="1"/>
          <p:nvPr/>
        </p:nvSpPr>
        <p:spPr>
          <a:xfrm>
            <a:off x="849153" y="2027166"/>
            <a:ext cx="28214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 construction)</a:t>
            </a:r>
          </a:p>
        </p:txBody>
      </p:sp>
      <p:sp>
        <p:nvSpPr>
          <p:cNvPr id="4" name="Right Brace 3">
            <a:extLst>
              <a:ext uri="{FF2B5EF4-FFF2-40B4-BE49-F238E27FC236}">
                <a16:creationId xmlns:a16="http://schemas.microsoft.com/office/drawing/2014/main" id="{96B29228-8B14-4F53-9370-9F816C1E18F4}"/>
              </a:ext>
            </a:extLst>
          </p:cNvPr>
          <p:cNvSpPr/>
          <p:nvPr/>
        </p:nvSpPr>
        <p:spPr>
          <a:xfrm>
            <a:off x="4942776" y="2211832"/>
            <a:ext cx="281389" cy="135421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5A4CF371-11A6-4966-A09D-7D16A9A9AE33}"/>
              </a:ext>
            </a:extLst>
          </p:cNvPr>
          <p:cNvSpPr txBox="1"/>
          <p:nvPr/>
        </p:nvSpPr>
        <p:spPr>
          <a:xfrm>
            <a:off x="5489217" y="2293429"/>
            <a:ext cx="2635286"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C00000"/>
                </a:solidFill>
                <a:latin typeface="Century Gothic" panose="020B0502020202020204" pitchFamily="34" charset="0"/>
              </a:rPr>
              <a:t>Urban schools and TFA teachers are both omitted. So </a:t>
            </a:r>
            <a:r>
              <a:rPr lang="en-US" sz="1400" dirty="0" err="1">
                <a:solidFill>
                  <a:srgbClr val="C00000"/>
                </a:solidFill>
                <a:latin typeface="Century Gothic" panose="020B0502020202020204" pitchFamily="34" charset="0"/>
              </a:rPr>
              <a:t>d.urb.tfa</a:t>
            </a:r>
            <a:r>
              <a:rPr lang="en-US" sz="1400" dirty="0">
                <a:solidFill>
                  <a:srgbClr val="C00000"/>
                </a:solidFill>
                <a:latin typeface="Century Gothic" panose="020B0502020202020204" pitchFamily="34" charset="0"/>
              </a:rPr>
              <a:t> becomes the reference group b0. </a:t>
            </a:r>
            <a:endPar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50842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5599532" y="2916371"/>
            <a:ext cx="278557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Each coefficient represents a separate group mean. Note, there is no intercept!</a:t>
            </a:r>
          </a:p>
        </p:txBody>
      </p:sp>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37289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TFA –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reference group</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36182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34050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57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18282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9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4248893"/>
            <a:ext cx="15194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ED688F2F-0D85-4AE7-819A-02EBB7C056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9B5235-1C88-4B82-9FB6-D524BAB47FC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110F0189-571C-4355-A63D-F653EC0B529A}"/>
              </a:ext>
            </a:extLst>
          </p:cNvPr>
          <p:cNvSpPr txBox="1"/>
          <p:nvPr/>
        </p:nvSpPr>
        <p:spPr>
          <a:xfrm>
            <a:off x="5468230" y="6380609"/>
            <a:ext cx="35076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lumMod val="65000"/>
                  </a:prstClr>
                </a:solidFill>
                <a:effectLst/>
                <a:uLnTx/>
                <a:uFillTx/>
                <a:latin typeface="Century Gothic" panose="020B0502020202020204" pitchFamily="34" charset="0"/>
                <a:ea typeface="+mn-ea"/>
                <a:cs typeface="+mn-cs"/>
              </a:rPr>
              <a:t>lm</a:t>
            </a:r>
            <a:r>
              <a:rPr kumimoji="0" lang="en-US" sz="14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mn-ea"/>
                <a:cs typeface="+mn-cs"/>
              </a:rPr>
              <a:t>( math ~ </a:t>
            </a:r>
            <a:r>
              <a:rPr kumimoji="0" lang="en-US" sz="1400" b="0" i="0" u="none" strike="noStrike" kern="1200" cap="none" spc="0" normalizeH="0" baseline="0" noProof="0" dirty="0" err="1">
                <a:ln>
                  <a:noFill/>
                </a:ln>
                <a:solidFill>
                  <a:prstClr val="white">
                    <a:lumMod val="65000"/>
                  </a:prstClr>
                </a:solidFill>
                <a:effectLst/>
                <a:uLnTx/>
                <a:uFillTx/>
                <a:latin typeface="Century Gothic" panose="020B0502020202020204" pitchFamily="34" charset="0"/>
                <a:ea typeface="+mn-ea"/>
                <a:cs typeface="+mn-cs"/>
              </a:rPr>
              <a:t>d.sub</a:t>
            </a:r>
            <a:r>
              <a:rPr kumimoji="0" lang="en-US" sz="14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mn-ea"/>
                <a:cs typeface="+mn-cs"/>
              </a:rPr>
              <a:t> + d.reg + d.sub.reg )</a:t>
            </a:r>
          </a:p>
        </p:txBody>
      </p:sp>
    </p:spTree>
    <p:extLst>
      <p:ext uri="{BB962C8B-B14F-4D97-AF65-F5344CB8AC3E}">
        <p14:creationId xmlns:p14="http://schemas.microsoft.com/office/powerpoint/2010/main" val="16070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586F-2EB7-4C5C-87BE-9843BD0AA1A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2E17209-CDF3-496A-AD6A-8D54981464E3}"/>
              </a:ext>
            </a:extLst>
          </p:cNvPr>
          <p:cNvSpPr>
            <a:spLocks noGrp="1"/>
          </p:cNvSpPr>
          <p:nvPr>
            <p:ph idx="1"/>
          </p:nvPr>
        </p:nvSpPr>
        <p:spPr/>
        <p:txBody>
          <a:bodyPr>
            <a:normAutofit/>
          </a:bodyPr>
          <a:lstStyle/>
          <a:p>
            <a:r>
              <a:rPr lang="en-US" sz="2000" dirty="0"/>
              <a:t>Teach for America is a federally-funded program to train non-education majors to be teachers through an intensive program after students graduate with a non-teaching degree. They are often placed in low-income schools that experience teacher shortages. </a:t>
            </a:r>
            <a:br>
              <a:rPr lang="en-US" sz="2000" dirty="0"/>
            </a:br>
            <a:endParaRPr lang="en-US" sz="2000" dirty="0"/>
          </a:p>
          <a:p>
            <a:r>
              <a:rPr lang="en-US" sz="2000" dirty="0"/>
              <a:t>We are interested in whether the program is effective with regards to teacher performance in the classroom. Do Teach for America fellows generate better student performance than regular teachers? </a:t>
            </a:r>
            <a:br>
              <a:rPr lang="en-US" sz="2000" dirty="0"/>
            </a:br>
            <a:endParaRPr lang="en-US" sz="2000" dirty="0"/>
          </a:p>
          <a:p>
            <a:r>
              <a:rPr lang="en-US" sz="2000" dirty="0"/>
              <a:t>We will compare TFA fellows to other teachers with regular education degrees, and we will control for suburban (typically high-income) and urban (typically low-income) school environments. </a:t>
            </a:r>
          </a:p>
        </p:txBody>
      </p:sp>
      <p:sp>
        <p:nvSpPr>
          <p:cNvPr id="4" name="Slide Number Placeholder 3">
            <a:extLst>
              <a:ext uri="{FF2B5EF4-FFF2-40B4-BE49-F238E27FC236}">
                <a16:creationId xmlns:a16="http://schemas.microsoft.com/office/drawing/2014/main" id="{056A0DB6-1D16-4AB6-84EB-CE7F534E39C5}"/>
              </a:ext>
            </a:extLst>
          </p:cNvPr>
          <p:cNvSpPr>
            <a:spLocks noGrp="1"/>
          </p:cNvSpPr>
          <p:nvPr>
            <p:ph type="sldNum" sz="quarter" idx="12"/>
          </p:nvPr>
        </p:nvSpPr>
        <p:spPr/>
        <p:txBody>
          <a:bodyPr/>
          <a:lstStyle/>
          <a:p>
            <a:fld id="{4E9B5235-1C88-4B82-9FB6-D524BAB47FC3}" type="slidenum">
              <a:rPr lang="en-US" smtClean="0"/>
              <a:t>2</a:t>
            </a:fld>
            <a:endParaRPr lang="en-US"/>
          </a:p>
        </p:txBody>
      </p:sp>
    </p:spTree>
    <p:extLst>
      <p:ext uri="{BB962C8B-B14F-4D97-AF65-F5344CB8AC3E}">
        <p14:creationId xmlns:p14="http://schemas.microsoft.com/office/powerpoint/2010/main" val="212274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4E9B791-BB45-4353-87B4-5C45C811C81A}"/>
              </a:ext>
            </a:extLst>
          </p:cNvPr>
          <p:cNvGraphicFramePr>
            <a:graphicFrameLocks noGrp="1"/>
          </p:cNvGraphicFramePr>
          <p:nvPr>
            <p:extLst>
              <p:ext uri="{D42A27DB-BD31-4B8C-83A1-F6EECF244321}">
                <p14:modId xmlns:p14="http://schemas.microsoft.com/office/powerpoint/2010/main" val="1685289710"/>
              </p:ext>
            </p:extLst>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9" name="TextBox 8">
            <a:extLst>
              <a:ext uri="{FF2B5EF4-FFF2-40B4-BE49-F238E27FC236}">
                <a16:creationId xmlns:a16="http://schemas.microsoft.com/office/drawing/2014/main" id="{2A358297-F940-40F4-921E-F9C879F0C161}"/>
              </a:ext>
            </a:extLst>
          </p:cNvPr>
          <p:cNvSpPr txBox="1"/>
          <p:nvPr/>
        </p:nvSpPr>
        <p:spPr>
          <a:xfrm>
            <a:off x="5794827" y="398718"/>
            <a:ext cx="4906065" cy="1323439"/>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No matter which groups you omit, you can always recover the group means. You just multiply all coefficients by the appropriate row in the design matrix. </a:t>
            </a:r>
          </a:p>
        </p:txBody>
      </p:sp>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5250155"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5301451"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510107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9666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(1) =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6891734"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(-18)</a:t>
            </a:r>
          </a:p>
        </p:txBody>
      </p:sp>
      <p:sp>
        <p:nvSpPr>
          <p:cNvPr id="24" name="TextBox 23">
            <a:extLst>
              <a:ext uri="{FF2B5EF4-FFF2-40B4-BE49-F238E27FC236}">
                <a16:creationId xmlns:a16="http://schemas.microsoft.com/office/drawing/2014/main" id="{7239EBD3-E42B-4863-82F6-155ADAA5EBA5}"/>
              </a:ext>
            </a:extLst>
          </p:cNvPr>
          <p:cNvSpPr txBox="1"/>
          <p:nvPr/>
        </p:nvSpPr>
        <p:spPr>
          <a:xfrm>
            <a:off x="7757290" y="2029622"/>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(0)</a:t>
            </a:r>
          </a:p>
        </p:txBody>
      </p:sp>
      <p:sp>
        <p:nvSpPr>
          <p:cNvPr id="25" name="TextBox 24">
            <a:extLst>
              <a:ext uri="{FF2B5EF4-FFF2-40B4-BE49-F238E27FC236}">
                <a16:creationId xmlns:a16="http://schemas.microsoft.com/office/drawing/2014/main" id="{9339C51A-101B-4C15-A435-A98BAD68FB63}"/>
              </a:ext>
            </a:extLst>
          </p:cNvPr>
          <p:cNvSpPr txBox="1"/>
          <p:nvPr/>
        </p:nvSpPr>
        <p:spPr>
          <a:xfrm>
            <a:off x="8591956"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graphicFrame>
        <p:nvGraphicFramePr>
          <p:cNvPr id="26" name="Table 25">
            <a:extLst>
              <a:ext uri="{FF2B5EF4-FFF2-40B4-BE49-F238E27FC236}">
                <a16:creationId xmlns:a16="http://schemas.microsoft.com/office/drawing/2014/main" id="{D171542D-D86E-4CE3-8A04-A336CD015F90}"/>
              </a:ext>
            </a:extLst>
          </p:cNvPr>
          <p:cNvGraphicFramePr>
            <a:graphicFrameLocks noGrp="1"/>
          </p:cNvGraphicFramePr>
          <p:nvPr>
            <p:extLst>
              <p:ext uri="{D42A27DB-BD31-4B8C-83A1-F6EECF244321}">
                <p14:modId xmlns:p14="http://schemas.microsoft.com/office/powerpoint/2010/main" val="842626512"/>
              </p:ext>
            </p:extLst>
          </p:nvPr>
        </p:nvGraphicFramePr>
        <p:xfrm>
          <a:off x="849153" y="2586276"/>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27" name="TextBox 26">
            <a:extLst>
              <a:ext uri="{FF2B5EF4-FFF2-40B4-BE49-F238E27FC236}">
                <a16:creationId xmlns:a16="http://schemas.microsoft.com/office/drawing/2014/main" id="{0CB7466D-D6F0-4623-B523-CFC7A4425D2B}"/>
              </a:ext>
            </a:extLst>
          </p:cNvPr>
          <p:cNvSpPr txBox="1"/>
          <p:nvPr/>
        </p:nvSpPr>
        <p:spPr>
          <a:xfrm>
            <a:off x="5979385" y="2294177"/>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28" name="TextBox 27">
            <a:extLst>
              <a:ext uri="{FF2B5EF4-FFF2-40B4-BE49-F238E27FC236}">
                <a16:creationId xmlns:a16="http://schemas.microsoft.com/office/drawing/2014/main" id="{E4AAB187-BD2C-4DCF-A3E4-EAD8582EE60D}"/>
              </a:ext>
            </a:extLst>
          </p:cNvPr>
          <p:cNvSpPr txBox="1"/>
          <p:nvPr/>
        </p:nvSpPr>
        <p:spPr>
          <a:xfrm>
            <a:off x="5417315" y="3335321"/>
            <a:ext cx="5349541"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(1) = </a:t>
            </a:r>
            <a:r>
              <a:rPr lang="en-US" sz="1400" dirty="0">
                <a:solidFill>
                  <a:srgbClr val="C00000"/>
                </a:solidFill>
                <a:latin typeface="Century Gothic" panose="020B0502020202020204" pitchFamily="34" charset="0"/>
              </a:rPr>
              <a:t>75 – 18 + 0 + 9 =</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dirty="0">
                <a:solidFill>
                  <a:schemeClr val="tx1">
                    <a:lumMod val="65000"/>
                    <a:lumOff val="35000"/>
                  </a:schemeClr>
                </a:solidFill>
                <a:latin typeface="Century Gothic" panose="020B0502020202020204" pitchFamily="34" charset="0"/>
              </a:rPr>
              <a:t>(urban TFA)</a:t>
            </a:r>
          </a:p>
        </p:txBody>
      </p:sp>
      <p:sp>
        <p:nvSpPr>
          <p:cNvPr id="29" name="TextBox 28">
            <a:extLst>
              <a:ext uri="{FF2B5EF4-FFF2-40B4-BE49-F238E27FC236}">
                <a16:creationId xmlns:a16="http://schemas.microsoft.com/office/drawing/2014/main" id="{F1ACCBBC-7BAA-4517-AC51-B61E2B3745E4}"/>
              </a:ext>
            </a:extLst>
          </p:cNvPr>
          <p:cNvSpPr txBox="1"/>
          <p:nvPr/>
        </p:nvSpPr>
        <p:spPr>
          <a:xfrm>
            <a:off x="5417315" y="2755452"/>
            <a:ext cx="5285421"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75 + 0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30" name="TextBox 29">
            <a:extLst>
              <a:ext uri="{FF2B5EF4-FFF2-40B4-BE49-F238E27FC236}">
                <a16:creationId xmlns:a16="http://schemas.microsoft.com/office/drawing/2014/main" id="{7A73C756-02FB-4AA4-B47C-137B546FAC06}"/>
              </a:ext>
            </a:extLst>
          </p:cNvPr>
          <p:cNvSpPr txBox="1"/>
          <p:nvPr/>
        </p:nvSpPr>
        <p:spPr>
          <a:xfrm>
            <a:off x="5427797" y="3642540"/>
            <a:ext cx="5200463"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75 – 18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31" name="TextBox 30">
            <a:extLst>
              <a:ext uri="{FF2B5EF4-FFF2-40B4-BE49-F238E27FC236}">
                <a16:creationId xmlns:a16="http://schemas.microsoft.com/office/drawing/2014/main" id="{E7B65A3B-2DA8-40F9-91E3-A52842A368BE}"/>
              </a:ext>
            </a:extLst>
          </p:cNvPr>
          <p:cNvSpPr txBox="1"/>
          <p:nvPr/>
        </p:nvSpPr>
        <p:spPr>
          <a:xfrm>
            <a:off x="5417315" y="3045387"/>
            <a:ext cx="583364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 =</a:t>
            </a:r>
            <a:r>
              <a:rPr lang="en-US" sz="1400" dirty="0">
                <a:solidFill>
                  <a:srgbClr val="C00000"/>
                </a:solidFill>
                <a:latin typeface="Century Gothic" panose="020B0502020202020204" pitchFamily="34" charset="0"/>
              </a:rPr>
              <a:t>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 group</a:t>
            </a:r>
            <a:r>
              <a:rPr lang="en-US" sz="1400" dirty="0">
                <a:solidFill>
                  <a:schemeClr val="tx1">
                    <a:lumMod val="65000"/>
                    <a:lumOff val="35000"/>
                  </a:schemeClr>
                </a:solidFill>
                <a:latin typeface="Century Gothic" panose="020B0502020202020204" pitchFamily="34" charset="0"/>
              </a:rPr>
              <a:t>)</a:t>
            </a:r>
          </a:p>
        </p:txBody>
      </p:sp>
      <p:sp>
        <p:nvSpPr>
          <p:cNvPr id="2" name="Slide Number Placeholder 1">
            <a:extLst>
              <a:ext uri="{FF2B5EF4-FFF2-40B4-BE49-F238E27FC236}">
                <a16:creationId xmlns:a16="http://schemas.microsoft.com/office/drawing/2014/main" id="{4FF97312-FFA8-49AA-A5BD-C2124DEA0E55}"/>
              </a:ext>
            </a:extLst>
          </p:cNvPr>
          <p:cNvSpPr>
            <a:spLocks noGrp="1"/>
          </p:cNvSpPr>
          <p:nvPr>
            <p:ph type="sldNum" sz="quarter" idx="12"/>
          </p:nvPr>
        </p:nvSpPr>
        <p:spPr/>
        <p:txBody>
          <a:bodyPr/>
          <a:lstStyle/>
          <a:p>
            <a:fld id="{4E9B5235-1C88-4B82-9FB6-D524BAB47FC3}" type="slidenum">
              <a:rPr lang="en-US" smtClean="0"/>
              <a:t>20</a:t>
            </a:fld>
            <a:endParaRPr lang="en-US" dirty="0"/>
          </a:p>
        </p:txBody>
      </p:sp>
    </p:spTree>
    <p:extLst>
      <p:ext uri="{BB962C8B-B14F-4D97-AF65-F5344CB8AC3E}">
        <p14:creationId xmlns:p14="http://schemas.microsoft.com/office/powerpoint/2010/main" val="211408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AC62-0081-4C54-AA5F-32AA1EF1C1FE}"/>
              </a:ext>
            </a:extLst>
          </p:cNvPr>
          <p:cNvSpPr>
            <a:spLocks noGrp="1"/>
          </p:cNvSpPr>
          <p:nvPr>
            <p:ph type="title"/>
          </p:nvPr>
        </p:nvSpPr>
        <p:spPr/>
        <p:txBody>
          <a:bodyPr/>
          <a:lstStyle/>
          <a:p>
            <a:r>
              <a:rPr lang="en-US" dirty="0"/>
              <a:t>Hypothesis-Testing</a:t>
            </a:r>
          </a:p>
        </p:txBody>
      </p:sp>
      <p:sp>
        <p:nvSpPr>
          <p:cNvPr id="3" name="Text Placeholder 2">
            <a:extLst>
              <a:ext uri="{FF2B5EF4-FFF2-40B4-BE49-F238E27FC236}">
                <a16:creationId xmlns:a16="http://schemas.microsoft.com/office/drawing/2014/main" id="{17F02B0A-8107-404B-9CE3-7ADE9D01DE7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3CFB42-3D18-4277-8DBA-A7031AD35A5D}"/>
              </a:ext>
            </a:extLst>
          </p:cNvPr>
          <p:cNvSpPr>
            <a:spLocks noGrp="1"/>
          </p:cNvSpPr>
          <p:nvPr>
            <p:ph type="sldNum" sz="quarter" idx="12"/>
          </p:nvPr>
        </p:nvSpPr>
        <p:spPr/>
        <p:txBody>
          <a:bodyPr/>
          <a:lstStyle/>
          <a:p>
            <a:fld id="{4E9B5235-1C88-4B82-9FB6-D524BAB47FC3}" type="slidenum">
              <a:rPr lang="en-US" smtClean="0"/>
              <a:t>21</a:t>
            </a:fld>
            <a:endParaRPr lang="en-US"/>
          </a:p>
        </p:txBody>
      </p:sp>
    </p:spTree>
    <p:extLst>
      <p:ext uri="{BB962C8B-B14F-4D97-AF65-F5344CB8AC3E}">
        <p14:creationId xmlns:p14="http://schemas.microsoft.com/office/powerpoint/2010/main" val="146650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2813044" y="4938579"/>
            <a:ext cx="716851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If this is the most intuitive way to get group means, why don’t we run this regression model? </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9651821E-FB6A-453C-B967-D092F191AB55}"/>
              </a:ext>
            </a:extLst>
          </p:cNvPr>
          <p:cNvSpPr>
            <a:spLocks noGrp="1"/>
          </p:cNvSpPr>
          <p:nvPr>
            <p:ph type="sldNum" sz="quarter" idx="12"/>
          </p:nvPr>
        </p:nvSpPr>
        <p:spPr/>
        <p:txBody>
          <a:bodyPr/>
          <a:lstStyle/>
          <a:p>
            <a:fld id="{4E9B5235-1C88-4B82-9FB6-D524BAB47FC3}" type="slidenum">
              <a:rPr lang="en-US" smtClean="0"/>
              <a:t>22</a:t>
            </a:fld>
            <a:endParaRPr lang="en-US"/>
          </a:p>
        </p:txBody>
      </p:sp>
    </p:spTree>
    <p:extLst>
      <p:ext uri="{BB962C8B-B14F-4D97-AF65-F5344CB8AC3E}">
        <p14:creationId xmlns:p14="http://schemas.microsoft.com/office/powerpoint/2010/main" val="262977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extLst>
              <p:ext uri="{D42A27DB-BD31-4B8C-83A1-F6EECF244321}">
                <p14:modId xmlns:p14="http://schemas.microsoft.com/office/powerpoint/2010/main" val="4092090327"/>
              </p:ext>
            </p:extLst>
          </p:nvPr>
        </p:nvGraphicFramePr>
        <p:xfrm>
          <a:off x="849153" y="2312962"/>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2258282" y="4096502"/>
            <a:ext cx="7875363"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a typeface="+mn-ea"/>
                <a:cs typeface="+mn-cs"/>
              </a:rPr>
              <a:t>Our research question is whether teachers trained in the Teach for America (TFA) program perform better than teachers trained in the regular program? </a:t>
            </a:r>
            <a:r>
              <a:rPr lang="en-US" dirty="0">
                <a:solidFill>
                  <a:schemeClr val="accent1">
                    <a:lumMod val="50000"/>
                  </a:schemeClr>
                </a:solidFill>
                <a:latin typeface="Century Gothic" panose="020B0502020202020204" pitchFamily="34" charset="0"/>
              </a:rPr>
              <a:t>None of the tests for significance of coefficients b</a:t>
            </a:r>
            <a:r>
              <a:rPr lang="en-US" baseline="-25000" dirty="0">
                <a:solidFill>
                  <a:schemeClr val="accent1">
                    <a:lumMod val="50000"/>
                  </a:schemeClr>
                </a:solidFill>
                <a:latin typeface="Century Gothic" panose="020B0502020202020204" pitchFamily="34" charset="0"/>
              </a:rPr>
              <a:t>0</a:t>
            </a:r>
            <a:r>
              <a:rPr lang="en-US" dirty="0">
                <a:solidFill>
                  <a:schemeClr val="accent1">
                    <a:lumMod val="50000"/>
                  </a:schemeClr>
                </a:solidFill>
                <a:latin typeface="Century Gothic" panose="020B0502020202020204" pitchFamily="34" charset="0"/>
              </a:rPr>
              <a:t> to b</a:t>
            </a:r>
            <a:r>
              <a:rPr lang="en-US" baseline="-25000" dirty="0">
                <a:solidFill>
                  <a:schemeClr val="accent1">
                    <a:lumMod val="50000"/>
                  </a:schemeClr>
                </a:solidFill>
                <a:latin typeface="Century Gothic" panose="020B0502020202020204" pitchFamily="34" charset="0"/>
              </a:rPr>
              <a:t>3 </a:t>
            </a:r>
            <a:r>
              <a:rPr lang="en-US" dirty="0">
                <a:solidFill>
                  <a:schemeClr val="accent1">
                    <a:lumMod val="50000"/>
                  </a:schemeClr>
                </a:solidFill>
                <a:latin typeface="Century Gothic" panose="020B0502020202020204" pitchFamily="34" charset="0"/>
              </a:rPr>
              <a:t>in this regression reflect meaningful tests. We already know the group means will not be zero!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It makes it easier to calculate group </a:t>
            </a:r>
            <a:r>
              <a:rPr lang="en-US" dirty="0">
                <a:solidFill>
                  <a:srgbClr val="C00000"/>
                </a:solidFill>
                <a:latin typeface="Century Gothic" panose="020B0502020202020204" pitchFamily="34" charset="0"/>
              </a:rPr>
              <a:t>means, but makes it impossible to answer our research question based upon regression results. </a:t>
            </a: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1820519"/>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12" name="TextBox 11">
            <a:extLst>
              <a:ext uri="{FF2B5EF4-FFF2-40B4-BE49-F238E27FC236}">
                <a16:creationId xmlns:a16="http://schemas.microsoft.com/office/drawing/2014/main" id="{D3C5FC05-ECD9-47CF-97BB-006D073C06C1}"/>
              </a:ext>
            </a:extLst>
          </p:cNvPr>
          <p:cNvSpPr txBox="1"/>
          <p:nvPr/>
        </p:nvSpPr>
        <p:spPr>
          <a:xfrm>
            <a:off x="5961246" y="3012296"/>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75=0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3" name="TextBox 12">
            <a:extLst>
              <a:ext uri="{FF2B5EF4-FFF2-40B4-BE49-F238E27FC236}">
                <a16:creationId xmlns:a16="http://schemas.microsoft.com/office/drawing/2014/main" id="{54D56D4A-A9E4-4E0F-9E13-EF1672D77C73}"/>
              </a:ext>
            </a:extLst>
          </p:cNvPr>
          <p:cNvSpPr txBox="1"/>
          <p:nvPr/>
        </p:nvSpPr>
        <p:spPr>
          <a:xfrm>
            <a:off x="7168405" y="1117416"/>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75=0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4" name="TextBox 13">
            <a:extLst>
              <a:ext uri="{FF2B5EF4-FFF2-40B4-BE49-F238E27FC236}">
                <a16:creationId xmlns:a16="http://schemas.microsoft.com/office/drawing/2014/main" id="{E54AA4F6-2F76-4D08-8EAE-E47BD0995431}"/>
              </a:ext>
            </a:extLst>
          </p:cNvPr>
          <p:cNvSpPr txBox="1"/>
          <p:nvPr/>
        </p:nvSpPr>
        <p:spPr>
          <a:xfrm>
            <a:off x="8420864" y="2992430"/>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66=0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5" name="TextBox 14">
            <a:extLst>
              <a:ext uri="{FF2B5EF4-FFF2-40B4-BE49-F238E27FC236}">
                <a16:creationId xmlns:a16="http://schemas.microsoft.com/office/drawing/2014/main" id="{A5BD82E0-6489-4228-B6AB-A8A1A394012C}"/>
              </a:ext>
            </a:extLst>
          </p:cNvPr>
          <p:cNvSpPr txBox="1"/>
          <p:nvPr/>
        </p:nvSpPr>
        <p:spPr>
          <a:xfrm>
            <a:off x="9650158" y="1103842"/>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57=0 </a:t>
            </a:r>
            <a:r>
              <a:rPr kumimoji="0" lang="en-US" b="0" i="0" u="none" strike="noStrike" kern="1200" cap="none" spc="0" normalizeH="0" baseline="0" noProof="0" dirty="0">
                <a:ln>
                  <a:noFill/>
                </a:ln>
                <a:solidFill>
                  <a:srgbClr val="C00000"/>
                </a:solidFill>
                <a:effectLst/>
                <a:uLnTx/>
                <a:uFillTx/>
                <a:ea typeface="+mn-ea"/>
                <a:cs typeface="+mn-cs"/>
              </a:rPr>
              <a:t>?</a:t>
            </a:r>
          </a:p>
        </p:txBody>
      </p:sp>
      <p:cxnSp>
        <p:nvCxnSpPr>
          <p:cNvPr id="5" name="Straight Arrow Connector 4">
            <a:extLst>
              <a:ext uri="{FF2B5EF4-FFF2-40B4-BE49-F238E27FC236}">
                <a16:creationId xmlns:a16="http://schemas.microsoft.com/office/drawing/2014/main" id="{7250B433-AF09-4CD1-B3CE-DF86E808EBEE}"/>
              </a:ext>
            </a:extLst>
          </p:cNvPr>
          <p:cNvCxnSpPr/>
          <p:nvPr/>
        </p:nvCxnSpPr>
        <p:spPr>
          <a:xfrm>
            <a:off x="6794255" y="257756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839D76-3ACD-4900-8847-BB1A40702B5A}"/>
              </a:ext>
            </a:extLst>
          </p:cNvPr>
          <p:cNvCxnSpPr/>
          <p:nvPr/>
        </p:nvCxnSpPr>
        <p:spPr>
          <a:xfrm>
            <a:off x="9225987" y="257756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65CC19-014A-4C73-B3A3-1B84DDE1E527}"/>
              </a:ext>
            </a:extLst>
          </p:cNvPr>
          <p:cNvCxnSpPr>
            <a:cxnSpLocks/>
          </p:cNvCxnSpPr>
          <p:nvPr/>
        </p:nvCxnSpPr>
        <p:spPr>
          <a:xfrm rot="10800000" flipH="1">
            <a:off x="7995726" y="160733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14AE7-A9C4-4650-86C9-5AD8891B9615}"/>
              </a:ext>
            </a:extLst>
          </p:cNvPr>
          <p:cNvCxnSpPr>
            <a:cxnSpLocks/>
          </p:cNvCxnSpPr>
          <p:nvPr/>
        </p:nvCxnSpPr>
        <p:spPr>
          <a:xfrm rot="10800000" flipH="1">
            <a:off x="10483095" y="161475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3DEFB14-B1A9-4783-A6B4-0596A93C085A}"/>
              </a:ext>
            </a:extLst>
          </p:cNvPr>
          <p:cNvSpPr>
            <a:spLocks noGrp="1"/>
          </p:cNvSpPr>
          <p:nvPr>
            <p:ph type="sldNum" sz="quarter" idx="12"/>
          </p:nvPr>
        </p:nvSpPr>
        <p:spPr/>
        <p:txBody>
          <a:bodyPr/>
          <a:lstStyle/>
          <a:p>
            <a:fld id="{4E9B5235-1C88-4B82-9FB6-D524BAB47FC3}" type="slidenum">
              <a:rPr lang="en-US" smtClean="0"/>
              <a:t>23</a:t>
            </a:fld>
            <a:endParaRPr lang="en-US"/>
          </a:p>
        </p:txBody>
      </p:sp>
    </p:spTree>
    <p:extLst>
      <p:ext uri="{BB962C8B-B14F-4D97-AF65-F5344CB8AC3E}">
        <p14:creationId xmlns:p14="http://schemas.microsoft.com/office/powerpoint/2010/main" val="95714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1A6B88-ADC7-4B43-A99C-7D147DC9415C}"/>
              </a:ext>
            </a:extLst>
          </p:cNvPr>
          <p:cNvGrpSpPr/>
          <p:nvPr/>
        </p:nvGrpSpPr>
        <p:grpSpPr>
          <a:xfrm>
            <a:off x="6369058" y="1462316"/>
            <a:ext cx="3085186" cy="2757570"/>
            <a:chOff x="5814876" y="1333007"/>
            <a:chExt cx="3085186" cy="2757570"/>
          </a:xfrm>
        </p:grpSpPr>
        <p:sp>
          <p:nvSpPr>
            <p:cNvPr id="3" name="Oval 2">
              <a:extLst>
                <a:ext uri="{FF2B5EF4-FFF2-40B4-BE49-F238E27FC236}">
                  <a16:creationId xmlns:a16="http://schemas.microsoft.com/office/drawing/2014/main" id="{EB6EEA7D-DBE0-4F7B-9731-BB09C057F60D}"/>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6930923" y="1967571"/>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957615" y="2381426"/>
              <a:ext cx="918335" cy="736422"/>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6516603" y="2352926"/>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C780F65-C33D-48BA-9D76-6DB97B0EEBD2}"/>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cxnSp>
          <p:nvCxnSpPr>
            <p:cNvPr id="14" name="Straight Arrow Connector 13">
              <a:extLst>
                <a:ext uri="{FF2B5EF4-FFF2-40B4-BE49-F238E27FC236}">
                  <a16:creationId xmlns:a16="http://schemas.microsoft.com/office/drawing/2014/main" id="{59D56EA0-7BE6-44C7-8ECD-1BD5EE797CE4}"/>
                </a:ext>
              </a:extLst>
            </p:cNvPr>
            <p:cNvCxnSpPr>
              <a:cxnSpLocks/>
            </p:cNvCxnSpPr>
            <p:nvPr/>
          </p:nvCxnSpPr>
          <p:spPr>
            <a:xfrm>
              <a:off x="6898007" y="349157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17C810-8B72-491B-8867-EAA940F317F3}"/>
                </a:ext>
              </a:extLst>
            </p:cNvPr>
            <p:cNvCxnSpPr>
              <a:cxnSpLocks/>
            </p:cNvCxnSpPr>
            <p:nvPr/>
          </p:nvCxnSpPr>
          <p:spPr>
            <a:xfrm>
              <a:off x="8267700" y="2382669"/>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0E9972-EEAD-4E0F-AE57-AFA7FE73F106}"/>
                </a:ext>
              </a:extLst>
            </p:cNvPr>
            <p:cNvCxnSpPr>
              <a:cxnSpLocks/>
            </p:cNvCxnSpPr>
            <p:nvPr/>
          </p:nvCxnSpPr>
          <p:spPr>
            <a:xfrm rot="10800000" flipV="1">
              <a:off x="6957614" y="2386974"/>
              <a:ext cx="918335" cy="736422"/>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1114BE-76C2-4AC5-A2BD-DCC29CC7D907}"/>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22" name="TextBox 21">
              <a:extLst>
                <a:ext uri="{FF2B5EF4-FFF2-40B4-BE49-F238E27FC236}">
                  <a16:creationId xmlns:a16="http://schemas.microsoft.com/office/drawing/2014/main" id="{E768DF17-0447-41FC-873E-5A3B681D5E4F}"/>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3" name="TextBox 22">
              <a:extLst>
                <a:ext uri="{FF2B5EF4-FFF2-40B4-BE49-F238E27FC236}">
                  <a16:creationId xmlns:a16="http://schemas.microsoft.com/office/drawing/2014/main" id="{A604CBD5-D8BC-46A5-8271-E614EE170C89}"/>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4</a:t>
              </a:r>
            </a:p>
          </p:txBody>
        </p:sp>
        <p:sp>
          <p:nvSpPr>
            <p:cNvPr id="24" name="TextBox 23">
              <a:extLst>
                <a:ext uri="{FF2B5EF4-FFF2-40B4-BE49-F238E27FC236}">
                  <a16:creationId xmlns:a16="http://schemas.microsoft.com/office/drawing/2014/main" id="{A533B105-1A27-4E40-A264-D5468610210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5</a:t>
              </a:r>
            </a:p>
          </p:txBody>
        </p:sp>
        <p:sp>
          <p:nvSpPr>
            <p:cNvPr id="25" name="TextBox 24">
              <a:extLst>
                <a:ext uri="{FF2B5EF4-FFF2-40B4-BE49-F238E27FC236}">
                  <a16:creationId xmlns:a16="http://schemas.microsoft.com/office/drawing/2014/main" id="{9928778D-DC65-4D14-BF0D-8B6740CD5426}"/>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6</a:t>
              </a:r>
            </a:p>
          </p:txBody>
        </p:sp>
      </p:grpSp>
      <p:sp>
        <p:nvSpPr>
          <p:cNvPr id="26" name="TextBox 25">
            <a:extLst>
              <a:ext uri="{FF2B5EF4-FFF2-40B4-BE49-F238E27FC236}">
                <a16:creationId xmlns:a16="http://schemas.microsoft.com/office/drawing/2014/main" id="{4B9CE685-F3A2-4E27-AD69-A3B6A5FDFE65}"/>
              </a:ext>
            </a:extLst>
          </p:cNvPr>
          <p:cNvSpPr txBox="1"/>
          <p:nvPr/>
        </p:nvSpPr>
        <p:spPr>
          <a:xfrm>
            <a:off x="721708" y="4721479"/>
            <a:ext cx="10748583"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A = B ?  Do regular teachers perform differently in urban and suburban schools?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B = D ?  Do regular and TFA teachers perform different in urban schools?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A = C ?  Do regular and TFA teachers perform different in suburban schools?</a:t>
            </a:r>
            <a:endPar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25000" noProof="0" dirty="0" err="1">
                <a:ln>
                  <a:noFill/>
                </a:ln>
                <a:solidFill>
                  <a:srgbClr val="E7E6E6">
                    <a:lumMod val="50000"/>
                  </a:srgbClr>
                </a:solidFill>
                <a:effectLst/>
                <a:uLnTx/>
                <a:uFillTx/>
                <a:latin typeface="Calibri" panose="020F0502020204030204"/>
                <a:ea typeface="+mn-ea"/>
                <a:cs typeface="+mn-cs"/>
              </a:rPr>
              <a:t>etc</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a:t>
            </a:r>
          </a:p>
        </p:txBody>
      </p:sp>
      <p:sp>
        <p:nvSpPr>
          <p:cNvPr id="2" name="TextBox 1">
            <a:extLst>
              <a:ext uri="{FF2B5EF4-FFF2-40B4-BE49-F238E27FC236}">
                <a16:creationId xmlns:a16="http://schemas.microsoft.com/office/drawing/2014/main" id="{7E557EDD-A3CF-4D4B-B33F-5A3CD0AA1CD0}"/>
              </a:ext>
            </a:extLst>
          </p:cNvPr>
          <p:cNvSpPr txBox="1"/>
          <p:nvPr/>
        </p:nvSpPr>
        <p:spPr>
          <a:xfrm>
            <a:off x="2668251" y="240228"/>
            <a:ext cx="6545382" cy="584775"/>
          </a:xfrm>
          <a:prstGeom prst="rect">
            <a:avLst/>
          </a:prstGeom>
          <a:noFill/>
        </p:spPr>
        <p:txBody>
          <a:bodyPr wrap="none" rtlCol="0">
            <a:spAutoFit/>
          </a:bodyPr>
          <a:lstStyle/>
          <a:p>
            <a:r>
              <a:rPr lang="en-US" sz="3200" cap="all" dirty="0">
                <a:solidFill>
                  <a:schemeClr val="bg2">
                    <a:lumMod val="50000"/>
                  </a:schemeClr>
                </a:solidFill>
                <a:latin typeface="Century Gothic" panose="020B0502020202020204" pitchFamily="34" charset="0"/>
              </a:rPr>
              <a:t>All possible tests (contrasts)</a:t>
            </a:r>
          </a:p>
        </p:txBody>
      </p:sp>
      <p:graphicFrame>
        <p:nvGraphicFramePr>
          <p:cNvPr id="27" name="Table 5">
            <a:extLst>
              <a:ext uri="{FF2B5EF4-FFF2-40B4-BE49-F238E27FC236}">
                <a16:creationId xmlns:a16="http://schemas.microsoft.com/office/drawing/2014/main" id="{3548E691-451B-4A11-957B-AB917D75B829}"/>
              </a:ext>
            </a:extLst>
          </p:cNvPr>
          <p:cNvGraphicFramePr>
            <a:graphicFrameLocks noGrp="1"/>
          </p:cNvGraphicFramePr>
          <p:nvPr>
            <p:extLst>
              <p:ext uri="{D42A27DB-BD31-4B8C-83A1-F6EECF244321}">
                <p14:modId xmlns:p14="http://schemas.microsoft.com/office/powerpoint/2010/main" val="3496996590"/>
              </p:ext>
            </p:extLst>
          </p:nvPr>
        </p:nvGraphicFramePr>
        <p:xfrm>
          <a:off x="963372" y="2243359"/>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10" name="Slide Number Placeholder 9">
            <a:extLst>
              <a:ext uri="{FF2B5EF4-FFF2-40B4-BE49-F238E27FC236}">
                <a16:creationId xmlns:a16="http://schemas.microsoft.com/office/drawing/2014/main" id="{38FFADBC-DCF2-43A2-8006-D091CF9A9E71}"/>
              </a:ext>
            </a:extLst>
          </p:cNvPr>
          <p:cNvSpPr>
            <a:spLocks noGrp="1"/>
          </p:cNvSpPr>
          <p:nvPr>
            <p:ph type="sldNum" sz="quarter" idx="12"/>
          </p:nvPr>
        </p:nvSpPr>
        <p:spPr/>
        <p:txBody>
          <a:bodyPr/>
          <a:lstStyle/>
          <a:p>
            <a:fld id="{4E9B5235-1C88-4B82-9FB6-D524BAB47FC3}" type="slidenum">
              <a:rPr lang="en-US" smtClean="0"/>
              <a:t>24</a:t>
            </a:fld>
            <a:endParaRPr lang="en-US"/>
          </a:p>
        </p:txBody>
      </p:sp>
    </p:spTree>
    <p:extLst>
      <p:ext uri="{BB962C8B-B14F-4D97-AF65-F5344CB8AC3E}">
        <p14:creationId xmlns:p14="http://schemas.microsoft.com/office/powerpoint/2010/main" val="345263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extLst>
              <p:ext uri="{D42A27DB-BD31-4B8C-83A1-F6EECF244321}">
                <p14:modId xmlns:p14="http://schemas.microsoft.com/office/powerpoint/2010/main" val="2452068655"/>
              </p:ext>
            </p:extLst>
          </p:nvPr>
        </p:nvGraphicFramePr>
        <p:xfrm>
          <a:off x="849153" y="207073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1762958"/>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2828513"/>
            <a:ext cx="372890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224864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3135732"/>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2538579"/>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1447280"/>
            <a:ext cx="1519461" cy="523220"/>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146512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1447281"/>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80894" y="1670053"/>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2817773583"/>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104282"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 different than urban TFA?)</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121915"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regular different than 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6862776" cy="738664"/>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r>
              <a:rPr lang="en-US" sz="1400" dirty="0">
                <a:solidFill>
                  <a:schemeClr val="tx1">
                    <a:lumMod val="65000"/>
                    <a:lumOff val="35000"/>
                  </a:schemeClr>
                </a:solidFill>
                <a:latin typeface="Century Gothic" panose="020B0502020202020204" pitchFamily="34" charset="0"/>
              </a:rPr>
              <a:t>                           (  suburban </a:t>
            </a:r>
            <a:r>
              <a:rPr lang="en-US" sz="1400" b="1" dirty="0">
                <a:solidFill>
                  <a:schemeClr val="tx1">
                    <a:lumMod val="65000"/>
                    <a:lumOff val="35000"/>
                  </a:schemeClr>
                </a:solidFill>
                <a:latin typeface="Century Gothic" panose="020B0502020202020204" pitchFamily="34" charset="0"/>
              </a:rPr>
              <a:t>x</a:t>
            </a:r>
            <a:r>
              <a:rPr lang="en-US" sz="1400" dirty="0">
                <a:solidFill>
                  <a:schemeClr val="tx1">
                    <a:lumMod val="65000"/>
                    <a:lumOff val="35000"/>
                  </a:schemeClr>
                </a:solidFill>
                <a:latin typeface="Century Gothic" panose="020B0502020202020204" pitchFamily="34" charset="0"/>
              </a:rPr>
              <a:t> regular    different than    suburban + regular   ?)</a:t>
            </a:r>
          </a:p>
        </p:txBody>
      </p:sp>
      <p:sp>
        <p:nvSpPr>
          <p:cNvPr id="30" name="TextBox 29">
            <a:extLst>
              <a:ext uri="{FF2B5EF4-FFF2-40B4-BE49-F238E27FC236}">
                <a16:creationId xmlns:a16="http://schemas.microsoft.com/office/drawing/2014/main" id="{5E755182-666A-4D66-9367-91EC330E5165}"/>
              </a:ext>
            </a:extLst>
          </p:cNvPr>
          <p:cNvSpPr txBox="1"/>
          <p:nvPr/>
        </p:nvSpPr>
        <p:spPr>
          <a:xfrm>
            <a:off x="6978316" y="3916696"/>
            <a:ext cx="4622557"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Each specification creates a set of hypotheses tests.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C00000"/>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latin typeface="Century Gothic" panose="020B0502020202020204" pitchFamily="34" charset="0"/>
              </a:rPr>
              <a:t>We can never test all hypotheses with a single model, but we get several tests from one. </a:t>
            </a: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
        <p:nvSpPr>
          <p:cNvPr id="2" name="Slide Number Placeholder 1">
            <a:extLst>
              <a:ext uri="{FF2B5EF4-FFF2-40B4-BE49-F238E27FC236}">
                <a16:creationId xmlns:a16="http://schemas.microsoft.com/office/drawing/2014/main" id="{D74C1C60-0155-49A3-A10B-FF8737AED083}"/>
              </a:ext>
            </a:extLst>
          </p:cNvPr>
          <p:cNvSpPr>
            <a:spLocks noGrp="1"/>
          </p:cNvSpPr>
          <p:nvPr>
            <p:ph type="sldNum" sz="quarter" idx="12"/>
          </p:nvPr>
        </p:nvSpPr>
        <p:spPr/>
        <p:txBody>
          <a:bodyPr/>
          <a:lstStyle/>
          <a:p>
            <a:fld id="{4E9B5235-1C88-4B82-9FB6-D524BAB47FC3}" type="slidenum">
              <a:rPr lang="en-US" smtClean="0"/>
              <a:t>25</a:t>
            </a:fld>
            <a:endParaRPr lang="en-US"/>
          </a:p>
        </p:txBody>
      </p:sp>
    </p:spTree>
    <p:extLst>
      <p:ext uri="{BB962C8B-B14F-4D97-AF65-F5344CB8AC3E}">
        <p14:creationId xmlns:p14="http://schemas.microsoft.com/office/powerpoint/2010/main" val="369645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207073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1762958"/>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2828513"/>
            <a:ext cx="372890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224864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3135732"/>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2538579"/>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146512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1447281"/>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80894" y="1670053"/>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3080386966"/>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104282"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 different than urban TFA?)</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121915"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regular different than 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6862776" cy="738664"/>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r>
              <a:rPr lang="en-US" sz="1400" dirty="0">
                <a:solidFill>
                  <a:schemeClr val="tx1">
                    <a:lumMod val="65000"/>
                    <a:lumOff val="35000"/>
                  </a:schemeClr>
                </a:solidFill>
                <a:latin typeface="Century Gothic" panose="020B0502020202020204" pitchFamily="34" charset="0"/>
              </a:rPr>
              <a:t>                           (  suburban </a:t>
            </a:r>
            <a:r>
              <a:rPr lang="en-US" sz="1400" b="1" dirty="0">
                <a:solidFill>
                  <a:schemeClr val="tx1">
                    <a:lumMod val="65000"/>
                    <a:lumOff val="35000"/>
                  </a:schemeClr>
                </a:solidFill>
                <a:latin typeface="Century Gothic" panose="020B0502020202020204" pitchFamily="34" charset="0"/>
              </a:rPr>
              <a:t>x</a:t>
            </a:r>
            <a:r>
              <a:rPr lang="en-US" sz="1400" dirty="0">
                <a:solidFill>
                  <a:schemeClr val="tx1">
                    <a:lumMod val="65000"/>
                    <a:lumOff val="35000"/>
                  </a:schemeClr>
                </a:solidFill>
                <a:latin typeface="Century Gothic" panose="020B0502020202020204" pitchFamily="34" charset="0"/>
              </a:rPr>
              <a:t> regular    different than    suburban + regular   ?)</a:t>
            </a:r>
          </a:p>
        </p:txBody>
      </p:sp>
      <p:grpSp>
        <p:nvGrpSpPr>
          <p:cNvPr id="20" name="Group 19">
            <a:extLst>
              <a:ext uri="{FF2B5EF4-FFF2-40B4-BE49-F238E27FC236}">
                <a16:creationId xmlns:a16="http://schemas.microsoft.com/office/drawing/2014/main" id="{C6A6D575-494E-46A8-99BC-376D8B408985}"/>
              </a:ext>
            </a:extLst>
          </p:cNvPr>
          <p:cNvGrpSpPr/>
          <p:nvPr/>
        </p:nvGrpSpPr>
        <p:grpSpPr>
          <a:xfrm>
            <a:off x="8109848" y="3598594"/>
            <a:ext cx="3085186" cy="2757570"/>
            <a:chOff x="5814876" y="1333007"/>
            <a:chExt cx="3085186" cy="2757570"/>
          </a:xfrm>
        </p:grpSpPr>
        <p:sp>
          <p:nvSpPr>
            <p:cNvPr id="22" name="Oval 21">
              <a:extLst>
                <a:ext uri="{FF2B5EF4-FFF2-40B4-BE49-F238E27FC236}">
                  <a16:creationId xmlns:a16="http://schemas.microsoft.com/office/drawing/2014/main" id="{69269F45-F94B-4B27-93C9-219DA0AD2547}"/>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23" name="Oval 22">
              <a:extLst>
                <a:ext uri="{FF2B5EF4-FFF2-40B4-BE49-F238E27FC236}">
                  <a16:creationId xmlns:a16="http://schemas.microsoft.com/office/drawing/2014/main" id="{625F4651-C3FF-4046-9717-CEC9BDDBC6AF}"/>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24" name="Oval 23">
              <a:extLst>
                <a:ext uri="{FF2B5EF4-FFF2-40B4-BE49-F238E27FC236}">
                  <a16:creationId xmlns:a16="http://schemas.microsoft.com/office/drawing/2014/main" id="{E2A11997-068C-4D01-B138-9B4873662C38}"/>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25" name="Oval 24">
              <a:extLst>
                <a:ext uri="{FF2B5EF4-FFF2-40B4-BE49-F238E27FC236}">
                  <a16:creationId xmlns:a16="http://schemas.microsoft.com/office/drawing/2014/main" id="{CD63B5F5-647C-40F7-98DA-AF00CD31156E}"/>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31" name="Straight Arrow Connector 30">
              <a:extLst>
                <a:ext uri="{FF2B5EF4-FFF2-40B4-BE49-F238E27FC236}">
                  <a16:creationId xmlns:a16="http://schemas.microsoft.com/office/drawing/2014/main" id="{7FC712CA-A086-41E8-8194-C0C5A3FB983C}"/>
                </a:ext>
              </a:extLst>
            </p:cNvPr>
            <p:cNvCxnSpPr>
              <a:cxnSpLocks/>
            </p:cNvCxnSpPr>
            <p:nvPr/>
          </p:nvCxnSpPr>
          <p:spPr>
            <a:xfrm>
              <a:off x="6930923" y="1967571"/>
              <a:ext cx="945027" cy="1"/>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9533D4-F3D1-46DB-BF6A-9A48F1A9F3B2}"/>
                </a:ext>
              </a:extLst>
            </p:cNvPr>
            <p:cNvCxnSpPr>
              <a:cxnSpLocks/>
            </p:cNvCxnSpPr>
            <p:nvPr/>
          </p:nvCxnSpPr>
          <p:spPr>
            <a:xfrm>
              <a:off x="6957615" y="2381426"/>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C9BFD1-FEAA-4A6D-B533-6657C26FC9F3}"/>
                </a:ext>
              </a:extLst>
            </p:cNvPr>
            <p:cNvCxnSpPr>
              <a:cxnSpLocks/>
            </p:cNvCxnSpPr>
            <p:nvPr/>
          </p:nvCxnSpPr>
          <p:spPr>
            <a:xfrm>
              <a:off x="6516603" y="2352926"/>
              <a:ext cx="0" cy="720635"/>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1539581-9265-43D2-A692-ABBEBB73B549}"/>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1</a:t>
              </a:r>
            </a:p>
          </p:txBody>
        </p:sp>
        <p:cxnSp>
          <p:nvCxnSpPr>
            <p:cNvPr id="35" name="Straight Arrow Connector 34">
              <a:extLst>
                <a:ext uri="{FF2B5EF4-FFF2-40B4-BE49-F238E27FC236}">
                  <a16:creationId xmlns:a16="http://schemas.microsoft.com/office/drawing/2014/main" id="{0C6C2EA9-B003-498D-91D1-4CF16712C9B3}"/>
                </a:ext>
              </a:extLst>
            </p:cNvPr>
            <p:cNvCxnSpPr>
              <a:cxnSpLocks/>
            </p:cNvCxnSpPr>
            <p:nvPr/>
          </p:nvCxnSpPr>
          <p:spPr>
            <a:xfrm>
              <a:off x="6898007" y="3491570"/>
              <a:ext cx="94502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9EB7053-B4D5-41DD-8DE8-8F559D94E48A}"/>
                </a:ext>
              </a:extLst>
            </p:cNvPr>
            <p:cNvCxnSpPr>
              <a:cxnSpLocks/>
            </p:cNvCxnSpPr>
            <p:nvPr/>
          </p:nvCxnSpPr>
          <p:spPr>
            <a:xfrm>
              <a:off x="8267700" y="2382669"/>
              <a:ext cx="0" cy="72063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FEEEBC-5E7C-43F4-93C4-F67332BFA347}"/>
                </a:ext>
              </a:extLst>
            </p:cNvPr>
            <p:cNvCxnSpPr>
              <a:cxnSpLocks/>
            </p:cNvCxnSpPr>
            <p:nvPr/>
          </p:nvCxnSpPr>
          <p:spPr>
            <a:xfrm rot="10800000" flipV="1">
              <a:off x="6957614" y="2386974"/>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CA412CE-B53B-4BAC-9ABB-395015762D8F}"/>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2</a:t>
              </a:r>
            </a:p>
          </p:txBody>
        </p:sp>
        <p:sp>
          <p:nvSpPr>
            <p:cNvPr id="39" name="TextBox 38">
              <a:extLst>
                <a:ext uri="{FF2B5EF4-FFF2-40B4-BE49-F238E27FC236}">
                  <a16:creationId xmlns:a16="http://schemas.microsoft.com/office/drawing/2014/main" id="{23939F33-AFA7-4C26-91A9-6F3AAE3E717A}"/>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3</a:t>
              </a:r>
            </a:p>
          </p:txBody>
        </p:sp>
        <p:sp>
          <p:nvSpPr>
            <p:cNvPr id="40" name="TextBox 39">
              <a:extLst>
                <a:ext uri="{FF2B5EF4-FFF2-40B4-BE49-F238E27FC236}">
                  <a16:creationId xmlns:a16="http://schemas.microsoft.com/office/drawing/2014/main" id="{FAD29683-1DC0-4B4D-813B-DC77EE1CCD8E}"/>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4</a:t>
              </a:r>
            </a:p>
          </p:txBody>
        </p:sp>
        <p:sp>
          <p:nvSpPr>
            <p:cNvPr id="41" name="TextBox 40">
              <a:extLst>
                <a:ext uri="{FF2B5EF4-FFF2-40B4-BE49-F238E27FC236}">
                  <a16:creationId xmlns:a16="http://schemas.microsoft.com/office/drawing/2014/main" id="{9209CA9A-7FDF-4C87-BC63-F777E22E9BB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5</a:t>
              </a:r>
            </a:p>
          </p:txBody>
        </p:sp>
        <p:sp>
          <p:nvSpPr>
            <p:cNvPr id="42" name="TextBox 41">
              <a:extLst>
                <a:ext uri="{FF2B5EF4-FFF2-40B4-BE49-F238E27FC236}">
                  <a16:creationId xmlns:a16="http://schemas.microsoft.com/office/drawing/2014/main" id="{80C526BD-86ED-40DD-911E-F96A598BA841}"/>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6</a:t>
              </a:r>
            </a:p>
          </p:txBody>
        </p:sp>
      </p:grpSp>
      <p:sp>
        <p:nvSpPr>
          <p:cNvPr id="2" name="Slide Number Placeholder 1">
            <a:extLst>
              <a:ext uri="{FF2B5EF4-FFF2-40B4-BE49-F238E27FC236}">
                <a16:creationId xmlns:a16="http://schemas.microsoft.com/office/drawing/2014/main" id="{3497A0E8-5246-4FA8-A39C-BD626D30E710}"/>
              </a:ext>
            </a:extLst>
          </p:cNvPr>
          <p:cNvSpPr>
            <a:spLocks noGrp="1"/>
          </p:cNvSpPr>
          <p:nvPr>
            <p:ph type="sldNum" sz="quarter" idx="12"/>
          </p:nvPr>
        </p:nvSpPr>
        <p:spPr/>
        <p:txBody>
          <a:bodyPr/>
          <a:lstStyle/>
          <a:p>
            <a:fld id="{4E9B5235-1C88-4B82-9FB6-D524BAB47FC3}" type="slidenum">
              <a:rPr lang="en-US" smtClean="0"/>
              <a:t>26</a:t>
            </a:fld>
            <a:endParaRPr lang="en-US"/>
          </a:p>
        </p:txBody>
      </p:sp>
    </p:spTree>
    <p:extLst>
      <p:ext uri="{BB962C8B-B14F-4D97-AF65-F5344CB8AC3E}">
        <p14:creationId xmlns:p14="http://schemas.microsoft.com/office/powerpoint/2010/main" val="134763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68456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 different than urban regular?)</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72143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 different than suburban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5628464"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  urban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x</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TFA    different than    urban + TFA   ?)</a:t>
            </a:r>
          </a:p>
        </p:txBody>
      </p:sp>
      <p:grpSp>
        <p:nvGrpSpPr>
          <p:cNvPr id="20" name="Group 19">
            <a:extLst>
              <a:ext uri="{FF2B5EF4-FFF2-40B4-BE49-F238E27FC236}">
                <a16:creationId xmlns:a16="http://schemas.microsoft.com/office/drawing/2014/main" id="{C6A6D575-494E-46A8-99BC-376D8B408985}"/>
              </a:ext>
            </a:extLst>
          </p:cNvPr>
          <p:cNvGrpSpPr/>
          <p:nvPr/>
        </p:nvGrpSpPr>
        <p:grpSpPr>
          <a:xfrm>
            <a:off x="8109848" y="3598594"/>
            <a:ext cx="3085186" cy="2757570"/>
            <a:chOff x="5814876" y="1333007"/>
            <a:chExt cx="3085186" cy="2757570"/>
          </a:xfrm>
        </p:grpSpPr>
        <p:sp>
          <p:nvSpPr>
            <p:cNvPr id="22" name="Oval 21">
              <a:extLst>
                <a:ext uri="{FF2B5EF4-FFF2-40B4-BE49-F238E27FC236}">
                  <a16:creationId xmlns:a16="http://schemas.microsoft.com/office/drawing/2014/main" id="{69269F45-F94B-4B27-93C9-219DA0AD2547}"/>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23" name="Oval 22">
              <a:extLst>
                <a:ext uri="{FF2B5EF4-FFF2-40B4-BE49-F238E27FC236}">
                  <a16:creationId xmlns:a16="http://schemas.microsoft.com/office/drawing/2014/main" id="{625F4651-C3FF-4046-9717-CEC9BDDBC6AF}"/>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24" name="Oval 23">
              <a:extLst>
                <a:ext uri="{FF2B5EF4-FFF2-40B4-BE49-F238E27FC236}">
                  <a16:creationId xmlns:a16="http://schemas.microsoft.com/office/drawing/2014/main" id="{E2A11997-068C-4D01-B138-9B4873662C38}"/>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25" name="Oval 24">
              <a:extLst>
                <a:ext uri="{FF2B5EF4-FFF2-40B4-BE49-F238E27FC236}">
                  <a16:creationId xmlns:a16="http://schemas.microsoft.com/office/drawing/2014/main" id="{CD63B5F5-647C-40F7-98DA-AF00CD31156E}"/>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31" name="Straight Arrow Connector 30">
              <a:extLst>
                <a:ext uri="{FF2B5EF4-FFF2-40B4-BE49-F238E27FC236}">
                  <a16:creationId xmlns:a16="http://schemas.microsoft.com/office/drawing/2014/main" id="{7FC712CA-A086-41E8-8194-C0C5A3FB983C}"/>
                </a:ext>
              </a:extLst>
            </p:cNvPr>
            <p:cNvCxnSpPr>
              <a:cxnSpLocks/>
            </p:cNvCxnSpPr>
            <p:nvPr/>
          </p:nvCxnSpPr>
          <p:spPr>
            <a:xfrm>
              <a:off x="6930923" y="1967571"/>
              <a:ext cx="94502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9533D4-F3D1-46DB-BF6A-9A48F1A9F3B2}"/>
                </a:ext>
              </a:extLst>
            </p:cNvPr>
            <p:cNvCxnSpPr>
              <a:cxnSpLocks/>
            </p:cNvCxnSpPr>
            <p:nvPr/>
          </p:nvCxnSpPr>
          <p:spPr>
            <a:xfrm>
              <a:off x="6957615" y="2381426"/>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C9BFD1-FEAA-4A6D-B533-6657C26FC9F3}"/>
                </a:ext>
              </a:extLst>
            </p:cNvPr>
            <p:cNvCxnSpPr>
              <a:cxnSpLocks/>
            </p:cNvCxnSpPr>
            <p:nvPr/>
          </p:nvCxnSpPr>
          <p:spPr>
            <a:xfrm>
              <a:off x="6516603" y="2352926"/>
              <a:ext cx="0" cy="72063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1539581-9265-43D2-A692-ABBEBB73B549}"/>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1</a:t>
              </a:r>
            </a:p>
          </p:txBody>
        </p:sp>
        <p:cxnSp>
          <p:nvCxnSpPr>
            <p:cNvPr id="35" name="Straight Arrow Connector 34">
              <a:extLst>
                <a:ext uri="{FF2B5EF4-FFF2-40B4-BE49-F238E27FC236}">
                  <a16:creationId xmlns:a16="http://schemas.microsoft.com/office/drawing/2014/main" id="{0C6C2EA9-B003-498D-91D1-4CF16712C9B3}"/>
                </a:ext>
              </a:extLst>
            </p:cNvPr>
            <p:cNvCxnSpPr>
              <a:cxnSpLocks/>
            </p:cNvCxnSpPr>
            <p:nvPr/>
          </p:nvCxnSpPr>
          <p:spPr>
            <a:xfrm>
              <a:off x="6898007" y="3491570"/>
              <a:ext cx="945027" cy="1"/>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9EB7053-B4D5-41DD-8DE8-8F559D94E48A}"/>
                </a:ext>
              </a:extLst>
            </p:cNvPr>
            <p:cNvCxnSpPr>
              <a:cxnSpLocks/>
            </p:cNvCxnSpPr>
            <p:nvPr/>
          </p:nvCxnSpPr>
          <p:spPr>
            <a:xfrm>
              <a:off x="8267700" y="2382669"/>
              <a:ext cx="0" cy="720635"/>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FEEEBC-5E7C-43F4-93C4-F67332BFA347}"/>
                </a:ext>
              </a:extLst>
            </p:cNvPr>
            <p:cNvCxnSpPr>
              <a:cxnSpLocks/>
            </p:cNvCxnSpPr>
            <p:nvPr/>
          </p:nvCxnSpPr>
          <p:spPr>
            <a:xfrm rot="10800000" flipV="1">
              <a:off x="6957614" y="2386974"/>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CA412CE-B53B-4BAC-9ABB-395015762D8F}"/>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2</a:t>
              </a:r>
            </a:p>
          </p:txBody>
        </p:sp>
        <p:sp>
          <p:nvSpPr>
            <p:cNvPr id="39" name="TextBox 38">
              <a:extLst>
                <a:ext uri="{FF2B5EF4-FFF2-40B4-BE49-F238E27FC236}">
                  <a16:creationId xmlns:a16="http://schemas.microsoft.com/office/drawing/2014/main" id="{23939F33-AFA7-4C26-91A9-6F3AAE3E717A}"/>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3</a:t>
              </a:r>
            </a:p>
          </p:txBody>
        </p:sp>
        <p:sp>
          <p:nvSpPr>
            <p:cNvPr id="40" name="TextBox 39">
              <a:extLst>
                <a:ext uri="{FF2B5EF4-FFF2-40B4-BE49-F238E27FC236}">
                  <a16:creationId xmlns:a16="http://schemas.microsoft.com/office/drawing/2014/main" id="{FAD29683-1DC0-4B4D-813B-DC77EE1CCD8E}"/>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4</a:t>
              </a:r>
            </a:p>
          </p:txBody>
        </p:sp>
        <p:sp>
          <p:nvSpPr>
            <p:cNvPr id="41" name="TextBox 40">
              <a:extLst>
                <a:ext uri="{FF2B5EF4-FFF2-40B4-BE49-F238E27FC236}">
                  <a16:creationId xmlns:a16="http://schemas.microsoft.com/office/drawing/2014/main" id="{9209CA9A-7FDF-4C87-BC63-F777E22E9BB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5</a:t>
              </a:r>
            </a:p>
          </p:txBody>
        </p:sp>
        <p:sp>
          <p:nvSpPr>
            <p:cNvPr id="42" name="TextBox 41">
              <a:extLst>
                <a:ext uri="{FF2B5EF4-FFF2-40B4-BE49-F238E27FC236}">
                  <a16:creationId xmlns:a16="http://schemas.microsoft.com/office/drawing/2014/main" id="{80C526BD-86ED-40DD-911E-F96A598BA841}"/>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6</a:t>
              </a:r>
            </a:p>
          </p:txBody>
        </p:sp>
      </p:grpSp>
      <p:sp>
        <p:nvSpPr>
          <p:cNvPr id="43" name="TextBox 42">
            <a:extLst>
              <a:ext uri="{FF2B5EF4-FFF2-40B4-BE49-F238E27FC236}">
                <a16:creationId xmlns:a16="http://schemas.microsoft.com/office/drawing/2014/main" id="{E47173CC-AF19-4C4A-84BE-239B2D4EAF2E}"/>
              </a:ext>
            </a:extLst>
          </p:cNvPr>
          <p:cNvSpPr txBox="1"/>
          <p:nvPr/>
        </p:nvSpPr>
        <p:spPr>
          <a:xfrm>
            <a:off x="2130803" y="134946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44" name="TextBox 43">
            <a:extLst>
              <a:ext uri="{FF2B5EF4-FFF2-40B4-BE49-F238E27FC236}">
                <a16:creationId xmlns:a16="http://schemas.microsoft.com/office/drawing/2014/main" id="{ABDEF709-6077-4B24-BA7A-9EF8D301E31C}"/>
              </a:ext>
            </a:extLst>
          </p:cNvPr>
          <p:cNvSpPr txBox="1"/>
          <p:nvPr/>
        </p:nvSpPr>
        <p:spPr>
          <a:xfrm>
            <a:off x="6397300"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45" name="TextBox 44">
            <a:extLst>
              <a:ext uri="{FF2B5EF4-FFF2-40B4-BE49-F238E27FC236}">
                <a16:creationId xmlns:a16="http://schemas.microsoft.com/office/drawing/2014/main" id="{D1578304-AA0A-4A1A-A2D2-0FE019F22935}"/>
              </a:ext>
            </a:extLst>
          </p:cNvPr>
          <p:cNvSpPr txBox="1"/>
          <p:nvPr/>
        </p:nvSpPr>
        <p:spPr>
          <a:xfrm>
            <a:off x="6891734"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(-18)</a:t>
            </a:r>
          </a:p>
        </p:txBody>
      </p:sp>
      <p:sp>
        <p:nvSpPr>
          <p:cNvPr id="46" name="TextBox 45">
            <a:extLst>
              <a:ext uri="{FF2B5EF4-FFF2-40B4-BE49-F238E27FC236}">
                <a16:creationId xmlns:a16="http://schemas.microsoft.com/office/drawing/2014/main" id="{5FA01FAD-3B7D-45E9-AF34-98A0ABE51996}"/>
              </a:ext>
            </a:extLst>
          </p:cNvPr>
          <p:cNvSpPr txBox="1"/>
          <p:nvPr/>
        </p:nvSpPr>
        <p:spPr>
          <a:xfrm>
            <a:off x="7757290" y="124453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(0)</a:t>
            </a:r>
          </a:p>
        </p:txBody>
      </p:sp>
      <p:sp>
        <p:nvSpPr>
          <p:cNvPr id="47" name="TextBox 46">
            <a:extLst>
              <a:ext uri="{FF2B5EF4-FFF2-40B4-BE49-F238E27FC236}">
                <a16:creationId xmlns:a16="http://schemas.microsoft.com/office/drawing/2014/main" id="{C249046C-890D-4BA5-AC5D-5CD3C5C7D132}"/>
              </a:ext>
            </a:extLst>
          </p:cNvPr>
          <p:cNvSpPr txBox="1"/>
          <p:nvPr/>
        </p:nvSpPr>
        <p:spPr>
          <a:xfrm>
            <a:off x="8591956"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graphicFrame>
        <p:nvGraphicFramePr>
          <p:cNvPr id="48" name="Table 47">
            <a:extLst>
              <a:ext uri="{FF2B5EF4-FFF2-40B4-BE49-F238E27FC236}">
                <a16:creationId xmlns:a16="http://schemas.microsoft.com/office/drawing/2014/main" id="{CD85EA20-008A-4C5F-BD4A-1F14B17FC6FA}"/>
              </a:ext>
            </a:extLst>
          </p:cNvPr>
          <p:cNvGraphicFramePr>
            <a:graphicFrameLocks noGrp="1"/>
          </p:cNvGraphicFramePr>
          <p:nvPr>
            <p:extLst>
              <p:ext uri="{D42A27DB-BD31-4B8C-83A1-F6EECF244321}">
                <p14:modId xmlns:p14="http://schemas.microsoft.com/office/powerpoint/2010/main" val="315313104"/>
              </p:ext>
            </p:extLst>
          </p:nvPr>
        </p:nvGraphicFramePr>
        <p:xfrm>
          <a:off x="849153" y="180118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49" name="TextBox 48">
            <a:extLst>
              <a:ext uri="{FF2B5EF4-FFF2-40B4-BE49-F238E27FC236}">
                <a16:creationId xmlns:a16="http://schemas.microsoft.com/office/drawing/2014/main" id="{D5B9A0BC-F287-4B28-ABAF-2BC9A266DC3A}"/>
              </a:ext>
            </a:extLst>
          </p:cNvPr>
          <p:cNvSpPr txBox="1"/>
          <p:nvPr/>
        </p:nvSpPr>
        <p:spPr>
          <a:xfrm>
            <a:off x="5979385" y="1509089"/>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50" name="TextBox 49">
            <a:extLst>
              <a:ext uri="{FF2B5EF4-FFF2-40B4-BE49-F238E27FC236}">
                <a16:creationId xmlns:a16="http://schemas.microsoft.com/office/drawing/2014/main" id="{15C78384-B332-438E-89E3-E6B5520D0BB6}"/>
              </a:ext>
            </a:extLst>
          </p:cNvPr>
          <p:cNvSpPr txBox="1"/>
          <p:nvPr/>
        </p:nvSpPr>
        <p:spPr>
          <a:xfrm>
            <a:off x="5417315" y="2550233"/>
            <a:ext cx="362791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 + b</a:t>
            </a:r>
            <a:r>
              <a:rPr lang="en-US" sz="1400" baseline="-25000" dirty="0">
                <a:latin typeface="Century Gothic" panose="020B0502020202020204" pitchFamily="34" charset="0"/>
              </a:rPr>
              <a:t>1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+ 9 =</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a:t>
            </a:r>
          </a:p>
        </p:txBody>
      </p:sp>
      <p:sp>
        <p:nvSpPr>
          <p:cNvPr id="51" name="TextBox 50">
            <a:extLst>
              <a:ext uri="{FF2B5EF4-FFF2-40B4-BE49-F238E27FC236}">
                <a16:creationId xmlns:a16="http://schemas.microsoft.com/office/drawing/2014/main" id="{EACCB068-7C89-44F2-A330-8A77CEF82AFA}"/>
              </a:ext>
            </a:extLst>
          </p:cNvPr>
          <p:cNvSpPr txBox="1"/>
          <p:nvPr/>
        </p:nvSpPr>
        <p:spPr>
          <a:xfrm>
            <a:off x="5417315" y="197036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75 + 0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52" name="TextBox 51">
            <a:extLst>
              <a:ext uri="{FF2B5EF4-FFF2-40B4-BE49-F238E27FC236}">
                <a16:creationId xmlns:a16="http://schemas.microsoft.com/office/drawing/2014/main" id="{993CF938-2BA7-4A8E-B974-E05C60C217FA}"/>
              </a:ext>
            </a:extLst>
          </p:cNvPr>
          <p:cNvSpPr txBox="1"/>
          <p:nvPr/>
        </p:nvSpPr>
        <p:spPr>
          <a:xfrm>
            <a:off x="5427797" y="2857452"/>
            <a:ext cx="3502882"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53" name="TextBox 52">
            <a:extLst>
              <a:ext uri="{FF2B5EF4-FFF2-40B4-BE49-F238E27FC236}">
                <a16:creationId xmlns:a16="http://schemas.microsoft.com/office/drawing/2014/main" id="{96DE87E8-35EE-4105-99F4-0F17EBC6E137}"/>
              </a:ext>
            </a:extLst>
          </p:cNvPr>
          <p:cNvSpPr txBox="1"/>
          <p:nvPr/>
        </p:nvSpPr>
        <p:spPr>
          <a:xfrm>
            <a:off x="5417315" y="2260299"/>
            <a:ext cx="450475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2" name="Slide Number Placeholder 1">
            <a:extLst>
              <a:ext uri="{FF2B5EF4-FFF2-40B4-BE49-F238E27FC236}">
                <a16:creationId xmlns:a16="http://schemas.microsoft.com/office/drawing/2014/main" id="{0D0A36A9-52EB-48D2-BC15-1D45AB68D125}"/>
              </a:ext>
            </a:extLst>
          </p:cNvPr>
          <p:cNvSpPr>
            <a:spLocks noGrp="1"/>
          </p:cNvSpPr>
          <p:nvPr>
            <p:ph type="sldNum" sz="quarter" idx="12"/>
          </p:nvPr>
        </p:nvSpPr>
        <p:spPr/>
        <p:txBody>
          <a:bodyPr/>
          <a:lstStyle/>
          <a:p>
            <a:fld id="{4E9B5235-1C88-4B82-9FB6-D524BAB47FC3}" type="slidenum">
              <a:rPr lang="en-US" smtClean="0"/>
              <a:t>27</a:t>
            </a:fld>
            <a:endParaRPr lang="en-US"/>
          </a:p>
        </p:txBody>
      </p:sp>
    </p:spTree>
    <p:extLst>
      <p:ext uri="{BB962C8B-B14F-4D97-AF65-F5344CB8AC3E}">
        <p14:creationId xmlns:p14="http://schemas.microsoft.com/office/powerpoint/2010/main" val="3709678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75AEC07-FE11-4E31-9264-297B2D88E411}"/>
              </a:ext>
            </a:extLst>
          </p:cNvPr>
          <p:cNvGrpSpPr/>
          <p:nvPr/>
        </p:nvGrpSpPr>
        <p:grpSpPr>
          <a:xfrm>
            <a:off x="1053417" y="321682"/>
            <a:ext cx="7281160" cy="2277547"/>
            <a:chOff x="1381882" y="876303"/>
            <a:chExt cx="7281160" cy="2277547"/>
          </a:xfrm>
        </p:grpSpPr>
        <p:sp>
          <p:nvSpPr>
            <p:cNvPr id="2" name="TextBox 1">
              <a:extLst>
                <a:ext uri="{FF2B5EF4-FFF2-40B4-BE49-F238E27FC236}">
                  <a16:creationId xmlns:a16="http://schemas.microsoft.com/office/drawing/2014/main" id="{E228E8A1-7B30-4788-81AF-CF76EEA109A0}"/>
                </a:ext>
              </a:extLst>
            </p:cNvPr>
            <p:cNvSpPr txBox="1"/>
            <p:nvPr/>
          </p:nvSpPr>
          <p:spPr>
            <a:xfrm>
              <a:off x="1381882" y="876303"/>
              <a:ext cx="7281160" cy="2277547"/>
            </a:xfrm>
            <a:prstGeom prst="rect">
              <a:avLst/>
            </a:prstGeom>
            <a:noFill/>
          </p:spPr>
          <p:txBody>
            <a:bodyPr wrap="none" rtlCol="0">
              <a:spAutoFit/>
            </a:bodyPr>
            <a:lstStyle/>
            <a:p>
              <a:r>
                <a:rPr lang="en-US" sz="1600" b="1" dirty="0">
                  <a:solidFill>
                    <a:schemeClr val="tx1">
                      <a:lumMod val="65000"/>
                      <a:lumOff val="35000"/>
                    </a:schemeClr>
                  </a:solidFill>
                  <a:latin typeface="Century Gothic" panose="020B0502020202020204" pitchFamily="34" charset="0"/>
                </a:rPr>
                <a:t>Test for treatment effects in pre-post design with control group:</a:t>
              </a:r>
            </a:p>
            <a:p>
              <a:endParaRPr lang="en-US" sz="1400" dirty="0">
                <a:solidFill>
                  <a:schemeClr val="tx1">
                    <a:lumMod val="65000"/>
                    <a:lumOff val="35000"/>
                  </a:schemeClr>
                </a:solidFill>
                <a:latin typeface="Century Gothic" panose="020B0502020202020204" pitchFamily="34" charset="0"/>
              </a:endParaRPr>
            </a:p>
            <a:p>
              <a:r>
                <a:rPr lang="en-US" sz="1400" dirty="0">
                  <a:solidFill>
                    <a:schemeClr val="tx1">
                      <a:lumMod val="65000"/>
                      <a:lumOff val="35000"/>
                    </a:schemeClr>
                  </a:solidFill>
                  <a:latin typeface="Century Gothic" panose="020B0502020202020204" pitchFamily="34" charset="0"/>
                </a:rPr>
                <a:t>Does the treatment group improve more than expected ?</a:t>
              </a:r>
            </a:p>
            <a:p>
              <a:r>
                <a:rPr lang="en-US" sz="1400" dirty="0">
                  <a:solidFill>
                    <a:schemeClr val="tx1">
                      <a:lumMod val="65000"/>
                      <a:lumOff val="35000"/>
                    </a:schemeClr>
                  </a:solidFill>
                  <a:latin typeface="Century Gothic" panose="020B0502020202020204" pitchFamily="34" charset="0"/>
                </a:rPr>
                <a:t>(the counterfactual captures the expectation if they have similar gains as control)</a:t>
              </a:r>
            </a:p>
            <a:p>
              <a:endParaRPr lang="en-US" sz="1400" dirty="0">
                <a:solidFill>
                  <a:schemeClr val="tx1">
                    <a:lumMod val="65000"/>
                    <a:lumOff val="35000"/>
                  </a:schemeClr>
                </a:solidFill>
                <a:latin typeface="Century Gothic" panose="020B0502020202020204" pitchFamily="34" charset="0"/>
              </a:endParaRPr>
            </a:p>
            <a:p>
              <a:endParaRPr lang="en-US" sz="1400" dirty="0">
                <a:solidFill>
                  <a:schemeClr val="tx1">
                    <a:lumMod val="65000"/>
                    <a:lumOff val="35000"/>
                  </a:schemeClr>
                </a:solidFill>
                <a:latin typeface="Century Gothic" panose="020B0502020202020204" pitchFamily="34" charset="0"/>
              </a:endParaRPr>
            </a:p>
            <a:p>
              <a:endParaRPr lang="en-US" sz="1400" dirty="0">
                <a:solidFill>
                  <a:schemeClr val="tx1">
                    <a:lumMod val="65000"/>
                    <a:lumOff val="35000"/>
                  </a:schemeClr>
                </a:solidFill>
                <a:latin typeface="Century Gothic" panose="020B0502020202020204" pitchFamily="34" charset="0"/>
              </a:endParaRPr>
            </a:p>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endParaRPr lang="en-US" sz="1400" dirty="0">
                <a:solidFill>
                  <a:schemeClr val="tx1">
                    <a:lumMod val="65000"/>
                    <a:lumOff val="35000"/>
                  </a:schemeClr>
                </a:solidFill>
                <a:latin typeface="Century Gothic" panose="020B0502020202020204" pitchFamily="34" charset="0"/>
              </a:endParaRPr>
            </a:p>
          </p:txBody>
        </p:sp>
        <p:sp>
          <p:nvSpPr>
            <p:cNvPr id="3" name="TextBox 2">
              <a:extLst>
                <a:ext uri="{FF2B5EF4-FFF2-40B4-BE49-F238E27FC236}">
                  <a16:creationId xmlns:a16="http://schemas.microsoft.com/office/drawing/2014/main" id="{7EBFDA3E-538B-40D6-855D-C426D695FD56}"/>
                </a:ext>
              </a:extLst>
            </p:cNvPr>
            <p:cNvSpPr txBox="1"/>
            <p:nvPr/>
          </p:nvSpPr>
          <p:spPr>
            <a:xfrm>
              <a:off x="1398210" y="2013306"/>
              <a:ext cx="4908716" cy="307777"/>
            </a:xfrm>
            <a:prstGeom prst="rect">
              <a:avLst/>
            </a:prstGeom>
            <a:noFill/>
          </p:spPr>
          <p:txBody>
            <a:bodyPr wrap="none" rtlCol="0">
              <a:spAutoFit/>
            </a:bodyPr>
            <a:lstStyle/>
            <a:p>
              <a:r>
                <a:rPr lang="en-US" sz="1400" dirty="0">
                  <a:latin typeface="Century Gothic" panose="020B0502020202020204" pitchFamily="34" charset="0"/>
                </a:rPr>
                <a:t>outcome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∙d.time2+ b</a:t>
              </a:r>
              <a:r>
                <a:rPr lang="en-US" sz="1400" baseline="-25000" dirty="0">
                  <a:latin typeface="Century Gothic" panose="020B0502020202020204" pitchFamily="34" charset="0"/>
                </a:rPr>
                <a:t>3</a:t>
              </a:r>
              <a:r>
                <a:rPr lang="en-US" sz="1400" dirty="0">
                  <a:latin typeface="Century Gothic" panose="020B0502020202020204" pitchFamily="34" charset="0"/>
                </a:rPr>
                <a:t>∙d.treat.post</a:t>
              </a:r>
            </a:p>
          </p:txBody>
        </p:sp>
      </p:grpSp>
      <p:sp>
        <p:nvSpPr>
          <p:cNvPr id="4" name="Oval 3">
            <a:extLst>
              <a:ext uri="{FF2B5EF4-FFF2-40B4-BE49-F238E27FC236}">
                <a16:creationId xmlns:a16="http://schemas.microsoft.com/office/drawing/2014/main" id="{39ED9E9C-5677-4CD5-B0C5-523FEBFCF4BF}"/>
              </a:ext>
            </a:extLst>
          </p:cNvPr>
          <p:cNvSpPr/>
          <p:nvPr/>
        </p:nvSpPr>
        <p:spPr>
          <a:xfrm>
            <a:off x="3048000" y="4165600"/>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B05966-895D-43BF-BDAD-C43533E67D69}"/>
              </a:ext>
            </a:extLst>
          </p:cNvPr>
          <p:cNvSpPr/>
          <p:nvPr/>
        </p:nvSpPr>
        <p:spPr>
          <a:xfrm>
            <a:off x="3047999" y="5297160"/>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94CCFA-D5AE-44E9-875C-2247938F9EBE}"/>
              </a:ext>
            </a:extLst>
          </p:cNvPr>
          <p:cNvSpPr/>
          <p:nvPr/>
        </p:nvSpPr>
        <p:spPr>
          <a:xfrm>
            <a:off x="4521198" y="4938675"/>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698452-8600-4E38-9E94-09D2E7573DA1}"/>
              </a:ext>
            </a:extLst>
          </p:cNvPr>
          <p:cNvSpPr/>
          <p:nvPr/>
        </p:nvSpPr>
        <p:spPr>
          <a:xfrm>
            <a:off x="4521199" y="3754827"/>
            <a:ext cx="628073" cy="544945"/>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AC11ED4-D883-41DA-83D3-30A26A3E1FC2}"/>
              </a:ext>
            </a:extLst>
          </p:cNvPr>
          <p:cNvSpPr/>
          <p:nvPr/>
        </p:nvSpPr>
        <p:spPr>
          <a:xfrm>
            <a:off x="4521198" y="2731532"/>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E72863-EEED-4A3D-A275-CD896E4C1EE8}"/>
              </a:ext>
            </a:extLst>
          </p:cNvPr>
          <p:cNvSpPr txBox="1"/>
          <p:nvPr/>
        </p:nvSpPr>
        <p:spPr>
          <a:xfrm>
            <a:off x="5525004" y="4043859"/>
            <a:ext cx="1215397"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endParaRPr lang="en-US" sz="1400" dirty="0">
              <a:latin typeface="Century Gothic" panose="020B0502020202020204" pitchFamily="34" charset="0"/>
            </a:endParaRPr>
          </a:p>
        </p:txBody>
      </p:sp>
      <p:sp>
        <p:nvSpPr>
          <p:cNvPr id="14" name="TextBox 13">
            <a:extLst>
              <a:ext uri="{FF2B5EF4-FFF2-40B4-BE49-F238E27FC236}">
                <a16:creationId xmlns:a16="http://schemas.microsoft.com/office/drawing/2014/main" id="{BDEC3084-64D1-450C-8259-BAC3C4442F7F}"/>
              </a:ext>
            </a:extLst>
          </p:cNvPr>
          <p:cNvSpPr txBox="1"/>
          <p:nvPr/>
        </p:nvSpPr>
        <p:spPr>
          <a:xfrm>
            <a:off x="5351880" y="2829281"/>
            <a:ext cx="156164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p:txBody>
      </p:sp>
      <p:sp>
        <p:nvSpPr>
          <p:cNvPr id="15" name="TextBox 14">
            <a:extLst>
              <a:ext uri="{FF2B5EF4-FFF2-40B4-BE49-F238E27FC236}">
                <a16:creationId xmlns:a16="http://schemas.microsoft.com/office/drawing/2014/main" id="{AB4C0D33-2849-424B-B494-5D4D84A24670}"/>
              </a:ext>
            </a:extLst>
          </p:cNvPr>
          <p:cNvSpPr txBox="1"/>
          <p:nvPr/>
        </p:nvSpPr>
        <p:spPr>
          <a:xfrm>
            <a:off x="8334577" y="4448935"/>
            <a:ext cx="2916183" cy="769441"/>
          </a:xfrm>
          <a:prstGeom prst="rect">
            <a:avLst/>
          </a:prstGeom>
          <a:noFill/>
        </p:spPr>
        <p:txBody>
          <a:bodyPr wrap="none" rtlCol="0">
            <a:spAutoFit/>
          </a:bodyPr>
          <a:lstStyle/>
          <a:p>
            <a:pPr algn="ctr"/>
            <a:r>
              <a:rPr lang="en-US" sz="1400" dirty="0">
                <a:latin typeface="Century Gothic" panose="020B0502020202020204" pitchFamily="34" charset="0"/>
              </a:rPr>
              <a:t>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a:t>
            </a:r>
          </a:p>
          <a:p>
            <a:pPr algn="ctr"/>
            <a:endParaRPr lang="en-US" sz="1400" dirty="0">
              <a:latin typeface="Century Gothic" panose="020B0502020202020204" pitchFamily="34" charset="0"/>
            </a:endParaRPr>
          </a:p>
          <a:p>
            <a:pPr algn="ctr"/>
            <a:r>
              <a:rPr lang="en-US" sz="1600" b="1" dirty="0"/>
              <a:t>0 = b</a:t>
            </a:r>
            <a:r>
              <a:rPr lang="en-US" sz="1600" b="1" baseline="-25000" dirty="0"/>
              <a:t>3  </a:t>
            </a:r>
            <a:r>
              <a:rPr lang="en-US" sz="1600" b="1" dirty="0"/>
              <a:t>?</a:t>
            </a:r>
          </a:p>
        </p:txBody>
      </p:sp>
      <p:sp>
        <p:nvSpPr>
          <p:cNvPr id="16" name="TextBox 15">
            <a:extLst>
              <a:ext uri="{FF2B5EF4-FFF2-40B4-BE49-F238E27FC236}">
                <a16:creationId xmlns:a16="http://schemas.microsoft.com/office/drawing/2014/main" id="{FDD53BC9-817B-4BB5-9C36-0F820528E535}"/>
              </a:ext>
            </a:extLst>
          </p:cNvPr>
          <p:cNvSpPr txBox="1"/>
          <p:nvPr/>
        </p:nvSpPr>
        <p:spPr>
          <a:xfrm>
            <a:off x="1692891" y="5277244"/>
            <a:ext cx="1186543" cy="584775"/>
          </a:xfrm>
          <a:prstGeom prst="rect">
            <a:avLst/>
          </a:prstGeom>
          <a:noFill/>
        </p:spPr>
        <p:txBody>
          <a:bodyPr wrap="none" rtlCol="0">
            <a:spAutoFit/>
          </a:bodyPr>
          <a:lstStyle/>
          <a:p>
            <a:pPr algn="ctr"/>
            <a:r>
              <a:rPr lang="en-US" sz="1600" dirty="0"/>
              <a:t>Comparison</a:t>
            </a:r>
            <a:br>
              <a:rPr lang="en-US" sz="1600" dirty="0"/>
            </a:br>
            <a:r>
              <a:rPr lang="en-US" sz="1600" dirty="0"/>
              <a:t>Group</a:t>
            </a:r>
          </a:p>
        </p:txBody>
      </p:sp>
      <p:sp>
        <p:nvSpPr>
          <p:cNvPr id="17" name="TextBox 16">
            <a:extLst>
              <a:ext uri="{FF2B5EF4-FFF2-40B4-BE49-F238E27FC236}">
                <a16:creationId xmlns:a16="http://schemas.microsoft.com/office/drawing/2014/main" id="{CA1E3FB1-35F2-43CB-B71E-EAF1AF82193B}"/>
              </a:ext>
            </a:extLst>
          </p:cNvPr>
          <p:cNvSpPr txBox="1"/>
          <p:nvPr/>
        </p:nvSpPr>
        <p:spPr>
          <a:xfrm>
            <a:off x="1829083" y="4125770"/>
            <a:ext cx="1048685" cy="584775"/>
          </a:xfrm>
          <a:prstGeom prst="rect">
            <a:avLst/>
          </a:prstGeom>
          <a:noFill/>
        </p:spPr>
        <p:txBody>
          <a:bodyPr wrap="none" rtlCol="0">
            <a:spAutoFit/>
          </a:bodyPr>
          <a:lstStyle/>
          <a:p>
            <a:pPr algn="ctr"/>
            <a:r>
              <a:rPr lang="en-US" sz="1600" dirty="0"/>
              <a:t>Treatment</a:t>
            </a:r>
            <a:br>
              <a:rPr lang="en-US" sz="1600" dirty="0"/>
            </a:br>
            <a:r>
              <a:rPr lang="en-US" sz="1600" dirty="0"/>
              <a:t>Group</a:t>
            </a:r>
          </a:p>
        </p:txBody>
      </p:sp>
      <p:cxnSp>
        <p:nvCxnSpPr>
          <p:cNvPr id="21" name="Straight Arrow Connector 20">
            <a:extLst>
              <a:ext uri="{FF2B5EF4-FFF2-40B4-BE49-F238E27FC236}">
                <a16:creationId xmlns:a16="http://schemas.microsoft.com/office/drawing/2014/main" id="{8A98A3AA-110D-43B9-9824-6AE561EADB72}"/>
              </a:ext>
            </a:extLst>
          </p:cNvPr>
          <p:cNvCxnSpPr/>
          <p:nvPr/>
        </p:nvCxnSpPr>
        <p:spPr>
          <a:xfrm flipV="1">
            <a:off x="3796145" y="5297160"/>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384DD3-EA9F-4836-903F-F306C60CB22E}"/>
              </a:ext>
            </a:extLst>
          </p:cNvPr>
          <p:cNvCxnSpPr/>
          <p:nvPr/>
        </p:nvCxnSpPr>
        <p:spPr>
          <a:xfrm flipV="1">
            <a:off x="3821545" y="4125875"/>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B83D9E9-EF01-4B6F-BB9B-937E0AACFECE}"/>
              </a:ext>
            </a:extLst>
          </p:cNvPr>
          <p:cNvSpPr txBox="1"/>
          <p:nvPr/>
        </p:nvSpPr>
        <p:spPr>
          <a:xfrm>
            <a:off x="5351880" y="3732017"/>
            <a:ext cx="1420453" cy="338554"/>
          </a:xfrm>
          <a:prstGeom prst="rect">
            <a:avLst/>
          </a:prstGeom>
          <a:noFill/>
        </p:spPr>
        <p:txBody>
          <a:bodyPr wrap="none" rtlCol="0">
            <a:spAutoFit/>
          </a:bodyPr>
          <a:lstStyle/>
          <a:p>
            <a:pPr algn="ctr"/>
            <a:r>
              <a:rPr lang="en-US" sz="1600" dirty="0"/>
              <a:t>Counterfactual</a:t>
            </a:r>
          </a:p>
        </p:txBody>
      </p:sp>
      <p:sp>
        <p:nvSpPr>
          <p:cNvPr id="24" name="TextBox 23">
            <a:extLst>
              <a:ext uri="{FF2B5EF4-FFF2-40B4-BE49-F238E27FC236}">
                <a16:creationId xmlns:a16="http://schemas.microsoft.com/office/drawing/2014/main" id="{7EA264A6-A853-4307-87EC-A8DE5C80C53B}"/>
              </a:ext>
            </a:extLst>
          </p:cNvPr>
          <p:cNvSpPr txBox="1"/>
          <p:nvPr/>
        </p:nvSpPr>
        <p:spPr>
          <a:xfrm>
            <a:off x="5502728" y="4805615"/>
            <a:ext cx="1186543" cy="584775"/>
          </a:xfrm>
          <a:prstGeom prst="rect">
            <a:avLst/>
          </a:prstGeom>
          <a:noFill/>
        </p:spPr>
        <p:txBody>
          <a:bodyPr wrap="none" rtlCol="0">
            <a:spAutoFit/>
          </a:bodyPr>
          <a:lstStyle/>
          <a:p>
            <a:pPr algn="ctr"/>
            <a:r>
              <a:rPr lang="en-US" sz="1600" dirty="0"/>
              <a:t>Comparison</a:t>
            </a:r>
            <a:br>
              <a:rPr lang="en-US" sz="1600" dirty="0"/>
            </a:br>
            <a:r>
              <a:rPr lang="en-US" sz="1600" dirty="0"/>
              <a:t>at Time=2</a:t>
            </a:r>
          </a:p>
        </p:txBody>
      </p:sp>
      <p:sp>
        <p:nvSpPr>
          <p:cNvPr id="25" name="TextBox 24">
            <a:extLst>
              <a:ext uri="{FF2B5EF4-FFF2-40B4-BE49-F238E27FC236}">
                <a16:creationId xmlns:a16="http://schemas.microsoft.com/office/drawing/2014/main" id="{15ACFB4C-37A3-4706-804B-BB0944EB6BAC}"/>
              </a:ext>
            </a:extLst>
          </p:cNvPr>
          <p:cNvSpPr txBox="1"/>
          <p:nvPr/>
        </p:nvSpPr>
        <p:spPr>
          <a:xfrm>
            <a:off x="5777476" y="2491755"/>
            <a:ext cx="710451" cy="338554"/>
          </a:xfrm>
          <a:prstGeom prst="rect">
            <a:avLst/>
          </a:prstGeom>
          <a:noFill/>
        </p:spPr>
        <p:txBody>
          <a:bodyPr wrap="none" rtlCol="0">
            <a:spAutoFit/>
          </a:bodyPr>
          <a:lstStyle/>
          <a:p>
            <a:pPr algn="ctr"/>
            <a:r>
              <a:rPr lang="en-US" sz="1600" dirty="0"/>
              <a:t>Actual</a:t>
            </a:r>
          </a:p>
        </p:txBody>
      </p:sp>
      <p:sp>
        <p:nvSpPr>
          <p:cNvPr id="26" name="TextBox 25">
            <a:extLst>
              <a:ext uri="{FF2B5EF4-FFF2-40B4-BE49-F238E27FC236}">
                <a16:creationId xmlns:a16="http://schemas.microsoft.com/office/drawing/2014/main" id="{C3B24491-0E8D-4176-BAB4-19E0382EE701}"/>
              </a:ext>
            </a:extLst>
          </p:cNvPr>
          <p:cNvSpPr txBox="1"/>
          <p:nvPr/>
        </p:nvSpPr>
        <p:spPr>
          <a:xfrm>
            <a:off x="2953108" y="6144965"/>
            <a:ext cx="817853" cy="338554"/>
          </a:xfrm>
          <a:prstGeom prst="rect">
            <a:avLst/>
          </a:prstGeom>
          <a:noFill/>
        </p:spPr>
        <p:txBody>
          <a:bodyPr wrap="none" rtlCol="0">
            <a:spAutoFit/>
          </a:bodyPr>
          <a:lstStyle/>
          <a:p>
            <a:pPr algn="ctr"/>
            <a:r>
              <a:rPr lang="en-US" sz="1600" dirty="0">
                <a:solidFill>
                  <a:schemeClr val="bg2">
                    <a:lumMod val="50000"/>
                  </a:schemeClr>
                </a:solidFill>
              </a:rPr>
              <a:t>TIME=1</a:t>
            </a:r>
          </a:p>
        </p:txBody>
      </p:sp>
      <p:sp>
        <p:nvSpPr>
          <p:cNvPr id="27" name="TextBox 26">
            <a:extLst>
              <a:ext uri="{FF2B5EF4-FFF2-40B4-BE49-F238E27FC236}">
                <a16:creationId xmlns:a16="http://schemas.microsoft.com/office/drawing/2014/main" id="{037D59D8-F1F6-4A11-913E-F977D8FC2D9F}"/>
              </a:ext>
            </a:extLst>
          </p:cNvPr>
          <p:cNvSpPr txBox="1"/>
          <p:nvPr/>
        </p:nvSpPr>
        <p:spPr>
          <a:xfrm>
            <a:off x="4375727" y="6144965"/>
            <a:ext cx="817853" cy="338554"/>
          </a:xfrm>
          <a:prstGeom prst="rect">
            <a:avLst/>
          </a:prstGeom>
          <a:noFill/>
        </p:spPr>
        <p:txBody>
          <a:bodyPr wrap="none" rtlCol="0">
            <a:spAutoFit/>
          </a:bodyPr>
          <a:lstStyle/>
          <a:p>
            <a:pPr algn="ctr"/>
            <a:r>
              <a:rPr lang="en-US" sz="1600" dirty="0">
                <a:solidFill>
                  <a:schemeClr val="bg2">
                    <a:lumMod val="50000"/>
                  </a:schemeClr>
                </a:solidFill>
              </a:rPr>
              <a:t>TIME=2</a:t>
            </a:r>
          </a:p>
        </p:txBody>
      </p:sp>
      <p:sp>
        <p:nvSpPr>
          <p:cNvPr id="28" name="Right Brace 27">
            <a:extLst>
              <a:ext uri="{FF2B5EF4-FFF2-40B4-BE49-F238E27FC236}">
                <a16:creationId xmlns:a16="http://schemas.microsoft.com/office/drawing/2014/main" id="{E83C8A80-5875-43B5-8308-43EA75DDC847}"/>
              </a:ext>
            </a:extLst>
          </p:cNvPr>
          <p:cNvSpPr/>
          <p:nvPr/>
        </p:nvSpPr>
        <p:spPr>
          <a:xfrm>
            <a:off x="7042731" y="2994802"/>
            <a:ext cx="258618" cy="86839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8763D55F-169C-4F8C-B214-6833C3D953DA}"/>
              </a:ext>
            </a:extLst>
          </p:cNvPr>
          <p:cNvSpPr txBox="1"/>
          <p:nvPr/>
        </p:nvSpPr>
        <p:spPr>
          <a:xfrm>
            <a:off x="6899255" y="3140345"/>
            <a:ext cx="15702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b</a:t>
            </a:r>
            <a:r>
              <a:rPr kumimoji="0" lang="en-US" sz="2400" b="0" i="0" u="none" strike="noStrike" kern="1200" cap="none" spc="0" normalizeH="0" baseline="-25000" noProof="0" dirty="0">
                <a:ln>
                  <a:noFill/>
                </a:ln>
                <a:solidFill>
                  <a:srgbClr val="C00000"/>
                </a:solidFill>
                <a:effectLst/>
                <a:uLnTx/>
                <a:uFillTx/>
                <a:latin typeface="Century Gothic" panose="020B0502020202020204" pitchFamily="34" charset="0"/>
                <a:ea typeface="+mn-ea"/>
                <a:cs typeface="+mn-cs"/>
              </a:rPr>
              <a:t>3</a:t>
            </a:r>
            <a:endParaRPr kumimoji="0" lang="en-US" sz="2400" b="0" i="0" u="none" strike="noStrike" kern="1200" cap="none" spc="0" normalizeH="0" baseline="-25000" noProof="0" dirty="0">
              <a:ln>
                <a:noFill/>
              </a:ln>
              <a:solidFill>
                <a:srgbClr val="C00000"/>
              </a:solidFill>
              <a:effectLst/>
              <a:uLnTx/>
              <a:uFillTx/>
              <a:ea typeface="+mn-ea"/>
              <a:cs typeface="+mn-cs"/>
            </a:endParaRPr>
          </a:p>
        </p:txBody>
      </p:sp>
      <p:sp>
        <p:nvSpPr>
          <p:cNvPr id="30" name="TextBox 29">
            <a:extLst>
              <a:ext uri="{FF2B5EF4-FFF2-40B4-BE49-F238E27FC236}">
                <a16:creationId xmlns:a16="http://schemas.microsoft.com/office/drawing/2014/main" id="{23EDF9CC-4EA4-4E67-A7E5-A3D950193A49}"/>
              </a:ext>
            </a:extLst>
          </p:cNvPr>
          <p:cNvSpPr txBox="1"/>
          <p:nvPr/>
        </p:nvSpPr>
        <p:spPr>
          <a:xfrm>
            <a:off x="7211919" y="5411270"/>
            <a:ext cx="4695448" cy="954107"/>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b</a:t>
            </a:r>
            <a:r>
              <a:rPr lang="en-US" sz="2000" baseline="-25000" dirty="0">
                <a:solidFill>
                  <a:srgbClr val="C00000"/>
                </a:solidFill>
                <a:latin typeface="Century Gothic" panose="020B0502020202020204" pitchFamily="34" charset="0"/>
              </a:rPr>
              <a:t>3</a:t>
            </a:r>
            <a:r>
              <a:rPr kumimoji="0" lang="en-US" sz="20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t>
            </a: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Test for whether the treatment was effective – if the group looks different than we would expect</a:t>
            </a:r>
          </a:p>
        </p:txBody>
      </p:sp>
      <p:sp>
        <p:nvSpPr>
          <p:cNvPr id="31" name="TextBox 30">
            <a:extLst>
              <a:ext uri="{FF2B5EF4-FFF2-40B4-BE49-F238E27FC236}">
                <a16:creationId xmlns:a16="http://schemas.microsoft.com/office/drawing/2014/main" id="{CD2C7CC0-F08A-4C60-AA97-480122603AB1}"/>
              </a:ext>
            </a:extLst>
          </p:cNvPr>
          <p:cNvSpPr txBox="1"/>
          <p:nvPr/>
        </p:nvSpPr>
        <p:spPr>
          <a:xfrm>
            <a:off x="8064899" y="2222920"/>
            <a:ext cx="2032275" cy="95410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Expected treatment group mean if program is ineffective</a:t>
            </a:r>
          </a:p>
        </p:txBody>
      </p:sp>
      <p:sp>
        <p:nvSpPr>
          <p:cNvPr id="32" name="Right Brace 31">
            <a:extLst>
              <a:ext uri="{FF2B5EF4-FFF2-40B4-BE49-F238E27FC236}">
                <a16:creationId xmlns:a16="http://schemas.microsoft.com/office/drawing/2014/main" id="{E0BA9FD4-7F00-4846-AF59-B70619785C14}"/>
              </a:ext>
            </a:extLst>
          </p:cNvPr>
          <p:cNvSpPr/>
          <p:nvPr/>
        </p:nvSpPr>
        <p:spPr>
          <a:xfrm rot="16200000">
            <a:off x="8908478" y="3773191"/>
            <a:ext cx="258618" cy="104371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675069DC-5A05-4EF8-9899-3D1F50F8AC64}"/>
              </a:ext>
            </a:extLst>
          </p:cNvPr>
          <p:cNvSpPr txBox="1"/>
          <p:nvPr/>
        </p:nvSpPr>
        <p:spPr>
          <a:xfrm>
            <a:off x="3192492" y="5411270"/>
            <a:ext cx="372218"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a:t>
            </a:r>
            <a:endParaRPr lang="en-US" sz="1400" dirty="0">
              <a:solidFill>
                <a:schemeClr val="tx1">
                  <a:lumMod val="50000"/>
                  <a:lumOff val="50000"/>
                </a:schemeClr>
              </a:solidFill>
              <a:latin typeface="Century Gothic" panose="020B0502020202020204" pitchFamily="34" charset="0"/>
            </a:endParaRPr>
          </a:p>
        </p:txBody>
      </p:sp>
      <p:sp>
        <p:nvSpPr>
          <p:cNvPr id="35" name="TextBox 34">
            <a:extLst>
              <a:ext uri="{FF2B5EF4-FFF2-40B4-BE49-F238E27FC236}">
                <a16:creationId xmlns:a16="http://schemas.microsoft.com/office/drawing/2014/main" id="{D3230CB5-6D9B-4508-8D92-04D1BB992F01}"/>
              </a:ext>
            </a:extLst>
          </p:cNvPr>
          <p:cNvSpPr txBox="1"/>
          <p:nvPr/>
        </p:nvSpPr>
        <p:spPr>
          <a:xfrm>
            <a:off x="3007237" y="3809894"/>
            <a:ext cx="752129"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 </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1</a:t>
            </a:r>
            <a:endParaRPr lang="en-US" sz="1400" dirty="0">
              <a:solidFill>
                <a:schemeClr val="tx1">
                  <a:lumMod val="50000"/>
                  <a:lumOff val="50000"/>
                </a:schemeClr>
              </a:solidFill>
              <a:latin typeface="Century Gothic" panose="020B0502020202020204" pitchFamily="34" charset="0"/>
            </a:endParaRPr>
          </a:p>
        </p:txBody>
      </p:sp>
      <p:sp>
        <p:nvSpPr>
          <p:cNvPr id="36" name="TextBox 35">
            <a:extLst>
              <a:ext uri="{FF2B5EF4-FFF2-40B4-BE49-F238E27FC236}">
                <a16:creationId xmlns:a16="http://schemas.microsoft.com/office/drawing/2014/main" id="{0DCF6F63-3E5C-46EE-A58A-84060ABDFF19}"/>
              </a:ext>
            </a:extLst>
          </p:cNvPr>
          <p:cNvSpPr txBox="1"/>
          <p:nvPr/>
        </p:nvSpPr>
        <p:spPr>
          <a:xfrm>
            <a:off x="4471201" y="4623387"/>
            <a:ext cx="819455"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 </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2  </a:t>
            </a:r>
            <a:endParaRPr lang="en-US" sz="1400" dirty="0">
              <a:solidFill>
                <a:schemeClr val="tx1">
                  <a:lumMod val="50000"/>
                  <a:lumOff val="50000"/>
                </a:schemeClr>
              </a:solidFill>
              <a:latin typeface="Century Gothic" panose="020B0502020202020204" pitchFamily="34" charset="0"/>
            </a:endParaRPr>
          </a:p>
        </p:txBody>
      </p:sp>
      <p:sp>
        <p:nvSpPr>
          <p:cNvPr id="37" name="TextBox 36">
            <a:extLst>
              <a:ext uri="{FF2B5EF4-FFF2-40B4-BE49-F238E27FC236}">
                <a16:creationId xmlns:a16="http://schemas.microsoft.com/office/drawing/2014/main" id="{6D9CB602-5A3E-40E0-888D-B35934B2C1E7}"/>
              </a:ext>
            </a:extLst>
          </p:cNvPr>
          <p:cNvSpPr txBox="1"/>
          <p:nvPr/>
        </p:nvSpPr>
        <p:spPr>
          <a:xfrm>
            <a:off x="10236956" y="2733192"/>
            <a:ext cx="1884153" cy="523220"/>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Actual observed group mean</a:t>
            </a:r>
          </a:p>
        </p:txBody>
      </p:sp>
      <p:sp>
        <p:nvSpPr>
          <p:cNvPr id="38" name="Right Brace 37">
            <a:extLst>
              <a:ext uri="{FF2B5EF4-FFF2-40B4-BE49-F238E27FC236}">
                <a16:creationId xmlns:a16="http://schemas.microsoft.com/office/drawing/2014/main" id="{E18C00ED-5DD6-4293-9EB3-6A405440813B}"/>
              </a:ext>
            </a:extLst>
          </p:cNvPr>
          <p:cNvSpPr/>
          <p:nvPr/>
        </p:nvSpPr>
        <p:spPr>
          <a:xfrm rot="16200000">
            <a:off x="10354326" y="3593325"/>
            <a:ext cx="258618" cy="138647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FF645781-B86C-4862-9B5C-16B5CAEDE398}"/>
              </a:ext>
            </a:extLst>
          </p:cNvPr>
          <p:cNvCxnSpPr>
            <a:stCxn id="31" idx="2"/>
          </p:cNvCxnSpPr>
          <p:nvPr/>
        </p:nvCxnSpPr>
        <p:spPr>
          <a:xfrm flipH="1">
            <a:off x="9067691" y="3177027"/>
            <a:ext cx="13346" cy="686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11EC172-C36E-4172-ADFC-A52B7A38C516}"/>
              </a:ext>
            </a:extLst>
          </p:cNvPr>
          <p:cNvCxnSpPr>
            <a:cxnSpLocks/>
            <a:stCxn id="37" idx="2"/>
          </p:cNvCxnSpPr>
          <p:nvPr/>
        </p:nvCxnSpPr>
        <p:spPr>
          <a:xfrm flipH="1">
            <a:off x="10668000" y="3256412"/>
            <a:ext cx="511033" cy="6923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AF206EC-5313-4CB1-A248-1F71B15CFE6B}"/>
              </a:ext>
            </a:extLst>
          </p:cNvPr>
          <p:cNvSpPr txBox="1"/>
          <p:nvPr/>
        </p:nvSpPr>
        <p:spPr>
          <a:xfrm>
            <a:off x="4238124" y="5611272"/>
            <a:ext cx="2440092" cy="461665"/>
          </a:xfrm>
          <a:prstGeom prst="rect">
            <a:avLst/>
          </a:prstGeom>
          <a:noFill/>
        </p:spPr>
        <p:txBody>
          <a:bodyPr wrap="none" rtlCol="0">
            <a:spAutoFit/>
          </a:bodyPr>
          <a:lstStyle/>
          <a:p>
            <a:pPr algn="ctr"/>
            <a:r>
              <a:rPr lang="en-US" sz="1200" dirty="0">
                <a:solidFill>
                  <a:schemeClr val="tx1">
                    <a:lumMod val="50000"/>
                    <a:lumOff val="50000"/>
                  </a:schemeClr>
                </a:solidFill>
                <a:latin typeface="Century Gothic" panose="020B0502020202020204" pitchFamily="34" charset="0"/>
              </a:rPr>
              <a:t>b</a:t>
            </a:r>
            <a:r>
              <a:rPr lang="en-US" sz="1200" baseline="-25000" dirty="0">
                <a:solidFill>
                  <a:schemeClr val="tx1">
                    <a:lumMod val="50000"/>
                    <a:lumOff val="50000"/>
                  </a:schemeClr>
                </a:solidFill>
                <a:latin typeface="Century Gothic" panose="020B0502020202020204" pitchFamily="34" charset="0"/>
              </a:rPr>
              <a:t>2 </a:t>
            </a:r>
            <a:r>
              <a:rPr lang="en-US" sz="1200" dirty="0">
                <a:solidFill>
                  <a:schemeClr val="tx1">
                    <a:lumMod val="50000"/>
                    <a:lumOff val="50000"/>
                  </a:schemeClr>
                </a:solidFill>
                <a:latin typeface="Century Gothic" panose="020B0502020202020204" pitchFamily="34" charset="0"/>
              </a:rPr>
              <a:t> = gains independent </a:t>
            </a:r>
          </a:p>
          <a:p>
            <a:pPr algn="ctr"/>
            <a:r>
              <a:rPr lang="en-US" sz="1200" dirty="0">
                <a:solidFill>
                  <a:schemeClr val="tx1">
                    <a:lumMod val="50000"/>
                    <a:lumOff val="50000"/>
                  </a:schemeClr>
                </a:solidFill>
                <a:latin typeface="Century Gothic" panose="020B0502020202020204" pitchFamily="34" charset="0"/>
              </a:rPr>
              <a:t>of treatment from time=1 to 2</a:t>
            </a:r>
            <a:r>
              <a:rPr lang="en-US" sz="1200" baseline="-25000" dirty="0">
                <a:solidFill>
                  <a:schemeClr val="tx1">
                    <a:lumMod val="50000"/>
                    <a:lumOff val="50000"/>
                  </a:schemeClr>
                </a:solidFill>
                <a:latin typeface="Century Gothic" panose="020B0502020202020204" pitchFamily="34" charset="0"/>
              </a:rPr>
              <a:t>  </a:t>
            </a:r>
            <a:endParaRPr lang="en-US" sz="1200" dirty="0">
              <a:solidFill>
                <a:schemeClr val="tx1">
                  <a:lumMod val="50000"/>
                  <a:lumOff val="50000"/>
                </a:schemeClr>
              </a:solidFill>
              <a:latin typeface="Century Gothic" panose="020B0502020202020204" pitchFamily="34" charset="0"/>
            </a:endParaRPr>
          </a:p>
        </p:txBody>
      </p:sp>
      <p:sp>
        <p:nvSpPr>
          <p:cNvPr id="45" name="TextBox 44">
            <a:extLst>
              <a:ext uri="{FF2B5EF4-FFF2-40B4-BE49-F238E27FC236}">
                <a16:creationId xmlns:a16="http://schemas.microsoft.com/office/drawing/2014/main" id="{ED2C14A7-9DE2-459B-806A-9589488274DD}"/>
              </a:ext>
            </a:extLst>
          </p:cNvPr>
          <p:cNvSpPr txBox="1"/>
          <p:nvPr/>
        </p:nvSpPr>
        <p:spPr>
          <a:xfrm>
            <a:off x="1625288" y="3381412"/>
            <a:ext cx="1802096" cy="461665"/>
          </a:xfrm>
          <a:prstGeom prst="rect">
            <a:avLst/>
          </a:prstGeom>
          <a:noFill/>
        </p:spPr>
        <p:txBody>
          <a:bodyPr wrap="none" rtlCol="0">
            <a:spAutoFit/>
          </a:bodyPr>
          <a:lstStyle/>
          <a:p>
            <a:pPr algn="ctr"/>
            <a:r>
              <a:rPr lang="en-US" sz="1200" dirty="0">
                <a:solidFill>
                  <a:schemeClr val="tx1">
                    <a:lumMod val="50000"/>
                    <a:lumOff val="50000"/>
                  </a:schemeClr>
                </a:solidFill>
                <a:latin typeface="Century Gothic" panose="020B0502020202020204" pitchFamily="34" charset="0"/>
              </a:rPr>
              <a:t>b</a:t>
            </a:r>
            <a:r>
              <a:rPr lang="en-US" sz="1200" baseline="-25000" dirty="0">
                <a:solidFill>
                  <a:schemeClr val="tx1">
                    <a:lumMod val="50000"/>
                    <a:lumOff val="50000"/>
                  </a:schemeClr>
                </a:solidFill>
                <a:latin typeface="Century Gothic" panose="020B0502020202020204" pitchFamily="34" charset="0"/>
              </a:rPr>
              <a:t>1 </a:t>
            </a:r>
            <a:r>
              <a:rPr lang="en-US" sz="1200" dirty="0">
                <a:solidFill>
                  <a:schemeClr val="tx1">
                    <a:lumMod val="50000"/>
                    <a:lumOff val="50000"/>
                  </a:schemeClr>
                </a:solidFill>
                <a:latin typeface="Century Gothic" panose="020B0502020202020204" pitchFamily="34" charset="0"/>
              </a:rPr>
              <a:t> = initial differences</a:t>
            </a:r>
            <a:br>
              <a:rPr lang="en-US" sz="1200" dirty="0">
                <a:solidFill>
                  <a:schemeClr val="tx1">
                    <a:lumMod val="50000"/>
                    <a:lumOff val="50000"/>
                  </a:schemeClr>
                </a:solidFill>
                <a:latin typeface="Century Gothic" panose="020B0502020202020204" pitchFamily="34" charset="0"/>
              </a:rPr>
            </a:br>
            <a:r>
              <a:rPr lang="en-US" sz="1200" dirty="0">
                <a:solidFill>
                  <a:schemeClr val="tx1">
                    <a:lumMod val="50000"/>
                    <a:lumOff val="50000"/>
                  </a:schemeClr>
                </a:solidFill>
                <a:latin typeface="Century Gothic" panose="020B0502020202020204" pitchFamily="34" charset="0"/>
              </a:rPr>
              <a:t> in groups</a:t>
            </a:r>
          </a:p>
        </p:txBody>
      </p:sp>
      <p:sp>
        <p:nvSpPr>
          <p:cNvPr id="5" name="Slide Number Placeholder 4">
            <a:extLst>
              <a:ext uri="{FF2B5EF4-FFF2-40B4-BE49-F238E27FC236}">
                <a16:creationId xmlns:a16="http://schemas.microsoft.com/office/drawing/2014/main" id="{C7D7F95C-67CF-465F-9568-CF40A61CF99B}"/>
              </a:ext>
            </a:extLst>
          </p:cNvPr>
          <p:cNvSpPr>
            <a:spLocks noGrp="1"/>
          </p:cNvSpPr>
          <p:nvPr>
            <p:ph type="sldNum" sz="quarter" idx="12"/>
          </p:nvPr>
        </p:nvSpPr>
        <p:spPr/>
        <p:txBody>
          <a:bodyPr/>
          <a:lstStyle/>
          <a:p>
            <a:fld id="{4E9B5235-1C88-4B82-9FB6-D524BAB47FC3}" type="slidenum">
              <a:rPr lang="en-US" smtClean="0"/>
              <a:t>28</a:t>
            </a:fld>
            <a:endParaRPr lang="en-US"/>
          </a:p>
        </p:txBody>
      </p:sp>
    </p:spTree>
    <p:extLst>
      <p:ext uri="{BB962C8B-B14F-4D97-AF65-F5344CB8AC3E}">
        <p14:creationId xmlns:p14="http://schemas.microsoft.com/office/powerpoint/2010/main" val="2183496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B6EEA7D-DBE0-4F7B-9731-BB09C057F60D}"/>
              </a:ext>
            </a:extLst>
          </p:cNvPr>
          <p:cNvSpPr/>
          <p:nvPr/>
        </p:nvSpPr>
        <p:spPr>
          <a:xfrm>
            <a:off x="3653099" y="2017485"/>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5416732" y="2017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3653099" y="3541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6701377" y="457486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4407053" y="234841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096000" y="4113350"/>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3992733" y="2733765"/>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3112566" y="1432710"/>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4471705" y="161877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3282383" y="273376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6701377" y="3728603"/>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2" name="TextBox 21">
            <a:extLst>
              <a:ext uri="{FF2B5EF4-FFF2-40B4-BE49-F238E27FC236}">
                <a16:creationId xmlns:a16="http://schemas.microsoft.com/office/drawing/2014/main" id="{B6E4C6E0-B86F-4568-A747-D6D90ADC697F}"/>
              </a:ext>
            </a:extLst>
          </p:cNvPr>
          <p:cNvSpPr txBox="1"/>
          <p:nvPr/>
        </p:nvSpPr>
        <p:spPr>
          <a:xfrm>
            <a:off x="3876302" y="639616"/>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5416731" y="3541485"/>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5169279" y="4210021"/>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2</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5768013" y="2733764"/>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4407052" y="3886264"/>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6435935" y="5236712"/>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3</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6188364" y="2348410"/>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8474364" y="1857660"/>
            <a:ext cx="3276023" cy="1200329"/>
          </a:xfrm>
          <a:prstGeom prst="rect">
            <a:avLst/>
          </a:prstGeom>
          <a:noFill/>
        </p:spPr>
        <p:txBody>
          <a:bodyPr wrap="square" rtlCol="0">
            <a:spAutoFit/>
          </a:bodyPr>
          <a:lstStyle/>
          <a:p>
            <a:pPr algn="ctr"/>
            <a:r>
              <a:rPr lang="en-US" dirty="0"/>
              <a:t>The counterfactual is where we expect D to be if there is no independent effect of being in the group </a:t>
            </a:r>
            <a:r>
              <a:rPr lang="en-US" dirty="0" err="1"/>
              <a:t>BxC</a:t>
            </a:r>
            <a:r>
              <a:rPr lang="en-US" dirty="0"/>
              <a:t>.</a:t>
            </a:r>
          </a:p>
        </p:txBody>
      </p:sp>
      <p:sp>
        <p:nvSpPr>
          <p:cNvPr id="2" name="Slide Number Placeholder 1">
            <a:extLst>
              <a:ext uri="{FF2B5EF4-FFF2-40B4-BE49-F238E27FC236}">
                <a16:creationId xmlns:a16="http://schemas.microsoft.com/office/drawing/2014/main" id="{3540B2E7-786C-49C9-B4C5-65F9297ACC6B}"/>
              </a:ext>
            </a:extLst>
          </p:cNvPr>
          <p:cNvSpPr>
            <a:spLocks noGrp="1"/>
          </p:cNvSpPr>
          <p:nvPr>
            <p:ph type="sldNum" sz="quarter" idx="12"/>
          </p:nvPr>
        </p:nvSpPr>
        <p:spPr/>
        <p:txBody>
          <a:bodyPr/>
          <a:lstStyle/>
          <a:p>
            <a:fld id="{4E9B5235-1C88-4B82-9FB6-D524BAB47FC3}" type="slidenum">
              <a:rPr lang="en-US" smtClean="0"/>
              <a:t>29</a:t>
            </a:fld>
            <a:endParaRPr lang="en-US"/>
          </a:p>
        </p:txBody>
      </p:sp>
    </p:spTree>
    <p:extLst>
      <p:ext uri="{BB962C8B-B14F-4D97-AF65-F5344CB8AC3E}">
        <p14:creationId xmlns:p14="http://schemas.microsoft.com/office/powerpoint/2010/main" val="380521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F5F80403-C8A5-489C-8ACB-2A90581EE6A4}"/>
              </a:ext>
            </a:extLst>
          </p:cNvPr>
          <p:cNvGraphicFramePr>
            <a:graphicFrameLocks noGrp="1"/>
          </p:cNvGraphicFramePr>
          <p:nvPr>
            <p:extLst>
              <p:ext uri="{D42A27DB-BD31-4B8C-83A1-F6EECF244321}">
                <p14:modId xmlns:p14="http://schemas.microsoft.com/office/powerpoint/2010/main" val="2222685314"/>
              </p:ext>
            </p:extLst>
          </p:nvPr>
        </p:nvGraphicFramePr>
        <p:xfrm>
          <a:off x="3832499" y="2510029"/>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Title 2">
            <a:extLst>
              <a:ext uri="{FF2B5EF4-FFF2-40B4-BE49-F238E27FC236}">
                <a16:creationId xmlns:a16="http://schemas.microsoft.com/office/drawing/2014/main" id="{7A5D2624-5B28-43EA-96F2-5E6C004E9BE4}"/>
              </a:ext>
            </a:extLst>
          </p:cNvPr>
          <p:cNvSpPr>
            <a:spLocks noGrp="1"/>
          </p:cNvSpPr>
          <p:nvPr>
            <p:ph type="title"/>
          </p:nvPr>
        </p:nvSpPr>
        <p:spPr/>
        <p:txBody>
          <a:bodyPr/>
          <a:lstStyle/>
          <a:p>
            <a:r>
              <a:rPr lang="en-US" dirty="0"/>
              <a:t>Group means as a table:</a:t>
            </a:r>
          </a:p>
        </p:txBody>
      </p:sp>
      <p:sp>
        <p:nvSpPr>
          <p:cNvPr id="4" name="TextBox 3">
            <a:extLst>
              <a:ext uri="{FF2B5EF4-FFF2-40B4-BE49-F238E27FC236}">
                <a16:creationId xmlns:a16="http://schemas.microsoft.com/office/drawing/2014/main" id="{B8B2795C-8F82-421A-8B21-0995FE45B8E0}"/>
              </a:ext>
            </a:extLst>
          </p:cNvPr>
          <p:cNvSpPr txBox="1"/>
          <p:nvPr/>
        </p:nvSpPr>
        <p:spPr>
          <a:xfrm>
            <a:off x="4156755" y="4353887"/>
            <a:ext cx="3842158" cy="646331"/>
          </a:xfrm>
          <a:prstGeom prst="rect">
            <a:avLst/>
          </a:prstGeom>
          <a:noFill/>
        </p:spPr>
        <p:txBody>
          <a:bodyPr wrap="square" rtlCol="0">
            <a:spAutoFit/>
          </a:bodyPr>
          <a:lstStyle/>
          <a:p>
            <a:pPr algn="ctr"/>
            <a:r>
              <a:rPr lang="en-US" dirty="0"/>
              <a:t>Average math score in each group measured in percentiles</a:t>
            </a:r>
          </a:p>
        </p:txBody>
      </p:sp>
      <p:sp>
        <p:nvSpPr>
          <p:cNvPr id="5" name="Slide Number Placeholder 4">
            <a:extLst>
              <a:ext uri="{FF2B5EF4-FFF2-40B4-BE49-F238E27FC236}">
                <a16:creationId xmlns:a16="http://schemas.microsoft.com/office/drawing/2014/main" id="{6016BA09-EBD3-43CE-AB69-2B206699E5EB}"/>
              </a:ext>
            </a:extLst>
          </p:cNvPr>
          <p:cNvSpPr>
            <a:spLocks noGrp="1"/>
          </p:cNvSpPr>
          <p:nvPr>
            <p:ph type="sldNum" sz="quarter" idx="12"/>
          </p:nvPr>
        </p:nvSpPr>
        <p:spPr/>
        <p:txBody>
          <a:bodyPr/>
          <a:lstStyle/>
          <a:p>
            <a:fld id="{4E9B5235-1C88-4B82-9FB6-D524BAB47FC3}" type="slidenum">
              <a:rPr lang="en-US" smtClean="0"/>
              <a:t>3</a:t>
            </a:fld>
            <a:endParaRPr lang="en-US"/>
          </a:p>
        </p:txBody>
      </p:sp>
    </p:spTree>
    <p:extLst>
      <p:ext uri="{BB962C8B-B14F-4D97-AF65-F5344CB8AC3E}">
        <p14:creationId xmlns:p14="http://schemas.microsoft.com/office/powerpoint/2010/main" val="1130701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B6EEA7D-DBE0-4F7B-9731-BB09C057F60D}"/>
              </a:ext>
            </a:extLst>
          </p:cNvPr>
          <p:cNvSpPr/>
          <p:nvPr/>
        </p:nvSpPr>
        <p:spPr>
          <a:xfrm>
            <a:off x="3653099" y="2017485"/>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5416732" y="2017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3653099" y="3541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6701377" y="457486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4407053" y="234841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096000" y="4113350"/>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3992733" y="2733765"/>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3112566" y="1432710"/>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4471705" y="161877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3282383" y="273376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6701377" y="3728603"/>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2" name="TextBox 21">
            <a:extLst>
              <a:ext uri="{FF2B5EF4-FFF2-40B4-BE49-F238E27FC236}">
                <a16:creationId xmlns:a16="http://schemas.microsoft.com/office/drawing/2014/main" id="{B6E4C6E0-B86F-4568-A747-D6D90ADC697F}"/>
              </a:ext>
            </a:extLst>
          </p:cNvPr>
          <p:cNvSpPr txBox="1"/>
          <p:nvPr/>
        </p:nvSpPr>
        <p:spPr>
          <a:xfrm>
            <a:off x="2995872" y="625891"/>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5416731" y="3541485"/>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5169279" y="4210021"/>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5768013" y="2733764"/>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4407052" y="3886264"/>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6435935" y="5236712"/>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6188364" y="2348410"/>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8515927" y="693424"/>
            <a:ext cx="3276023" cy="56323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BxC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might be something like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race+sex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If minorities are paid less than whites in the population, and if women are paid less than men in the population, then will the penalty for a female minority employee be additive (minority penalty + female penalty = CF) or is there an EXTRA penalty for being female AND minority? The additional penalty is picked up by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minority_x_female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interaction. The coefficient b3 is a test of whether the penalty is simply additive (D=CF :: b3=0) or if minority women are paid even less than expected if race and gender were independent (b3≠0).</a:t>
            </a:r>
          </a:p>
        </p:txBody>
      </p:sp>
      <p:sp>
        <p:nvSpPr>
          <p:cNvPr id="2" name="Slide Number Placeholder 1">
            <a:extLst>
              <a:ext uri="{FF2B5EF4-FFF2-40B4-BE49-F238E27FC236}">
                <a16:creationId xmlns:a16="http://schemas.microsoft.com/office/drawing/2014/main" id="{3540B2E7-786C-49C9-B4C5-65F9297ACC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9B5235-1C88-4B82-9FB6-D524BAB47FC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04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7327519"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a:t>
            </a:r>
            <a:r>
              <a:rPr lang="en-US" sz="1600" dirty="0">
                <a:solidFill>
                  <a:prstClr val="black"/>
                </a:solidFill>
                <a:latin typeface="Calibri" panose="020F0502020204030204"/>
              </a:rPr>
              <a:t>blood pressure</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a:t>
            </a:r>
            <a:r>
              <a:rPr lang="en-US" sz="1600" dirty="0">
                <a:solidFill>
                  <a:prstClr val="black"/>
                </a:solidFill>
                <a:latin typeface="Calibri" panose="020F0502020204030204"/>
              </a:rPr>
              <a:t>blood pressure</a:t>
            </a:r>
            <a:r>
              <a:rPr lang="en-US" sz="1600" dirty="0">
                <a:solidFill>
                  <a:prstClr val="black"/>
                </a:solidFill>
              </a:rPr>
              <a: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a:t>
            </a:r>
            <a:r>
              <a:rPr lang="en-US" sz="1600" dirty="0">
                <a:solidFill>
                  <a:prstClr val="black"/>
                </a:solidFill>
                <a:latin typeface="Calibri" panose="020F0502020204030204"/>
              </a:rPr>
              <a:t>blood pressure</a:t>
            </a:r>
            <a:r>
              <a:rPr lang="en-US" sz="1600" dirty="0">
                <a:solidFill>
                  <a:prstClr val="black"/>
                </a:solidFill>
              </a:rPr>
              <a: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a:t>
            </a:r>
            <a:r>
              <a:rPr lang="en-US" sz="1600" dirty="0">
                <a:solidFill>
                  <a:prstClr val="black"/>
                </a:solidFill>
                <a:latin typeface="Calibri" panose="020F0502020204030204"/>
              </a:rPr>
              <a:t>blood pressure</a:t>
            </a:r>
            <a:r>
              <a:rPr lang="en-US" sz="1600" dirty="0">
                <a:solidFill>
                  <a:prstClr val="black"/>
                </a:solidFill>
              </a:rPr>
              <a: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a:t>
            </a:r>
            <a:r>
              <a:rPr lang="en-US" sz="1600" dirty="0">
                <a:solidFill>
                  <a:prstClr val="black"/>
                </a:solidFill>
                <a:latin typeface="Calibri" panose="020F0502020204030204"/>
              </a:rPr>
              <a:t>blood pressure</a:t>
            </a:r>
            <a:r>
              <a:rPr lang="en-US" sz="1600" dirty="0">
                <a:solidFill>
                  <a:prstClr val="black"/>
                </a:solidFill>
              </a:rPr>
              <a: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2031325"/>
          </a:xfrm>
          <a:prstGeom prst="rect">
            <a:avLst/>
          </a:prstGeom>
          <a:noFill/>
        </p:spPr>
        <p:txBody>
          <a:bodyPr wrap="square" rtlCol="0">
            <a:spAutoFit/>
          </a:bodyPr>
          <a:lstStyle/>
          <a:p>
            <a:pPr algn="ctr"/>
            <a:r>
              <a:rPr lang="en-US" dirty="0"/>
              <a:t>Example, </a:t>
            </a:r>
            <a:r>
              <a:rPr lang="en-US" b="1" dirty="0"/>
              <a:t>does a blood pressure medication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406541" y="3484931"/>
            <a:ext cx="535724" cy="369332"/>
          </a:xfrm>
          <a:prstGeom prst="rect">
            <a:avLst/>
          </a:prstGeom>
          <a:noFill/>
        </p:spPr>
        <p:txBody>
          <a:bodyPr wrap="none" rtlCol="0">
            <a:spAutoFit/>
          </a:bodyPr>
          <a:lstStyle/>
          <a:p>
            <a:r>
              <a:rPr lang="en-US" dirty="0"/>
              <a:t>180</a:t>
            </a:r>
          </a:p>
        </p:txBody>
      </p:sp>
      <p:sp>
        <p:nvSpPr>
          <p:cNvPr id="31" name="TextBox 30">
            <a:extLst>
              <a:ext uri="{FF2B5EF4-FFF2-40B4-BE49-F238E27FC236}">
                <a16:creationId xmlns:a16="http://schemas.microsoft.com/office/drawing/2014/main" id="{A8D4058B-FB26-40B9-8B79-B997FBC9B76B}"/>
              </a:ext>
            </a:extLst>
          </p:cNvPr>
          <p:cNvSpPr txBox="1"/>
          <p:nvPr/>
        </p:nvSpPr>
        <p:spPr>
          <a:xfrm>
            <a:off x="2456427" y="4278139"/>
            <a:ext cx="535724" cy="369332"/>
          </a:xfrm>
          <a:prstGeom prst="rect">
            <a:avLst/>
          </a:prstGeom>
          <a:noFill/>
        </p:spPr>
        <p:txBody>
          <a:bodyPr wrap="none" rtlCol="0">
            <a:spAutoFit/>
          </a:bodyPr>
          <a:lstStyle/>
          <a:p>
            <a:r>
              <a:rPr lang="en-US" dirty="0"/>
              <a:t>140</a:t>
            </a:r>
          </a:p>
        </p:txBody>
      </p:sp>
      <p:sp>
        <p:nvSpPr>
          <p:cNvPr id="32" name="TextBox 31">
            <a:extLst>
              <a:ext uri="{FF2B5EF4-FFF2-40B4-BE49-F238E27FC236}">
                <a16:creationId xmlns:a16="http://schemas.microsoft.com/office/drawing/2014/main" id="{81365157-8C22-4134-8613-8A98CFEB3916}"/>
              </a:ext>
            </a:extLst>
          </p:cNvPr>
          <p:cNvSpPr txBox="1"/>
          <p:nvPr/>
        </p:nvSpPr>
        <p:spPr>
          <a:xfrm>
            <a:off x="4129858" y="2902791"/>
            <a:ext cx="5745484" cy="307777"/>
          </a:xfrm>
          <a:prstGeom prst="rect">
            <a:avLst/>
          </a:prstGeom>
          <a:noFill/>
        </p:spPr>
        <p:txBody>
          <a:bodyPr wrap="none" rtlCol="0">
            <a:spAutoFit/>
          </a:bodyPr>
          <a:lstStyle/>
          <a:p>
            <a:r>
              <a:rPr lang="en-US" sz="1400" dirty="0">
                <a:latin typeface="Century Gothic" panose="020B0502020202020204" pitchFamily="34" charset="0"/>
              </a:rPr>
              <a:t>blood pressure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4894507"/>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02061" cy="338554"/>
          </a:xfrm>
          <a:prstGeom prst="rect">
            <a:avLst/>
          </a:prstGeom>
          <a:noFill/>
        </p:spPr>
        <p:txBody>
          <a:bodyPr wrap="none" rtlCol="0">
            <a:spAutoFit/>
          </a:bodyPr>
          <a:lstStyle/>
          <a:p>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62870" y="2579219"/>
            <a:ext cx="288862" cy="338554"/>
          </a:xfrm>
          <a:prstGeom prst="rect">
            <a:avLst/>
          </a:prstGeom>
          <a:noFill/>
        </p:spPr>
        <p:txBody>
          <a:bodyPr wrap="none" rtlCol="0">
            <a:spAutoFit/>
          </a:bodyPr>
          <a:lstStyle/>
          <a:p>
            <a:r>
              <a:rPr lang="en-US" sz="1600" b="1" dirty="0">
                <a:solidFill>
                  <a:srgbClr val="843C0C"/>
                </a:solidFill>
              </a:rPr>
              <a:t>0</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167182" y="3855364"/>
            <a:ext cx="588623" cy="369332"/>
          </a:xfrm>
          <a:prstGeom prst="rect">
            <a:avLst/>
          </a:prstGeom>
          <a:noFill/>
        </p:spPr>
        <p:txBody>
          <a:bodyPr wrap="none" rtlCol="0">
            <a:spAutoFit/>
          </a:bodyPr>
          <a:lstStyle/>
          <a:p>
            <a:r>
              <a:rPr lang="en-US" dirty="0"/>
              <a:t>170 </a:t>
            </a:r>
          </a:p>
        </p:txBody>
      </p:sp>
      <p:sp>
        <p:nvSpPr>
          <p:cNvPr id="38" name="TextBox 37">
            <a:extLst>
              <a:ext uri="{FF2B5EF4-FFF2-40B4-BE49-F238E27FC236}">
                <a16:creationId xmlns:a16="http://schemas.microsoft.com/office/drawing/2014/main" id="{B64F6D28-0E0D-4956-B7B2-E751A47B3408}"/>
              </a:ext>
            </a:extLst>
          </p:cNvPr>
          <p:cNvSpPr txBox="1"/>
          <p:nvPr/>
        </p:nvSpPr>
        <p:spPr>
          <a:xfrm>
            <a:off x="5131761" y="4525175"/>
            <a:ext cx="535724" cy="369332"/>
          </a:xfrm>
          <a:prstGeom prst="rect">
            <a:avLst/>
          </a:prstGeom>
          <a:noFill/>
        </p:spPr>
        <p:txBody>
          <a:bodyPr wrap="none" rtlCol="0">
            <a:spAutoFit/>
          </a:bodyPr>
          <a:lstStyle/>
          <a:p>
            <a:r>
              <a:rPr lang="en-US" dirty="0"/>
              <a:t>130</a:t>
            </a:r>
          </a:p>
        </p:txBody>
      </p:sp>
      <p:sp>
        <p:nvSpPr>
          <p:cNvPr id="39" name="TextBox 38">
            <a:extLst>
              <a:ext uri="{FF2B5EF4-FFF2-40B4-BE49-F238E27FC236}">
                <a16:creationId xmlns:a16="http://schemas.microsoft.com/office/drawing/2014/main" id="{14413E9E-6574-4434-9D25-57A3A37034CB}"/>
              </a:ext>
            </a:extLst>
          </p:cNvPr>
          <p:cNvSpPr txBox="1"/>
          <p:nvPr/>
        </p:nvSpPr>
        <p:spPr>
          <a:xfrm>
            <a:off x="6076454" y="4525175"/>
            <a:ext cx="535724" cy="369332"/>
          </a:xfrm>
          <a:prstGeom prst="rect">
            <a:avLst/>
          </a:prstGeom>
          <a:noFill/>
        </p:spPr>
        <p:txBody>
          <a:bodyPr wrap="none" rtlCol="0">
            <a:spAutoFit/>
          </a:bodyPr>
          <a:lstStyle/>
          <a:p>
            <a:r>
              <a:rPr lang="en-US" dirty="0"/>
              <a:t>130</a:t>
            </a:r>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415729" y="5781726"/>
            <a:ext cx="2517356" cy="584775"/>
          </a:xfrm>
          <a:prstGeom prst="rect">
            <a:avLst/>
          </a:prstGeom>
          <a:noFill/>
        </p:spPr>
        <p:txBody>
          <a:bodyPr wrap="none" rtlCol="0">
            <a:spAutoFit/>
          </a:bodyPr>
          <a:lstStyle/>
          <a:p>
            <a:pPr algn="ctr"/>
            <a:r>
              <a:rPr lang="en-US" sz="1600" dirty="0">
                <a:solidFill>
                  <a:schemeClr val="bg2">
                    <a:lumMod val="25000"/>
                  </a:schemeClr>
                </a:solidFill>
              </a:rPr>
              <a:t>Ave woman has BP 40 units </a:t>
            </a:r>
            <a:br>
              <a:rPr lang="en-US" sz="1600" dirty="0">
                <a:solidFill>
                  <a:schemeClr val="bg2">
                    <a:lumMod val="25000"/>
                  </a:schemeClr>
                </a:solidFill>
              </a:rPr>
            </a:br>
            <a:r>
              <a:rPr lang="en-US" sz="1600" dirty="0">
                <a:solidFill>
                  <a:schemeClr val="bg2">
                    <a:lumMod val="25000"/>
                  </a:schemeClr>
                </a:solidFill>
              </a:rPr>
              <a:t>lower 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5735710" y="3496878"/>
            <a:ext cx="2811219" cy="584775"/>
          </a:xfrm>
          <a:prstGeom prst="rect">
            <a:avLst/>
          </a:prstGeom>
          <a:noFill/>
        </p:spPr>
        <p:txBody>
          <a:bodyPr wrap="none" rtlCol="0">
            <a:spAutoFit/>
          </a:bodyPr>
          <a:lstStyle/>
          <a:p>
            <a:pPr algn="ctr"/>
            <a:r>
              <a:rPr lang="en-US" sz="1600" dirty="0">
                <a:solidFill>
                  <a:schemeClr val="bg2">
                    <a:lumMod val="25000"/>
                  </a:schemeClr>
                </a:solidFill>
              </a:rPr>
              <a:t>Men taking the pill experienced</a:t>
            </a:r>
            <a:br>
              <a:rPr lang="en-US" sz="1600" dirty="0">
                <a:solidFill>
                  <a:schemeClr val="bg2">
                    <a:lumMod val="25000"/>
                  </a:schemeClr>
                </a:solidFill>
              </a:rPr>
            </a:br>
            <a:r>
              <a:rPr lang="en-US" sz="1600" dirty="0">
                <a:solidFill>
                  <a:schemeClr val="bg2">
                    <a:lumMod val="25000"/>
                  </a:schemeClr>
                </a:solidFill>
              </a:rPr>
              <a:t>10 unit drop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11" y="3789266"/>
            <a:ext cx="693399"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Expected female BP if the pill had the same effect on them as men (140 – 10 = 130)</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709142" y="5486400"/>
            <a:ext cx="343829" cy="2953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052970" y="5596744"/>
            <a:ext cx="2534375" cy="830997"/>
          </a:xfrm>
          <a:prstGeom prst="rect">
            <a:avLst/>
          </a:prstGeom>
          <a:noFill/>
        </p:spPr>
        <p:txBody>
          <a:bodyPr wrap="square" rtlCol="0">
            <a:spAutoFit/>
          </a:bodyPr>
          <a:lstStyle/>
          <a:p>
            <a:pPr algn="ctr"/>
            <a:r>
              <a:rPr lang="en-US" sz="1600" dirty="0">
                <a:solidFill>
                  <a:srgbClr val="843C0C"/>
                </a:solidFill>
              </a:rPr>
              <a:t>b3 = 0</a:t>
            </a:r>
          </a:p>
          <a:p>
            <a:pPr algn="ctr"/>
            <a:r>
              <a:rPr lang="en-US" sz="1600" dirty="0">
                <a:solidFill>
                  <a:srgbClr val="843C0C"/>
                </a:solidFill>
              </a:rPr>
              <a:t>The pill works the same for men and women</a:t>
            </a:r>
          </a:p>
        </p:txBody>
      </p:sp>
      <p:sp>
        <p:nvSpPr>
          <p:cNvPr id="59" name="TextBox 58">
            <a:extLst>
              <a:ext uri="{FF2B5EF4-FFF2-40B4-BE49-F238E27FC236}">
                <a16:creationId xmlns:a16="http://schemas.microsoft.com/office/drawing/2014/main" id="{27BAFD9C-B1AB-4034-8CEE-720CAFCCE873}"/>
              </a:ext>
            </a:extLst>
          </p:cNvPr>
          <p:cNvSpPr txBox="1"/>
          <p:nvPr/>
        </p:nvSpPr>
        <p:spPr>
          <a:xfrm>
            <a:off x="915189" y="3003506"/>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62" name="TextBox 61">
            <a:extLst>
              <a:ext uri="{FF2B5EF4-FFF2-40B4-BE49-F238E27FC236}">
                <a16:creationId xmlns:a16="http://schemas.microsoft.com/office/drawing/2014/main" id="{7AF9A541-2B4C-4BBB-A091-3B1FD768EF97}"/>
              </a:ext>
            </a:extLst>
          </p:cNvPr>
          <p:cNvSpPr txBox="1"/>
          <p:nvPr/>
        </p:nvSpPr>
        <p:spPr>
          <a:xfrm>
            <a:off x="8964152" y="3822509"/>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a:t>
            </a:r>
            <a:r>
              <a:rPr lang="en-US" sz="2400" b="1" dirty="0">
                <a:solidFill>
                  <a:srgbClr val="843C0C"/>
                </a:solidFill>
                <a:latin typeface="Century Gothic" panose="020B0502020202020204" pitchFamily="34" charset="0"/>
              </a:rPr>
              <a:t>NO</a:t>
            </a:r>
            <a:r>
              <a:rPr lang="en-US" sz="2400" dirty="0">
                <a:solidFill>
                  <a:srgbClr val="843C0C"/>
                </a:solidFill>
                <a:latin typeface="Century Gothic" panose="020B0502020202020204" pitchFamily="34" charset="0"/>
              </a:rPr>
              <a:t> differential effects for men and women</a:t>
            </a:r>
          </a:p>
        </p:txBody>
      </p:sp>
      <p:sp>
        <p:nvSpPr>
          <p:cNvPr id="3" name="Slide Number Placeholder 2">
            <a:extLst>
              <a:ext uri="{FF2B5EF4-FFF2-40B4-BE49-F238E27FC236}">
                <a16:creationId xmlns:a16="http://schemas.microsoft.com/office/drawing/2014/main" id="{AC7DDF85-1A8A-422B-BDC4-46B1BAB8F4D4}"/>
              </a:ext>
            </a:extLst>
          </p:cNvPr>
          <p:cNvSpPr>
            <a:spLocks noGrp="1"/>
          </p:cNvSpPr>
          <p:nvPr>
            <p:ph type="sldNum" sz="quarter" idx="12"/>
          </p:nvPr>
        </p:nvSpPr>
        <p:spPr/>
        <p:txBody>
          <a:bodyPr/>
          <a:lstStyle/>
          <a:p>
            <a:fld id="{4E9B5235-1C88-4B82-9FB6-D524BAB47FC3}" type="slidenum">
              <a:rPr lang="en-US" smtClean="0"/>
              <a:t>31</a:t>
            </a:fld>
            <a:endParaRPr lang="en-US" dirty="0"/>
          </a:p>
        </p:txBody>
      </p:sp>
    </p:spTree>
    <p:extLst>
      <p:ext uri="{BB962C8B-B14F-4D97-AF65-F5344CB8AC3E}">
        <p14:creationId xmlns:p14="http://schemas.microsoft.com/office/powerpoint/2010/main" val="3354610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300571"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BP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BP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BP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BP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02061" cy="338554"/>
          </a:xfrm>
          <a:prstGeom prst="rect">
            <a:avLst/>
          </a:prstGeom>
          <a:noFill/>
        </p:spPr>
        <p:txBody>
          <a:bodyPr wrap="none" rtlCol="0">
            <a:spAutoFit/>
          </a:bodyPr>
          <a:lstStyle/>
          <a:p>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62870" y="2579219"/>
            <a:ext cx="288862" cy="338554"/>
          </a:xfrm>
          <a:prstGeom prst="rect">
            <a:avLst/>
          </a:prstGeom>
          <a:noFill/>
        </p:spPr>
        <p:txBody>
          <a:bodyPr wrap="none" rtlCol="0">
            <a:spAutoFit/>
          </a:bodyPr>
          <a:lstStyle/>
          <a:p>
            <a:r>
              <a:rPr lang="en-US" sz="1600" b="1" dirty="0">
                <a:solidFill>
                  <a:srgbClr val="843C0C"/>
                </a:solidFill>
              </a:rPr>
              <a:t>0</a:t>
            </a:r>
          </a:p>
        </p:txBody>
      </p:sp>
      <p:sp>
        <p:nvSpPr>
          <p:cNvPr id="62" name="TextBox 61">
            <a:extLst>
              <a:ext uri="{FF2B5EF4-FFF2-40B4-BE49-F238E27FC236}">
                <a16:creationId xmlns:a16="http://schemas.microsoft.com/office/drawing/2014/main" id="{7AF9A541-2B4C-4BBB-A091-3B1FD768EF97}"/>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a:t>
            </a:r>
            <a:r>
              <a:rPr lang="en-US" sz="2400" b="1" dirty="0">
                <a:solidFill>
                  <a:srgbClr val="843C0C"/>
                </a:solidFill>
                <a:latin typeface="Century Gothic" panose="020B0502020202020204" pitchFamily="34" charset="0"/>
              </a:rPr>
              <a:t>NO</a:t>
            </a:r>
            <a:r>
              <a:rPr lang="en-US" sz="2400" dirty="0">
                <a:solidFill>
                  <a:srgbClr val="843C0C"/>
                </a:solidFill>
                <a:latin typeface="Century Gothic" panose="020B0502020202020204" pitchFamily="34" charset="0"/>
              </a:rPr>
              <a:t> </a:t>
            </a:r>
            <a:r>
              <a:rPr lang="en-US" sz="2400" b="1" dirty="0">
                <a:solidFill>
                  <a:srgbClr val="843C0C"/>
                </a:solidFill>
                <a:latin typeface="Century Gothic" panose="020B0502020202020204" pitchFamily="34" charset="0"/>
              </a:rPr>
              <a:t>differential effects </a:t>
            </a:r>
            <a:r>
              <a:rPr lang="en-US" sz="2400" dirty="0">
                <a:solidFill>
                  <a:srgbClr val="843C0C"/>
                </a:solidFill>
                <a:latin typeface="Century Gothic" panose="020B0502020202020204" pitchFamily="34" charset="0"/>
              </a:rPr>
              <a:t>for men and women</a:t>
            </a:r>
          </a:p>
        </p:txBody>
      </p:sp>
      <p:sp>
        <p:nvSpPr>
          <p:cNvPr id="40" name="TextBox 39">
            <a:extLst>
              <a:ext uri="{FF2B5EF4-FFF2-40B4-BE49-F238E27FC236}">
                <a16:creationId xmlns:a16="http://schemas.microsoft.com/office/drawing/2014/main" id="{41B2CDC9-DA0B-48FF-980E-DEB0BFDD5954}"/>
              </a:ext>
            </a:extLst>
          </p:cNvPr>
          <p:cNvSpPr txBox="1"/>
          <p:nvPr/>
        </p:nvSpPr>
        <p:spPr>
          <a:xfrm>
            <a:off x="1022007" y="4162663"/>
            <a:ext cx="3044423"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a:t>
            </a:r>
          </a:p>
        </p:txBody>
      </p:sp>
      <p:sp>
        <p:nvSpPr>
          <p:cNvPr id="44" name="TextBox 43">
            <a:extLst>
              <a:ext uri="{FF2B5EF4-FFF2-40B4-BE49-F238E27FC236}">
                <a16:creationId xmlns:a16="http://schemas.microsoft.com/office/drawing/2014/main" id="{050A54D6-76FA-4777-844D-FB0F4AD52603}"/>
              </a:ext>
            </a:extLst>
          </p:cNvPr>
          <p:cNvSpPr txBox="1"/>
          <p:nvPr/>
        </p:nvSpPr>
        <p:spPr>
          <a:xfrm>
            <a:off x="1386952" y="3879333"/>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45" name="TextBox 44">
            <a:extLst>
              <a:ext uri="{FF2B5EF4-FFF2-40B4-BE49-F238E27FC236}">
                <a16:creationId xmlns:a16="http://schemas.microsoft.com/office/drawing/2014/main" id="{EE9BCD8A-7126-43AA-9716-50F996BC7021}"/>
              </a:ext>
            </a:extLst>
          </p:cNvPr>
          <p:cNvSpPr txBox="1"/>
          <p:nvPr/>
        </p:nvSpPr>
        <p:spPr>
          <a:xfrm>
            <a:off x="3155914" y="3853406"/>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46" name="TextBox 45">
            <a:extLst>
              <a:ext uri="{FF2B5EF4-FFF2-40B4-BE49-F238E27FC236}">
                <a16:creationId xmlns:a16="http://schemas.microsoft.com/office/drawing/2014/main" id="{1AFEC83C-7CD5-45AE-A061-FAE89292D44B}"/>
              </a:ext>
            </a:extLst>
          </p:cNvPr>
          <p:cNvSpPr txBox="1"/>
          <p:nvPr/>
        </p:nvSpPr>
        <p:spPr>
          <a:xfrm>
            <a:off x="2138256" y="3862151"/>
            <a:ext cx="502061" cy="338554"/>
          </a:xfrm>
          <a:prstGeom prst="rect">
            <a:avLst/>
          </a:prstGeom>
          <a:noFill/>
        </p:spPr>
        <p:txBody>
          <a:bodyPr wrap="none" rtlCol="0">
            <a:spAutoFit/>
          </a:bodyPr>
          <a:lstStyle/>
          <a:p>
            <a:r>
              <a:rPr lang="en-US" sz="1600" b="1" dirty="0">
                <a:solidFill>
                  <a:srgbClr val="843C0C"/>
                </a:solidFill>
              </a:rPr>
              <a:t>-10 </a:t>
            </a:r>
          </a:p>
        </p:txBody>
      </p:sp>
      <p:sp>
        <p:nvSpPr>
          <p:cNvPr id="48" name="TextBox 47">
            <a:extLst>
              <a:ext uri="{FF2B5EF4-FFF2-40B4-BE49-F238E27FC236}">
                <a16:creationId xmlns:a16="http://schemas.microsoft.com/office/drawing/2014/main" id="{961CECDA-2937-4A37-B07A-236CDBDAA42D}"/>
              </a:ext>
            </a:extLst>
          </p:cNvPr>
          <p:cNvSpPr txBox="1"/>
          <p:nvPr/>
        </p:nvSpPr>
        <p:spPr>
          <a:xfrm>
            <a:off x="1102760" y="4722994"/>
            <a:ext cx="6720440" cy="1938992"/>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Note, if we determine that there are no differences in treatment effect size for men and women then we can use the simpler model. Final BP of women in the treatment group is just b</a:t>
            </a:r>
            <a:r>
              <a:rPr lang="en-US" sz="2400" baseline="-25000" dirty="0">
                <a:solidFill>
                  <a:srgbClr val="843C0C"/>
                </a:solidFill>
                <a:latin typeface="Century Gothic" panose="020B0502020202020204" pitchFamily="34" charset="0"/>
              </a:rPr>
              <a:t>0</a:t>
            </a:r>
            <a:r>
              <a:rPr lang="en-US" sz="2400" dirty="0">
                <a:solidFill>
                  <a:srgbClr val="843C0C"/>
                </a:solidFill>
                <a:latin typeface="Century Gothic" panose="020B0502020202020204" pitchFamily="34" charset="0"/>
              </a:rPr>
              <a:t>+b</a:t>
            </a:r>
            <a:r>
              <a:rPr lang="en-US" sz="2400" baseline="-25000" dirty="0">
                <a:solidFill>
                  <a:srgbClr val="843C0C"/>
                </a:solidFill>
                <a:latin typeface="Century Gothic" panose="020B0502020202020204" pitchFamily="34" charset="0"/>
              </a:rPr>
              <a:t>1</a:t>
            </a:r>
            <a:r>
              <a:rPr lang="en-US" sz="2400" dirty="0">
                <a:solidFill>
                  <a:srgbClr val="843C0C"/>
                </a:solidFill>
                <a:latin typeface="Century Gothic" panose="020B0502020202020204" pitchFamily="34" charset="0"/>
              </a:rPr>
              <a:t>+b</a:t>
            </a:r>
            <a:r>
              <a:rPr lang="en-US" sz="2400" baseline="-25000" dirty="0">
                <a:solidFill>
                  <a:srgbClr val="843C0C"/>
                </a:solidFill>
                <a:latin typeface="Century Gothic" panose="020B0502020202020204" pitchFamily="34" charset="0"/>
              </a:rPr>
              <a:t>2</a:t>
            </a:r>
            <a:r>
              <a:rPr lang="en-US" sz="2400" dirty="0">
                <a:solidFill>
                  <a:srgbClr val="843C0C"/>
                </a:solidFill>
                <a:latin typeface="Century Gothic" panose="020B0502020202020204" pitchFamily="34" charset="0"/>
              </a:rPr>
              <a:t> since b</a:t>
            </a:r>
            <a:r>
              <a:rPr lang="en-US" sz="2400" baseline="-25000" dirty="0">
                <a:solidFill>
                  <a:srgbClr val="843C0C"/>
                </a:solidFill>
                <a:latin typeface="Century Gothic" panose="020B0502020202020204" pitchFamily="34" charset="0"/>
              </a:rPr>
              <a:t>3</a:t>
            </a:r>
            <a:r>
              <a:rPr lang="en-US" sz="2400" dirty="0">
                <a:solidFill>
                  <a:srgbClr val="843C0C"/>
                </a:solidFill>
                <a:latin typeface="Century Gothic" panose="020B0502020202020204" pitchFamily="34" charset="0"/>
              </a:rPr>
              <a:t>=0</a:t>
            </a:r>
          </a:p>
        </p:txBody>
      </p:sp>
      <p:cxnSp>
        <p:nvCxnSpPr>
          <p:cNvPr id="49" name="Straight Arrow Connector 48">
            <a:extLst>
              <a:ext uri="{FF2B5EF4-FFF2-40B4-BE49-F238E27FC236}">
                <a16:creationId xmlns:a16="http://schemas.microsoft.com/office/drawing/2014/main" id="{6F65319F-4A5F-470C-B537-19B9C3D3353C}"/>
              </a:ext>
            </a:extLst>
          </p:cNvPr>
          <p:cNvCxnSpPr>
            <a:cxnSpLocks/>
          </p:cNvCxnSpPr>
          <p:nvPr/>
        </p:nvCxnSpPr>
        <p:spPr>
          <a:xfrm flipH="1">
            <a:off x="4522378" y="3548419"/>
            <a:ext cx="1126576" cy="282639"/>
          </a:xfrm>
          <a:prstGeom prst="straightConnector1">
            <a:avLst/>
          </a:prstGeom>
          <a:ln w="50800">
            <a:solidFill>
              <a:schemeClr val="bg2">
                <a:lumMod val="50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BC5868D-964E-4FBB-87E8-72BE079077EE}"/>
              </a:ext>
            </a:extLst>
          </p:cNvPr>
          <p:cNvSpPr>
            <a:spLocks noGrp="1"/>
          </p:cNvSpPr>
          <p:nvPr>
            <p:ph type="sldNum" sz="quarter" idx="12"/>
          </p:nvPr>
        </p:nvSpPr>
        <p:spPr/>
        <p:txBody>
          <a:bodyPr/>
          <a:lstStyle/>
          <a:p>
            <a:fld id="{4E9B5235-1C88-4B82-9FB6-D524BAB47FC3}" type="slidenum">
              <a:rPr lang="en-US" smtClean="0"/>
              <a:t>32</a:t>
            </a:fld>
            <a:endParaRPr lang="en-US"/>
          </a:p>
        </p:txBody>
      </p:sp>
    </p:spTree>
    <p:extLst>
      <p:ext uri="{BB962C8B-B14F-4D97-AF65-F5344CB8AC3E}">
        <p14:creationId xmlns:p14="http://schemas.microsoft.com/office/powerpoint/2010/main" val="2972916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300571"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BP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BP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BP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BP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368959" y="3527075"/>
            <a:ext cx="535724" cy="369332"/>
          </a:xfrm>
          <a:prstGeom prst="rect">
            <a:avLst/>
          </a:prstGeom>
          <a:noFill/>
        </p:spPr>
        <p:txBody>
          <a:bodyPr wrap="none" rtlCol="0">
            <a:spAutoFit/>
          </a:bodyPr>
          <a:lstStyle/>
          <a:p>
            <a:r>
              <a:rPr lang="en-US" dirty="0"/>
              <a:t>180</a:t>
            </a:r>
          </a:p>
        </p:txBody>
      </p:sp>
      <p:sp>
        <p:nvSpPr>
          <p:cNvPr id="31" name="TextBox 30">
            <a:extLst>
              <a:ext uri="{FF2B5EF4-FFF2-40B4-BE49-F238E27FC236}">
                <a16:creationId xmlns:a16="http://schemas.microsoft.com/office/drawing/2014/main" id="{A8D4058B-FB26-40B9-8B79-B997FBC9B76B}"/>
              </a:ext>
            </a:extLst>
          </p:cNvPr>
          <p:cNvSpPr txBox="1"/>
          <p:nvPr/>
        </p:nvSpPr>
        <p:spPr>
          <a:xfrm>
            <a:off x="2433618" y="4258876"/>
            <a:ext cx="535724" cy="369332"/>
          </a:xfrm>
          <a:prstGeom prst="rect">
            <a:avLst/>
          </a:prstGeom>
          <a:noFill/>
        </p:spPr>
        <p:txBody>
          <a:bodyPr wrap="none" rtlCol="0">
            <a:spAutoFit/>
          </a:bodyPr>
          <a:lstStyle/>
          <a:p>
            <a:r>
              <a:rPr lang="en-US" dirty="0"/>
              <a:t>140</a:t>
            </a:r>
          </a:p>
        </p:txBody>
      </p:sp>
      <p:sp>
        <p:nvSpPr>
          <p:cNvPr id="32" name="TextBox 31">
            <a:extLst>
              <a:ext uri="{FF2B5EF4-FFF2-40B4-BE49-F238E27FC236}">
                <a16:creationId xmlns:a16="http://schemas.microsoft.com/office/drawing/2014/main" id="{81365157-8C22-4134-8613-8A98CFEB3916}"/>
              </a:ext>
            </a:extLst>
          </p:cNvPr>
          <p:cNvSpPr txBox="1"/>
          <p:nvPr/>
        </p:nvSpPr>
        <p:spPr>
          <a:xfrm>
            <a:off x="5042307" y="2878890"/>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5042283"/>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38986" y="2523989"/>
            <a:ext cx="500458" cy="400110"/>
          </a:xfrm>
          <a:prstGeom prst="rect">
            <a:avLst/>
          </a:prstGeom>
          <a:noFill/>
        </p:spPr>
        <p:txBody>
          <a:bodyPr wrap="none" rtlCol="0">
            <a:spAutoFit/>
          </a:bodyPr>
          <a:lstStyle/>
          <a:p>
            <a:r>
              <a:rPr lang="en-US" sz="2000" dirty="0">
                <a:solidFill>
                  <a:srgbClr val="843C0C"/>
                </a:solidFill>
              </a:rPr>
              <a:t>– </a:t>
            </a:r>
            <a:r>
              <a:rPr lang="en-US" sz="2000" b="1" dirty="0">
                <a:solidFill>
                  <a:srgbClr val="843C0C"/>
                </a:solidFill>
              </a:rPr>
              <a:t>5</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208967" y="3855364"/>
            <a:ext cx="535724" cy="369332"/>
          </a:xfrm>
          <a:prstGeom prst="rect">
            <a:avLst/>
          </a:prstGeom>
          <a:noFill/>
        </p:spPr>
        <p:txBody>
          <a:bodyPr wrap="none" rtlCol="0">
            <a:spAutoFit/>
          </a:bodyPr>
          <a:lstStyle/>
          <a:p>
            <a:r>
              <a:rPr lang="en-US" dirty="0"/>
              <a:t>170</a:t>
            </a:r>
          </a:p>
        </p:txBody>
      </p:sp>
      <p:sp>
        <p:nvSpPr>
          <p:cNvPr id="38" name="TextBox 37">
            <a:extLst>
              <a:ext uri="{FF2B5EF4-FFF2-40B4-BE49-F238E27FC236}">
                <a16:creationId xmlns:a16="http://schemas.microsoft.com/office/drawing/2014/main" id="{B64F6D28-0E0D-4956-B7B2-E751A47B3408}"/>
              </a:ext>
            </a:extLst>
          </p:cNvPr>
          <p:cNvSpPr txBox="1"/>
          <p:nvPr/>
        </p:nvSpPr>
        <p:spPr>
          <a:xfrm>
            <a:off x="5128634" y="4542334"/>
            <a:ext cx="535724" cy="369332"/>
          </a:xfrm>
          <a:prstGeom prst="rect">
            <a:avLst/>
          </a:prstGeom>
          <a:noFill/>
        </p:spPr>
        <p:txBody>
          <a:bodyPr wrap="none" rtlCol="0">
            <a:spAutoFit/>
          </a:bodyPr>
          <a:lstStyle/>
          <a:p>
            <a:r>
              <a:rPr lang="en-US" dirty="0"/>
              <a:t>130</a:t>
            </a:r>
          </a:p>
        </p:txBody>
      </p:sp>
      <p:sp>
        <p:nvSpPr>
          <p:cNvPr id="39" name="TextBox 38">
            <a:extLst>
              <a:ext uri="{FF2B5EF4-FFF2-40B4-BE49-F238E27FC236}">
                <a16:creationId xmlns:a16="http://schemas.microsoft.com/office/drawing/2014/main" id="{14413E9E-6574-4434-9D25-57A3A37034CB}"/>
              </a:ext>
            </a:extLst>
          </p:cNvPr>
          <p:cNvSpPr txBox="1"/>
          <p:nvPr/>
        </p:nvSpPr>
        <p:spPr>
          <a:xfrm>
            <a:off x="6037746" y="4671956"/>
            <a:ext cx="535724" cy="369332"/>
          </a:xfrm>
          <a:prstGeom prst="rect">
            <a:avLst/>
          </a:prstGeom>
          <a:noFill/>
        </p:spPr>
        <p:txBody>
          <a:bodyPr wrap="none" rtlCol="0">
            <a:spAutoFit/>
          </a:bodyPr>
          <a:lstStyle/>
          <a:p>
            <a:r>
              <a:rPr lang="en-US" dirty="0"/>
              <a:t>125</a:t>
            </a:r>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526046" y="5781726"/>
            <a:ext cx="2296719" cy="584775"/>
          </a:xfrm>
          <a:prstGeom prst="rect">
            <a:avLst/>
          </a:prstGeom>
          <a:noFill/>
        </p:spPr>
        <p:txBody>
          <a:bodyPr wrap="none" rtlCol="0">
            <a:spAutoFit/>
          </a:bodyPr>
          <a:lstStyle/>
          <a:p>
            <a:pPr algn="ctr"/>
            <a:r>
              <a:rPr lang="en-US" sz="1600" dirty="0">
                <a:solidFill>
                  <a:schemeClr val="bg2">
                    <a:lumMod val="25000"/>
                  </a:schemeClr>
                </a:solidFill>
              </a:rPr>
              <a:t>Ave woman BP 40 lower  </a:t>
            </a:r>
            <a:br>
              <a:rPr lang="en-US" sz="1600" dirty="0">
                <a:solidFill>
                  <a:schemeClr val="bg2">
                    <a:lumMod val="25000"/>
                  </a:schemeClr>
                </a:solidFill>
              </a:rPr>
            </a:br>
            <a:r>
              <a:rPr lang="en-US" sz="1600" dirty="0">
                <a:solidFill>
                  <a:schemeClr val="bg2">
                    <a:lumMod val="25000"/>
                  </a:schemeClr>
                </a:solidFill>
              </a:rPr>
              <a:t>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5687044" y="3496878"/>
            <a:ext cx="2908553" cy="584775"/>
          </a:xfrm>
          <a:prstGeom prst="rect">
            <a:avLst/>
          </a:prstGeom>
          <a:noFill/>
        </p:spPr>
        <p:txBody>
          <a:bodyPr wrap="none" rtlCol="0">
            <a:spAutoFit/>
          </a:bodyPr>
          <a:lstStyle/>
          <a:p>
            <a:pPr algn="ctr"/>
            <a:r>
              <a:rPr lang="en-US" sz="1600" dirty="0">
                <a:solidFill>
                  <a:schemeClr val="bg2">
                    <a:lumMod val="25000"/>
                  </a:schemeClr>
                </a:solidFill>
              </a:rPr>
              <a:t>Men taking the pill experienced</a:t>
            </a:r>
            <a:br>
              <a:rPr lang="en-US" sz="1600" dirty="0">
                <a:solidFill>
                  <a:schemeClr val="bg2">
                    <a:lumMod val="25000"/>
                  </a:schemeClr>
                </a:solidFill>
              </a:rPr>
            </a:br>
            <a:r>
              <a:rPr lang="en-US" sz="1600" dirty="0">
                <a:solidFill>
                  <a:schemeClr val="bg2">
                    <a:lumMod val="25000"/>
                  </a:schemeClr>
                </a:solidFill>
              </a:rPr>
              <a:t>10 unit decrease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13" y="3789266"/>
            <a:ext cx="644731"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Expected female BP if the pill had the same effect on them as men (140 – 10 = 130)</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672289" y="5651729"/>
            <a:ext cx="343829" cy="2953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166139" y="5513164"/>
            <a:ext cx="3197524" cy="1015663"/>
          </a:xfrm>
          <a:prstGeom prst="rect">
            <a:avLst/>
          </a:prstGeom>
          <a:noFill/>
        </p:spPr>
        <p:txBody>
          <a:bodyPr wrap="square" rtlCol="0">
            <a:spAutoFit/>
          </a:bodyPr>
          <a:lstStyle/>
          <a:p>
            <a:pPr algn="ctr"/>
            <a:r>
              <a:rPr lang="en-US" sz="2000" dirty="0">
                <a:solidFill>
                  <a:srgbClr val="843C0C"/>
                </a:solidFill>
              </a:rPr>
              <a:t>b3 = – 5</a:t>
            </a:r>
          </a:p>
          <a:p>
            <a:pPr algn="ctr"/>
            <a:r>
              <a:rPr lang="en-US" sz="2000" dirty="0">
                <a:solidFill>
                  <a:schemeClr val="bg2">
                    <a:lumMod val="25000"/>
                  </a:schemeClr>
                </a:solidFill>
              </a:rPr>
              <a:t>The pill has a larger effect on women than men</a:t>
            </a:r>
          </a:p>
        </p:txBody>
      </p:sp>
      <p:sp>
        <p:nvSpPr>
          <p:cNvPr id="59" name="TextBox 58">
            <a:extLst>
              <a:ext uri="{FF2B5EF4-FFF2-40B4-BE49-F238E27FC236}">
                <a16:creationId xmlns:a16="http://schemas.microsoft.com/office/drawing/2014/main" id="{27BAFD9C-B1AB-4034-8CEE-720CAFCCE873}"/>
              </a:ext>
            </a:extLst>
          </p:cNvPr>
          <p:cNvSpPr txBox="1"/>
          <p:nvPr/>
        </p:nvSpPr>
        <p:spPr>
          <a:xfrm>
            <a:off x="915189" y="3002001"/>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44" name="TextBox 43">
            <a:extLst>
              <a:ext uri="{FF2B5EF4-FFF2-40B4-BE49-F238E27FC236}">
                <a16:creationId xmlns:a16="http://schemas.microsoft.com/office/drawing/2014/main" id="{DD01340A-0CBD-4B2C-8989-11B59EE09EFF}"/>
              </a:ext>
            </a:extLst>
          </p:cNvPr>
          <p:cNvSpPr txBox="1"/>
          <p:nvPr/>
        </p:nvSpPr>
        <p:spPr>
          <a:xfrm>
            <a:off x="8949288" y="3757504"/>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differential effects for men and women</a:t>
            </a:r>
          </a:p>
        </p:txBody>
      </p:sp>
      <p:sp>
        <p:nvSpPr>
          <p:cNvPr id="3" name="Slide Number Placeholder 2">
            <a:extLst>
              <a:ext uri="{FF2B5EF4-FFF2-40B4-BE49-F238E27FC236}">
                <a16:creationId xmlns:a16="http://schemas.microsoft.com/office/drawing/2014/main" id="{8784A2A5-8507-4162-A299-CEC99AB84646}"/>
              </a:ext>
            </a:extLst>
          </p:cNvPr>
          <p:cNvSpPr>
            <a:spLocks noGrp="1"/>
          </p:cNvSpPr>
          <p:nvPr>
            <p:ph type="sldNum" sz="quarter" idx="12"/>
          </p:nvPr>
        </p:nvSpPr>
        <p:spPr/>
        <p:txBody>
          <a:bodyPr/>
          <a:lstStyle/>
          <a:p>
            <a:fld id="{4E9B5235-1C88-4B82-9FB6-D524BAB47FC3}" type="slidenum">
              <a:rPr lang="en-US" smtClean="0"/>
              <a:t>33</a:t>
            </a:fld>
            <a:endParaRPr lang="en-US"/>
          </a:p>
        </p:txBody>
      </p:sp>
    </p:spTree>
    <p:extLst>
      <p:ext uri="{BB962C8B-B14F-4D97-AF65-F5344CB8AC3E}">
        <p14:creationId xmlns:p14="http://schemas.microsoft.com/office/powerpoint/2010/main" val="110929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647910"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weight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weight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weight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diet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248422" y="3493776"/>
            <a:ext cx="851965" cy="369332"/>
          </a:xfrm>
          <a:prstGeom prst="rect">
            <a:avLst/>
          </a:prstGeom>
          <a:noFill/>
        </p:spPr>
        <p:txBody>
          <a:bodyPr wrap="none" rtlCol="0">
            <a:spAutoFit/>
          </a:bodyPr>
          <a:lstStyle/>
          <a:p>
            <a:r>
              <a:rPr lang="en-US" dirty="0"/>
              <a:t>180 </a:t>
            </a:r>
            <a:r>
              <a:rPr lang="en-US" dirty="0" err="1"/>
              <a:t>lbs</a:t>
            </a:r>
            <a:endParaRPr lang="en-US" dirty="0"/>
          </a:p>
        </p:txBody>
      </p:sp>
      <p:sp>
        <p:nvSpPr>
          <p:cNvPr id="31" name="TextBox 30">
            <a:extLst>
              <a:ext uri="{FF2B5EF4-FFF2-40B4-BE49-F238E27FC236}">
                <a16:creationId xmlns:a16="http://schemas.microsoft.com/office/drawing/2014/main" id="{A8D4058B-FB26-40B9-8B79-B997FBC9B76B}"/>
              </a:ext>
            </a:extLst>
          </p:cNvPr>
          <p:cNvSpPr txBox="1"/>
          <p:nvPr/>
        </p:nvSpPr>
        <p:spPr>
          <a:xfrm>
            <a:off x="2287515" y="4258876"/>
            <a:ext cx="851965" cy="369332"/>
          </a:xfrm>
          <a:prstGeom prst="rect">
            <a:avLst/>
          </a:prstGeom>
          <a:noFill/>
        </p:spPr>
        <p:txBody>
          <a:bodyPr wrap="none" rtlCol="0">
            <a:spAutoFit/>
          </a:bodyPr>
          <a:lstStyle/>
          <a:p>
            <a:r>
              <a:rPr lang="en-US" dirty="0"/>
              <a:t>140 </a:t>
            </a:r>
            <a:r>
              <a:rPr lang="en-US" dirty="0" err="1"/>
              <a:t>lbs</a:t>
            </a:r>
            <a:endParaRPr lang="en-US" dirty="0"/>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4645120"/>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38986" y="2523989"/>
            <a:ext cx="444352" cy="400110"/>
          </a:xfrm>
          <a:prstGeom prst="rect">
            <a:avLst/>
          </a:prstGeom>
          <a:noFill/>
        </p:spPr>
        <p:txBody>
          <a:bodyPr wrap="none" rtlCol="0">
            <a:spAutoFit/>
          </a:bodyPr>
          <a:lstStyle/>
          <a:p>
            <a:r>
              <a:rPr lang="en-US" sz="2000" b="1" dirty="0">
                <a:solidFill>
                  <a:srgbClr val="843C0C"/>
                </a:solidFill>
              </a:rPr>
              <a:t>10</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050846" y="3855364"/>
            <a:ext cx="851965" cy="369332"/>
          </a:xfrm>
          <a:prstGeom prst="rect">
            <a:avLst/>
          </a:prstGeom>
          <a:noFill/>
        </p:spPr>
        <p:txBody>
          <a:bodyPr wrap="none" rtlCol="0">
            <a:spAutoFit/>
          </a:bodyPr>
          <a:lstStyle/>
          <a:p>
            <a:r>
              <a:rPr lang="en-US" dirty="0"/>
              <a:t>170 </a:t>
            </a:r>
            <a:r>
              <a:rPr lang="en-US" dirty="0" err="1"/>
              <a:t>lbs</a:t>
            </a:r>
            <a:endParaRPr lang="en-US" dirty="0"/>
          </a:p>
        </p:txBody>
      </p:sp>
      <p:sp>
        <p:nvSpPr>
          <p:cNvPr id="38" name="TextBox 37">
            <a:extLst>
              <a:ext uri="{FF2B5EF4-FFF2-40B4-BE49-F238E27FC236}">
                <a16:creationId xmlns:a16="http://schemas.microsoft.com/office/drawing/2014/main" id="{B64F6D28-0E0D-4956-B7B2-E751A47B3408}"/>
              </a:ext>
            </a:extLst>
          </p:cNvPr>
          <p:cNvSpPr txBox="1"/>
          <p:nvPr/>
        </p:nvSpPr>
        <p:spPr>
          <a:xfrm>
            <a:off x="5007828" y="4525175"/>
            <a:ext cx="851965" cy="369332"/>
          </a:xfrm>
          <a:prstGeom prst="rect">
            <a:avLst/>
          </a:prstGeom>
          <a:noFill/>
        </p:spPr>
        <p:txBody>
          <a:bodyPr wrap="none" rtlCol="0">
            <a:spAutoFit/>
          </a:bodyPr>
          <a:lstStyle/>
          <a:p>
            <a:r>
              <a:rPr lang="en-US" dirty="0"/>
              <a:t>130 </a:t>
            </a:r>
            <a:r>
              <a:rPr lang="en-US" dirty="0" err="1"/>
              <a:t>lbs</a:t>
            </a:r>
            <a:endParaRPr lang="en-US" dirty="0"/>
          </a:p>
        </p:txBody>
      </p:sp>
      <p:sp>
        <p:nvSpPr>
          <p:cNvPr id="39" name="TextBox 38">
            <a:extLst>
              <a:ext uri="{FF2B5EF4-FFF2-40B4-BE49-F238E27FC236}">
                <a16:creationId xmlns:a16="http://schemas.microsoft.com/office/drawing/2014/main" id="{14413E9E-6574-4434-9D25-57A3A37034CB}"/>
              </a:ext>
            </a:extLst>
          </p:cNvPr>
          <p:cNvSpPr txBox="1"/>
          <p:nvPr/>
        </p:nvSpPr>
        <p:spPr>
          <a:xfrm>
            <a:off x="5931455" y="4275788"/>
            <a:ext cx="851965" cy="369332"/>
          </a:xfrm>
          <a:prstGeom prst="rect">
            <a:avLst/>
          </a:prstGeom>
          <a:noFill/>
        </p:spPr>
        <p:txBody>
          <a:bodyPr wrap="none" rtlCol="0">
            <a:spAutoFit/>
          </a:bodyPr>
          <a:lstStyle/>
          <a:p>
            <a:r>
              <a:rPr lang="en-US" dirty="0"/>
              <a:t>140 </a:t>
            </a:r>
            <a:r>
              <a:rPr lang="en-US" dirty="0" err="1"/>
              <a:t>lbs</a:t>
            </a:r>
            <a:endParaRPr lang="en-US" dirty="0"/>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698464" y="5781726"/>
            <a:ext cx="1951881" cy="584775"/>
          </a:xfrm>
          <a:prstGeom prst="rect">
            <a:avLst/>
          </a:prstGeom>
          <a:noFill/>
        </p:spPr>
        <p:txBody>
          <a:bodyPr wrap="none" rtlCol="0">
            <a:spAutoFit/>
          </a:bodyPr>
          <a:lstStyle/>
          <a:p>
            <a:pPr algn="ctr"/>
            <a:r>
              <a:rPr lang="en-US" sz="1600" dirty="0">
                <a:solidFill>
                  <a:schemeClr val="bg2">
                    <a:lumMod val="25000"/>
                  </a:schemeClr>
                </a:solidFill>
              </a:rPr>
              <a:t>Ave woman 40 </a:t>
            </a:r>
            <a:r>
              <a:rPr lang="en-US" sz="1600" dirty="0" err="1">
                <a:solidFill>
                  <a:schemeClr val="bg2">
                    <a:lumMod val="25000"/>
                  </a:schemeClr>
                </a:solidFill>
              </a:rPr>
              <a:t>lbs</a:t>
            </a:r>
            <a:r>
              <a:rPr lang="en-US" sz="1600" dirty="0">
                <a:solidFill>
                  <a:schemeClr val="bg2">
                    <a:lumMod val="25000"/>
                  </a:schemeClr>
                </a:solidFill>
              </a:rPr>
              <a:t> </a:t>
            </a:r>
            <a:br>
              <a:rPr lang="en-US" sz="1600" dirty="0">
                <a:solidFill>
                  <a:schemeClr val="bg2">
                    <a:lumMod val="25000"/>
                  </a:schemeClr>
                </a:solidFill>
              </a:rPr>
            </a:br>
            <a:r>
              <a:rPr lang="en-US" sz="1600" dirty="0">
                <a:solidFill>
                  <a:schemeClr val="bg2">
                    <a:lumMod val="25000"/>
                  </a:schemeClr>
                </a:solidFill>
              </a:rPr>
              <a:t>lighter 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6096000" y="3496878"/>
            <a:ext cx="2090637" cy="584775"/>
          </a:xfrm>
          <a:prstGeom prst="rect">
            <a:avLst/>
          </a:prstGeom>
          <a:noFill/>
        </p:spPr>
        <p:txBody>
          <a:bodyPr wrap="none" rtlCol="0">
            <a:spAutoFit/>
          </a:bodyPr>
          <a:lstStyle/>
          <a:p>
            <a:pPr algn="ctr"/>
            <a:r>
              <a:rPr lang="en-US" sz="1600" dirty="0">
                <a:solidFill>
                  <a:schemeClr val="bg2">
                    <a:lumMod val="25000"/>
                  </a:schemeClr>
                </a:solidFill>
              </a:rPr>
              <a:t>Men taking the pill lost</a:t>
            </a:r>
            <a:br>
              <a:rPr lang="en-US" sz="1600" dirty="0">
                <a:solidFill>
                  <a:schemeClr val="bg2">
                    <a:lumMod val="25000"/>
                  </a:schemeClr>
                </a:solidFill>
              </a:rPr>
            </a:br>
            <a:r>
              <a:rPr lang="en-US" sz="1600" dirty="0">
                <a:solidFill>
                  <a:schemeClr val="bg2">
                    <a:lumMod val="25000"/>
                  </a:schemeClr>
                </a:solidFill>
              </a:rPr>
              <a:t>10 </a:t>
            </a:r>
            <a:r>
              <a:rPr lang="en-US" sz="1600" dirty="0" err="1">
                <a:solidFill>
                  <a:schemeClr val="bg2">
                    <a:lumMod val="25000"/>
                  </a:schemeClr>
                </a:solidFill>
              </a:rPr>
              <a:t>lbs</a:t>
            </a:r>
            <a:r>
              <a:rPr lang="en-US" sz="1600" dirty="0">
                <a:solidFill>
                  <a:schemeClr val="bg2">
                    <a:lumMod val="25000"/>
                  </a:schemeClr>
                </a:solidFill>
              </a:rPr>
              <a:t>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07" y="3789266"/>
            <a:ext cx="1053693"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What we expect women to weigh if the pill had the same effect on them as men (140lbs – 10lbs = 130lbs)</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709142" y="5209309"/>
            <a:ext cx="790785" cy="34704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330356" y="5080772"/>
            <a:ext cx="3197524" cy="1323439"/>
          </a:xfrm>
          <a:prstGeom prst="rect">
            <a:avLst/>
          </a:prstGeom>
          <a:noFill/>
        </p:spPr>
        <p:txBody>
          <a:bodyPr wrap="square" rtlCol="0">
            <a:spAutoFit/>
          </a:bodyPr>
          <a:lstStyle/>
          <a:p>
            <a:pPr algn="ctr"/>
            <a:r>
              <a:rPr lang="en-US" sz="2000" dirty="0">
                <a:solidFill>
                  <a:srgbClr val="843C0C"/>
                </a:solidFill>
              </a:rPr>
              <a:t>b3 = 10</a:t>
            </a:r>
          </a:p>
          <a:p>
            <a:pPr algn="ctr"/>
            <a:r>
              <a:rPr lang="en-US" sz="2000" dirty="0">
                <a:solidFill>
                  <a:schemeClr val="bg2">
                    <a:lumMod val="25000"/>
                  </a:schemeClr>
                </a:solidFill>
              </a:rPr>
              <a:t>The pill has no effect on women (b1 and b3 cancel each other out)</a:t>
            </a:r>
          </a:p>
        </p:txBody>
      </p:sp>
      <p:sp>
        <p:nvSpPr>
          <p:cNvPr id="59" name="TextBox 58">
            <a:extLst>
              <a:ext uri="{FF2B5EF4-FFF2-40B4-BE49-F238E27FC236}">
                <a16:creationId xmlns:a16="http://schemas.microsoft.com/office/drawing/2014/main" id="{27BAFD9C-B1AB-4034-8CEE-720CAFCCE873}"/>
              </a:ext>
            </a:extLst>
          </p:cNvPr>
          <p:cNvSpPr txBox="1"/>
          <p:nvPr/>
        </p:nvSpPr>
        <p:spPr>
          <a:xfrm>
            <a:off x="1597678" y="2875001"/>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40" name="TextBox 39">
            <a:extLst>
              <a:ext uri="{FF2B5EF4-FFF2-40B4-BE49-F238E27FC236}">
                <a16:creationId xmlns:a16="http://schemas.microsoft.com/office/drawing/2014/main" id="{C644ED37-82FD-4A8F-977C-3F615F07E640}"/>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differential effects for men and women</a:t>
            </a:r>
          </a:p>
        </p:txBody>
      </p:sp>
      <p:sp>
        <p:nvSpPr>
          <p:cNvPr id="3" name="Slide Number Placeholder 2">
            <a:extLst>
              <a:ext uri="{FF2B5EF4-FFF2-40B4-BE49-F238E27FC236}">
                <a16:creationId xmlns:a16="http://schemas.microsoft.com/office/drawing/2014/main" id="{1A2DF43A-A193-4CDC-89FB-3FFEE6D43F38}"/>
              </a:ext>
            </a:extLst>
          </p:cNvPr>
          <p:cNvSpPr>
            <a:spLocks noGrp="1"/>
          </p:cNvSpPr>
          <p:nvPr>
            <p:ph type="sldNum" sz="quarter" idx="12"/>
          </p:nvPr>
        </p:nvSpPr>
        <p:spPr/>
        <p:txBody>
          <a:bodyPr/>
          <a:lstStyle/>
          <a:p>
            <a:fld id="{4E9B5235-1C88-4B82-9FB6-D524BAB47FC3}" type="slidenum">
              <a:rPr lang="en-US" smtClean="0"/>
              <a:t>34</a:t>
            </a:fld>
            <a:endParaRPr lang="en-US"/>
          </a:p>
        </p:txBody>
      </p:sp>
    </p:spTree>
    <p:extLst>
      <p:ext uri="{BB962C8B-B14F-4D97-AF65-F5344CB8AC3E}">
        <p14:creationId xmlns:p14="http://schemas.microsoft.com/office/powerpoint/2010/main" val="1730795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2786411" y="1221507"/>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nvGrpSpPr>
          <p:cNvPr id="2" name="Group 1">
            <a:extLst>
              <a:ext uri="{FF2B5EF4-FFF2-40B4-BE49-F238E27FC236}">
                <a16:creationId xmlns:a16="http://schemas.microsoft.com/office/drawing/2014/main" id="{9E7D3F2F-5357-4911-8B63-869A46585AC4}"/>
              </a:ext>
            </a:extLst>
          </p:cNvPr>
          <p:cNvGrpSpPr/>
          <p:nvPr/>
        </p:nvGrpSpPr>
        <p:grpSpPr>
          <a:xfrm>
            <a:off x="2022675" y="2014601"/>
            <a:ext cx="4820895" cy="4204112"/>
            <a:chOff x="2022675" y="2014601"/>
            <a:chExt cx="4820895" cy="4204112"/>
          </a:xfrm>
        </p:grpSpPr>
        <p:sp>
          <p:nvSpPr>
            <p:cNvPr id="3" name="Oval 2">
              <a:extLst>
                <a:ext uri="{FF2B5EF4-FFF2-40B4-BE49-F238E27FC236}">
                  <a16:creationId xmlns:a16="http://schemas.microsoft.com/office/drawing/2014/main" id="{EB6EEA7D-DBE0-4F7B-9731-BB09C057F60D}"/>
                </a:ext>
              </a:extLst>
            </p:cNvPr>
            <p:cNvSpPr/>
            <p:nvPr/>
          </p:nvSpPr>
          <p:spPr>
            <a:xfrm>
              <a:off x="2563208" y="259937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4326841" y="2599376"/>
              <a:ext cx="679269" cy="661851"/>
            </a:xfrm>
            <a:prstGeom prst="ellipse">
              <a:avLst/>
            </a:prstGeom>
            <a:solidFill>
              <a:srgbClr val="843C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2563208" y="412337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5611486" y="5156752"/>
              <a:ext cx="679269" cy="661851"/>
            </a:xfrm>
            <a:prstGeom prst="ellipse">
              <a:avLst/>
            </a:prstGeom>
            <a:solidFill>
              <a:srgbClr val="843C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3317162" y="2930301"/>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5006109" y="4695241"/>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2902842" y="3315656"/>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2022675" y="2014601"/>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3381814" y="220066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2192492" y="331565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5611486" y="4310494"/>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4326840" y="4123376"/>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4079388" y="4791912"/>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2</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4678122" y="3315655"/>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3317161" y="4468155"/>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5346044" y="5818603"/>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3</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gr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5098473" y="2930301"/>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7599115" y="1848285"/>
            <a:ext cx="2817091" cy="4524315"/>
          </a:xfrm>
          <a:prstGeom prst="rect">
            <a:avLst/>
          </a:prstGeom>
          <a:noFill/>
        </p:spPr>
        <p:txBody>
          <a:bodyPr wrap="square" rtlCol="0">
            <a:spAutoFit/>
          </a:bodyPr>
          <a:lstStyle/>
          <a:p>
            <a:pPr algn="ctr"/>
            <a:r>
              <a:rPr lang="en-US" dirty="0">
                <a:solidFill>
                  <a:schemeClr val="bg2">
                    <a:lumMod val="50000"/>
                  </a:schemeClr>
                </a:solidFill>
              </a:rPr>
              <a:t>To create the counterfactual we start we use the female dummy to adjust for differences between men and women, and we use the treatment effect experienced by men to determine the final BP of women if they respond to the medication the same as men. </a:t>
            </a:r>
          </a:p>
          <a:p>
            <a:pPr algn="ctr"/>
            <a:endParaRPr lang="en-US" dirty="0">
              <a:solidFill>
                <a:schemeClr val="bg2">
                  <a:lumMod val="50000"/>
                </a:schemeClr>
              </a:solidFill>
            </a:endParaRPr>
          </a:p>
          <a:p>
            <a:pPr algn="ctr"/>
            <a:r>
              <a:rPr lang="en-US" dirty="0">
                <a:solidFill>
                  <a:schemeClr val="bg2">
                    <a:lumMod val="50000"/>
                  </a:schemeClr>
                </a:solidFill>
              </a:rPr>
              <a:t>The interaction treat*female tells us if women respond differently to the treatment (b3≠0). </a:t>
            </a:r>
          </a:p>
        </p:txBody>
      </p:sp>
      <p:sp>
        <p:nvSpPr>
          <p:cNvPr id="30" name="TextBox 29">
            <a:extLst>
              <a:ext uri="{FF2B5EF4-FFF2-40B4-BE49-F238E27FC236}">
                <a16:creationId xmlns:a16="http://schemas.microsoft.com/office/drawing/2014/main" id="{44069809-CBF1-4851-B930-94B568698528}"/>
              </a:ext>
            </a:extLst>
          </p:cNvPr>
          <p:cNvSpPr txBox="1"/>
          <p:nvPr/>
        </p:nvSpPr>
        <p:spPr>
          <a:xfrm>
            <a:off x="3101200" y="625804"/>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1" name="TextBox 30">
            <a:extLst>
              <a:ext uri="{FF2B5EF4-FFF2-40B4-BE49-F238E27FC236}">
                <a16:creationId xmlns:a16="http://schemas.microsoft.com/office/drawing/2014/main" id="{53770C03-24C4-4C71-B735-E19376F63189}"/>
              </a:ext>
            </a:extLst>
          </p:cNvPr>
          <p:cNvSpPr txBox="1"/>
          <p:nvPr/>
        </p:nvSpPr>
        <p:spPr>
          <a:xfrm>
            <a:off x="3485195" y="314554"/>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2" name="TextBox 31">
            <a:extLst>
              <a:ext uri="{FF2B5EF4-FFF2-40B4-BE49-F238E27FC236}">
                <a16:creationId xmlns:a16="http://schemas.microsoft.com/office/drawing/2014/main" id="{7E2FB25D-C616-4282-8F05-C6A41B4CFFCB}"/>
              </a:ext>
            </a:extLst>
          </p:cNvPr>
          <p:cNvSpPr txBox="1"/>
          <p:nvPr/>
        </p:nvSpPr>
        <p:spPr>
          <a:xfrm>
            <a:off x="5254157" y="288627"/>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3" name="TextBox 32">
            <a:extLst>
              <a:ext uri="{FF2B5EF4-FFF2-40B4-BE49-F238E27FC236}">
                <a16:creationId xmlns:a16="http://schemas.microsoft.com/office/drawing/2014/main" id="{AE014205-BA25-4F4B-82C9-09406203E5A4}"/>
              </a:ext>
            </a:extLst>
          </p:cNvPr>
          <p:cNvSpPr txBox="1"/>
          <p:nvPr/>
        </p:nvSpPr>
        <p:spPr>
          <a:xfrm>
            <a:off x="4236499" y="297372"/>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4" name="TextBox 33">
            <a:extLst>
              <a:ext uri="{FF2B5EF4-FFF2-40B4-BE49-F238E27FC236}">
                <a16:creationId xmlns:a16="http://schemas.microsoft.com/office/drawing/2014/main" id="{17476AEF-1B72-4500-AC99-0F5B0C0A5D40}"/>
              </a:ext>
            </a:extLst>
          </p:cNvPr>
          <p:cNvSpPr txBox="1"/>
          <p:nvPr/>
        </p:nvSpPr>
        <p:spPr>
          <a:xfrm>
            <a:off x="6197625" y="267713"/>
            <a:ext cx="470000" cy="369332"/>
          </a:xfrm>
          <a:prstGeom prst="rect">
            <a:avLst/>
          </a:prstGeom>
          <a:noFill/>
        </p:spPr>
        <p:txBody>
          <a:bodyPr wrap="none" rtlCol="0">
            <a:spAutoFit/>
          </a:bodyPr>
          <a:lstStyle/>
          <a:p>
            <a:r>
              <a:rPr lang="en-US" dirty="0">
                <a:solidFill>
                  <a:srgbClr val="843C0C"/>
                </a:solidFill>
              </a:rPr>
              <a:t>– </a:t>
            </a:r>
            <a:r>
              <a:rPr lang="en-US" b="1" dirty="0">
                <a:solidFill>
                  <a:srgbClr val="843C0C"/>
                </a:solidFill>
              </a:rPr>
              <a:t>5</a:t>
            </a:r>
          </a:p>
        </p:txBody>
      </p:sp>
      <p:sp>
        <p:nvSpPr>
          <p:cNvPr id="35" name="TextBox 34">
            <a:extLst>
              <a:ext uri="{FF2B5EF4-FFF2-40B4-BE49-F238E27FC236}">
                <a16:creationId xmlns:a16="http://schemas.microsoft.com/office/drawing/2014/main" id="{73A63F4E-561D-4C98-A043-1B1761D26CDD}"/>
              </a:ext>
            </a:extLst>
          </p:cNvPr>
          <p:cNvSpPr txBox="1"/>
          <p:nvPr/>
        </p:nvSpPr>
        <p:spPr>
          <a:xfrm>
            <a:off x="402532" y="482745"/>
            <a:ext cx="2955637" cy="461665"/>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Model:</a:t>
            </a:r>
          </a:p>
        </p:txBody>
      </p:sp>
      <p:sp>
        <p:nvSpPr>
          <p:cNvPr id="7" name="Slide Number Placeholder 6">
            <a:extLst>
              <a:ext uri="{FF2B5EF4-FFF2-40B4-BE49-F238E27FC236}">
                <a16:creationId xmlns:a16="http://schemas.microsoft.com/office/drawing/2014/main" id="{5391F113-50C0-4FB0-86AE-754D45B69C74}"/>
              </a:ext>
            </a:extLst>
          </p:cNvPr>
          <p:cNvSpPr>
            <a:spLocks noGrp="1"/>
          </p:cNvSpPr>
          <p:nvPr>
            <p:ph type="sldNum" sz="quarter" idx="12"/>
          </p:nvPr>
        </p:nvSpPr>
        <p:spPr/>
        <p:txBody>
          <a:bodyPr/>
          <a:lstStyle/>
          <a:p>
            <a:fld id="{4E9B5235-1C88-4B82-9FB6-D524BAB47FC3}" type="slidenum">
              <a:rPr lang="en-US" smtClean="0"/>
              <a:t>35</a:t>
            </a:fld>
            <a:endParaRPr lang="en-US"/>
          </a:p>
        </p:txBody>
      </p:sp>
    </p:spTree>
    <p:extLst>
      <p:ext uri="{BB962C8B-B14F-4D97-AF65-F5344CB8AC3E}">
        <p14:creationId xmlns:p14="http://schemas.microsoft.com/office/powerpoint/2010/main" val="1547282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529165220"/>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solidFill>
                            <a:schemeClr val="accent1"/>
                          </a:solidFill>
                        </a:rPr>
                        <a:t>A</a:t>
                      </a:r>
                    </a:p>
                  </a:txBody>
                  <a:tcPr/>
                </a:tc>
                <a:tc>
                  <a:txBody>
                    <a:bodyPr/>
                    <a:lstStyle/>
                    <a:p>
                      <a:pPr algn="ctr"/>
                      <a:r>
                        <a:rPr lang="en-US" dirty="0">
                          <a:solidFill>
                            <a:schemeClr val="accent1"/>
                          </a:solidFill>
                        </a:rPr>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solidFill>
                            <a:srgbClr val="843C0C"/>
                          </a:solidFill>
                        </a:rPr>
                        <a:t>C</a:t>
                      </a:r>
                    </a:p>
                  </a:txBody>
                  <a:tcPr/>
                </a:tc>
                <a:tc>
                  <a:txBody>
                    <a:bodyPr/>
                    <a:lstStyle/>
                    <a:p>
                      <a:pPr algn="ctr"/>
                      <a:r>
                        <a:rPr lang="en-US" dirty="0">
                          <a:solidFill>
                            <a:srgbClr val="843C0C"/>
                          </a:solidFill>
                        </a:rPr>
                        <a:t>D</a:t>
                      </a:r>
                    </a:p>
                  </a:txBody>
                  <a:tcPr/>
                </a:tc>
                <a:extLst>
                  <a:ext uri="{0D108BD9-81ED-4DB2-BD59-A6C34878D82A}">
                    <a16:rowId xmlns:a16="http://schemas.microsoft.com/office/drawing/2014/main" val="1031464782"/>
                  </a:ext>
                </a:extLst>
              </a:tr>
            </a:tbl>
          </a:graphicData>
        </a:graphic>
      </p:graphicFrame>
      <p:sp>
        <p:nvSpPr>
          <p:cNvPr id="43" name="TextBox 42">
            <a:extLst>
              <a:ext uri="{FF2B5EF4-FFF2-40B4-BE49-F238E27FC236}">
                <a16:creationId xmlns:a16="http://schemas.microsoft.com/office/drawing/2014/main" id="{E47173CC-AF19-4C4A-84BE-239B2D4EAF2E}"/>
              </a:ext>
            </a:extLst>
          </p:cNvPr>
          <p:cNvSpPr txBox="1"/>
          <p:nvPr/>
        </p:nvSpPr>
        <p:spPr>
          <a:xfrm>
            <a:off x="2130803" y="134946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44" name="TextBox 43">
            <a:extLst>
              <a:ext uri="{FF2B5EF4-FFF2-40B4-BE49-F238E27FC236}">
                <a16:creationId xmlns:a16="http://schemas.microsoft.com/office/drawing/2014/main" id="{ABDEF709-6077-4B24-BA7A-9EF8D301E31C}"/>
              </a:ext>
            </a:extLst>
          </p:cNvPr>
          <p:cNvSpPr txBox="1"/>
          <p:nvPr/>
        </p:nvSpPr>
        <p:spPr>
          <a:xfrm>
            <a:off x="6397300"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(75)</a:t>
            </a:r>
          </a:p>
        </p:txBody>
      </p:sp>
      <p:sp>
        <p:nvSpPr>
          <p:cNvPr id="45" name="TextBox 44">
            <a:extLst>
              <a:ext uri="{FF2B5EF4-FFF2-40B4-BE49-F238E27FC236}">
                <a16:creationId xmlns:a16="http://schemas.microsoft.com/office/drawing/2014/main" id="{D1578304-AA0A-4A1A-A2D2-0FE019F22935}"/>
              </a:ext>
            </a:extLst>
          </p:cNvPr>
          <p:cNvSpPr txBox="1"/>
          <p:nvPr/>
        </p:nvSpPr>
        <p:spPr>
          <a:xfrm>
            <a:off x="6891734"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(-18)</a:t>
            </a:r>
          </a:p>
        </p:txBody>
      </p:sp>
      <p:sp>
        <p:nvSpPr>
          <p:cNvPr id="46" name="TextBox 45">
            <a:extLst>
              <a:ext uri="{FF2B5EF4-FFF2-40B4-BE49-F238E27FC236}">
                <a16:creationId xmlns:a16="http://schemas.microsoft.com/office/drawing/2014/main" id="{5FA01FAD-3B7D-45E9-AF34-98A0ABE51996}"/>
              </a:ext>
            </a:extLst>
          </p:cNvPr>
          <p:cNvSpPr txBox="1"/>
          <p:nvPr/>
        </p:nvSpPr>
        <p:spPr>
          <a:xfrm>
            <a:off x="7757290" y="1244534"/>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(0)</a:t>
            </a:r>
          </a:p>
        </p:txBody>
      </p:sp>
      <p:sp>
        <p:nvSpPr>
          <p:cNvPr id="47" name="TextBox 46">
            <a:extLst>
              <a:ext uri="{FF2B5EF4-FFF2-40B4-BE49-F238E27FC236}">
                <a16:creationId xmlns:a16="http://schemas.microsoft.com/office/drawing/2014/main" id="{C249046C-890D-4BA5-AC5D-5CD3C5C7D132}"/>
              </a:ext>
            </a:extLst>
          </p:cNvPr>
          <p:cNvSpPr txBox="1"/>
          <p:nvPr/>
        </p:nvSpPr>
        <p:spPr>
          <a:xfrm>
            <a:off x="8591956"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(9)</a:t>
            </a:r>
          </a:p>
        </p:txBody>
      </p:sp>
      <p:graphicFrame>
        <p:nvGraphicFramePr>
          <p:cNvPr id="48" name="Table 47">
            <a:extLst>
              <a:ext uri="{FF2B5EF4-FFF2-40B4-BE49-F238E27FC236}">
                <a16:creationId xmlns:a16="http://schemas.microsoft.com/office/drawing/2014/main" id="{CD85EA20-008A-4C5F-BD4A-1F14B17FC6FA}"/>
              </a:ext>
            </a:extLst>
          </p:cNvPr>
          <p:cNvGraphicFramePr>
            <a:graphicFrameLocks noGrp="1"/>
          </p:cNvGraphicFramePr>
          <p:nvPr>
            <p:extLst>
              <p:ext uri="{D42A27DB-BD31-4B8C-83A1-F6EECF244321}">
                <p14:modId xmlns:p14="http://schemas.microsoft.com/office/powerpoint/2010/main" val="2766383130"/>
              </p:ext>
            </p:extLst>
          </p:nvPr>
        </p:nvGraphicFramePr>
        <p:xfrm>
          <a:off x="849153" y="180118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49" name="TextBox 48">
            <a:extLst>
              <a:ext uri="{FF2B5EF4-FFF2-40B4-BE49-F238E27FC236}">
                <a16:creationId xmlns:a16="http://schemas.microsoft.com/office/drawing/2014/main" id="{D5B9A0BC-F287-4B28-ABAF-2BC9A266DC3A}"/>
              </a:ext>
            </a:extLst>
          </p:cNvPr>
          <p:cNvSpPr txBox="1"/>
          <p:nvPr/>
        </p:nvSpPr>
        <p:spPr>
          <a:xfrm>
            <a:off x="5979385" y="1509089"/>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50" name="TextBox 49">
            <a:extLst>
              <a:ext uri="{FF2B5EF4-FFF2-40B4-BE49-F238E27FC236}">
                <a16:creationId xmlns:a16="http://schemas.microsoft.com/office/drawing/2014/main" id="{15C78384-B332-438E-89E3-E6B5520D0BB6}"/>
              </a:ext>
            </a:extLst>
          </p:cNvPr>
          <p:cNvSpPr txBox="1"/>
          <p:nvPr/>
        </p:nvSpPr>
        <p:spPr>
          <a:xfrm>
            <a:off x="5417315" y="2550233"/>
            <a:ext cx="4658648" cy="307777"/>
          </a:xfrm>
          <a:prstGeom prst="rect">
            <a:avLst/>
          </a:prstGeom>
          <a:noFill/>
        </p:spPr>
        <p:txBody>
          <a:bodyPr wrap="none" rtlCol="0">
            <a:spAutoFit/>
          </a:bodyPr>
          <a:lstStyle/>
          <a:p>
            <a:r>
              <a:rPr lang="en-US" sz="1400" b="1" dirty="0">
                <a:solidFill>
                  <a:srgbClr val="843C0C"/>
                </a:solidFill>
                <a:latin typeface="Century Gothic" panose="020B0502020202020204" pitchFamily="34" charset="0"/>
              </a:rPr>
              <a:t>D: </a:t>
            </a:r>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+b</a:t>
            </a:r>
            <a:r>
              <a:rPr lang="en-US" sz="1400" baseline="-25000" dirty="0">
                <a:latin typeface="Century Gothic" panose="020B0502020202020204" pitchFamily="34" charset="0"/>
              </a:rPr>
              <a:t>1</a:t>
            </a:r>
            <a:r>
              <a:rPr lang="en-US" sz="1400" dirty="0">
                <a:latin typeface="Century Gothic" panose="020B0502020202020204" pitchFamily="34" charset="0"/>
              </a:rPr>
              <a:t>+b</a:t>
            </a:r>
            <a:r>
              <a:rPr lang="en-US" sz="1400" baseline="-25000" dirty="0">
                <a:latin typeface="Century Gothic" panose="020B0502020202020204" pitchFamily="34" charset="0"/>
              </a:rPr>
              <a:t>2</a:t>
            </a:r>
            <a:r>
              <a:rPr lang="en-US" sz="1400" dirty="0">
                <a:latin typeface="Century Gothic" panose="020B0502020202020204" pitchFamily="34" charset="0"/>
              </a:rPr>
              <a:t>+b</a:t>
            </a:r>
            <a:r>
              <a:rPr lang="en-US" sz="1400" baseline="-25000" dirty="0">
                <a:latin typeface="Century Gothic" panose="020B0502020202020204" pitchFamily="34" charset="0"/>
              </a:rPr>
              <a:t>3</a:t>
            </a:r>
            <a:r>
              <a:rPr lang="en-US" sz="1400" dirty="0">
                <a:latin typeface="Century Gothic" panose="020B0502020202020204" pitchFamily="34" charset="0"/>
              </a:rPr>
              <a:t> = </a:t>
            </a:r>
            <a:r>
              <a:rPr lang="en-US" sz="1400" dirty="0">
                <a:solidFill>
                  <a:srgbClr val="843C0C"/>
                </a:solidFill>
                <a:latin typeface="Century Gothic" panose="020B0502020202020204" pitchFamily="34" charset="0"/>
              </a:rPr>
              <a:t>75 – 18 + 0 + 9 =</a:t>
            </a:r>
            <a:r>
              <a:rPr lang="en-US" sz="1400" b="1" dirty="0">
                <a:solidFill>
                  <a:srgbClr val="843C0C"/>
                </a:solidFill>
                <a:latin typeface="Century Gothic" panose="020B0502020202020204" pitchFamily="34" charset="0"/>
              </a:rPr>
              <a:t> 66       </a:t>
            </a:r>
            <a:r>
              <a:rPr lang="en-US" sz="1400" dirty="0">
                <a:solidFill>
                  <a:schemeClr val="tx1">
                    <a:lumMod val="65000"/>
                    <a:lumOff val="35000"/>
                  </a:schemeClr>
                </a:solidFill>
                <a:latin typeface="Century Gothic" panose="020B0502020202020204" pitchFamily="34" charset="0"/>
              </a:rPr>
              <a:t>(urban TFA)</a:t>
            </a:r>
          </a:p>
        </p:txBody>
      </p:sp>
      <p:sp>
        <p:nvSpPr>
          <p:cNvPr id="51" name="TextBox 50">
            <a:extLst>
              <a:ext uri="{FF2B5EF4-FFF2-40B4-BE49-F238E27FC236}">
                <a16:creationId xmlns:a16="http://schemas.microsoft.com/office/drawing/2014/main" id="{EACCB068-7C89-44F2-A330-8A77CEF82AFA}"/>
              </a:ext>
            </a:extLst>
          </p:cNvPr>
          <p:cNvSpPr txBox="1"/>
          <p:nvPr/>
        </p:nvSpPr>
        <p:spPr>
          <a:xfrm>
            <a:off x="5417315" y="1970364"/>
            <a:ext cx="3865161" cy="307777"/>
          </a:xfrm>
          <a:prstGeom prst="rect">
            <a:avLst/>
          </a:prstGeom>
          <a:noFill/>
        </p:spPr>
        <p:txBody>
          <a:bodyPr wrap="none" rtlCol="0">
            <a:spAutoFit/>
          </a:bodyPr>
          <a:lstStyle/>
          <a:p>
            <a:r>
              <a:rPr lang="en-US" sz="1400" b="1" dirty="0">
                <a:solidFill>
                  <a:srgbClr val="843C0C"/>
                </a:solidFill>
                <a:latin typeface="Century Gothic" panose="020B0502020202020204" pitchFamily="34" charset="0"/>
              </a:rPr>
              <a:t>C: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 </a:t>
            </a:r>
            <a:r>
              <a:rPr lang="en-US" sz="1400" dirty="0">
                <a:solidFill>
                  <a:srgbClr val="843C0C"/>
                </a:solidFill>
                <a:latin typeface="Century Gothic" panose="020B0502020202020204" pitchFamily="34" charset="0"/>
              </a:rPr>
              <a:t>75 + 0 = </a:t>
            </a:r>
            <a:r>
              <a:rPr lang="en-US" sz="1400" b="1" dirty="0">
                <a:solidFill>
                  <a:srgbClr val="843C0C"/>
                </a:solidFill>
                <a:latin typeface="Century Gothic" panose="020B0502020202020204" pitchFamily="34" charset="0"/>
              </a:rPr>
              <a:t>75 </a:t>
            </a:r>
            <a:r>
              <a:rPr lang="en-US" sz="1400" dirty="0">
                <a:solidFill>
                  <a:srgbClr val="843C0C"/>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52" name="TextBox 51">
            <a:extLst>
              <a:ext uri="{FF2B5EF4-FFF2-40B4-BE49-F238E27FC236}">
                <a16:creationId xmlns:a16="http://schemas.microsoft.com/office/drawing/2014/main" id="{993CF938-2BA7-4A8E-B974-E05C60C217FA}"/>
              </a:ext>
            </a:extLst>
          </p:cNvPr>
          <p:cNvSpPr txBox="1"/>
          <p:nvPr/>
        </p:nvSpPr>
        <p:spPr>
          <a:xfrm>
            <a:off x="5427797" y="2857452"/>
            <a:ext cx="3704860" cy="307777"/>
          </a:xfrm>
          <a:prstGeom prst="rect">
            <a:avLst/>
          </a:prstGeom>
          <a:noFill/>
        </p:spPr>
        <p:txBody>
          <a:bodyPr wrap="none" rtlCol="0">
            <a:spAutoFit/>
          </a:bodyPr>
          <a:lstStyle/>
          <a:p>
            <a:r>
              <a:rPr lang="en-US" sz="1400" b="1" dirty="0">
                <a:solidFill>
                  <a:schemeClr val="accent1"/>
                </a:solidFill>
                <a:latin typeface="Century Gothic" panose="020B0502020202020204" pitchFamily="34" charset="0"/>
              </a:rPr>
              <a:t>B: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chemeClr val="accent1"/>
                </a:solidFill>
                <a:latin typeface="Century Gothic" panose="020B0502020202020204" pitchFamily="34" charset="0"/>
              </a:rPr>
              <a:t>75 – 18 =</a:t>
            </a:r>
            <a:r>
              <a:rPr lang="en-US" sz="1400" b="1" dirty="0">
                <a:solidFill>
                  <a:schemeClr val="accent1"/>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53" name="TextBox 52">
            <a:extLst>
              <a:ext uri="{FF2B5EF4-FFF2-40B4-BE49-F238E27FC236}">
                <a16:creationId xmlns:a16="http://schemas.microsoft.com/office/drawing/2014/main" id="{96DE87E8-35EE-4105-99F4-0F17EBC6E137}"/>
              </a:ext>
            </a:extLst>
          </p:cNvPr>
          <p:cNvSpPr txBox="1"/>
          <p:nvPr/>
        </p:nvSpPr>
        <p:spPr>
          <a:xfrm>
            <a:off x="5417315" y="2260299"/>
            <a:ext cx="4565673" cy="307777"/>
          </a:xfrm>
          <a:prstGeom prst="rect">
            <a:avLst/>
          </a:prstGeom>
          <a:noFill/>
        </p:spPr>
        <p:txBody>
          <a:bodyPr wrap="none" rtlCol="0">
            <a:spAutoFit/>
          </a:bodyPr>
          <a:lstStyle/>
          <a:p>
            <a:r>
              <a:rPr lang="en-US" sz="1400" b="1" dirty="0">
                <a:solidFill>
                  <a:schemeClr val="accent1"/>
                </a:solidFill>
                <a:latin typeface="Century Gothic" panose="020B0502020202020204" pitchFamily="34" charset="0"/>
              </a:rPr>
              <a:t>A: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 </a:t>
            </a:r>
            <a:r>
              <a:rPr lang="en-US" sz="1400" b="1" dirty="0">
                <a:solidFill>
                  <a:schemeClr val="accent1"/>
                </a:solidFill>
                <a:latin typeface="Century Gothic" panose="020B0502020202020204" pitchFamily="34" charset="0"/>
              </a:rPr>
              <a:t>75</a:t>
            </a:r>
            <a:r>
              <a:rPr lang="en-US" sz="1400" b="1"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pic>
        <p:nvPicPr>
          <p:cNvPr id="2" name="Picture 1">
            <a:extLst>
              <a:ext uri="{FF2B5EF4-FFF2-40B4-BE49-F238E27FC236}">
                <a16:creationId xmlns:a16="http://schemas.microsoft.com/office/drawing/2014/main" id="{0AD8A27E-0C67-4D2A-ADB2-CA6D57E2B4AC}"/>
              </a:ext>
            </a:extLst>
          </p:cNvPr>
          <p:cNvPicPr>
            <a:picLocks noChangeAspect="1"/>
          </p:cNvPicPr>
          <p:nvPr/>
        </p:nvPicPr>
        <p:blipFill>
          <a:blip r:embed="rId2"/>
          <a:stretch>
            <a:fillRect/>
          </a:stretch>
        </p:blipFill>
        <p:spPr>
          <a:xfrm>
            <a:off x="7996123" y="3545204"/>
            <a:ext cx="3581236" cy="3159914"/>
          </a:xfrm>
          <a:prstGeom prst="rect">
            <a:avLst/>
          </a:prstGeom>
        </p:spPr>
      </p:pic>
      <p:sp>
        <p:nvSpPr>
          <p:cNvPr id="71" name="TextBox 70">
            <a:extLst>
              <a:ext uri="{FF2B5EF4-FFF2-40B4-BE49-F238E27FC236}">
                <a16:creationId xmlns:a16="http://schemas.microsoft.com/office/drawing/2014/main" id="{A9F23DA5-B84F-4460-BA03-76659A1FF7D3}"/>
              </a:ext>
            </a:extLst>
          </p:cNvPr>
          <p:cNvSpPr txBox="1"/>
          <p:nvPr/>
        </p:nvSpPr>
        <p:spPr>
          <a:xfrm>
            <a:off x="5833604" y="402556"/>
            <a:ext cx="4325037" cy="461665"/>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Back to the TFT example:</a:t>
            </a:r>
          </a:p>
        </p:txBody>
      </p:sp>
      <p:sp>
        <p:nvSpPr>
          <p:cNvPr id="3" name="TextBox 2">
            <a:extLst>
              <a:ext uri="{FF2B5EF4-FFF2-40B4-BE49-F238E27FC236}">
                <a16:creationId xmlns:a16="http://schemas.microsoft.com/office/drawing/2014/main" id="{479AE7A6-2150-434C-A294-36EC3C735CE1}"/>
              </a:ext>
            </a:extLst>
          </p:cNvPr>
          <p:cNvSpPr txBox="1"/>
          <p:nvPr/>
        </p:nvSpPr>
        <p:spPr>
          <a:xfrm>
            <a:off x="650869" y="3555937"/>
            <a:ext cx="6240865" cy="3108543"/>
          </a:xfrm>
          <a:prstGeom prst="rect">
            <a:avLst/>
          </a:prstGeom>
          <a:noFill/>
        </p:spPr>
        <p:txBody>
          <a:bodyPr wrap="square" rtlCol="0">
            <a:spAutoFit/>
          </a:bodyPr>
          <a:lstStyle/>
          <a:p>
            <a:r>
              <a:rPr lang="en-US" sz="1400" dirty="0"/>
              <a:t>If we use regular suburban teachers as the reference group that allows us to answer the questions in our study because the two hypotheses we are about are:</a:t>
            </a:r>
          </a:p>
          <a:p>
            <a:endParaRPr lang="en-US" sz="1400" dirty="0"/>
          </a:p>
          <a:p>
            <a:r>
              <a:rPr lang="en-US" sz="1400" dirty="0"/>
              <a:t>Do TFA teachers perform better in suburban settings? </a:t>
            </a:r>
          </a:p>
          <a:p>
            <a:r>
              <a:rPr lang="en-US" sz="1400" dirty="0"/>
              <a:t>Do TFA teachers perform better in urban settings? </a:t>
            </a:r>
          </a:p>
          <a:p>
            <a:endParaRPr lang="en-US" sz="1400" dirty="0"/>
          </a:p>
          <a:p>
            <a:r>
              <a:rPr lang="en-US" sz="1400" dirty="0"/>
              <a:t>Note that by using the urban and TFA dummy variables we get:</a:t>
            </a:r>
          </a:p>
          <a:p>
            <a:endParaRPr lang="en-US" sz="1400" dirty="0"/>
          </a:p>
          <a:p>
            <a:r>
              <a:rPr lang="en-US" sz="1400" dirty="0"/>
              <a:t>b2 = tests whether TFA teachers do better in suburban schools</a:t>
            </a:r>
          </a:p>
          <a:p>
            <a:r>
              <a:rPr lang="en-US" sz="1400" dirty="0"/>
              <a:t>b3 = tests whether TFA teachers do better than expected in urban schools (expected meaning they perform at the same deficit as regular teachers)</a:t>
            </a:r>
          </a:p>
          <a:p>
            <a:endParaRPr lang="en-US" sz="1400" dirty="0"/>
          </a:p>
          <a:p>
            <a:r>
              <a:rPr lang="en-US" sz="1400" b="1" dirty="0"/>
              <a:t>b3 is not a direct test of group means B=D. It’s a test of D=counterfactual D (performance of TFA teachers if no differences in urban schools)</a:t>
            </a:r>
          </a:p>
        </p:txBody>
      </p:sp>
      <p:sp>
        <p:nvSpPr>
          <p:cNvPr id="4" name="Slide Number Placeholder 3">
            <a:extLst>
              <a:ext uri="{FF2B5EF4-FFF2-40B4-BE49-F238E27FC236}">
                <a16:creationId xmlns:a16="http://schemas.microsoft.com/office/drawing/2014/main" id="{3C21CD09-FE07-499B-B37B-8DF16F14D63A}"/>
              </a:ext>
            </a:extLst>
          </p:cNvPr>
          <p:cNvSpPr>
            <a:spLocks noGrp="1"/>
          </p:cNvSpPr>
          <p:nvPr>
            <p:ph type="sldNum" sz="quarter" idx="12"/>
          </p:nvPr>
        </p:nvSpPr>
        <p:spPr>
          <a:xfrm>
            <a:off x="9282476" y="6492875"/>
            <a:ext cx="2743200" cy="365125"/>
          </a:xfrm>
        </p:spPr>
        <p:txBody>
          <a:bodyPr/>
          <a:lstStyle/>
          <a:p>
            <a:fld id="{4E9B5235-1C88-4B82-9FB6-D524BAB47FC3}" type="slidenum">
              <a:rPr lang="en-US" smtClean="0"/>
              <a:t>36</a:t>
            </a:fld>
            <a:endParaRPr lang="en-US" dirty="0"/>
          </a:p>
        </p:txBody>
      </p:sp>
    </p:spTree>
    <p:extLst>
      <p:ext uri="{BB962C8B-B14F-4D97-AF65-F5344CB8AC3E}">
        <p14:creationId xmlns:p14="http://schemas.microsoft.com/office/powerpoint/2010/main" val="345190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3724067216"/>
              </p:ext>
            </p:extLst>
          </p:nvPr>
        </p:nvGraphicFramePr>
        <p:xfrm>
          <a:off x="755010" y="1588045"/>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149292" y="5698485"/>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872455" y="6015407"/>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9" name="TextBox 18">
            <a:extLst>
              <a:ext uri="{FF2B5EF4-FFF2-40B4-BE49-F238E27FC236}">
                <a16:creationId xmlns:a16="http://schemas.microsoft.com/office/drawing/2014/main" id="{62D9B416-18AA-4466-B1C5-C1D4237E1DC8}"/>
              </a:ext>
            </a:extLst>
          </p:cNvPr>
          <p:cNvSpPr txBox="1"/>
          <p:nvPr/>
        </p:nvSpPr>
        <p:spPr>
          <a:xfrm>
            <a:off x="8071057" y="2761556"/>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0" name="TextBox 19">
            <a:extLst>
              <a:ext uri="{FF2B5EF4-FFF2-40B4-BE49-F238E27FC236}">
                <a16:creationId xmlns:a16="http://schemas.microsoft.com/office/drawing/2014/main" id="{4B98A19E-6F56-4382-92CF-C482558E22DA}"/>
              </a:ext>
            </a:extLst>
          </p:cNvPr>
          <p:cNvSpPr txBox="1"/>
          <p:nvPr/>
        </p:nvSpPr>
        <p:spPr>
          <a:xfrm>
            <a:off x="8244457" y="401657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1" name="Straight Arrow Connector 20">
            <a:extLst>
              <a:ext uri="{FF2B5EF4-FFF2-40B4-BE49-F238E27FC236}">
                <a16:creationId xmlns:a16="http://schemas.microsoft.com/office/drawing/2014/main" id="{955395BB-34A8-4B11-987D-B648177FA4F1}"/>
              </a:ext>
            </a:extLst>
          </p:cNvPr>
          <p:cNvCxnSpPr>
            <a:cxnSpLocks/>
          </p:cNvCxnSpPr>
          <p:nvPr/>
        </p:nvCxnSpPr>
        <p:spPr>
          <a:xfrm>
            <a:off x="9688945" y="3429000"/>
            <a:ext cx="0" cy="477982"/>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43E9C2F3-5C0B-47D9-B27B-03722B62D21F}"/>
              </a:ext>
            </a:extLst>
          </p:cNvPr>
          <p:cNvSpPr>
            <a:spLocks noGrp="1"/>
          </p:cNvSpPr>
          <p:nvPr>
            <p:ph type="title"/>
          </p:nvPr>
        </p:nvSpPr>
        <p:spPr>
          <a:xfrm>
            <a:off x="660878" y="-57230"/>
            <a:ext cx="10515600" cy="1325563"/>
          </a:xfrm>
        </p:spPr>
        <p:txBody>
          <a:bodyPr/>
          <a:lstStyle/>
          <a:p>
            <a:r>
              <a:rPr lang="en-US" dirty="0"/>
              <a:t>Raw data:</a:t>
            </a:r>
          </a:p>
        </p:txBody>
      </p:sp>
      <p:sp>
        <p:nvSpPr>
          <p:cNvPr id="18" name="Right Brace 17">
            <a:extLst>
              <a:ext uri="{FF2B5EF4-FFF2-40B4-BE49-F238E27FC236}">
                <a16:creationId xmlns:a16="http://schemas.microsoft.com/office/drawing/2014/main" id="{0F90FFCC-A1F6-4A12-A445-1F7FF1AE09D9}"/>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BEE812DA-B9D7-4B91-BA58-3CD63E013FFC}"/>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46D02A3E-5A1F-4816-AFEF-368E50F55FF4}"/>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6CBBC191-3330-4D44-96F0-060453B6754F}"/>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63BD3AFA-7D99-495F-B1E6-8AA6F7899904}"/>
              </a:ext>
            </a:extLst>
          </p:cNvPr>
          <p:cNvSpPr/>
          <p:nvPr/>
        </p:nvSpPr>
        <p:spPr>
          <a:xfrm rot="16200000">
            <a:off x="2230538" y="531043"/>
            <a:ext cx="150366" cy="1743178"/>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33DFCA2E-9DDC-4678-855C-081EA04BAADF}"/>
              </a:ext>
            </a:extLst>
          </p:cNvPr>
          <p:cNvSpPr txBox="1"/>
          <p:nvPr/>
        </p:nvSpPr>
        <p:spPr>
          <a:xfrm>
            <a:off x="1461840" y="959453"/>
            <a:ext cx="1665841" cy="338554"/>
          </a:xfrm>
          <a:prstGeom prst="rect">
            <a:avLst/>
          </a:prstGeom>
          <a:noFill/>
        </p:spPr>
        <p:txBody>
          <a:bodyPr wrap="none" rtlCol="0">
            <a:spAutoFit/>
          </a:bodyPr>
          <a:lstStyle/>
          <a:p>
            <a:r>
              <a:rPr lang="en-US" sz="1600" dirty="0">
                <a:solidFill>
                  <a:schemeClr val="tx2"/>
                </a:solidFill>
              </a:rPr>
              <a:t>Suburban Schools</a:t>
            </a:r>
          </a:p>
        </p:txBody>
      </p:sp>
      <p:sp>
        <p:nvSpPr>
          <p:cNvPr id="27" name="Right Brace 26">
            <a:extLst>
              <a:ext uri="{FF2B5EF4-FFF2-40B4-BE49-F238E27FC236}">
                <a16:creationId xmlns:a16="http://schemas.microsoft.com/office/drawing/2014/main" id="{48DFA54A-4BE7-4A62-92C4-029DA1107D8F}"/>
              </a:ext>
            </a:extLst>
          </p:cNvPr>
          <p:cNvSpPr/>
          <p:nvPr/>
        </p:nvSpPr>
        <p:spPr>
          <a:xfrm rot="16200000">
            <a:off x="4026805" y="545119"/>
            <a:ext cx="149855" cy="171553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F3962F77-2E30-4421-BA50-DFE300029DEC}"/>
              </a:ext>
            </a:extLst>
          </p:cNvPr>
          <p:cNvSpPr txBox="1"/>
          <p:nvPr/>
        </p:nvSpPr>
        <p:spPr>
          <a:xfrm>
            <a:off x="3411479" y="954517"/>
            <a:ext cx="1380506" cy="338554"/>
          </a:xfrm>
          <a:prstGeom prst="rect">
            <a:avLst/>
          </a:prstGeom>
          <a:noFill/>
        </p:spPr>
        <p:txBody>
          <a:bodyPr wrap="none" rtlCol="0">
            <a:spAutoFit/>
          </a:bodyPr>
          <a:lstStyle/>
          <a:p>
            <a:r>
              <a:rPr lang="en-US" sz="1600" dirty="0">
                <a:solidFill>
                  <a:schemeClr val="tx2"/>
                </a:solidFill>
              </a:rPr>
              <a:t>Urban Schools</a:t>
            </a:r>
          </a:p>
        </p:txBody>
      </p:sp>
      <p:sp>
        <p:nvSpPr>
          <p:cNvPr id="29" name="TextBox 28">
            <a:extLst>
              <a:ext uri="{FF2B5EF4-FFF2-40B4-BE49-F238E27FC236}">
                <a16:creationId xmlns:a16="http://schemas.microsoft.com/office/drawing/2014/main" id="{B9D26EC4-9C07-4C46-8BE4-4A2FF9FA8DE2}"/>
              </a:ext>
            </a:extLst>
          </p:cNvPr>
          <p:cNvSpPr txBox="1"/>
          <p:nvPr/>
        </p:nvSpPr>
        <p:spPr>
          <a:xfrm>
            <a:off x="5470051" y="1950332"/>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30" name="TextBox 29">
            <a:extLst>
              <a:ext uri="{FF2B5EF4-FFF2-40B4-BE49-F238E27FC236}">
                <a16:creationId xmlns:a16="http://schemas.microsoft.com/office/drawing/2014/main" id="{0B48899A-4A5A-4DFA-B33C-DC7B7DD4A28A}"/>
              </a:ext>
            </a:extLst>
          </p:cNvPr>
          <p:cNvSpPr txBox="1"/>
          <p:nvPr/>
        </p:nvSpPr>
        <p:spPr>
          <a:xfrm>
            <a:off x="5470050" y="4232548"/>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31" name="TextBox 30">
            <a:extLst>
              <a:ext uri="{FF2B5EF4-FFF2-40B4-BE49-F238E27FC236}">
                <a16:creationId xmlns:a16="http://schemas.microsoft.com/office/drawing/2014/main" id="{52A078A1-F1F5-4400-B1CA-BD14FF89253C}"/>
              </a:ext>
            </a:extLst>
          </p:cNvPr>
          <p:cNvSpPr txBox="1"/>
          <p:nvPr/>
        </p:nvSpPr>
        <p:spPr>
          <a:xfrm>
            <a:off x="5470050" y="3019929"/>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32" name="TextBox 31">
            <a:extLst>
              <a:ext uri="{FF2B5EF4-FFF2-40B4-BE49-F238E27FC236}">
                <a16:creationId xmlns:a16="http://schemas.microsoft.com/office/drawing/2014/main" id="{ED80CFA8-C35C-4AF7-9803-721E798046E6}"/>
              </a:ext>
            </a:extLst>
          </p:cNvPr>
          <p:cNvSpPr txBox="1"/>
          <p:nvPr/>
        </p:nvSpPr>
        <p:spPr>
          <a:xfrm>
            <a:off x="5420897" y="5130382"/>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3" name="Slide Number Placeholder 2">
            <a:extLst>
              <a:ext uri="{FF2B5EF4-FFF2-40B4-BE49-F238E27FC236}">
                <a16:creationId xmlns:a16="http://schemas.microsoft.com/office/drawing/2014/main" id="{13A9EA6E-7D8E-4423-9747-112B54631052}"/>
              </a:ext>
            </a:extLst>
          </p:cNvPr>
          <p:cNvSpPr>
            <a:spLocks noGrp="1"/>
          </p:cNvSpPr>
          <p:nvPr>
            <p:ph type="sldNum" sz="quarter" idx="12"/>
          </p:nvPr>
        </p:nvSpPr>
        <p:spPr/>
        <p:txBody>
          <a:bodyPr/>
          <a:lstStyle/>
          <a:p>
            <a:fld id="{4E9B5235-1C88-4B82-9FB6-D524BAB47FC3}" type="slidenum">
              <a:rPr lang="en-US" smtClean="0"/>
              <a:t>4</a:t>
            </a:fld>
            <a:endParaRPr lang="en-US"/>
          </a:p>
        </p:txBody>
      </p:sp>
    </p:spTree>
    <p:extLst>
      <p:ext uri="{BB962C8B-B14F-4D97-AF65-F5344CB8AC3E}">
        <p14:creationId xmlns:p14="http://schemas.microsoft.com/office/powerpoint/2010/main" val="384909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2642460934"/>
              </p:ext>
            </p:extLst>
          </p:nvPr>
        </p:nvGraphicFramePr>
        <p:xfrm>
          <a:off x="755010" y="1412557"/>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51508" y="1619660"/>
            <a:ext cx="251670" cy="20804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251508" y="3758853"/>
            <a:ext cx="251670" cy="1720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066639" y="1960504"/>
                <a:ext cx="2294154" cy="1449115"/>
              </a:xfrm>
              <a:prstGeom prst="rect">
                <a:avLst/>
              </a:prstGeom>
              <a:noFill/>
            </p:spPr>
            <p:txBody>
              <a:bodyPr wrap="none" rtlCol="0">
                <a:spAutoFit/>
              </a:bodyPr>
              <a:lstStyle/>
              <a:p>
                <a:pPr algn="ctr"/>
                <a:r>
                  <a:rPr lang="en-US" dirty="0"/>
                  <a:t>Average performance</a:t>
                </a:r>
              </a:p>
              <a:p>
                <a:pPr algn="ctr"/>
                <a:r>
                  <a:rPr lang="en-US" cap="all" dirty="0"/>
                  <a:t>Suburban schools</a:t>
                </a:r>
                <a:r>
                  <a:rPr lang="en-US" dirty="0"/>
                  <a:t>:</a:t>
                </a:r>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(11</m:t>
                          </m:r>
                          <m:r>
                            <a:rPr lang="en-US" i="1">
                              <a:latin typeface="Cambria Math" panose="02040503050406030204" pitchFamily="18" charset="0"/>
                            </a:rPr>
                            <m:t>)(</m:t>
                          </m:r>
                          <m:r>
                            <a:rPr lang="en-US" b="0" i="1" smtClean="0">
                              <a:latin typeface="Cambria Math" panose="02040503050406030204" pitchFamily="18" charset="0"/>
                            </a:rPr>
                            <m:t>75</m:t>
                          </m:r>
                          <m:r>
                            <a:rPr lang="en-US" i="1">
                              <a:latin typeface="Cambria Math" panose="02040503050406030204" pitchFamily="18" charset="0"/>
                            </a:rPr>
                            <m:t>)</m:t>
                          </m:r>
                        </m:num>
                        <m:den>
                          <m:r>
                            <a:rPr lang="en-US" b="0" i="1" smtClean="0">
                              <a:latin typeface="Cambria Math" panose="02040503050406030204" pitchFamily="18" charset="0"/>
                            </a:rPr>
                            <m:t>11</m:t>
                          </m:r>
                        </m:den>
                      </m:f>
                      <m:r>
                        <a:rPr lang="en-US" i="1">
                          <a:latin typeface="Cambria Math" panose="02040503050406030204" pitchFamily="18" charset="0"/>
                        </a:rPr>
                        <m:t>=</m:t>
                      </m:r>
                      <m:r>
                        <a:rPr lang="en-US" b="0" i="1" smtClean="0">
                          <a:solidFill>
                            <a:srgbClr val="C00000"/>
                          </a:solidFill>
                          <a:latin typeface="Cambria Math" panose="02040503050406030204" pitchFamily="18" charset="0"/>
                        </a:rPr>
                        <m:t>75</m:t>
                      </m:r>
                    </m:oMath>
                  </m:oMathPara>
                </a14:m>
                <a:endParaRPr lang="en-US" dirty="0"/>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066639" y="1960504"/>
                <a:ext cx="2294154" cy="1449115"/>
              </a:xfrm>
              <a:prstGeom prst="rect">
                <a:avLst/>
              </a:prstGeom>
              <a:blipFill>
                <a:blip r:embed="rId2"/>
                <a:stretch>
                  <a:fillRect l="-531" t="-2532" r="-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066639" y="3854944"/>
                <a:ext cx="2608471" cy="1460849"/>
              </a:xfrm>
              <a:prstGeom prst="rect">
                <a:avLst/>
              </a:prstGeom>
              <a:noFill/>
            </p:spPr>
            <p:txBody>
              <a:bodyPr wrap="none" rtlCol="0">
                <a:spAutoFit/>
              </a:bodyPr>
              <a:lstStyle/>
              <a:p>
                <a:pPr algn="ctr"/>
                <a:r>
                  <a:rPr lang="en-US" dirty="0"/>
                  <a:t>Average performance</a:t>
                </a:r>
              </a:p>
              <a:p>
                <a:pPr algn="ctr"/>
                <a:r>
                  <a:rPr lang="en-US" cap="all" dirty="0"/>
                  <a:t>Urban schools</a:t>
                </a:r>
                <a:r>
                  <a:rPr lang="en-US" dirty="0"/>
                  <a:t>:</a:t>
                </a:r>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6</m:t>
                              </m:r>
                            </m:e>
                          </m:d>
                          <m:d>
                            <m:dPr>
                              <m:ctrlPr>
                                <a:rPr lang="en-US" b="0" i="1" smtClean="0">
                                  <a:latin typeface="Cambria Math" panose="02040503050406030204" pitchFamily="18" charset="0"/>
                                </a:rPr>
                              </m:ctrlPr>
                            </m:dPr>
                            <m:e>
                              <m:r>
                                <a:rPr lang="en-US" b="0" i="1" smtClean="0">
                                  <a:latin typeface="Cambria Math" panose="02040503050406030204" pitchFamily="18" charset="0"/>
                                </a:rPr>
                                <m:t>66</m:t>
                              </m:r>
                            </m:e>
                          </m:d>
                          <m:r>
                            <a:rPr lang="en-US" b="0" i="1" smtClean="0">
                              <a:latin typeface="Cambria Math" panose="02040503050406030204" pitchFamily="18" charset="0"/>
                            </a:rPr>
                            <m:t>+(3)(57)</m:t>
                          </m:r>
                        </m:num>
                        <m:den>
                          <m:r>
                            <a:rPr lang="en-US" b="0" i="1" smtClean="0">
                              <a:latin typeface="Cambria Math" panose="02040503050406030204" pitchFamily="18" charset="0"/>
                            </a:rPr>
                            <m:t>9</m:t>
                          </m:r>
                        </m:den>
                      </m:f>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63</m:t>
                      </m:r>
                    </m:oMath>
                  </m:oMathPara>
                </a14:m>
                <a:endParaRPr lang="en-US" dirty="0"/>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066639" y="3854944"/>
                <a:ext cx="2608471" cy="1460849"/>
              </a:xfrm>
              <a:prstGeom prst="rect">
                <a:avLst/>
              </a:prstGeom>
              <a:blipFill>
                <a:blip r:embed="rId3"/>
                <a:stretch>
                  <a:fillRect t="-208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149292" y="5587653"/>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872455" y="6015407"/>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TextBox 11">
            <a:extLst>
              <a:ext uri="{FF2B5EF4-FFF2-40B4-BE49-F238E27FC236}">
                <a16:creationId xmlns:a16="http://schemas.microsoft.com/office/drawing/2014/main" id="{2BEA874B-4C7A-43A6-A6BE-684E9476E749}"/>
              </a:ext>
            </a:extLst>
          </p:cNvPr>
          <p:cNvSpPr txBox="1"/>
          <p:nvPr/>
        </p:nvSpPr>
        <p:spPr>
          <a:xfrm>
            <a:off x="9829357" y="3121890"/>
            <a:ext cx="1647974" cy="1323439"/>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Kids do better in suburban schools</a:t>
            </a:r>
          </a:p>
        </p:txBody>
      </p:sp>
      <p:cxnSp>
        <p:nvCxnSpPr>
          <p:cNvPr id="13" name="Straight Arrow Connector 12">
            <a:extLst>
              <a:ext uri="{FF2B5EF4-FFF2-40B4-BE49-F238E27FC236}">
                <a16:creationId xmlns:a16="http://schemas.microsoft.com/office/drawing/2014/main" id="{AE1DA798-02A6-495C-B13D-77A7BFAE4879}"/>
              </a:ext>
            </a:extLst>
          </p:cNvPr>
          <p:cNvCxnSpPr>
            <a:cxnSpLocks/>
          </p:cNvCxnSpPr>
          <p:nvPr/>
        </p:nvCxnSpPr>
        <p:spPr>
          <a:xfrm flipH="1" flipV="1">
            <a:off x="8044873" y="3135745"/>
            <a:ext cx="1754056" cy="2262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E5D21A-3B68-4F84-8A5C-21E1B0FF3230}"/>
              </a:ext>
            </a:extLst>
          </p:cNvPr>
          <p:cNvCxnSpPr>
            <a:cxnSpLocks/>
          </p:cNvCxnSpPr>
          <p:nvPr/>
        </p:nvCxnSpPr>
        <p:spPr>
          <a:xfrm flipH="1">
            <a:off x="8599055" y="4220258"/>
            <a:ext cx="1199874" cy="7858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D9B416-18AA-4466-B1C5-C1D4237E1DC8}"/>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0" name="TextBox 19">
            <a:extLst>
              <a:ext uri="{FF2B5EF4-FFF2-40B4-BE49-F238E27FC236}">
                <a16:creationId xmlns:a16="http://schemas.microsoft.com/office/drawing/2014/main" id="{4B98A19E-6F56-4382-92CF-C482558E22DA}"/>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1" name="Straight Arrow Connector 20">
            <a:extLst>
              <a:ext uri="{FF2B5EF4-FFF2-40B4-BE49-F238E27FC236}">
                <a16:creationId xmlns:a16="http://schemas.microsoft.com/office/drawing/2014/main" id="{955395BB-34A8-4B11-987D-B648177FA4F1}"/>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8EE637F-046F-4CEC-A040-B7E87B7CB51F}"/>
              </a:ext>
            </a:extLst>
          </p:cNvPr>
          <p:cNvSpPr>
            <a:spLocks noGrp="1"/>
          </p:cNvSpPr>
          <p:nvPr>
            <p:ph type="sldNum" sz="quarter" idx="12"/>
          </p:nvPr>
        </p:nvSpPr>
        <p:spPr/>
        <p:txBody>
          <a:bodyPr/>
          <a:lstStyle/>
          <a:p>
            <a:fld id="{4E9B5235-1C88-4B82-9FB6-D524BAB47FC3}" type="slidenum">
              <a:rPr lang="en-US" smtClean="0"/>
              <a:t>5</a:t>
            </a:fld>
            <a:endParaRPr lang="en-US"/>
          </a:p>
        </p:txBody>
      </p:sp>
    </p:spTree>
    <p:extLst>
      <p:ext uri="{BB962C8B-B14F-4D97-AF65-F5344CB8AC3E}">
        <p14:creationId xmlns:p14="http://schemas.microsoft.com/office/powerpoint/2010/main" val="115350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1971431014"/>
              </p:ext>
            </p:extLst>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798928" y="3204595"/>
            <a:ext cx="1720343" cy="1015663"/>
          </a:xfrm>
          <a:prstGeom prst="rect">
            <a:avLst/>
          </a:prstGeom>
          <a:noFill/>
        </p:spPr>
        <p:txBody>
          <a:bodyPr wrap="none" rtlCol="0">
            <a:spAutoFit/>
          </a:bodyPr>
          <a:lstStyle/>
          <a:p>
            <a:pPr algn="ctr"/>
            <a:r>
              <a:rPr lang="en-US" sz="2000" dirty="0">
                <a:solidFill>
                  <a:srgbClr val="C00000"/>
                </a:solidFill>
                <a:latin typeface="Century Gothic" panose="020B0502020202020204" pitchFamily="34" charset="0"/>
              </a:rPr>
              <a:t>Is Teach for </a:t>
            </a:r>
            <a:br>
              <a:rPr lang="en-US" sz="2000" dirty="0">
                <a:solidFill>
                  <a:srgbClr val="C00000"/>
                </a:solidFill>
                <a:latin typeface="Century Gothic" panose="020B0502020202020204" pitchFamily="34" charset="0"/>
              </a:rPr>
            </a:br>
            <a:r>
              <a:rPr lang="en-US" sz="2000" dirty="0">
                <a:solidFill>
                  <a:srgbClr val="C00000"/>
                </a:solidFill>
                <a:latin typeface="Century Gothic" panose="020B0502020202020204" pitchFamily="34" charset="0"/>
              </a:rPr>
              <a:t>America </a:t>
            </a:r>
            <a:br>
              <a:rPr lang="en-US" sz="2000" dirty="0">
                <a:solidFill>
                  <a:srgbClr val="C00000"/>
                </a:solidFill>
                <a:latin typeface="Century Gothic" panose="020B0502020202020204" pitchFamily="34" charset="0"/>
              </a:rPr>
            </a:br>
            <a:r>
              <a:rPr lang="en-US" sz="2000" dirty="0">
                <a:solidFill>
                  <a:srgbClr val="C00000"/>
                </a:solidFill>
                <a:latin typeface="Century Gothic" panose="020B0502020202020204" pitchFamily="34" charset="0"/>
              </a:rPr>
              <a:t>Effective???</a:t>
            </a:r>
          </a:p>
        </p:txBody>
      </p:sp>
      <p:cxnSp>
        <p:nvCxnSpPr>
          <p:cNvPr id="15" name="Straight Arrow Connector 14">
            <a:extLst>
              <a:ext uri="{FF2B5EF4-FFF2-40B4-BE49-F238E27FC236}">
                <a16:creationId xmlns:a16="http://schemas.microsoft.com/office/drawing/2014/main" id="{5CE7FF32-482B-4D44-BFEA-60CA8ECCF1B5}"/>
              </a:ext>
            </a:extLst>
          </p:cNvPr>
          <p:cNvCxnSpPr/>
          <p:nvPr/>
        </p:nvCxnSpPr>
        <p:spPr>
          <a:xfrm flipH="1" flipV="1">
            <a:off x="8977633" y="2909455"/>
            <a:ext cx="821295" cy="4525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3B54190-586F-4DB4-9790-21C10B3C7BE9}"/>
              </a:ext>
            </a:extLst>
          </p:cNvPr>
          <p:cNvCxnSpPr>
            <a:cxnSpLocks/>
          </p:cNvCxnSpPr>
          <p:nvPr/>
        </p:nvCxnSpPr>
        <p:spPr>
          <a:xfrm flipH="1">
            <a:off x="8903855" y="4220258"/>
            <a:ext cx="895073" cy="13420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A6B376E-45D7-49A7-A805-F3948B95E221}"/>
              </a:ext>
            </a:extLst>
          </p:cNvPr>
          <p:cNvSpPr txBox="1"/>
          <p:nvPr/>
        </p:nvSpPr>
        <p:spPr>
          <a:xfrm>
            <a:off x="9883245" y="4515398"/>
            <a:ext cx="1551709" cy="2062103"/>
          </a:xfrm>
          <a:prstGeom prst="rect">
            <a:avLst/>
          </a:prstGeom>
          <a:noFill/>
        </p:spPr>
        <p:txBody>
          <a:bodyPr wrap="square" rtlCol="0">
            <a:spAutoFit/>
          </a:bodyPr>
          <a:lstStyle/>
          <a:p>
            <a:pPr algn="ctr"/>
            <a:r>
              <a:rPr lang="en-US" sz="1600" dirty="0">
                <a:solidFill>
                  <a:srgbClr val="C00000"/>
                </a:solidFill>
                <a:latin typeface="Century Gothic" panose="020B0502020202020204" pitchFamily="34" charset="0"/>
              </a:rPr>
              <a:t>No performance differences.</a:t>
            </a:r>
          </a:p>
          <a:p>
            <a:pPr algn="ctr"/>
            <a:endParaRPr lang="en-US" sz="1600" dirty="0">
              <a:solidFill>
                <a:srgbClr val="C00000"/>
              </a:solidFill>
              <a:latin typeface="Century Gothic" panose="020B0502020202020204" pitchFamily="34" charset="0"/>
            </a:endParaRPr>
          </a:p>
          <a:p>
            <a:pPr algn="ctr"/>
            <a:r>
              <a:rPr lang="en-US" sz="1600" dirty="0">
                <a:solidFill>
                  <a:schemeClr val="accent4">
                    <a:lumMod val="50000"/>
                  </a:schemeClr>
                </a:solidFill>
                <a:latin typeface="Century Gothic" panose="020B0502020202020204" pitchFamily="34" charset="0"/>
              </a:rPr>
              <a:t>Do we trust these results? Could they be biased? </a:t>
            </a:r>
          </a:p>
        </p:txBody>
      </p:sp>
      <p:sp>
        <p:nvSpPr>
          <p:cNvPr id="20" name="TextBox 19">
            <a:extLst>
              <a:ext uri="{FF2B5EF4-FFF2-40B4-BE49-F238E27FC236}">
                <a16:creationId xmlns:a16="http://schemas.microsoft.com/office/drawing/2014/main" id="{0C2141FC-6F4C-4168-9AC5-6D04583DC5CC}"/>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1" name="TextBox 20">
            <a:extLst>
              <a:ext uri="{FF2B5EF4-FFF2-40B4-BE49-F238E27FC236}">
                <a16:creationId xmlns:a16="http://schemas.microsoft.com/office/drawing/2014/main" id="{F5C4CA6E-A013-4732-B123-0EE5B93F7FC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2" name="Straight Arrow Connector 21">
            <a:extLst>
              <a:ext uri="{FF2B5EF4-FFF2-40B4-BE49-F238E27FC236}">
                <a16:creationId xmlns:a16="http://schemas.microsoft.com/office/drawing/2014/main" id="{29A69215-CD8F-471C-9C0B-0C695BED8130}"/>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C4B5B8-AA92-4345-B770-33C830F00006}"/>
              </a:ext>
            </a:extLst>
          </p:cNvPr>
          <p:cNvCxnSpPr>
            <a:cxnSpLocks/>
          </p:cNvCxnSpPr>
          <p:nvPr/>
        </p:nvCxnSpPr>
        <p:spPr>
          <a:xfrm flipH="1" flipV="1">
            <a:off x="5560291" y="2235200"/>
            <a:ext cx="632541" cy="298276"/>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F17829-566B-45CE-9B79-E2FEC75173CC}"/>
              </a:ext>
            </a:extLst>
          </p:cNvPr>
          <p:cNvCxnSpPr>
            <a:cxnSpLocks/>
          </p:cNvCxnSpPr>
          <p:nvPr/>
        </p:nvCxnSpPr>
        <p:spPr>
          <a:xfrm flipH="1" flipV="1">
            <a:off x="5560291" y="3362036"/>
            <a:ext cx="923637" cy="14685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580491-0672-4629-A4CE-2A08F5E9F146}"/>
              </a:ext>
            </a:extLst>
          </p:cNvPr>
          <p:cNvCxnSpPr>
            <a:cxnSpLocks/>
          </p:cNvCxnSpPr>
          <p:nvPr/>
        </p:nvCxnSpPr>
        <p:spPr>
          <a:xfrm flipH="1">
            <a:off x="5708073" y="4957895"/>
            <a:ext cx="692727" cy="353014"/>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77FC95-E117-4553-BDB1-601773B4DBDB}"/>
              </a:ext>
            </a:extLst>
          </p:cNvPr>
          <p:cNvCxnSpPr>
            <a:cxnSpLocks/>
          </p:cNvCxnSpPr>
          <p:nvPr/>
        </p:nvCxnSpPr>
        <p:spPr>
          <a:xfrm flipH="1">
            <a:off x="5560292" y="2780145"/>
            <a:ext cx="632540" cy="1514764"/>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1FAF361-EA9F-43F2-8699-304F1666B5DF}"/>
              </a:ext>
            </a:extLst>
          </p:cNvPr>
          <p:cNvSpPr>
            <a:spLocks noGrp="1"/>
          </p:cNvSpPr>
          <p:nvPr>
            <p:ph type="sldNum" sz="quarter" idx="12"/>
          </p:nvPr>
        </p:nvSpPr>
        <p:spPr/>
        <p:txBody>
          <a:bodyPr/>
          <a:lstStyle/>
          <a:p>
            <a:fld id="{4E9B5235-1C88-4B82-9FB6-D524BAB47FC3}" type="slidenum">
              <a:rPr lang="en-US" smtClean="0"/>
              <a:t>6</a:t>
            </a:fld>
            <a:endParaRPr lang="en-US"/>
          </a:p>
        </p:txBody>
      </p:sp>
    </p:spTree>
    <p:extLst>
      <p:ext uri="{BB962C8B-B14F-4D97-AF65-F5344CB8AC3E}">
        <p14:creationId xmlns:p14="http://schemas.microsoft.com/office/powerpoint/2010/main" val="157648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98859" y="1363512"/>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num>
                        <m:den>
                          <m:r>
                            <a:rPr lang="en-US" b="0" i="1" smtClean="0">
                              <a:solidFill>
                                <a:schemeClr val="accent4">
                                  <a:lumMod val="50000"/>
                                </a:schemeClr>
                              </a:solidFill>
                              <a:latin typeface="Cambria Math" panose="02040503050406030204" pitchFamily="18" charset="0"/>
                            </a:rPr>
                            <m:t>4</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75</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98859" y="1363512"/>
                <a:ext cx="4247124" cy="1182055"/>
              </a:xfrm>
              <a:prstGeom prst="rect">
                <a:avLst/>
              </a:prstGeom>
              <a:blipFill>
                <a:blip r:embed="rId2"/>
                <a:stretch>
                  <a:fillRect l="-862" t="-3093"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698226" y="2759409"/>
                <a:ext cx="4447757"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suburban schools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num>
                        <m:den>
                          <m:r>
                            <a:rPr lang="en-US" b="0" i="1" smtClean="0">
                              <a:solidFill>
                                <a:schemeClr val="accent1">
                                  <a:lumMod val="75000"/>
                                </a:schemeClr>
                              </a:solidFill>
                              <a:latin typeface="Cambria Math" panose="02040503050406030204" pitchFamily="18" charset="0"/>
                            </a:rPr>
                            <m:t>7</m:t>
                          </m:r>
                        </m:den>
                      </m:f>
                      <m:r>
                        <a:rPr lang="en-US" b="0" i="1" smtClean="0">
                          <a:solidFill>
                            <a:schemeClr val="accent1">
                              <a:lumMod val="75000"/>
                            </a:schemeClr>
                          </a:solidFill>
                          <a:latin typeface="Cambria Math" panose="02040503050406030204" pitchFamily="18" charset="0"/>
                        </a:rPr>
                        <m:t>=75</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698226" y="2759409"/>
                <a:ext cx="4447757" cy="1460849"/>
              </a:xfrm>
              <a:prstGeom prst="rect">
                <a:avLst/>
              </a:prstGeom>
              <a:blipFill>
                <a:blip r:embed="rId3"/>
                <a:stretch>
                  <a:fillRect l="-823" t="-2510" r="-68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5915560" y="4724142"/>
            <a:ext cx="4650839"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Performance of both teacher types is identical in suburban schools</a:t>
            </a:r>
          </a:p>
        </p:txBody>
      </p:sp>
      <p:sp>
        <p:nvSpPr>
          <p:cNvPr id="17" name="TextBox 16">
            <a:extLst>
              <a:ext uri="{FF2B5EF4-FFF2-40B4-BE49-F238E27FC236}">
                <a16:creationId xmlns:a16="http://schemas.microsoft.com/office/drawing/2014/main" id="{2275C73D-EB5E-4EDF-B43E-5C8E3C074626}"/>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C2881C32-3669-4384-864B-FDF4D5D3949D}"/>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0" name="Straight Arrow Connector 19">
            <a:extLst>
              <a:ext uri="{FF2B5EF4-FFF2-40B4-BE49-F238E27FC236}">
                <a16:creationId xmlns:a16="http://schemas.microsoft.com/office/drawing/2014/main" id="{A4B0453A-6FA7-4CA9-9146-36357172FC39}"/>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8A4E09C-CE32-46F6-A7F2-D2A71B9B9224}"/>
              </a:ext>
            </a:extLst>
          </p:cNvPr>
          <p:cNvSpPr>
            <a:spLocks noGrp="1"/>
          </p:cNvSpPr>
          <p:nvPr>
            <p:ph type="sldNum" sz="quarter" idx="12"/>
          </p:nvPr>
        </p:nvSpPr>
        <p:spPr/>
        <p:txBody>
          <a:bodyPr/>
          <a:lstStyle/>
          <a:p>
            <a:fld id="{4E9B5235-1C88-4B82-9FB6-D524BAB47FC3}" type="slidenum">
              <a:rPr lang="en-US" smtClean="0"/>
              <a:t>7</a:t>
            </a:fld>
            <a:endParaRPr lang="en-US"/>
          </a:p>
        </p:txBody>
      </p:sp>
    </p:spTree>
    <p:extLst>
      <p:ext uri="{BB962C8B-B14F-4D97-AF65-F5344CB8AC3E}">
        <p14:creationId xmlns:p14="http://schemas.microsoft.com/office/powerpoint/2010/main" val="42712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33882"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74675" y="3720191"/>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r>
                            <a:rPr lang="en-US" b="0" i="1" smtClean="0">
                              <a:solidFill>
                                <a:schemeClr val="accent4">
                                  <a:lumMod val="50000"/>
                                </a:schemeClr>
                              </a:solidFill>
                              <a:latin typeface="Cambria Math" panose="02040503050406030204" pitchFamily="18" charset="0"/>
                            </a:rPr>
                            <m:t>(6)</m:t>
                          </m:r>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66</m:t>
                              </m:r>
                            </m:e>
                          </m:d>
                        </m:num>
                        <m:den>
                          <m:r>
                            <a:rPr lang="en-US" b="0" i="1" smtClean="0">
                              <a:solidFill>
                                <a:schemeClr val="accent4">
                                  <a:lumMod val="50000"/>
                                </a:schemeClr>
                              </a:solidFill>
                              <a:latin typeface="Cambria Math" panose="02040503050406030204" pitchFamily="18" charset="0"/>
                            </a:rPr>
                            <m:t>6</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74675" y="3720191"/>
                <a:ext cx="4247124" cy="1182055"/>
              </a:xfrm>
              <a:prstGeom prst="rect">
                <a:avLst/>
              </a:prstGeom>
              <a:blipFill>
                <a:blip r:embed="rId2"/>
                <a:stretch>
                  <a:fillRect l="-862" t="-2577"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963514" y="4902246"/>
                <a:ext cx="4069447" cy="1183850"/>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urban schools</a:t>
                </a:r>
                <a:r>
                  <a:rPr lang="en-US" dirty="0">
                    <a:solidFill>
                      <a:schemeClr val="accent1">
                        <a:lumMod val="75000"/>
                      </a:schemeClr>
                    </a:solidFill>
                  </a:rPr>
                  <a:t>:</a:t>
                </a: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m:t>
                              </m:r>
                            </m:e>
                          </m:d>
                          <m:r>
                            <a:rPr lang="en-US" b="0" i="1" smtClean="0">
                              <a:solidFill>
                                <a:schemeClr val="accent1">
                                  <a:lumMod val="75000"/>
                                </a:schemeClr>
                              </a:solidFill>
                              <a:latin typeface="Cambria Math" panose="02040503050406030204" pitchFamily="18" charset="0"/>
                            </a:rPr>
                            <m:t>(57)</m:t>
                          </m:r>
                        </m:num>
                        <m:den>
                          <m:r>
                            <a:rPr lang="en-US" b="0" i="1" smtClean="0">
                              <a:solidFill>
                                <a:schemeClr val="accent1">
                                  <a:lumMod val="75000"/>
                                </a:schemeClr>
                              </a:solidFill>
                              <a:latin typeface="Cambria Math" panose="02040503050406030204" pitchFamily="18" charset="0"/>
                            </a:rPr>
                            <m:t>3</m:t>
                          </m:r>
                        </m:den>
                      </m:f>
                      <m:r>
                        <a:rPr lang="en-US" b="0" i="1" smtClean="0">
                          <a:solidFill>
                            <a:schemeClr val="accent1">
                              <a:lumMod val="75000"/>
                            </a:schemeClr>
                          </a:solidFill>
                          <a:latin typeface="Cambria Math" panose="02040503050406030204" pitchFamily="18" charset="0"/>
                        </a:rPr>
                        <m:t>=57</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963514" y="4902246"/>
                <a:ext cx="4069447" cy="1183850"/>
              </a:xfrm>
              <a:prstGeom prst="rect">
                <a:avLst/>
              </a:prstGeom>
              <a:blipFill>
                <a:blip r:embed="rId3"/>
                <a:stretch>
                  <a:fillRect l="-749" t="-2577" r="-898"/>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6000006" y="2182398"/>
            <a:ext cx="4980235"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Teach for America is effective training for teachers in urban schools.</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8938339" y="5831871"/>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8938339" y="4608053"/>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33095B7-6D39-4C0D-A77F-E021575B3F2E}"/>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9D715EF5-B275-4C90-9997-354D4FF63E38}"/>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9" name="Straight Arrow Connector 18">
            <a:extLst>
              <a:ext uri="{FF2B5EF4-FFF2-40B4-BE49-F238E27FC236}">
                <a16:creationId xmlns:a16="http://schemas.microsoft.com/office/drawing/2014/main" id="{2E95047C-FEB8-4DBE-8B02-294964BD5DC8}"/>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272B13A-9A46-4511-8A7B-F974B7E763CE}"/>
              </a:ext>
            </a:extLst>
          </p:cNvPr>
          <p:cNvSpPr txBox="1"/>
          <p:nvPr/>
        </p:nvSpPr>
        <p:spPr>
          <a:xfrm>
            <a:off x="10181312" y="4163460"/>
            <a:ext cx="1887354" cy="1938992"/>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9-point performance difference in urban schools for teacher types!</a:t>
            </a:r>
          </a:p>
        </p:txBody>
      </p:sp>
      <p:sp>
        <p:nvSpPr>
          <p:cNvPr id="4" name="Slide Number Placeholder 3">
            <a:extLst>
              <a:ext uri="{FF2B5EF4-FFF2-40B4-BE49-F238E27FC236}">
                <a16:creationId xmlns:a16="http://schemas.microsoft.com/office/drawing/2014/main" id="{F8C2AF79-8F1C-4269-A138-81D5B1A291E3}"/>
              </a:ext>
            </a:extLst>
          </p:cNvPr>
          <p:cNvSpPr>
            <a:spLocks noGrp="1"/>
          </p:cNvSpPr>
          <p:nvPr>
            <p:ph type="sldNum" sz="quarter" idx="12"/>
          </p:nvPr>
        </p:nvSpPr>
        <p:spPr/>
        <p:txBody>
          <a:bodyPr/>
          <a:lstStyle/>
          <a:p>
            <a:fld id="{4E9B5235-1C88-4B82-9FB6-D524BAB47FC3}" type="slidenum">
              <a:rPr lang="en-US" smtClean="0"/>
              <a:t>8</a:t>
            </a:fld>
            <a:endParaRPr lang="en-US"/>
          </a:p>
        </p:txBody>
      </p:sp>
    </p:spTree>
    <p:extLst>
      <p:ext uri="{BB962C8B-B14F-4D97-AF65-F5344CB8AC3E}">
        <p14:creationId xmlns:p14="http://schemas.microsoft.com/office/powerpoint/2010/main" val="236327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109-58BB-4F44-A858-A7D1D95D53C0}"/>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90948F52-4282-4E23-98EC-64CC7C5C0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564B51-E5C8-4772-B2B8-4A2A1CF89D4F}"/>
              </a:ext>
            </a:extLst>
          </p:cNvPr>
          <p:cNvSpPr>
            <a:spLocks noGrp="1"/>
          </p:cNvSpPr>
          <p:nvPr>
            <p:ph type="sldNum" sz="quarter" idx="12"/>
          </p:nvPr>
        </p:nvSpPr>
        <p:spPr/>
        <p:txBody>
          <a:bodyPr/>
          <a:lstStyle/>
          <a:p>
            <a:fld id="{4E9B5235-1C88-4B82-9FB6-D524BAB47FC3}" type="slidenum">
              <a:rPr lang="en-US" smtClean="0"/>
              <a:t>9</a:t>
            </a:fld>
            <a:endParaRPr lang="en-US"/>
          </a:p>
        </p:txBody>
      </p:sp>
    </p:spTree>
    <p:extLst>
      <p:ext uri="{BB962C8B-B14F-4D97-AF65-F5344CB8AC3E}">
        <p14:creationId xmlns:p14="http://schemas.microsoft.com/office/powerpoint/2010/main" val="228198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3484</TotalTime>
  <Words>6368</Words>
  <Application>Microsoft Office PowerPoint</Application>
  <PresentationFormat>Widescreen</PresentationFormat>
  <Paragraphs>2181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Century Gothic</vt:lpstr>
      <vt:lpstr>Office Theme</vt:lpstr>
      <vt:lpstr>hypotheses testing with dummy variables</vt:lpstr>
      <vt:lpstr>Research question</vt:lpstr>
      <vt:lpstr>Group means as a table:</vt:lpstr>
      <vt:lpstr>Raw data:</vt:lpstr>
      <vt:lpstr>PowerPoint Presentation</vt:lpstr>
      <vt:lpstr>PowerPoint Presentation</vt:lpstr>
      <vt:lpstr>PowerPoint Presentation</vt:lpstr>
      <vt:lpstr>PowerPoint Presentation</vt:lpstr>
      <vt:lpstr>Question:</vt:lpstr>
      <vt:lpstr>PowerPoint Presentation</vt:lpstr>
      <vt:lpstr>PowerPoint Presentation</vt:lpstr>
      <vt:lpstr>PowerPoint Presentation</vt:lpstr>
      <vt:lpstr>PowerPoint Presentation</vt:lpstr>
      <vt:lpstr>Specification: Dummy Variable Design Matrix</vt:lpstr>
      <vt:lpstr>PowerPoint Presentation</vt:lpstr>
      <vt:lpstr>PowerPoint Presentation</vt:lpstr>
      <vt:lpstr>PowerPoint Presentation</vt:lpstr>
      <vt:lpstr>PowerPoint Presentation</vt:lpstr>
      <vt:lpstr>PowerPoint Presentation</vt:lpstr>
      <vt:lpstr>PowerPoint Presentation</vt:lpstr>
      <vt:lpstr>Hypothesis-Testing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41</cp:revision>
  <dcterms:created xsi:type="dcterms:W3CDTF">2019-09-19T18:48:37Z</dcterms:created>
  <dcterms:modified xsi:type="dcterms:W3CDTF">2021-11-10T21:22:45Z</dcterms:modified>
</cp:coreProperties>
</file>