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8" r:id="rId3"/>
    <p:sldMasterId id="2147483703" r:id="rId4"/>
    <p:sldMasterId id="2147483720" r:id="rId5"/>
    <p:sldMasterId id="2147483732" r:id="rId6"/>
  </p:sldMasterIdLst>
  <p:notesMasterIdLst>
    <p:notesMasterId r:id="rId70"/>
  </p:notesMasterIdLst>
  <p:sldIdLst>
    <p:sldId id="401" r:id="rId7"/>
    <p:sldId id="473" r:id="rId8"/>
    <p:sldId id="341" r:id="rId9"/>
    <p:sldId id="442" r:id="rId10"/>
    <p:sldId id="397" r:id="rId11"/>
    <p:sldId id="399" r:id="rId12"/>
    <p:sldId id="405" r:id="rId13"/>
    <p:sldId id="404" r:id="rId14"/>
    <p:sldId id="481" r:id="rId15"/>
    <p:sldId id="407" r:id="rId16"/>
    <p:sldId id="432" r:id="rId17"/>
    <p:sldId id="428" r:id="rId18"/>
    <p:sldId id="478" r:id="rId19"/>
    <p:sldId id="479" r:id="rId20"/>
    <p:sldId id="480" r:id="rId21"/>
    <p:sldId id="475" r:id="rId22"/>
    <p:sldId id="476" r:id="rId23"/>
    <p:sldId id="477" r:id="rId24"/>
    <p:sldId id="427" r:id="rId25"/>
    <p:sldId id="482" r:id="rId26"/>
    <p:sldId id="426" r:id="rId27"/>
    <p:sldId id="257" r:id="rId28"/>
    <p:sldId id="258" r:id="rId29"/>
    <p:sldId id="483" r:id="rId30"/>
    <p:sldId id="467" r:id="rId31"/>
    <p:sldId id="463" r:id="rId32"/>
    <p:sldId id="433" r:id="rId33"/>
    <p:sldId id="429" r:id="rId34"/>
    <p:sldId id="464" r:id="rId35"/>
    <p:sldId id="474" r:id="rId36"/>
    <p:sldId id="309" r:id="rId37"/>
    <p:sldId id="310" r:id="rId38"/>
    <p:sldId id="484" r:id="rId39"/>
    <p:sldId id="316" r:id="rId40"/>
    <p:sldId id="485" r:id="rId41"/>
    <p:sldId id="486" r:id="rId42"/>
    <p:sldId id="488" r:id="rId43"/>
    <p:sldId id="489" r:id="rId44"/>
    <p:sldId id="490" r:id="rId45"/>
    <p:sldId id="491" r:id="rId46"/>
    <p:sldId id="311" r:id="rId47"/>
    <p:sldId id="312" r:id="rId48"/>
    <p:sldId id="313" r:id="rId49"/>
    <p:sldId id="314" r:id="rId50"/>
    <p:sldId id="425" r:id="rId51"/>
    <p:sldId id="465" r:id="rId52"/>
    <p:sldId id="466" r:id="rId53"/>
    <p:sldId id="431" r:id="rId54"/>
    <p:sldId id="430" r:id="rId55"/>
    <p:sldId id="267" r:id="rId56"/>
    <p:sldId id="504" r:id="rId57"/>
    <p:sldId id="270" r:id="rId58"/>
    <p:sldId id="492" r:id="rId59"/>
    <p:sldId id="493" r:id="rId60"/>
    <p:sldId id="494" r:id="rId61"/>
    <p:sldId id="495" r:id="rId62"/>
    <p:sldId id="501" r:id="rId63"/>
    <p:sldId id="497" r:id="rId64"/>
    <p:sldId id="498" r:id="rId65"/>
    <p:sldId id="499" r:id="rId66"/>
    <p:sldId id="502" r:id="rId67"/>
    <p:sldId id="500" r:id="rId68"/>
    <p:sldId id="503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A16"/>
    <a:srgbClr val="E46C0A"/>
    <a:srgbClr val="4F81BD"/>
    <a:srgbClr val="9BBB59"/>
    <a:srgbClr val="10253F"/>
    <a:srgbClr val="1B043C"/>
    <a:srgbClr val="FF6D1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71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F8FEF-4FC1-4305-A898-EF94A4A93F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CD03223D-C8B0-4307-9602-3BB7DB0844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The Selection Problem</a:t>
          </a:r>
        </a:p>
      </dgm:t>
    </dgm:pt>
    <dgm:pt modelId="{89FDA212-880D-44EF-9EC8-8728A3478491}" type="parTrans" cxnId="{5D3AB1A6-41E1-43CB-8952-2CE4A24F3E1A}">
      <dgm:prSet/>
      <dgm:spPr/>
      <dgm:t>
        <a:bodyPr/>
        <a:lstStyle/>
        <a:p>
          <a:endParaRPr lang="en-US"/>
        </a:p>
      </dgm:t>
    </dgm:pt>
    <dgm:pt modelId="{53913610-3542-404F-A39A-AD34DD09BF73}" type="sibTrans" cxnId="{5D3AB1A6-41E1-43CB-8952-2CE4A24F3E1A}">
      <dgm:prSet/>
      <dgm:spPr/>
      <dgm:t>
        <a:bodyPr/>
        <a:lstStyle/>
        <a:p>
          <a:endParaRPr lang="en-US"/>
        </a:p>
      </dgm:t>
    </dgm:pt>
    <dgm:pt modelId="{34219FAB-9FD1-4405-861D-B34C3309D9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Tests for Group Equivalence </a:t>
          </a:r>
          <a:endParaRPr lang="en-US" dirty="0"/>
        </a:p>
      </dgm:t>
    </dgm:pt>
    <dgm:pt modelId="{580D63BE-DC0D-4C04-A7D4-89DFDD906FA4}" type="parTrans" cxnId="{299F5FD6-97FE-4119-9C08-1ED8D2197FF9}">
      <dgm:prSet/>
      <dgm:spPr/>
      <dgm:t>
        <a:bodyPr/>
        <a:lstStyle/>
        <a:p>
          <a:endParaRPr lang="en-US"/>
        </a:p>
      </dgm:t>
    </dgm:pt>
    <dgm:pt modelId="{5581B19B-A242-4923-8AF3-CDBF67064340}" type="sibTrans" cxnId="{299F5FD6-97FE-4119-9C08-1ED8D2197FF9}">
      <dgm:prSet/>
      <dgm:spPr/>
      <dgm:t>
        <a:bodyPr/>
        <a:lstStyle/>
        <a:p>
          <a:endParaRPr lang="en-US"/>
        </a:p>
      </dgm:t>
    </dgm:pt>
    <dgm:pt modelId="{8B2DFA9F-2EBE-4C0F-B998-53A008BCC8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Tests for Nonrandom Attrition</a:t>
          </a:r>
          <a:endParaRPr lang="en-US" dirty="0"/>
        </a:p>
      </dgm:t>
    </dgm:pt>
    <dgm:pt modelId="{20E47FE8-756A-47C7-80F5-4BBA19D82BB8}" type="parTrans" cxnId="{C1C0693B-0659-4A92-85D9-B99CDBFF54C8}">
      <dgm:prSet/>
      <dgm:spPr/>
      <dgm:t>
        <a:bodyPr/>
        <a:lstStyle/>
        <a:p>
          <a:endParaRPr lang="en-US"/>
        </a:p>
      </dgm:t>
    </dgm:pt>
    <dgm:pt modelId="{863C8E72-6BC6-43F1-A7BA-325A2A1FE4A9}" type="sibTrans" cxnId="{C1C0693B-0659-4A92-85D9-B99CDBFF54C8}">
      <dgm:prSet/>
      <dgm:spPr/>
      <dgm:t>
        <a:bodyPr/>
        <a:lstStyle/>
        <a:p>
          <a:endParaRPr lang="en-US"/>
        </a:p>
      </dgm:t>
    </dgm:pt>
    <dgm:pt modelId="{9D2349D6-2977-44F0-BABF-B12F7119C2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Omnibus Test</a:t>
          </a:r>
        </a:p>
      </dgm:t>
    </dgm:pt>
    <dgm:pt modelId="{56667F4F-A718-43D9-8987-B9A3F7B750A5}" type="parTrans" cxnId="{57C33361-9436-4457-A3CB-520E264D9F75}">
      <dgm:prSet/>
      <dgm:spPr/>
      <dgm:t>
        <a:bodyPr/>
        <a:lstStyle/>
        <a:p>
          <a:endParaRPr lang="en-US"/>
        </a:p>
      </dgm:t>
    </dgm:pt>
    <dgm:pt modelId="{12FACB6C-C495-4941-AB14-BF8827F36F5D}" type="sibTrans" cxnId="{57C33361-9436-4457-A3CB-520E264D9F75}">
      <dgm:prSet/>
      <dgm:spPr/>
      <dgm:t>
        <a:bodyPr/>
        <a:lstStyle/>
        <a:p>
          <a:endParaRPr lang="en-US"/>
        </a:p>
      </dgm:t>
    </dgm:pt>
    <dgm:pt modelId="{637B9BD7-AF4E-4696-8464-FE3A516200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Bonferroni Correction </a:t>
          </a:r>
        </a:p>
      </dgm:t>
    </dgm:pt>
    <dgm:pt modelId="{61BBC5BC-34C0-47ED-A0CB-4DD98F595FDC}" type="parTrans" cxnId="{40C90EFE-AE8F-4593-A7A2-B666FFD1FB6F}">
      <dgm:prSet/>
      <dgm:spPr/>
      <dgm:t>
        <a:bodyPr/>
        <a:lstStyle/>
        <a:p>
          <a:endParaRPr lang="en-US"/>
        </a:p>
      </dgm:t>
    </dgm:pt>
    <dgm:pt modelId="{182F897E-6506-49C3-89D8-0DF2D588CC6C}" type="sibTrans" cxnId="{40C90EFE-AE8F-4593-A7A2-B666FFD1FB6F}">
      <dgm:prSet/>
      <dgm:spPr/>
      <dgm:t>
        <a:bodyPr/>
        <a:lstStyle/>
        <a:p>
          <a:endParaRPr lang="en-US"/>
        </a:p>
      </dgm:t>
    </dgm:pt>
    <dgm:pt modelId="{1D05761C-8BC2-43F2-A74E-893A5BB45119}" type="pres">
      <dgm:prSet presAssocID="{9ECF8FEF-4FC1-4305-A898-EF94A4A93F84}" presName="root" presStyleCnt="0">
        <dgm:presLayoutVars>
          <dgm:dir/>
          <dgm:resizeHandles val="exact"/>
        </dgm:presLayoutVars>
      </dgm:prSet>
      <dgm:spPr/>
    </dgm:pt>
    <dgm:pt modelId="{B2EA3FCD-F985-47A1-84E0-B5ABB23176D2}" type="pres">
      <dgm:prSet presAssocID="{CD03223D-C8B0-4307-9602-3BB7DB0844E0}" presName="compNode" presStyleCnt="0"/>
      <dgm:spPr/>
    </dgm:pt>
    <dgm:pt modelId="{4441649F-8DC2-48FF-A485-D17740EB3CCF}" type="pres">
      <dgm:prSet presAssocID="{CD03223D-C8B0-4307-9602-3BB7DB0844E0}" presName="bgRect" presStyleLbl="bgShp" presStyleIdx="0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10253F"/>
        </a:solidFill>
        <a:ln>
          <a:noFill/>
        </a:ln>
      </dgm:spPr>
    </dgm:pt>
    <dgm:pt modelId="{FE5E1B63-0B11-47F2-B10E-69147744F4D7}" type="pres">
      <dgm:prSet presAssocID="{CD03223D-C8B0-4307-9602-3BB7DB0844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men"/>
        </a:ext>
      </dgm:extLst>
    </dgm:pt>
    <dgm:pt modelId="{5A5B9A05-1079-41F1-9CEF-AD6EFBF3D60C}" type="pres">
      <dgm:prSet presAssocID="{CD03223D-C8B0-4307-9602-3BB7DB0844E0}" presName="spaceRect" presStyleCnt="0"/>
      <dgm:spPr/>
    </dgm:pt>
    <dgm:pt modelId="{9FDBE5B0-49CD-4677-9815-2EAD729FF7CA}" type="pres">
      <dgm:prSet presAssocID="{CD03223D-C8B0-4307-9602-3BB7DB0844E0}" presName="parTx" presStyleLbl="revTx" presStyleIdx="0" presStyleCnt="4">
        <dgm:presLayoutVars>
          <dgm:chMax val="0"/>
          <dgm:chPref val="0"/>
        </dgm:presLayoutVars>
      </dgm:prSet>
      <dgm:spPr/>
    </dgm:pt>
    <dgm:pt modelId="{3550D20A-D1EB-4B41-9F15-6B8718060C6B}" type="pres">
      <dgm:prSet presAssocID="{53913610-3542-404F-A39A-AD34DD09BF73}" presName="sibTrans" presStyleCnt="0"/>
      <dgm:spPr/>
    </dgm:pt>
    <dgm:pt modelId="{98856E3B-FB02-4CEE-8CB0-E4EC13146C9A}" type="pres">
      <dgm:prSet presAssocID="{34219FAB-9FD1-4405-861D-B34C3309D9A3}" presName="compNode" presStyleCnt="0"/>
      <dgm:spPr/>
    </dgm:pt>
    <dgm:pt modelId="{CEA9FC3B-1D93-488E-8D07-474DFDDF402E}" type="pres">
      <dgm:prSet presAssocID="{34219FAB-9FD1-4405-861D-B34C3309D9A3}" presName="bgRect" presStyleLbl="bgShp" presStyleIdx="1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10253F"/>
        </a:solidFill>
        <a:ln>
          <a:noFill/>
        </a:ln>
      </dgm:spPr>
    </dgm:pt>
    <dgm:pt modelId="{7251D6BF-82D1-4BF4-921F-37AB34CAED65}" type="pres">
      <dgm:prSet presAssocID="{34219FAB-9FD1-4405-861D-B34C3309D9A3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17CE84-AAB6-4805-B216-0E485FE5C89F}" type="pres">
      <dgm:prSet presAssocID="{34219FAB-9FD1-4405-861D-B34C3309D9A3}" presName="spaceRect" presStyleCnt="0"/>
      <dgm:spPr/>
    </dgm:pt>
    <dgm:pt modelId="{511EE2CD-DE32-45B7-BEB2-BC5C3BD3DC26}" type="pres">
      <dgm:prSet presAssocID="{34219FAB-9FD1-4405-861D-B34C3309D9A3}" presName="parTx" presStyleLbl="revTx" presStyleIdx="1" presStyleCnt="4">
        <dgm:presLayoutVars>
          <dgm:chMax val="0"/>
          <dgm:chPref val="0"/>
        </dgm:presLayoutVars>
      </dgm:prSet>
      <dgm:spPr/>
    </dgm:pt>
    <dgm:pt modelId="{443688BC-B612-4755-85FC-C352DF038CFB}" type="pres">
      <dgm:prSet presAssocID="{34219FAB-9FD1-4405-861D-B34C3309D9A3}" presName="desTx" presStyleLbl="revTx" presStyleIdx="2" presStyleCnt="4">
        <dgm:presLayoutVars/>
      </dgm:prSet>
      <dgm:spPr/>
    </dgm:pt>
    <dgm:pt modelId="{4807DCDB-4092-400C-B432-39C108C6021B}" type="pres">
      <dgm:prSet presAssocID="{5581B19B-A242-4923-8AF3-CDBF67064340}" presName="sibTrans" presStyleCnt="0"/>
      <dgm:spPr/>
    </dgm:pt>
    <dgm:pt modelId="{5DD190E2-E8D9-41E4-B715-A4F72B3AF7D8}" type="pres">
      <dgm:prSet presAssocID="{8B2DFA9F-2EBE-4C0F-B998-53A008BCC82B}" presName="compNode" presStyleCnt="0"/>
      <dgm:spPr/>
    </dgm:pt>
    <dgm:pt modelId="{F139335F-A6E7-4509-939C-5892F6ED9CF8}" type="pres">
      <dgm:prSet presAssocID="{8B2DFA9F-2EBE-4C0F-B998-53A008BCC82B}" presName="bgRect" presStyleLbl="bgShp" presStyleIdx="2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10253F"/>
        </a:solidFill>
        <a:ln>
          <a:noFill/>
        </a:ln>
      </dgm:spPr>
    </dgm:pt>
    <dgm:pt modelId="{BE9ECA56-884D-4B2F-8BD8-CA7F4922252A}" type="pres">
      <dgm:prSet presAssocID="{8B2DFA9F-2EBE-4C0F-B998-53A008BCC82B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9321C7-94AA-40E7-B4D4-8EA96C018231}" type="pres">
      <dgm:prSet presAssocID="{8B2DFA9F-2EBE-4C0F-B998-53A008BCC82B}" presName="spaceRect" presStyleCnt="0"/>
      <dgm:spPr/>
    </dgm:pt>
    <dgm:pt modelId="{17EB314A-5A9A-4C42-BA80-A5A95AF31231}" type="pres">
      <dgm:prSet presAssocID="{8B2DFA9F-2EBE-4C0F-B998-53A008BCC82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CF98F09-5678-4611-AE46-3221A8D0C8B9}" type="presOf" srcId="{8B2DFA9F-2EBE-4C0F-B998-53A008BCC82B}" destId="{17EB314A-5A9A-4C42-BA80-A5A95AF31231}" srcOrd="0" destOrd="0" presId="urn:microsoft.com/office/officeart/2018/2/layout/IconVerticalSolidList"/>
    <dgm:cxn modelId="{FECACD13-4A8A-411E-BB1E-6196E2021688}" type="presOf" srcId="{CD03223D-C8B0-4307-9602-3BB7DB0844E0}" destId="{9FDBE5B0-49CD-4677-9815-2EAD729FF7CA}" srcOrd="0" destOrd="0" presId="urn:microsoft.com/office/officeart/2018/2/layout/IconVerticalSolidList"/>
    <dgm:cxn modelId="{C1C0693B-0659-4A92-85D9-B99CDBFF54C8}" srcId="{9ECF8FEF-4FC1-4305-A898-EF94A4A93F84}" destId="{8B2DFA9F-2EBE-4C0F-B998-53A008BCC82B}" srcOrd="2" destOrd="0" parTransId="{20E47FE8-756A-47C7-80F5-4BBA19D82BB8}" sibTransId="{863C8E72-6BC6-43F1-A7BA-325A2A1FE4A9}"/>
    <dgm:cxn modelId="{57C33361-9436-4457-A3CB-520E264D9F75}" srcId="{34219FAB-9FD1-4405-861D-B34C3309D9A3}" destId="{9D2349D6-2977-44F0-BABF-B12F7119C29F}" srcOrd="0" destOrd="0" parTransId="{56667F4F-A718-43D9-8987-B9A3F7B750A5}" sibTransId="{12FACB6C-C495-4941-AB14-BF8827F36F5D}"/>
    <dgm:cxn modelId="{13B1814A-92EB-4A3D-91F8-05A0D5BF0FF4}" type="presOf" srcId="{637B9BD7-AF4E-4696-8464-FE3A51620097}" destId="{443688BC-B612-4755-85FC-C352DF038CFB}" srcOrd="0" destOrd="1" presId="urn:microsoft.com/office/officeart/2018/2/layout/IconVerticalSolidList"/>
    <dgm:cxn modelId="{5D3AB1A6-41E1-43CB-8952-2CE4A24F3E1A}" srcId="{9ECF8FEF-4FC1-4305-A898-EF94A4A93F84}" destId="{CD03223D-C8B0-4307-9602-3BB7DB0844E0}" srcOrd="0" destOrd="0" parTransId="{89FDA212-880D-44EF-9EC8-8728A3478491}" sibTransId="{53913610-3542-404F-A39A-AD34DD09BF73}"/>
    <dgm:cxn modelId="{2D8DD9B4-8CF8-4C03-B767-562EF80DF573}" type="presOf" srcId="{34219FAB-9FD1-4405-861D-B34C3309D9A3}" destId="{511EE2CD-DE32-45B7-BEB2-BC5C3BD3DC26}" srcOrd="0" destOrd="0" presId="urn:microsoft.com/office/officeart/2018/2/layout/IconVerticalSolidList"/>
    <dgm:cxn modelId="{7AF70CC5-6375-4F32-81C9-6F21728EC472}" type="presOf" srcId="{9ECF8FEF-4FC1-4305-A898-EF94A4A93F84}" destId="{1D05761C-8BC2-43F2-A74E-893A5BB45119}" srcOrd="0" destOrd="0" presId="urn:microsoft.com/office/officeart/2018/2/layout/IconVerticalSolidList"/>
    <dgm:cxn modelId="{BF0952CC-1704-4242-826A-9D3ADB5D8C7C}" type="presOf" srcId="{9D2349D6-2977-44F0-BABF-B12F7119C29F}" destId="{443688BC-B612-4755-85FC-C352DF038CFB}" srcOrd="0" destOrd="0" presId="urn:microsoft.com/office/officeart/2018/2/layout/IconVerticalSolidList"/>
    <dgm:cxn modelId="{299F5FD6-97FE-4119-9C08-1ED8D2197FF9}" srcId="{9ECF8FEF-4FC1-4305-A898-EF94A4A93F84}" destId="{34219FAB-9FD1-4405-861D-B34C3309D9A3}" srcOrd="1" destOrd="0" parTransId="{580D63BE-DC0D-4C04-A7D4-89DFDD906FA4}" sibTransId="{5581B19B-A242-4923-8AF3-CDBF67064340}"/>
    <dgm:cxn modelId="{40C90EFE-AE8F-4593-A7A2-B666FFD1FB6F}" srcId="{34219FAB-9FD1-4405-861D-B34C3309D9A3}" destId="{637B9BD7-AF4E-4696-8464-FE3A51620097}" srcOrd="1" destOrd="0" parTransId="{61BBC5BC-34C0-47ED-A0CB-4DD98F595FDC}" sibTransId="{182F897E-6506-49C3-89D8-0DF2D588CC6C}"/>
    <dgm:cxn modelId="{1008889C-9DB8-47DF-B05C-F7AC3E48A23D}" type="presParOf" srcId="{1D05761C-8BC2-43F2-A74E-893A5BB45119}" destId="{B2EA3FCD-F985-47A1-84E0-B5ABB23176D2}" srcOrd="0" destOrd="0" presId="urn:microsoft.com/office/officeart/2018/2/layout/IconVerticalSolidList"/>
    <dgm:cxn modelId="{23CC077B-EE06-4DC8-B062-0A980ACCB27D}" type="presParOf" srcId="{B2EA3FCD-F985-47A1-84E0-B5ABB23176D2}" destId="{4441649F-8DC2-48FF-A485-D17740EB3CCF}" srcOrd="0" destOrd="0" presId="urn:microsoft.com/office/officeart/2018/2/layout/IconVerticalSolidList"/>
    <dgm:cxn modelId="{47D213CB-7483-470E-AB5F-CCA3333F4A22}" type="presParOf" srcId="{B2EA3FCD-F985-47A1-84E0-B5ABB23176D2}" destId="{FE5E1B63-0B11-47F2-B10E-69147744F4D7}" srcOrd="1" destOrd="0" presId="urn:microsoft.com/office/officeart/2018/2/layout/IconVerticalSolidList"/>
    <dgm:cxn modelId="{0F5AF9C5-737E-49AB-9F23-F5CDD8F32219}" type="presParOf" srcId="{B2EA3FCD-F985-47A1-84E0-B5ABB23176D2}" destId="{5A5B9A05-1079-41F1-9CEF-AD6EFBF3D60C}" srcOrd="2" destOrd="0" presId="urn:microsoft.com/office/officeart/2018/2/layout/IconVerticalSolidList"/>
    <dgm:cxn modelId="{CA36810A-DADF-4FF5-9642-E931E08D09E0}" type="presParOf" srcId="{B2EA3FCD-F985-47A1-84E0-B5ABB23176D2}" destId="{9FDBE5B0-49CD-4677-9815-2EAD729FF7CA}" srcOrd="3" destOrd="0" presId="urn:microsoft.com/office/officeart/2018/2/layout/IconVerticalSolidList"/>
    <dgm:cxn modelId="{89DDCCC5-907E-4431-B9EA-F89F0879BCA9}" type="presParOf" srcId="{1D05761C-8BC2-43F2-A74E-893A5BB45119}" destId="{3550D20A-D1EB-4B41-9F15-6B8718060C6B}" srcOrd="1" destOrd="0" presId="urn:microsoft.com/office/officeart/2018/2/layout/IconVerticalSolidList"/>
    <dgm:cxn modelId="{98BB28BA-D2D9-48E6-A173-AF30261B63F0}" type="presParOf" srcId="{1D05761C-8BC2-43F2-A74E-893A5BB45119}" destId="{98856E3B-FB02-4CEE-8CB0-E4EC13146C9A}" srcOrd="2" destOrd="0" presId="urn:microsoft.com/office/officeart/2018/2/layout/IconVerticalSolidList"/>
    <dgm:cxn modelId="{EA08A1A3-A5CB-4909-84D3-AD10FBA36FD0}" type="presParOf" srcId="{98856E3B-FB02-4CEE-8CB0-E4EC13146C9A}" destId="{CEA9FC3B-1D93-488E-8D07-474DFDDF402E}" srcOrd="0" destOrd="0" presId="urn:microsoft.com/office/officeart/2018/2/layout/IconVerticalSolidList"/>
    <dgm:cxn modelId="{C2284E3A-52E7-41FF-BB9A-8993D3435B1D}" type="presParOf" srcId="{98856E3B-FB02-4CEE-8CB0-E4EC13146C9A}" destId="{7251D6BF-82D1-4BF4-921F-37AB34CAED65}" srcOrd="1" destOrd="0" presId="urn:microsoft.com/office/officeart/2018/2/layout/IconVerticalSolidList"/>
    <dgm:cxn modelId="{01BC6A1C-F735-4530-8E34-2DD38DA8AC76}" type="presParOf" srcId="{98856E3B-FB02-4CEE-8CB0-E4EC13146C9A}" destId="{F317CE84-AAB6-4805-B216-0E485FE5C89F}" srcOrd="2" destOrd="0" presId="urn:microsoft.com/office/officeart/2018/2/layout/IconVerticalSolidList"/>
    <dgm:cxn modelId="{C1C464BB-468B-4772-AA64-430188FD93B7}" type="presParOf" srcId="{98856E3B-FB02-4CEE-8CB0-E4EC13146C9A}" destId="{511EE2CD-DE32-45B7-BEB2-BC5C3BD3DC26}" srcOrd="3" destOrd="0" presId="urn:microsoft.com/office/officeart/2018/2/layout/IconVerticalSolidList"/>
    <dgm:cxn modelId="{1F0BF090-2A9E-4ECE-B541-60AA30F60BE3}" type="presParOf" srcId="{98856E3B-FB02-4CEE-8CB0-E4EC13146C9A}" destId="{443688BC-B612-4755-85FC-C352DF038CFB}" srcOrd="4" destOrd="0" presId="urn:microsoft.com/office/officeart/2018/2/layout/IconVerticalSolidList"/>
    <dgm:cxn modelId="{E60BDF43-A4FE-4886-8AEB-191A789ABB2B}" type="presParOf" srcId="{1D05761C-8BC2-43F2-A74E-893A5BB45119}" destId="{4807DCDB-4092-400C-B432-39C108C6021B}" srcOrd="3" destOrd="0" presId="urn:microsoft.com/office/officeart/2018/2/layout/IconVerticalSolidList"/>
    <dgm:cxn modelId="{31E336C4-08E7-4786-BECE-EBFEA8999DC7}" type="presParOf" srcId="{1D05761C-8BC2-43F2-A74E-893A5BB45119}" destId="{5DD190E2-E8D9-41E4-B715-A4F72B3AF7D8}" srcOrd="4" destOrd="0" presId="urn:microsoft.com/office/officeart/2018/2/layout/IconVerticalSolidList"/>
    <dgm:cxn modelId="{CA73C4DB-3AE8-42C9-9336-46BA11F5C8CD}" type="presParOf" srcId="{5DD190E2-E8D9-41E4-B715-A4F72B3AF7D8}" destId="{F139335F-A6E7-4509-939C-5892F6ED9CF8}" srcOrd="0" destOrd="0" presId="urn:microsoft.com/office/officeart/2018/2/layout/IconVerticalSolidList"/>
    <dgm:cxn modelId="{57D3B2D9-1055-4568-8C6F-E3B7BECBB5C6}" type="presParOf" srcId="{5DD190E2-E8D9-41E4-B715-A4F72B3AF7D8}" destId="{BE9ECA56-884D-4B2F-8BD8-CA7F4922252A}" srcOrd="1" destOrd="0" presId="urn:microsoft.com/office/officeart/2018/2/layout/IconVerticalSolidList"/>
    <dgm:cxn modelId="{CBED21AD-A637-48B7-9592-AECBA6FE4E2D}" type="presParOf" srcId="{5DD190E2-E8D9-41E4-B715-A4F72B3AF7D8}" destId="{059321C7-94AA-40E7-B4D4-8EA96C018231}" srcOrd="2" destOrd="0" presId="urn:microsoft.com/office/officeart/2018/2/layout/IconVerticalSolidList"/>
    <dgm:cxn modelId="{534123D4-B470-4C86-BACF-3DFC68730532}" type="presParOf" srcId="{5DD190E2-E8D9-41E4-B715-A4F72B3AF7D8}" destId="{17EB314A-5A9A-4C42-BA80-A5A95AF312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1649F-8DC2-48FF-A485-D17740EB3CC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rgbClr val="10253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E1B63-0B11-47F2-B10E-69147744F4D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BE5B0-49CD-4677-9815-2EAD729FF7C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The Selection Problem</a:t>
          </a:r>
        </a:p>
      </dsp:txBody>
      <dsp:txXfrm>
        <a:off x="1435590" y="531"/>
        <a:ext cx="9080009" cy="1242935"/>
      </dsp:txXfrm>
    </dsp:sp>
    <dsp:sp modelId="{CEA9FC3B-1D93-488E-8D07-474DFDDF402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rgbClr val="10253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1D6BF-82D1-4BF4-921F-37AB34CAED6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EE2CD-DE32-45B7-BEB2-BC5C3BD3DC26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Tests for Group Equivalence 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43688BC-B612-4755-85FC-C352DF038CFB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Omnibus Test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Bonferroni Correction </a:t>
          </a:r>
        </a:p>
      </dsp:txBody>
      <dsp:txXfrm>
        <a:off x="6167610" y="1554201"/>
        <a:ext cx="4347989" cy="1242935"/>
      </dsp:txXfrm>
    </dsp:sp>
    <dsp:sp modelId="{F139335F-A6E7-4509-939C-5892F6ED9CF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rgbClr val="10253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ECA56-884D-4B2F-8BD8-CA7F4922252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B314A-5A9A-4C42-BA80-A5A95AF3123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Tests for Nonrandom Attrition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A807B-7DBB-45D2-B3F3-CAA592858B4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6B5CE-AB1A-4CEA-95B6-F89D1A4B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38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an experiment there is full control over the treatment variable, and it is the</a:t>
            </a:r>
            <a:r>
              <a:rPr lang="en-US" baseline="0" dirty="0"/>
              <a:t> only thing being manipulated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55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Null</a:t>
            </a:r>
            <a:r>
              <a:rPr lang="en-US" baseline="0" dirty="0"/>
              <a:t> case – the treatment has no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69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one</a:t>
            </a:r>
            <a:r>
              <a:rPr lang="en-US" baseline="0" dirty="0"/>
              <a:t> case, correlation implies causality.  In another, it does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04E7A7-2784-4B95-8065-71E1282243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28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7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5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0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42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76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9464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946400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1136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85989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46400" y="2057401"/>
            <a:ext cx="8636000" cy="4068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5110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0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tx2"/>
                </a:solidFill>
                <a:latin typeface="Euphem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4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7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6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22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3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79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88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0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1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cap="all" baseline="0">
                <a:solidFill>
                  <a:schemeClr val="tx2"/>
                </a:solidFill>
                <a:latin typeface="Euphem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413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12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461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46107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10843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0149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1422400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Times New Roman" panose="02020603050405020304" pitchFamily="18" charset="0"/>
                <a:ea typeface="Segoe UI Symbol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248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56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23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27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54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7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842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02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B659-BAAB-4DA9-8080-ED588401F2FB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893B-9070-4648-9A95-A4B056A20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25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008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965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716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381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303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9464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946400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1136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596647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46400" y="2057401"/>
            <a:ext cx="8636000" cy="4068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09214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441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317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933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628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594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628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7907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EA0D-0DFA-4FB3-91EC-F80588E7F6C0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56601-A6AE-43F6-8003-C5CDC0FC8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80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461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46107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10843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0149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1422400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Times New Roman" panose="02020603050405020304" pitchFamily="18" charset="0"/>
                <a:ea typeface="Segoe UI Symbol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4876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3AFF-7EFF-45D5-9F28-FA0B4D237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D4A34-9A79-45E3-B450-62585F46B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C396D-0D7F-46E6-BD28-D71EC86B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CA2A-9966-4BF3-B3DB-F8550F4D1A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902A3-7B85-4ACA-9E9A-9575AB07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3CBEA-64B5-4B74-AB12-C828FB74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741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62F1-1618-4460-9894-3A5B9E72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00067-CF1D-46D9-B8EE-BC2CC672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54077-1F56-492A-88A7-507E3801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CA2A-9966-4BF3-B3DB-F8550F4D1A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7E982-61AD-4C43-A18F-9B7AA866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97314-7B45-4605-94C7-9B5DC691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483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7B12-2B28-4705-8557-9CCE1347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F39E9-C2E8-4CE7-A4DE-1D626546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E50B-6224-4EA8-961E-DDCD6A36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CA2A-9966-4BF3-B3DB-F8550F4D1A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50DF4-0276-4BDC-8679-70A5103C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D90C7-6087-4CA5-A870-6828566E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39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E621-CA76-417F-964E-23E80041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FF29-C708-49AC-B316-B67202686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89776-B6F0-454B-A5C7-C82BAF994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FA058-9A62-40B0-83C9-93DD6DFC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CA2A-9966-4BF3-B3DB-F8550F4D1A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8FD16-A73B-40D6-8930-6013200F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2D67C-CBA9-406E-97D2-7FF99E49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9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820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D3C5-8B80-48A8-9006-1C841ECF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364A9-8F0C-493E-B0D3-4570A481D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05424-493D-4127-9F44-0AAC0D941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3BEA0-7BB8-4FEA-8BA8-69DC78D60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BDCBA-DA7B-4B2A-AD20-A58D1BCD7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F5933-3ED9-4634-A3E0-CDDD2795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CA2A-9966-4BF3-B3DB-F8550F4D1A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F6E34D-5FB5-433A-B79C-2016A499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09594-C32A-4EFC-B04F-CAD41250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500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1F23-598B-4BE2-AE92-E062BF93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81CA2-460B-460C-9193-3A4CB3FC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CA2A-9966-4BF3-B3DB-F8550F4D1A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34610-F9BD-425A-8DDE-36593527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F0A02-30D6-4BA1-9436-ED73D1AD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08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D066F-9C17-4D25-97C7-CD964E6A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CA2A-9966-4BF3-B3DB-F8550F4D1A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70058-9D4B-44C9-A99C-31C31B6E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7AAB3-B32E-4A5E-A793-47C29067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939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48FB-0F1E-4FDE-A082-35FDDED0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55926-9A97-4E8B-A852-F507F1A3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A1769-EE64-43B8-A1BB-46F704E01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9BE16-6678-4BAB-A759-46BA8E98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CA2A-9966-4BF3-B3DB-F8550F4D1A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85B56-80F3-451E-AF3F-C20EA926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D1816-7348-4B8C-A2E9-8742E401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076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03EF-493F-4B68-8B04-B3F1A085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2B635-A6DA-462F-9D7E-3F63EDB6E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9009F-E6DF-4615-97DA-7CBEA9499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C070B-3A3C-4A63-9BF8-80867560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CA2A-9966-4BF3-B3DB-F8550F4D1A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B2E79-1F2C-43C4-A532-297AD2E6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608EC-D0BA-46E7-8517-E27B46A2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666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8390-859E-45F9-AA73-541E2D4F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C6029-07A8-4838-980D-6B2C594AC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147C-32DE-4F9C-95F8-61A7FB9A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CA2A-9966-4BF3-B3DB-F8550F4D1A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DBD5-1C7D-43A3-AA0A-AB1F8AEC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B3DC-A0A5-4B76-961F-458DDD68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289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6D1AB-7C8E-49A7-B44A-078C491F3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C4B38-15BF-4FE1-BC64-4B0936EE3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1B42C-DAD6-4277-BA26-73CFF264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CA2A-9966-4BF3-B3DB-F8550F4D1A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2BAC-57F1-4FFC-8B92-7799983B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6211D-8B9E-4F90-9284-AFD9385C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4243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3303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718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8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630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1792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214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079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402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810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2667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546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7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3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5D55-7172-4598-95C7-7AC62CC8AEC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Euphem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6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Euphem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D62AE-5F44-494B-9469-20318306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8065C-D75A-403B-A601-A68F8F1D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C44C-12B6-44D1-B913-4B5A13F5B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3CA2A-9966-4BF3-B3DB-F8550F4D1A38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8FA1-AE9A-4910-8437-E74D6E5B5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B3BDB-E080-40C8-BA88-DB1023FBA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E3AC0-7D68-40EC-A257-B64B39088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0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362DA-6D94-4DD6-98D6-90036832D4F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6028-40C7-4BAA-97FA-B29093583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2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radiolab.org/2010/oct/08/its-alive/" TargetMode="External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81682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Testing the </a:t>
            </a:r>
            <a:b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</a:br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validity of the </a:t>
            </a:r>
            <a:b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</a:br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counterfactual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8148" y="4926006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>
                    <a:lumMod val="75000"/>
                  </a:schemeClr>
                </a:solidFill>
                <a:latin typeface="Book Antiqua" panose="02040602050305030304" pitchFamily="18" charset="0"/>
                <a:cs typeface="CordiaUPC" panose="020B0304020202020204" pitchFamily="34" charset="-34"/>
              </a:rPr>
              <a:t>Jesse Lecy</a:t>
            </a:r>
          </a:p>
        </p:txBody>
      </p:sp>
    </p:spTree>
    <p:extLst>
      <p:ext uri="{BB962C8B-B14F-4D97-AF65-F5344CB8AC3E}">
        <p14:creationId xmlns:p14="http://schemas.microsoft.com/office/powerpoint/2010/main" val="5103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5178" y="984366"/>
            <a:ext cx="462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504D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The problem with correlations: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5178" y="3284902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Walking Speed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2828" y="3284902"/>
            <a:ext cx="1539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Number of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Patents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7856" y="5042451"/>
            <a:ext cx="153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Population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94580" y="4167143"/>
            <a:ext cx="685800" cy="8753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794378" y="4167143"/>
            <a:ext cx="646962" cy="8753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82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gives us correlations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272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7196"/>
            <a:ext cx="249555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14436" y="245528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52636" y="2455283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3740166" y="2686115"/>
            <a:ext cx="5124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19196" y="334833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cxnSp>
        <p:nvCxnSpPr>
          <p:cNvPr id="12" name="Straight Arrow Connector 11"/>
          <p:cNvCxnSpPr>
            <a:stCxn id="10" idx="3"/>
            <a:endCxn id="8" idx="2"/>
          </p:cNvCxnSpPr>
          <p:nvPr/>
        </p:nvCxnSpPr>
        <p:spPr>
          <a:xfrm flipV="1">
            <a:off x="3825690" y="2916948"/>
            <a:ext cx="592216" cy="66222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3218" y="609600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Example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4B9D4-5CEA-4C7E-9044-A481AA3F9EC4}"/>
              </a:ext>
            </a:extLst>
          </p:cNvPr>
          <p:cNvSpPr txBox="1"/>
          <p:nvPr/>
        </p:nvSpPr>
        <p:spPr>
          <a:xfrm>
            <a:off x="1262531" y="4399370"/>
            <a:ext cx="462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X and Z both impact 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A2F9F6-E181-4F43-8E04-2F62E1BD087A}"/>
              </a:ext>
            </a:extLst>
          </p:cNvPr>
          <p:cNvSpPr txBox="1"/>
          <p:nvPr/>
        </p:nvSpPr>
        <p:spPr>
          <a:xfrm>
            <a:off x="9287452" y="5199589"/>
            <a:ext cx="23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correlation</a:t>
            </a:r>
          </a:p>
        </p:txBody>
      </p:sp>
    </p:spTree>
    <p:extLst>
      <p:ext uri="{BB962C8B-B14F-4D97-AF65-F5344CB8AC3E}">
        <p14:creationId xmlns:p14="http://schemas.microsoft.com/office/powerpoint/2010/main" val="137339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4200" y="22815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6260" y="2281536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5" name="Straight Arrow Connector 4"/>
          <p:cNvCxnSpPr>
            <a:stCxn id="6" idx="1"/>
            <a:endCxn id="3" idx="2"/>
          </p:cNvCxnSpPr>
          <p:nvPr/>
        </p:nvCxnSpPr>
        <p:spPr>
          <a:xfrm flipH="1" flipV="1">
            <a:off x="3287066" y="2743200"/>
            <a:ext cx="542743" cy="6696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29808" y="318200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cxnSp>
        <p:nvCxnSpPr>
          <p:cNvPr id="7" name="Straight Arrow Connector 6"/>
          <p:cNvCxnSpPr>
            <a:stCxn id="6" idx="3"/>
            <a:endCxn id="4" idx="2"/>
          </p:cNvCxnSpPr>
          <p:nvPr/>
        </p:nvCxnSpPr>
        <p:spPr>
          <a:xfrm flipV="1">
            <a:off x="4136302" y="2743200"/>
            <a:ext cx="575228" cy="6696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6" y="234951"/>
            <a:ext cx="254317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363218" y="609600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Example #2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5F93C-B816-4B8F-8057-BEA0C95715E4}"/>
              </a:ext>
            </a:extLst>
          </p:cNvPr>
          <p:cNvSpPr txBox="1"/>
          <p:nvPr/>
        </p:nvSpPr>
        <p:spPr>
          <a:xfrm>
            <a:off x="1668285" y="4082465"/>
            <a:ext cx="4629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Z impacts </a:t>
            </a:r>
            <a:b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</a:br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both X and 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B9BFF5-C238-4F6E-ACDB-838614AE11EB}"/>
              </a:ext>
            </a:extLst>
          </p:cNvPr>
          <p:cNvSpPr txBox="1"/>
          <p:nvPr/>
        </p:nvSpPr>
        <p:spPr>
          <a:xfrm>
            <a:off x="9677401" y="727492"/>
            <a:ext cx="2396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causal relationship but high correlation</a:t>
            </a:r>
          </a:p>
        </p:txBody>
      </p:sp>
    </p:spTree>
    <p:extLst>
      <p:ext uri="{BB962C8B-B14F-4D97-AF65-F5344CB8AC3E}">
        <p14:creationId xmlns:p14="http://schemas.microsoft.com/office/powerpoint/2010/main" val="138133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4436" y="20574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46260" y="205740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3740166" y="2288233"/>
            <a:ext cx="80609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27306" y="3348336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cxnSp>
        <p:nvCxnSpPr>
          <p:cNvPr id="7" name="Straight Arrow Connector 6"/>
          <p:cNvCxnSpPr>
            <a:stCxn id="6" idx="0"/>
            <a:endCxn id="3" idx="2"/>
          </p:cNvCxnSpPr>
          <p:nvPr/>
        </p:nvCxnSpPr>
        <p:spPr>
          <a:xfrm flipH="1" flipV="1">
            <a:off x="3577301" y="2519065"/>
            <a:ext cx="3252" cy="8292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6" y="234951"/>
            <a:ext cx="254317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63218" y="609600"/>
            <a:ext cx="1859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Example #3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6DBD4-D4D1-4B16-87B5-B28E50176190}"/>
              </a:ext>
            </a:extLst>
          </p:cNvPr>
          <p:cNvSpPr txBox="1"/>
          <p:nvPr/>
        </p:nvSpPr>
        <p:spPr>
          <a:xfrm>
            <a:off x="1466461" y="4338935"/>
            <a:ext cx="462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Causal chain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F3372-F383-444C-83E4-82E2B834AA07}"/>
              </a:ext>
            </a:extLst>
          </p:cNvPr>
          <p:cNvSpPr txBox="1"/>
          <p:nvPr/>
        </p:nvSpPr>
        <p:spPr>
          <a:xfrm>
            <a:off x="9601201" y="2921168"/>
            <a:ext cx="2396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direct causal relationship but highly correlated</a:t>
            </a:r>
          </a:p>
        </p:txBody>
      </p:sp>
    </p:spTree>
    <p:extLst>
      <p:ext uri="{BB962C8B-B14F-4D97-AF65-F5344CB8AC3E}">
        <p14:creationId xmlns:p14="http://schemas.microsoft.com/office/powerpoint/2010/main" val="401409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8859" y="20574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7059" y="2057401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3423" y="433893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1623" y="4338936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y</a:t>
            </a:r>
          </a:p>
        </p:txBody>
      </p:sp>
      <p:cxnSp>
        <p:nvCxnSpPr>
          <p:cNvPr id="4" name="Straight Arrow Connector 3"/>
          <p:cNvCxnSpPr>
            <a:stCxn id="2" idx="3"/>
            <a:endCxn id="5" idx="1"/>
          </p:cNvCxnSpPr>
          <p:nvPr/>
        </p:nvCxnSpPr>
        <p:spPr>
          <a:xfrm>
            <a:off x="2284589" y="2288233"/>
            <a:ext cx="5124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1"/>
            <a:endCxn id="7" idx="3"/>
          </p:cNvCxnSpPr>
          <p:nvPr/>
        </p:nvCxnSpPr>
        <p:spPr>
          <a:xfrm flipH="1">
            <a:off x="2299153" y="4569768"/>
            <a:ext cx="51247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23" y="1143000"/>
            <a:ext cx="386655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A79CFC-E348-4182-ACEB-9D9B6B2DA507}"/>
              </a:ext>
            </a:extLst>
          </p:cNvPr>
          <p:cNvSpPr txBox="1"/>
          <p:nvPr/>
        </p:nvSpPr>
        <p:spPr>
          <a:xfrm>
            <a:off x="346787" y="408802"/>
            <a:ext cx="462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Reverse causality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153E2-10CA-4365-A94C-4CE6FE9E40FE}"/>
              </a:ext>
            </a:extLst>
          </p:cNvPr>
          <p:cNvSpPr txBox="1"/>
          <p:nvPr/>
        </p:nvSpPr>
        <p:spPr>
          <a:xfrm>
            <a:off x="8621487" y="1883459"/>
            <a:ext cx="23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Y =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+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X + 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48E97-6F51-44D3-9838-586786D50859}"/>
              </a:ext>
            </a:extLst>
          </p:cNvPr>
          <p:cNvSpPr txBox="1"/>
          <p:nvPr/>
        </p:nvSpPr>
        <p:spPr>
          <a:xfrm>
            <a:off x="8621487" y="4732094"/>
            <a:ext cx="239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X =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+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Y + 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26402-1EA2-41DD-8E8A-495B64AA5A56}"/>
              </a:ext>
            </a:extLst>
          </p:cNvPr>
          <p:cNvSpPr txBox="1"/>
          <p:nvPr/>
        </p:nvSpPr>
        <p:spPr>
          <a:xfrm>
            <a:off x="8431408" y="2613392"/>
            <a:ext cx="2776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Both models are highly significant, how do we know which one is the causal relationship?</a:t>
            </a:r>
          </a:p>
        </p:txBody>
      </p:sp>
    </p:spTree>
    <p:extLst>
      <p:ext uri="{BB962C8B-B14F-4D97-AF65-F5344CB8AC3E}">
        <p14:creationId xmlns:p14="http://schemas.microsoft.com/office/powerpoint/2010/main" val="2873228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03953" y="1735286"/>
                <a:ext cx="5045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𝐻𝑒𝑎𝑟𝑡𝑟𝑎𝑡𝑒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𝐶𝑎𝑓𝑓𝑒𝑖𝑛𝑒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2400" i="1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53" y="1735286"/>
                <a:ext cx="5045805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033834" y="2514600"/>
            <a:ext cx="6071219" cy="4114800"/>
            <a:chOff x="2362200" y="685800"/>
            <a:chExt cx="6071219" cy="4114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685800"/>
              <a:ext cx="4120932" cy="411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" name="Straight Connector 3"/>
            <p:cNvCxnSpPr/>
            <p:nvPr/>
          </p:nvCxnSpPr>
          <p:spPr>
            <a:xfrm>
              <a:off x="3733800" y="2700291"/>
              <a:ext cx="113105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4864855" y="2406197"/>
              <a:ext cx="0" cy="2940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ight Brace 5"/>
            <p:cNvSpPr/>
            <p:nvPr/>
          </p:nvSpPr>
          <p:spPr>
            <a:xfrm>
              <a:off x="5126578" y="2405664"/>
              <a:ext cx="244876" cy="294627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92241" y="2340098"/>
              <a:ext cx="304117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Treatment Effect b</a:t>
              </a:r>
              <a:r>
                <a:rPr lang="en-US" sz="2000" baseline="-25000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phemia"/>
              </a:rPr>
              <a:t>The program evaluation framework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463D83-0373-42F4-BE8C-615BCE4058C2}"/>
              </a:ext>
            </a:extLst>
          </p:cNvPr>
          <p:cNvCxnSpPr>
            <a:cxnSpLocks/>
          </p:cNvCxnSpPr>
          <p:nvPr/>
        </p:nvCxnSpPr>
        <p:spPr>
          <a:xfrm flipV="1">
            <a:off x="4506686" y="3900197"/>
            <a:ext cx="3377681" cy="8117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95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988406" y="5864290"/>
            <a:ext cx="464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73097" y="1818785"/>
                <a:ext cx="5045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𝐻𝑒𝑎𝑟𝑡𝑟𝑎𝑡𝑒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𝐶𝑎𝑓𝑓𝑒𝑖𝑛𝑒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2400" i="1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097" y="1818785"/>
                <a:ext cx="5045805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393872" y="4492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508172" y="4492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5499705" y="458582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27738" y="466202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84372" y="474245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31972" y="481865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58972" y="4894856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584372" y="43021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61605" y="422175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960206" y="40354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60206" y="38830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91439" y="3984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21073" y="41497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94072" y="42259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7070272" y="423022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023706" y="4365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032172" y="37306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31972" y="43402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6272" y="46450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49106" y="388309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994072" y="4128624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988406" y="3197290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03172" y="2892491"/>
            <a:ext cx="968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Heart Rate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75300" y="326902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</a:rPr>
              <a:t>Treatment</a:t>
            </a:r>
            <a:br>
              <a:rPr lang="en-US" sz="1200" dirty="0">
                <a:solidFill>
                  <a:prstClr val="black"/>
                </a:solidFill>
                <a:latin typeface="Calibri"/>
              </a:rPr>
            </a:br>
            <a:r>
              <a:rPr lang="en-US" sz="1200" dirty="0">
                <a:solidFill>
                  <a:prstClr val="black"/>
                </a:solidFill>
                <a:latin typeface="Calibri"/>
              </a:rPr>
              <a:t>(Caffeine)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53288" y="3726226"/>
            <a:ext cx="988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</a:rPr>
              <a:t>Control</a:t>
            </a:r>
            <a:br>
              <a:rPr lang="en-US" sz="1200" dirty="0">
                <a:solidFill>
                  <a:prstClr val="black"/>
                </a:solidFill>
                <a:latin typeface="Calibri"/>
              </a:rPr>
            </a:br>
            <a:r>
              <a:rPr lang="en-US" sz="1200" dirty="0">
                <a:solidFill>
                  <a:prstClr val="black"/>
                </a:solidFill>
                <a:latin typeface="Calibri"/>
              </a:rPr>
              <a:t>(No caffeine)</a:t>
            </a:r>
          </a:p>
        </p:txBody>
      </p:sp>
      <p:sp>
        <p:nvSpPr>
          <p:cNvPr id="33" name="Title 7">
            <a:extLst>
              <a:ext uri="{FF2B5EF4-FFF2-40B4-BE49-F238E27FC236}">
                <a16:creationId xmlns:a16="http://schemas.microsoft.com/office/drawing/2014/main" id="{7B269016-9E7E-434B-8DBA-DAD1510FD765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r>
              <a:rPr lang="en-US" sz="2800" dirty="0"/>
              <a:t>Discrete treatment case: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is the same</a:t>
            </a:r>
            <a:b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except Caffeine is a dummy not a level</a:t>
            </a:r>
          </a:p>
        </p:txBody>
      </p:sp>
    </p:spTree>
    <p:extLst>
      <p:ext uri="{BB962C8B-B14F-4D97-AF65-F5344CB8AC3E}">
        <p14:creationId xmlns:p14="http://schemas.microsoft.com/office/powerpoint/2010/main" val="25792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530" y="511629"/>
            <a:ext cx="41209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BBC817-8CCD-4196-ADF4-0F5E59281455}"/>
              </a:ext>
            </a:extLst>
          </p:cNvPr>
          <p:cNvCxnSpPr>
            <a:cxnSpLocks/>
          </p:cNvCxnSpPr>
          <p:nvPr/>
        </p:nvCxnSpPr>
        <p:spPr>
          <a:xfrm>
            <a:off x="4407058" y="2308406"/>
            <a:ext cx="3337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12096F-D081-48CB-9B3A-E7EC372DE97D}"/>
              </a:ext>
            </a:extLst>
          </p:cNvPr>
          <p:cNvSpPr txBox="1"/>
          <p:nvPr/>
        </p:nvSpPr>
        <p:spPr>
          <a:xfrm>
            <a:off x="3967841" y="5046307"/>
            <a:ext cx="4629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No effect of treatment on outcome</a:t>
            </a:r>
          </a:p>
        </p:txBody>
      </p:sp>
    </p:spTree>
    <p:extLst>
      <p:ext uri="{BB962C8B-B14F-4D97-AF65-F5344CB8AC3E}">
        <p14:creationId xmlns:p14="http://schemas.microsoft.com/office/powerpoint/2010/main" val="817789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468" y="2133600"/>
            <a:ext cx="41209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33600"/>
            <a:ext cx="412093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16530" y="67178"/>
            <a:ext cx="7391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cap="all" dirty="0">
                <a:solidFill>
                  <a:srgbClr val="4F81BD">
                    <a:lumMod val="50000"/>
                  </a:srgbClr>
                </a:solidFill>
                <a:latin typeface="Euphemia"/>
              </a:rPr>
              <a:t>How do we know when the interpretation is causal?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65209" y="4151331"/>
            <a:ext cx="1131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196263" y="3857237"/>
            <a:ext cx="0" cy="294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4457986" y="3856705"/>
            <a:ext cx="244876" cy="294627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3644" y="3865785"/>
            <a:ext cx="7627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rgbClr val="FF0000"/>
                </a:solidFill>
                <a:latin typeface="Calibri"/>
              </a:rPr>
              <a:t>Effect?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20001" y="4304072"/>
            <a:ext cx="11310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751055" y="4009978"/>
            <a:ext cx="0" cy="294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9012778" y="4009446"/>
            <a:ext cx="244876" cy="294627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26552" y="4027074"/>
            <a:ext cx="7627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cap="all" dirty="0">
                <a:solidFill>
                  <a:srgbClr val="FF0000"/>
                </a:solidFill>
                <a:latin typeface="Calibri"/>
              </a:rPr>
              <a:t>Effect?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95741-1FA2-453D-BD29-1C05D33AA017}"/>
              </a:ext>
            </a:extLst>
          </p:cNvPr>
          <p:cNvSpPr txBox="1"/>
          <p:nvPr/>
        </p:nvSpPr>
        <p:spPr>
          <a:xfrm>
            <a:off x="3908990" y="1531784"/>
            <a:ext cx="4665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When is b</a:t>
            </a:r>
            <a:r>
              <a:rPr lang="en-US" sz="2000" baseline="-25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1 </a:t>
            </a:r>
            <a:r>
              <a:rPr lang="en-US" sz="2000" dirty="0">
                <a:solidFill>
                  <a:srgbClr val="FF0000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an impact, and when is it just a relationship in data? </a:t>
            </a:r>
          </a:p>
        </p:txBody>
      </p:sp>
    </p:spTree>
    <p:extLst>
      <p:ext uri="{BB962C8B-B14F-4D97-AF65-F5344CB8AC3E}">
        <p14:creationId xmlns:p14="http://schemas.microsoft.com/office/powerpoint/2010/main" val="425474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small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Core Concepts</a:t>
            </a:r>
          </a:p>
        </p:txBody>
      </p:sp>
      <p:graphicFrame>
        <p:nvGraphicFramePr>
          <p:cNvPr id="3077" name="TextBox 4">
            <a:extLst>
              <a:ext uri="{FF2B5EF4-FFF2-40B4-BE49-F238E27FC236}">
                <a16:creationId xmlns:a16="http://schemas.microsoft.com/office/drawing/2014/main" id="{9739CE14-AEA1-4E32-A88D-E5B910BF31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7009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473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13451"/>
            <a:ext cx="10515600" cy="2852737"/>
          </a:xfrm>
        </p:spPr>
        <p:txBody>
          <a:bodyPr>
            <a:noAutofit/>
          </a:bodyPr>
          <a:lstStyle/>
          <a:p>
            <a:r>
              <a:rPr lang="en-US" sz="4400" dirty="0"/>
              <a:t>The selection problem in evaluation research 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6D28A-C1DA-48A5-8BC4-79A9B9E2F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866900" y="185420"/>
            <a:ext cx="8001000" cy="990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Microfinance example of bias </a:t>
            </a:r>
            <a:br>
              <a:rPr lang="en-US" b="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n-US" b="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from selection INTO a study group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55572"/>
              </p:ext>
            </p:extLst>
          </p:nvPr>
        </p:nvGraphicFramePr>
        <p:xfrm>
          <a:off x="729342" y="1964904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Entrepreneurial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Entrepreneurial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Takes</a:t>
                      </a:r>
                      <a:r>
                        <a:rPr lang="en-US" baseline="0" dirty="0"/>
                        <a:t> a Loan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714639"/>
              </p:ext>
            </p:extLst>
          </p:nvPr>
        </p:nvGraphicFramePr>
        <p:xfrm>
          <a:off x="729342" y="3849584"/>
          <a:ext cx="60960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Entrepreneurial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Entrepreneur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Takes</a:t>
                      </a:r>
                      <a:r>
                        <a:rPr lang="en-US" baseline="0" dirty="0"/>
                        <a:t> a Loan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26635" y="1595572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 of each “type” of person in the study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6900" y="3491841"/>
            <a:ext cx="402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Average weekly income after loan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5"/>
              <p:cNvSpPr txBox="1"/>
              <p:nvPr/>
            </p:nvSpPr>
            <p:spPr bwMode="auto">
              <a:xfrm>
                <a:off x="7854302" y="3053668"/>
                <a:ext cx="4521200" cy="170280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𝑁𝑂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30⋅$10+15⋅$20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=$13.33</m:t>
                      </m:r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𝑌𝐸𝑆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20⋅$10+35⋅$20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55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=$16.37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4302" y="3053668"/>
                <a:ext cx="4521200" cy="1702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639961" y="4854384"/>
            <a:ext cx="26773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The loan appears to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have an impact!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endParaRPr lang="en-US" sz="2000" dirty="0">
              <a:solidFill>
                <a:srgbClr val="E46C0A"/>
              </a:solidFill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Even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</a:rPr>
              <a:t> though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we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know it didn’t.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5EF404-76BA-491C-A77A-40F518B9923A}"/>
              </a:ext>
            </a:extLst>
          </p:cNvPr>
          <p:cNvSpPr txBox="1"/>
          <p:nvPr/>
        </p:nvSpPr>
        <p:spPr>
          <a:xfrm>
            <a:off x="7854302" y="258642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Takes Loan?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C8805-C136-4A7C-B8F1-178C23E9A971}"/>
              </a:ext>
            </a:extLst>
          </p:cNvPr>
          <p:cNvSpPr txBox="1"/>
          <p:nvPr/>
        </p:nvSpPr>
        <p:spPr>
          <a:xfrm>
            <a:off x="1462050" y="5561187"/>
            <a:ext cx="240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Income not impacted by the loan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0FA959-BACA-4717-9BCA-0B7780864F50}"/>
              </a:ext>
            </a:extLst>
          </p:cNvPr>
          <p:cNvCxnSpPr>
            <a:cxnSpLocks/>
          </p:cNvCxnSpPr>
          <p:nvPr/>
        </p:nvCxnSpPr>
        <p:spPr>
          <a:xfrm flipV="1">
            <a:off x="2523131" y="5052479"/>
            <a:ext cx="1451710" cy="5087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D63E55-9053-4FCA-92F7-AB76BAFBA85D}"/>
              </a:ext>
            </a:extLst>
          </p:cNvPr>
          <p:cNvCxnSpPr>
            <a:cxnSpLocks/>
          </p:cNvCxnSpPr>
          <p:nvPr/>
        </p:nvCxnSpPr>
        <p:spPr>
          <a:xfrm flipV="1">
            <a:off x="2444620" y="4627224"/>
            <a:ext cx="1530221" cy="9339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C870CB-0599-4174-BBCB-9D655FB129F4}"/>
              </a:ext>
            </a:extLst>
          </p:cNvPr>
          <p:cNvSpPr txBox="1"/>
          <p:nvPr/>
        </p:nvSpPr>
        <p:spPr>
          <a:xfrm>
            <a:off x="8665160" y="1317369"/>
            <a:ext cx="2797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entury Gothic" panose="020B0502020202020204" pitchFamily="34" charset="0"/>
              </a:rPr>
              <a:t>You are more likely to take a loan if you know you are good at business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4B4459-3A2D-4788-BBA1-12CB780EA356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6279502" y="1732868"/>
            <a:ext cx="2385658" cy="1320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57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75C3F445-90A6-4C82-A64B-BC0C1F48AF82}"/>
              </a:ext>
            </a:extLst>
          </p:cNvPr>
          <p:cNvGrpSpPr/>
          <p:nvPr/>
        </p:nvGrpSpPr>
        <p:grpSpPr>
          <a:xfrm>
            <a:off x="887535" y="254758"/>
            <a:ext cx="9517734" cy="4710912"/>
            <a:chOff x="887535" y="1235833"/>
            <a:chExt cx="9517734" cy="471091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A6438D5-C589-4F8F-8439-AC9E9DDF1233}"/>
                </a:ext>
              </a:extLst>
            </p:cNvPr>
            <p:cNvGrpSpPr/>
            <p:nvPr/>
          </p:nvGrpSpPr>
          <p:grpSpPr>
            <a:xfrm>
              <a:off x="887535" y="1975072"/>
              <a:ext cx="9175310" cy="3971673"/>
              <a:chOff x="1121215" y="1426432"/>
              <a:chExt cx="9175310" cy="397167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FAF0A9-2942-4F3C-8FDA-F4C18F3EE4F1}"/>
                  </a:ext>
                </a:extLst>
              </p:cNvPr>
              <p:cNvSpPr txBox="1"/>
              <p:nvPr/>
            </p:nvSpPr>
            <p:spPr>
              <a:xfrm>
                <a:off x="1121215" y="2038349"/>
                <a:ext cx="4453720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Takes Loan / Entrepreneurial (35 people)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 Loan / Entrepreneurial (15 people)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Takes Loan / NOT Entrepreneurial (20 people)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 Loan /  NOT Entrepreneurial (30 people)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22E8A9DC-999C-43F6-A6A7-C3820A8DC405}"/>
                  </a:ext>
                </a:extLst>
              </p:cNvPr>
              <p:cNvCxnSpPr/>
              <p:nvPr/>
            </p:nvCxnSpPr>
            <p:spPr>
              <a:xfrm>
                <a:off x="6162675" y="1524000"/>
                <a:ext cx="0" cy="28289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10088D3-1F6D-40DE-AC75-E2CEFA8332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62675" y="4343400"/>
                <a:ext cx="41338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5E7BB79-6422-4C20-BCE7-1A95EA090CE6}"/>
                  </a:ext>
                </a:extLst>
              </p:cNvPr>
              <p:cNvSpPr/>
              <p:nvPr/>
            </p:nvSpPr>
            <p:spPr>
              <a:xfrm>
                <a:off x="8782681" y="2239627"/>
                <a:ext cx="323846" cy="29527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630E3E0-4F36-4D4E-860E-4802BBF6C060}"/>
                  </a:ext>
                </a:extLst>
              </p:cNvPr>
              <p:cNvSpPr/>
              <p:nvPr/>
            </p:nvSpPr>
            <p:spPr>
              <a:xfrm>
                <a:off x="7097396" y="2230103"/>
                <a:ext cx="323846" cy="29527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7EC8E31-66FE-48B9-906D-A934A03C155B}"/>
                  </a:ext>
                </a:extLst>
              </p:cNvPr>
              <p:cNvSpPr/>
              <p:nvPr/>
            </p:nvSpPr>
            <p:spPr>
              <a:xfrm>
                <a:off x="8944604" y="2240263"/>
                <a:ext cx="323846" cy="295274"/>
              </a:xfrm>
              <a:prstGeom prst="ellipse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9DD92CB-999E-4571-8439-920BDF416D16}"/>
                  </a:ext>
                </a:extLst>
              </p:cNvPr>
              <p:cNvSpPr/>
              <p:nvPr/>
            </p:nvSpPr>
            <p:spPr>
              <a:xfrm>
                <a:off x="7279638" y="2239627"/>
                <a:ext cx="323846" cy="295274"/>
              </a:xfrm>
              <a:prstGeom prst="ellipse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289F42-0954-4AC7-9BDC-40E26266F0D1}"/>
                  </a:ext>
                </a:extLst>
              </p:cNvPr>
              <p:cNvSpPr txBox="1"/>
              <p:nvPr/>
            </p:nvSpPr>
            <p:spPr>
              <a:xfrm>
                <a:off x="5628204" y="22712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23F986-E97B-4BEF-BD29-3AD4E6616AB6}"/>
                  </a:ext>
                </a:extLst>
              </p:cNvPr>
              <p:cNvSpPr txBox="1"/>
              <p:nvPr/>
            </p:nvSpPr>
            <p:spPr>
              <a:xfrm>
                <a:off x="5630844" y="328806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10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BBA4F5C-227E-4858-9CF1-07219C8E5923}"/>
                  </a:ext>
                </a:extLst>
              </p:cNvPr>
              <p:cNvCxnSpPr/>
              <p:nvPr/>
            </p:nvCxnSpPr>
            <p:spPr>
              <a:xfrm flipH="1">
                <a:off x="5959476" y="2448560"/>
                <a:ext cx="42100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0524ACE-DBE3-41DE-9BF9-7E65C8F8664D}"/>
                  </a:ext>
                </a:extLst>
              </p:cNvPr>
              <p:cNvCxnSpPr/>
              <p:nvPr/>
            </p:nvCxnSpPr>
            <p:spPr>
              <a:xfrm flipH="1">
                <a:off x="6020436" y="3474720"/>
                <a:ext cx="42100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BCA79A4-9D52-4AC2-AA3C-0CA20BF20DF9}"/>
                  </a:ext>
                </a:extLst>
              </p:cNvPr>
              <p:cNvSpPr/>
              <p:nvPr/>
            </p:nvSpPr>
            <p:spPr>
              <a:xfrm>
                <a:off x="8782681" y="3316587"/>
                <a:ext cx="323846" cy="29527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EFB73CB-F771-4C97-9E5E-E28EAACE3069}"/>
                  </a:ext>
                </a:extLst>
              </p:cNvPr>
              <p:cNvSpPr/>
              <p:nvPr/>
            </p:nvSpPr>
            <p:spPr>
              <a:xfrm>
                <a:off x="7097396" y="3307063"/>
                <a:ext cx="323846" cy="29527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7C38820-A241-43F2-8BE6-27AA0684B09F}"/>
                  </a:ext>
                </a:extLst>
              </p:cNvPr>
              <p:cNvSpPr/>
              <p:nvPr/>
            </p:nvSpPr>
            <p:spPr>
              <a:xfrm>
                <a:off x="8944604" y="3307063"/>
                <a:ext cx="323846" cy="295274"/>
              </a:xfrm>
              <a:prstGeom prst="ellipse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2AD2B9-163B-4FA1-93CC-0092A5D1C12C}"/>
                  </a:ext>
                </a:extLst>
              </p:cNvPr>
              <p:cNvSpPr/>
              <p:nvPr/>
            </p:nvSpPr>
            <p:spPr>
              <a:xfrm>
                <a:off x="7279638" y="3316587"/>
                <a:ext cx="323846" cy="295274"/>
              </a:xfrm>
              <a:prstGeom prst="ellipse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D5A3D6D-5C27-4716-9D7A-4100C5BE5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29600" y="4069674"/>
                <a:ext cx="0" cy="593766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141CAF-981D-4C0A-91BE-45D04B7D4F90}"/>
                  </a:ext>
                </a:extLst>
              </p:cNvPr>
              <p:cNvSpPr txBox="1"/>
              <p:nvPr/>
            </p:nvSpPr>
            <p:spPr>
              <a:xfrm>
                <a:off x="7603484" y="4751774"/>
                <a:ext cx="12327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Loan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Distributed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1670C5-44C4-4DFA-81AC-8283C6359CA5}"/>
                  </a:ext>
                </a:extLst>
              </p:cNvPr>
              <p:cNvSpPr txBox="1"/>
              <p:nvPr/>
            </p:nvSpPr>
            <p:spPr>
              <a:xfrm>
                <a:off x="6828611" y="1426432"/>
                <a:ext cx="1185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PRE-TREAT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2A3D84-DD15-4CC6-AD05-A548E74C3042}"/>
                  </a:ext>
                </a:extLst>
              </p:cNvPr>
              <p:cNvSpPr txBox="1"/>
              <p:nvPr/>
            </p:nvSpPr>
            <p:spPr>
              <a:xfrm>
                <a:off x="8448173" y="1426432"/>
                <a:ext cx="1316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POST-TREAT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7B407B-AB18-450F-9B63-B564A8C7515F}"/>
                </a:ext>
              </a:extLst>
            </p:cNvPr>
            <p:cNvSpPr txBox="1"/>
            <p:nvPr/>
          </p:nvSpPr>
          <p:spPr>
            <a:xfrm>
              <a:off x="5155114" y="1235833"/>
              <a:ext cx="5250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NO EVIDENCE OF IMPACT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1E0BFD3-B33E-4238-8B7D-F15B5F785CE5}"/>
                </a:ext>
              </a:extLst>
            </p:cNvPr>
            <p:cNvCxnSpPr>
              <a:cxnSpLocks/>
              <a:stCxn id="15" idx="7"/>
              <a:endCxn id="14" idx="1"/>
            </p:cNvCxnSpPr>
            <p:nvPr/>
          </p:nvCxnSpPr>
          <p:spPr>
            <a:xfrm>
              <a:off x="7322378" y="2831509"/>
              <a:ext cx="1435972" cy="636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080156B-01BE-4D6F-87A5-6A9D552F4B5E}"/>
                </a:ext>
              </a:extLst>
            </p:cNvPr>
            <p:cNvCxnSpPr>
              <a:cxnSpLocks/>
              <a:stCxn id="24" idx="7"/>
              <a:endCxn id="23" idx="1"/>
            </p:cNvCxnSpPr>
            <p:nvPr/>
          </p:nvCxnSpPr>
          <p:spPr>
            <a:xfrm flipV="1">
              <a:off x="7322378" y="3898945"/>
              <a:ext cx="1435972" cy="952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2EAC53F-509D-41B3-B359-7698CB8BC702}"/>
                </a:ext>
              </a:extLst>
            </p:cNvPr>
            <p:cNvCxnSpPr>
              <a:cxnSpLocks/>
              <a:stCxn id="9" idx="6"/>
              <a:endCxn id="8" idx="2"/>
            </p:cNvCxnSpPr>
            <p:nvPr/>
          </p:nvCxnSpPr>
          <p:spPr>
            <a:xfrm>
              <a:off x="7187562" y="2926380"/>
              <a:ext cx="1361439" cy="9524"/>
            </a:xfrm>
            <a:prstGeom prst="line">
              <a:avLst/>
            </a:prstGeom>
            <a:ln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BC3DA92-D931-4F83-BF96-10AC5754522D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7187562" y="4012864"/>
              <a:ext cx="1361439" cy="0"/>
            </a:xfrm>
            <a:prstGeom prst="line">
              <a:avLst/>
            </a:prstGeom>
            <a:ln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677C311-9D9E-4F02-9474-DF0D309342F3}"/>
              </a:ext>
            </a:extLst>
          </p:cNvPr>
          <p:cNvSpPr txBox="1"/>
          <p:nvPr/>
        </p:nvSpPr>
        <p:spPr>
          <a:xfrm>
            <a:off x="258449" y="5147493"/>
            <a:ext cx="54673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solidFill>
                  <a:srgbClr val="24292F"/>
                </a:solidFill>
                <a:effectLst/>
                <a:latin typeface="-apple-system"/>
              </a:rPr>
              <a:t>The calculations above are an example of the POST-TEST ONLY estimator (T2-C2). This estimator requires that the groups are balanced or statistically equivalent prior to the intervention. Which would not be the case here (the pre-treatment calculations would be the same as post-treatment since they incomes don’t change as a result of the loan, so these differences would be present prior to the treatment as well).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81C01-D824-4F5F-AB13-ACE581DB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366" y="5351148"/>
            <a:ext cx="3438834" cy="129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54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484D7730-2C0B-447E-BE47-615A29E795CD}"/>
              </a:ext>
            </a:extLst>
          </p:cNvPr>
          <p:cNvGrpSpPr/>
          <p:nvPr/>
        </p:nvGrpSpPr>
        <p:grpSpPr>
          <a:xfrm>
            <a:off x="1728910" y="269608"/>
            <a:ext cx="9141446" cy="4829412"/>
            <a:chOff x="938335" y="1117333"/>
            <a:chExt cx="9141446" cy="482941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6FAF0A9-2942-4F3C-8FDA-F4C18F3EE4F1}"/>
                </a:ext>
              </a:extLst>
            </p:cNvPr>
            <p:cNvSpPr txBox="1"/>
            <p:nvPr/>
          </p:nvSpPr>
          <p:spPr>
            <a:xfrm>
              <a:off x="938335" y="2586989"/>
              <a:ext cx="4453720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Takes Loan / Entrepreneurial (35 people)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Loan / Entrepreneurial (15 people)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Takes Loan / NOT Entrepreneurial (20 people)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Loan /  NOT Entrepreneurial (30 people)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2E8A9DC-999C-43F6-A6A7-C3820A8DC405}"/>
                </a:ext>
              </a:extLst>
            </p:cNvPr>
            <p:cNvCxnSpPr/>
            <p:nvPr/>
          </p:nvCxnSpPr>
          <p:spPr>
            <a:xfrm>
              <a:off x="5928995" y="2072640"/>
              <a:ext cx="0" cy="2828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10088D3-1F6D-40DE-AC75-E2CEFA8332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8995" y="4892040"/>
              <a:ext cx="41338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E7BB79-6422-4C20-BCE7-1A95EA090CE6}"/>
                </a:ext>
              </a:extLst>
            </p:cNvPr>
            <p:cNvSpPr/>
            <p:nvPr/>
          </p:nvSpPr>
          <p:spPr>
            <a:xfrm>
              <a:off x="8742041" y="2788267"/>
              <a:ext cx="323846" cy="29527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630E3E0-4F36-4D4E-860E-4802BBF6C060}"/>
                </a:ext>
              </a:extLst>
            </p:cNvPr>
            <p:cNvSpPr/>
            <p:nvPr/>
          </p:nvSpPr>
          <p:spPr>
            <a:xfrm>
              <a:off x="7005956" y="2778743"/>
              <a:ext cx="323846" cy="29527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EC8E31-66FE-48B9-906D-A934A03C155B}"/>
                </a:ext>
              </a:extLst>
            </p:cNvPr>
            <p:cNvSpPr/>
            <p:nvPr/>
          </p:nvSpPr>
          <p:spPr>
            <a:xfrm>
              <a:off x="8741404" y="2311383"/>
              <a:ext cx="323846" cy="295274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9DD92CB-999E-4571-8439-920BDF416D16}"/>
                </a:ext>
              </a:extLst>
            </p:cNvPr>
            <p:cNvSpPr/>
            <p:nvPr/>
          </p:nvSpPr>
          <p:spPr>
            <a:xfrm>
              <a:off x="6852918" y="2788267"/>
              <a:ext cx="323846" cy="295274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289F42-0954-4AC7-9BDC-40E26266F0D1}"/>
                </a:ext>
              </a:extLst>
            </p:cNvPr>
            <p:cNvSpPr txBox="1"/>
            <p:nvPr/>
          </p:nvSpPr>
          <p:spPr>
            <a:xfrm>
              <a:off x="5394524" y="28198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23F986-E97B-4BEF-BD29-3AD4E6616AB6}"/>
                </a:ext>
              </a:extLst>
            </p:cNvPr>
            <p:cNvSpPr txBox="1"/>
            <p:nvPr/>
          </p:nvSpPr>
          <p:spPr>
            <a:xfrm>
              <a:off x="5397164" y="38367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BA4F5C-227E-4858-9CF1-07219C8E5923}"/>
                </a:ext>
              </a:extLst>
            </p:cNvPr>
            <p:cNvCxnSpPr/>
            <p:nvPr/>
          </p:nvCxnSpPr>
          <p:spPr>
            <a:xfrm flipH="1">
              <a:off x="5725796" y="2997200"/>
              <a:ext cx="4210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524ACE-DBE3-41DE-9BF9-7E65C8F8664D}"/>
                </a:ext>
              </a:extLst>
            </p:cNvPr>
            <p:cNvCxnSpPr/>
            <p:nvPr/>
          </p:nvCxnSpPr>
          <p:spPr>
            <a:xfrm flipH="1">
              <a:off x="5786756" y="4023360"/>
              <a:ext cx="4210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BCA79A4-9D52-4AC2-AA3C-0CA20BF20DF9}"/>
                </a:ext>
              </a:extLst>
            </p:cNvPr>
            <p:cNvSpPr/>
            <p:nvPr/>
          </p:nvSpPr>
          <p:spPr>
            <a:xfrm>
              <a:off x="8742041" y="3865227"/>
              <a:ext cx="323846" cy="29527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EFB73CB-F771-4C97-9E5E-E28EAACE3069}"/>
                </a:ext>
              </a:extLst>
            </p:cNvPr>
            <p:cNvSpPr/>
            <p:nvPr/>
          </p:nvSpPr>
          <p:spPr>
            <a:xfrm>
              <a:off x="6995796" y="3855703"/>
              <a:ext cx="323846" cy="29527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7C38820-A241-43F2-8BE6-27AA0684B09F}"/>
                </a:ext>
              </a:extLst>
            </p:cNvPr>
            <p:cNvSpPr/>
            <p:nvPr/>
          </p:nvSpPr>
          <p:spPr>
            <a:xfrm>
              <a:off x="8731244" y="3388343"/>
              <a:ext cx="323846" cy="295274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2AD2B9-163B-4FA1-93CC-0092A5D1C12C}"/>
                </a:ext>
              </a:extLst>
            </p:cNvPr>
            <p:cNvSpPr/>
            <p:nvPr/>
          </p:nvSpPr>
          <p:spPr>
            <a:xfrm>
              <a:off x="6873238" y="3865227"/>
              <a:ext cx="323846" cy="295274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D5A3D6D-5C27-4716-9D7A-4100C5BE5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5920" y="4618314"/>
              <a:ext cx="0" cy="59376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141CAF-981D-4C0A-91BE-45D04B7D4F90}"/>
                </a:ext>
              </a:extLst>
            </p:cNvPr>
            <p:cNvSpPr txBox="1"/>
            <p:nvPr/>
          </p:nvSpPr>
          <p:spPr>
            <a:xfrm>
              <a:off x="7369804" y="5300414"/>
              <a:ext cx="12327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Loan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Distributed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1670C5-44C4-4DFA-81AC-8283C6359CA5}"/>
                </a:ext>
              </a:extLst>
            </p:cNvPr>
            <p:cNvSpPr txBox="1"/>
            <p:nvPr/>
          </p:nvSpPr>
          <p:spPr>
            <a:xfrm>
              <a:off x="6594931" y="1863312"/>
              <a:ext cx="1185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PRE-TREAT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2A3D84-DD15-4CC6-AD05-A548E74C3042}"/>
                </a:ext>
              </a:extLst>
            </p:cNvPr>
            <p:cNvSpPr txBox="1"/>
            <p:nvPr/>
          </p:nvSpPr>
          <p:spPr>
            <a:xfrm>
              <a:off x="8214493" y="1863312"/>
              <a:ext cx="131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POST-TREAT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5EF9D8-D11E-4136-B2E6-60080BC9AB3E}"/>
                </a:ext>
              </a:extLst>
            </p:cNvPr>
            <p:cNvSpPr txBox="1"/>
            <p:nvPr/>
          </p:nvSpPr>
          <p:spPr>
            <a:xfrm>
              <a:off x="5603876" y="1117333"/>
              <a:ext cx="44759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EVIDENCE OF IMPACT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70734B5-87D1-4C2B-824C-B22D6EC6B6E9}"/>
                </a:ext>
              </a:extLst>
            </p:cNvPr>
            <p:cNvCxnSpPr>
              <a:cxnSpLocks/>
              <a:stCxn id="15" idx="6"/>
              <a:endCxn id="14" idx="2"/>
            </p:cNvCxnSpPr>
            <p:nvPr/>
          </p:nvCxnSpPr>
          <p:spPr>
            <a:xfrm flipV="1">
              <a:off x="7176764" y="2459020"/>
              <a:ext cx="1564640" cy="47688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AAB5EA0-29DF-4104-984D-75766D290838}"/>
                </a:ext>
              </a:extLst>
            </p:cNvPr>
            <p:cNvCxnSpPr>
              <a:cxnSpLocks/>
              <a:stCxn id="24" idx="6"/>
              <a:endCxn id="23" idx="2"/>
            </p:cNvCxnSpPr>
            <p:nvPr/>
          </p:nvCxnSpPr>
          <p:spPr>
            <a:xfrm flipV="1">
              <a:off x="7197084" y="3535980"/>
              <a:ext cx="1534160" cy="47688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690482A-CDF5-4E47-8A1A-C118DAFF5AE1}"/>
                </a:ext>
              </a:extLst>
            </p:cNvPr>
            <p:cNvCxnSpPr>
              <a:cxnSpLocks/>
              <a:stCxn id="9" idx="6"/>
              <a:endCxn id="8" idx="2"/>
            </p:cNvCxnSpPr>
            <p:nvPr/>
          </p:nvCxnSpPr>
          <p:spPr>
            <a:xfrm>
              <a:off x="7329802" y="2926380"/>
              <a:ext cx="1412239" cy="9524"/>
            </a:xfrm>
            <a:prstGeom prst="line">
              <a:avLst/>
            </a:prstGeom>
            <a:ln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BFFCD09-EFBE-4778-9EC9-F7CDFE2230F3}"/>
                </a:ext>
              </a:extLst>
            </p:cNvPr>
            <p:cNvCxnSpPr>
              <a:cxnSpLocks/>
              <a:stCxn id="22" idx="6"/>
              <a:endCxn id="21" idx="2"/>
            </p:cNvCxnSpPr>
            <p:nvPr/>
          </p:nvCxnSpPr>
          <p:spPr>
            <a:xfrm>
              <a:off x="7319642" y="4003340"/>
              <a:ext cx="1422399" cy="9524"/>
            </a:xfrm>
            <a:prstGeom prst="line">
              <a:avLst/>
            </a:prstGeom>
            <a:ln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3EAD0C2-C06E-456E-BEFC-4E822D3B8BC7}"/>
              </a:ext>
            </a:extLst>
          </p:cNvPr>
          <p:cNvSpPr txBox="1"/>
          <p:nvPr/>
        </p:nvSpPr>
        <p:spPr>
          <a:xfrm>
            <a:off x="420370" y="4654301"/>
            <a:ext cx="66852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solidFill>
                  <a:srgbClr val="24292F"/>
                </a:solidFill>
                <a:effectLst/>
                <a:latin typeface="-apple-system"/>
              </a:rPr>
              <a:t>If we use the DIFF-IN-DIFF estimator ( [T2-T1] - [C2-C1]) then it wouldn't matter if the groups are not identical in the pre-treatment period. It will still capture the program impact correctly. Note that we need pre-treatment data for this estimator, which is often the challenge. It's more robust but also more data-intensive.</a:t>
            </a:r>
          </a:p>
          <a:p>
            <a:pPr algn="ctr"/>
            <a:endParaRPr lang="en-US" sz="140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ctr"/>
            <a:r>
              <a:rPr lang="en-US" sz="1400" i="0" dirty="0">
                <a:solidFill>
                  <a:srgbClr val="24292F"/>
                </a:solidFill>
                <a:effectLst/>
                <a:latin typeface="-apple-system"/>
              </a:rPr>
              <a:t>The main point is developing intuition for when you can interpret differences in the study groups as program impact or a program "effect", versus when differences arrive because of lack of study group equivalence and thus they capture selection and not impact.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8178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Euphemia"/>
              </a:rPr>
              <a:t>Correlation version of last example: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91678" y="5323115"/>
            <a:ext cx="4191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491678" y="2427515"/>
            <a:ext cx="0" cy="2895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58478" y="3037115"/>
            <a:ext cx="2209800" cy="1524000"/>
          </a:xfrm>
          <a:prstGeom prst="line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63378" y="5402244"/>
            <a:ext cx="2605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Probability of 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Taking a Loan</a:t>
            </a:r>
          </a:p>
        </p:txBody>
      </p:sp>
      <p:sp>
        <p:nvSpPr>
          <p:cNvPr id="13" name="Oval 12"/>
          <p:cNvSpPr/>
          <p:nvPr/>
        </p:nvSpPr>
        <p:spPr>
          <a:xfrm>
            <a:off x="2863278" y="44849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76964" y="4005151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396678" y="42182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86691" y="373091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71650" y="4005151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53878" y="33419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815778" y="39896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930078" y="365471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58678" y="349431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34878" y="3143647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452381" y="3508001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96775" y="2386174"/>
                <a:ext cx="2371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𝑝𝑟𝑜𝑔𝑟𝑎𝑚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𝑒𝑓𝑓𝑒𝑐𝑡𝑖𝑣𝑒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775" y="2386174"/>
                <a:ext cx="2371803" cy="276999"/>
              </a:xfrm>
              <a:prstGeom prst="rect">
                <a:avLst/>
              </a:prstGeom>
              <a:blipFill>
                <a:blip r:embed="rId2"/>
                <a:stretch>
                  <a:fillRect l="-2057" t="-2174" r="-205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5F018C9-0986-4984-A6F3-28B8A3766942}"/>
              </a:ext>
            </a:extLst>
          </p:cNvPr>
          <p:cNvSpPr txBox="1"/>
          <p:nvPr/>
        </p:nvSpPr>
        <p:spPr>
          <a:xfrm>
            <a:off x="609600" y="1792788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Income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81E4F5-95C4-44BF-8F92-634A91E05F08}"/>
              </a:ext>
            </a:extLst>
          </p:cNvPr>
          <p:cNvSpPr txBox="1"/>
          <p:nvPr/>
        </p:nvSpPr>
        <p:spPr>
          <a:xfrm>
            <a:off x="7423724" y="2987109"/>
            <a:ext cx="1482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Prob. apply for a loan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6BCE42-079E-48F9-8034-CA8EF921D27E}"/>
              </a:ext>
            </a:extLst>
          </p:cNvPr>
          <p:cNvSpPr txBox="1"/>
          <p:nvPr/>
        </p:nvSpPr>
        <p:spPr>
          <a:xfrm>
            <a:off x="10392287" y="3300910"/>
            <a:ext cx="1111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Income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2E1342-D03F-4D1C-8AFD-F75741072D12}"/>
              </a:ext>
            </a:extLst>
          </p:cNvPr>
          <p:cNvSpPr txBox="1"/>
          <p:nvPr/>
        </p:nvSpPr>
        <p:spPr>
          <a:xfrm>
            <a:off x="9175713" y="5402244"/>
            <a:ext cx="1329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Business 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Skills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8408D8-AC20-48BD-93E0-823356341A77}"/>
              </a:ext>
            </a:extLst>
          </p:cNvPr>
          <p:cNvCxnSpPr>
            <a:cxnSpLocks/>
          </p:cNvCxnSpPr>
          <p:nvPr/>
        </p:nvCxnSpPr>
        <p:spPr>
          <a:xfrm flipV="1">
            <a:off x="10130787" y="3988943"/>
            <a:ext cx="658143" cy="1413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9AEF17-BE2F-4BF7-AF67-5CA7695A3104}"/>
              </a:ext>
            </a:extLst>
          </p:cNvPr>
          <p:cNvCxnSpPr>
            <a:cxnSpLocks/>
          </p:cNvCxnSpPr>
          <p:nvPr/>
        </p:nvCxnSpPr>
        <p:spPr>
          <a:xfrm flipH="1" flipV="1">
            <a:off x="8544918" y="4187438"/>
            <a:ext cx="928396" cy="12148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EEC604-51DB-4F18-98AD-ED96C4C75CBC}"/>
              </a:ext>
            </a:extLst>
          </p:cNvPr>
          <p:cNvSpPr txBox="1"/>
          <p:nvPr/>
        </p:nvSpPr>
        <p:spPr>
          <a:xfrm>
            <a:off x="8479842" y="2015201"/>
            <a:ext cx="22204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Selection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mechanism</a:t>
            </a:r>
          </a:p>
        </p:txBody>
      </p:sp>
    </p:spTree>
    <p:extLst>
      <p:ext uri="{BB962C8B-B14F-4D97-AF65-F5344CB8AC3E}">
        <p14:creationId xmlns:p14="http://schemas.microsoft.com/office/powerpoint/2010/main" val="3795843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ahoma" pitchFamily="34" charset="0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95684" y="1648409"/>
            <a:ext cx="660063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“Selection” Problem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that participate in the program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different from those that do not participate.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This is the biggest problem in impact evaluation!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449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410323" y="2024378"/>
            <a:ext cx="7581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Reflexive design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640454" y="5195799"/>
            <a:ext cx="36679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T2 - T1 = 0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Century Gothic" panose="020B0502020202020204" pitchFamily="34" charset="0"/>
              </a:rPr>
              <a:t>causal estimate is unbiased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2375" y="403473"/>
            <a:ext cx="7147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Microfinance example of bias from </a:t>
            </a:r>
            <a:b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selection OUT OF a study group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117274" y="4280234"/>
            <a:ext cx="1412373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Ave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</a:rPr>
              <a:t>h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ousehold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daily income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before program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572343" y="4280234"/>
            <a:ext cx="128996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T2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After program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B3C9B3-1F90-44CB-BB9A-C2B60428F434}"/>
              </a:ext>
            </a:extLst>
          </p:cNvPr>
          <p:cNvCxnSpPr/>
          <p:nvPr/>
        </p:nvCxnSpPr>
        <p:spPr>
          <a:xfrm>
            <a:off x="4509825" y="3149224"/>
            <a:ext cx="338234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4810FF-CBE1-495B-8C4F-851D878CE833}"/>
              </a:ext>
            </a:extLst>
          </p:cNvPr>
          <p:cNvSpPr txBox="1"/>
          <p:nvPr/>
        </p:nvSpPr>
        <p:spPr>
          <a:xfrm>
            <a:off x="4387585" y="2761615"/>
            <a:ext cx="3626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D16"/>
                </a:solidFill>
              </a:rPr>
              <a:t>Program causes no change in income after loan</a:t>
            </a:r>
          </a:p>
        </p:txBody>
      </p:sp>
    </p:spTree>
    <p:extLst>
      <p:ext uri="{BB962C8B-B14F-4D97-AF65-F5344CB8AC3E}">
        <p14:creationId xmlns:p14="http://schemas.microsoft.com/office/powerpoint/2010/main" val="4284131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632506" y="1894642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H="1">
            <a:off x="7434972" y="3800773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6908791" y="3646884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 flipH="1">
            <a:off x="7455674" y="339564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6910834" y="321376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68138" y="4926341"/>
            <a:ext cx="71769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T2 - T1 = 0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Impact study accurately represents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is not determined to be effective (no change)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781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733501" y="2007300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80750" y="3665206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74513" y="3412705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89983" y="3494739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32783" y="421504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88595" y="4041741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520077" y="5135362"/>
            <a:ext cx="3259162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over-estimate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be effective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678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259676" y="1823319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49784" y="36583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82825" y="3843011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40879" y="39250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$1.50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14202" y="358816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70014" y="341485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455348" y="5135362"/>
            <a:ext cx="33886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under-estimate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harm families</a:t>
            </a:r>
          </a:p>
        </p:txBody>
      </p:sp>
    </p:spTree>
    <p:extLst>
      <p:ext uri="{BB962C8B-B14F-4D97-AF65-F5344CB8AC3E}">
        <p14:creationId xmlns:p14="http://schemas.microsoft.com/office/powerpoint/2010/main" val="215973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13451"/>
            <a:ext cx="10515600" cy="2852737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Nature gives us correlations: </a:t>
            </a:r>
            <a:br>
              <a:rPr lang="en-US" sz="4400" dirty="0"/>
            </a:br>
            <a:r>
              <a:rPr lang="en-US" sz="4400" dirty="0"/>
              <a:t>The selection problem in evaluation research 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6D28A-C1DA-48A5-8BC4-79A9B9E2F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4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13451"/>
            <a:ext cx="10515600" cy="2852737"/>
          </a:xfrm>
        </p:spPr>
        <p:txBody>
          <a:bodyPr>
            <a:noAutofit/>
          </a:bodyPr>
          <a:lstStyle/>
          <a:p>
            <a:r>
              <a:rPr lang="en-US" sz="4400" dirty="0"/>
              <a:t>Randomized control </a:t>
            </a:r>
            <a:br>
              <a:rPr lang="en-US" sz="4400" dirty="0"/>
            </a:br>
            <a:r>
              <a:rPr lang="en-US" sz="4400" dirty="0"/>
              <a:t>trials (RCT’s): </a:t>
            </a:r>
            <a:br>
              <a:rPr lang="en-US" sz="4400" dirty="0"/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the “gold standard” </a:t>
            </a:r>
            <a:br>
              <a:rPr lang="en-US" sz="4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for internal validity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186791"/>
            <a:ext cx="10515600" cy="19707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Gertler, P. J., Martinez, S.,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Premand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P., Rawlings, L. B., &amp; Vermeersch, C. M. (2016).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Impact evaluation in practice.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The World Bank.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/>
              <a:t> &gt;&gt; Chapter 4. Randomized Selection Methods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19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1"/>
            <a:ext cx="8148638" cy="55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960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3" b="20024"/>
          <a:stretch/>
        </p:blipFill>
        <p:spPr bwMode="auto">
          <a:xfrm>
            <a:off x="1620999" y="1795620"/>
            <a:ext cx="8048625" cy="350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31CE50-7EBF-438B-9ED5-C64B35EA5F40}"/>
              </a:ext>
            </a:extLst>
          </p:cNvPr>
          <p:cNvSpPr/>
          <p:nvPr/>
        </p:nvSpPr>
        <p:spPr>
          <a:xfrm>
            <a:off x="2460948" y="132706"/>
            <a:ext cx="72701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Our counterfactual framework is </a:t>
            </a:r>
            <a:b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valid / robust when the </a:t>
            </a:r>
            <a:b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groups only DIFFER BY THE TREATMENT 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but are OTHERWISE “IDENTICAL”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B8BBB6-0EAC-4F37-9320-00335B0538DB}"/>
              </a:ext>
            </a:extLst>
          </p:cNvPr>
          <p:cNvSpPr/>
          <p:nvPr/>
        </p:nvSpPr>
        <p:spPr>
          <a:xfrm>
            <a:off x="2399522" y="5730238"/>
            <a:ext cx="7392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When true, we can interpret</a:t>
            </a:r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 the differences in group outcomes after the treatment period to be caused by the treatment 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69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83" b="20024"/>
          <a:stretch/>
        </p:blipFill>
        <p:spPr bwMode="auto">
          <a:xfrm>
            <a:off x="1682425" y="2038216"/>
            <a:ext cx="8048625" cy="350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31CE50-7EBF-438B-9ED5-C64B35EA5F40}"/>
              </a:ext>
            </a:extLst>
          </p:cNvPr>
          <p:cNvSpPr/>
          <p:nvPr/>
        </p:nvSpPr>
        <p:spPr>
          <a:xfrm>
            <a:off x="2460948" y="257497"/>
            <a:ext cx="727010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How do we test the criteria: 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groups only OTHERWISE “IDENTICAL”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???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75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0407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+mj-lt"/>
              </a:rPr>
              <a:t>“Happy” randomization</a:t>
            </a:r>
          </a:p>
        </p:txBody>
      </p:sp>
      <p:pic>
        <p:nvPicPr>
          <p:cNvPr id="1026" name="Picture 2" descr="Pharell Williams | Happy pharrell, Pharrell williams happy, Pharrell  williams">
            <a:extLst>
              <a:ext uri="{FF2B5EF4-FFF2-40B4-BE49-F238E27FC236}">
                <a16:creationId xmlns:a16="http://schemas.microsoft.com/office/drawing/2014/main" id="{1D0463EA-13B4-4407-B199-8E2ED7EF6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928"/>
          <a:stretch/>
        </p:blipFill>
        <p:spPr bwMode="auto">
          <a:xfrm>
            <a:off x="20" y="10"/>
            <a:ext cx="69928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953BAF0-9579-42B3-B979-30EFD986705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825707">
            <a:off x="2553478" y="3016715"/>
            <a:ext cx="1692269" cy="1746720"/>
          </a:xfrm>
          <a:noFill/>
        </p:spPr>
        <p:txBody>
          <a:bodyPr vert="horz" lIns="91440" tIns="45720" rIns="91440" bIns="45720" rtlCol="0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EFBA16"/>
                </a:solidFill>
              </a:rPr>
              <a:t>Clap your hands if your treatment and control groups have no significant  contrasts of measured participant </a:t>
            </a:r>
            <a:br>
              <a:rPr lang="en-US" sz="1600" dirty="0">
                <a:solidFill>
                  <a:srgbClr val="EFBA16"/>
                </a:solidFill>
              </a:rPr>
            </a:br>
            <a:r>
              <a:rPr lang="en-US" sz="1600" dirty="0">
                <a:solidFill>
                  <a:srgbClr val="EFBA16"/>
                </a:solidFill>
              </a:rPr>
              <a:t>traits</a:t>
            </a:r>
          </a:p>
        </p:txBody>
      </p:sp>
    </p:spTree>
    <p:extLst>
      <p:ext uri="{BB962C8B-B14F-4D97-AF65-F5344CB8AC3E}">
        <p14:creationId xmlns:p14="http://schemas.microsoft.com/office/powerpoint/2010/main" val="3147365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B83413-3FBB-42D8-991E-448A0E3CCFAD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400" y="3091284"/>
            <a:ext cx="103632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Mathematically: </a:t>
            </a: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always !!!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B25CF-FA73-4357-916D-7679EEF07FB7}"/>
              </a:ext>
            </a:extLst>
          </p:cNvPr>
          <p:cNvSpPr/>
          <p:nvPr/>
        </p:nvSpPr>
        <p:spPr>
          <a:xfrm>
            <a:off x="3046745" y="4718835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weights will never be exactly identical</a:t>
            </a:r>
            <a:b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white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so what do we mean by “different”?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7E6F56-FF6C-46B5-AC41-1028C6F2E7D8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442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399" y="3156599"/>
            <a:ext cx="10363200" cy="181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Statistically: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</a:b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test of group means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FCE9-8F83-4686-8718-3B9B74BDC191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E2FAB-028A-43B5-88A6-A1DC6ECE7CC6}"/>
              </a:ext>
            </a:extLst>
          </p:cNvPr>
          <p:cNvSpPr/>
          <p:nvPr/>
        </p:nvSpPr>
        <p:spPr>
          <a:xfrm>
            <a:off x="3056076" y="5092060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Use a t-test and select a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level of confidence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that we are comfortable with</a:t>
            </a:r>
          </a:p>
        </p:txBody>
      </p:sp>
    </p:spTree>
    <p:extLst>
      <p:ext uri="{BB962C8B-B14F-4D97-AF65-F5344CB8AC3E}">
        <p14:creationId xmlns:p14="http://schemas.microsoft.com/office/powerpoint/2010/main" val="932255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399" y="3156599"/>
            <a:ext cx="10363200" cy="181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Statistically: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</a:b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test of group means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FCE9-8F83-4686-8718-3B9B74BDC191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E2FAB-028A-43B5-88A6-A1DC6ECE7CC6}"/>
              </a:ext>
            </a:extLst>
          </p:cNvPr>
          <p:cNvSpPr/>
          <p:nvPr/>
        </p:nvSpPr>
        <p:spPr>
          <a:xfrm>
            <a:off x="3056076" y="5092060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What does alpha=0.05 mean?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[ ---  95% confidence interval  --- ]</a:t>
            </a:r>
          </a:p>
        </p:txBody>
      </p:sp>
    </p:spTree>
    <p:extLst>
      <p:ext uri="{BB962C8B-B14F-4D97-AF65-F5344CB8AC3E}">
        <p14:creationId xmlns:p14="http://schemas.microsoft.com/office/powerpoint/2010/main" val="712892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A21AB3-FE8E-450B-BB1B-522211A3E58A}"/>
              </a:ext>
            </a:extLst>
          </p:cNvPr>
          <p:cNvSpPr txBox="1">
            <a:spLocks/>
          </p:cNvSpPr>
          <p:nvPr/>
        </p:nvSpPr>
        <p:spPr>
          <a:xfrm>
            <a:off x="914399" y="3156599"/>
            <a:ext cx="10363200" cy="18166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Statistically: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</a:br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test of group means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5FCE9-8F83-4686-8718-3B9B74BDC191}"/>
              </a:ext>
            </a:extLst>
          </p:cNvPr>
          <p:cNvSpPr/>
          <p:nvPr/>
        </p:nvSpPr>
        <p:spPr>
          <a:xfrm>
            <a:off x="2913094" y="799275"/>
            <a:ext cx="63658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If we have a group of 100 people and we randomly assign them to two groups, 50 people each, how often would we expect the average weight of each group to differ?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E2FAB-028A-43B5-88A6-A1DC6ECE7CC6}"/>
              </a:ext>
            </a:extLst>
          </p:cNvPr>
          <p:cNvSpPr/>
          <p:nvPr/>
        </p:nvSpPr>
        <p:spPr>
          <a:xfrm>
            <a:off x="3056076" y="5092060"/>
            <a:ext cx="63658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What does alpha=0.05 mean?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[ ---  95% confidence interval  ---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35647-82D0-42CE-BA48-74AEE066A07E}"/>
              </a:ext>
            </a:extLst>
          </p:cNvPr>
          <p:cNvSpPr txBox="1"/>
          <p:nvPr/>
        </p:nvSpPr>
        <p:spPr>
          <a:xfrm>
            <a:off x="62892" y="4064907"/>
            <a:ext cx="3032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 times out of 100 the two samples are drawn from the same population (or weight distribution), but we will still consider them to be different.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770190-4201-4616-9B42-D29459237019}"/>
              </a:ext>
            </a:extLst>
          </p:cNvPr>
          <p:cNvCxnSpPr/>
          <p:nvPr/>
        </p:nvCxnSpPr>
        <p:spPr>
          <a:xfrm>
            <a:off x="3181739" y="5326085"/>
            <a:ext cx="513184" cy="216150"/>
          </a:xfrm>
          <a:prstGeom prst="straightConnector1">
            <a:avLst/>
          </a:prstGeom>
          <a:ln w="412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96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97894" y="1143000"/>
            <a:ext cx="4581728" cy="4572000"/>
            <a:chOff x="1828800" y="1828800"/>
            <a:chExt cx="4581728" cy="4572000"/>
          </a:xfrm>
        </p:grpSpPr>
        <p:pic>
          <p:nvPicPr>
            <p:cNvPr id="4" name="Picture 3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8800" y="1828800"/>
              <a:ext cx="4581728" cy="457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2371165" y="5804647"/>
              <a:ext cx="38862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57060" y="5105301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0694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1979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72429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85066" y="5105301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840894" y="2667000"/>
            <a:ext cx="2744172" cy="152400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A597BB-B769-45FB-92F1-50B466871585}"/>
              </a:ext>
            </a:extLst>
          </p:cNvPr>
          <p:cNvSpPr txBox="1"/>
          <p:nvPr/>
        </p:nvSpPr>
        <p:spPr>
          <a:xfrm>
            <a:off x="2329543" y="1143000"/>
            <a:ext cx="2584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If we reduce classroom size we should see student performance improve. Right? </a:t>
            </a:r>
          </a:p>
        </p:txBody>
      </p:sp>
    </p:spTree>
    <p:extLst>
      <p:ext uri="{BB962C8B-B14F-4D97-AF65-F5344CB8AC3E}">
        <p14:creationId xmlns:p14="http://schemas.microsoft.com/office/powerpoint/2010/main" val="3561553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2" b="22345"/>
          <a:stretch/>
        </p:blipFill>
        <p:spPr bwMode="auto">
          <a:xfrm>
            <a:off x="1058363" y="1931544"/>
            <a:ext cx="6229739" cy="285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F46565-B23F-47DB-89DC-B673960A4FA0}"/>
              </a:ext>
            </a:extLst>
          </p:cNvPr>
          <p:cNvSpPr/>
          <p:nvPr/>
        </p:nvSpPr>
        <p:spPr>
          <a:xfrm>
            <a:off x="604156" y="584068"/>
            <a:ext cx="8231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How often will randomization “fail”?</a:t>
            </a:r>
            <a:endParaRPr lang="en-US" sz="3200" dirty="0">
              <a:solidFill>
                <a:srgbClr val="1F497D">
                  <a:lumMod val="50000"/>
                </a:srgb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ABFC8-3DD3-46EC-954B-6743E0383EE7}"/>
              </a:ext>
            </a:extLst>
          </p:cNvPr>
          <p:cNvSpPr txBox="1"/>
          <p:nvPr/>
        </p:nvSpPr>
        <p:spPr>
          <a:xfrm>
            <a:off x="7768182" y="1913579"/>
            <a:ext cx="36287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By definition of a test at a 95% confidence level, each measured characteristic like weight will differ</a:t>
            </a:r>
          </a:p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5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out of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100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times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7D1E0-9C3E-4483-AD45-A73782822C45}"/>
              </a:ext>
            </a:extLst>
          </p:cNvPr>
          <p:cNvSpPr/>
          <p:nvPr/>
        </p:nvSpPr>
        <p:spPr>
          <a:xfrm>
            <a:off x="8092634" y="4044282"/>
            <a:ext cx="30410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“Unhappy Randomization”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87E9C-A7DF-4920-AF74-42B7DDA69E6E}"/>
              </a:ext>
            </a:extLst>
          </p:cNvPr>
          <p:cNvCxnSpPr/>
          <p:nvPr/>
        </p:nvCxnSpPr>
        <p:spPr>
          <a:xfrm flipH="1" flipV="1">
            <a:off x="8845420" y="3235981"/>
            <a:ext cx="447869" cy="71925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Sad face with solid fill">
            <a:extLst>
              <a:ext uri="{FF2B5EF4-FFF2-40B4-BE49-F238E27FC236}">
                <a16:creationId xmlns:a16="http://schemas.microsoft.com/office/drawing/2014/main" id="{C98C0C78-9203-4A9D-92BF-FDA99E6B5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4363" y="5087431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F14C28-E772-4291-A474-C428DCD2842D}"/>
              </a:ext>
            </a:extLst>
          </p:cNvPr>
          <p:cNvSpPr/>
          <p:nvPr/>
        </p:nvSpPr>
        <p:spPr>
          <a:xfrm>
            <a:off x="1275067" y="5380841"/>
            <a:ext cx="5648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Unhappy randomization is not failed randomization (process applied improperly), rather just bad luck of the draw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728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2" y="116634"/>
            <a:ext cx="6405562" cy="642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6225246" y="2963332"/>
            <a:ext cx="914400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58643" y="278266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Is this problematic?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108D2-4EA3-44E3-A463-D62F1C3E572E}"/>
              </a:ext>
            </a:extLst>
          </p:cNvPr>
          <p:cNvSpPr/>
          <p:nvPr/>
        </p:nvSpPr>
        <p:spPr>
          <a:xfrm>
            <a:off x="6571984" y="158991"/>
            <a:ext cx="55260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The most important table in every study: comparisons of treatment and control group characteristics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For the counterfactual to be </a:t>
            </a:r>
            <a:r>
              <a:rPr lang="en-US" sz="2000" b="1" u="sng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valid</a:t>
            </a:r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, the groups can ONLY differ by the treatment, not by any measured traits. </a:t>
            </a:r>
            <a:endParaRPr lang="en-US" sz="2000" dirty="0">
              <a:solidFill>
                <a:srgbClr val="1F497D">
                  <a:lumMod val="50000"/>
                </a:srgb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B100DB-E50E-4C36-8586-4248600CF279}"/>
              </a:ext>
            </a:extLst>
          </p:cNvPr>
          <p:cNvSpPr/>
          <p:nvPr/>
        </p:nvSpPr>
        <p:spPr>
          <a:xfrm>
            <a:off x="6499522" y="4153311"/>
            <a:ext cx="5526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What is the appropriate 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test for “identical” or </a:t>
            </a:r>
            <a:b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equivalent groups?</a:t>
            </a:r>
          </a:p>
          <a:p>
            <a:pPr algn="ctr"/>
            <a:endParaRPr lang="en-US" sz="24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We should observe no differences</a:t>
            </a:r>
            <a:b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in measured traits. </a:t>
            </a:r>
            <a:b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Assume a 95% confidence interval.  </a:t>
            </a:r>
            <a:endParaRPr lang="en-US" sz="1400" dirty="0">
              <a:solidFill>
                <a:srgbClr val="1F497D">
                  <a:lumMod val="50000"/>
                </a:srgbClr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A3B764-2327-4503-8FF0-16681385AAA1}"/>
              </a:ext>
            </a:extLst>
          </p:cNvPr>
          <p:cNvSpPr/>
          <p:nvPr/>
        </p:nvSpPr>
        <p:spPr>
          <a:xfrm>
            <a:off x="0" y="5878286"/>
            <a:ext cx="2511464" cy="86308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E7DC63-CC2E-488E-9169-EC8E3F956C3E}"/>
              </a:ext>
            </a:extLst>
          </p:cNvPr>
          <p:cNvSpPr txBox="1"/>
          <p:nvPr/>
        </p:nvSpPr>
        <p:spPr>
          <a:xfrm>
            <a:off x="2302403" y="18247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“contrasts”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8A87E5-4918-4BEA-BAD2-6ACD633E3243}"/>
              </a:ext>
            </a:extLst>
          </p:cNvPr>
          <p:cNvCxnSpPr>
            <a:cxnSpLocks/>
          </p:cNvCxnSpPr>
          <p:nvPr/>
        </p:nvCxnSpPr>
        <p:spPr>
          <a:xfrm flipH="1">
            <a:off x="2912003" y="2216883"/>
            <a:ext cx="45720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14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3124200" y="304801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 err="1">
                <a:latin typeface="Century Gothic" panose="020B0502020202020204" pitchFamily="34" charset="0"/>
              </a:rPr>
              <a:t>Bonferroni</a:t>
            </a:r>
            <a:r>
              <a:rPr lang="en-US" sz="3600" dirty="0">
                <a:latin typeface="Century Gothic" panose="020B0502020202020204" pitchFamily="34" charset="0"/>
              </a:rPr>
              <a:t> Correction: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705100" y="1305341"/>
            <a:ext cx="67818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</a:rPr>
              <a:t>When we want to be 95% confident that two groups are the same, and we can measure those groups using a set of contrasts, then our decision rule is no longer to reject the null (that the groups are the same) if the p-value &lt; 0.05. A “contrast” is a comparison of means of any measured characteristic between two groups.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</a:rPr>
              <a:t>If we have a 5% chance of observing a p-value of less than 0.05 </a:t>
            </a:r>
            <a:r>
              <a:rPr lang="en-US" sz="1600" u="sng" dirty="0">
                <a:latin typeface="Roboto"/>
              </a:rPr>
              <a:t>for each contrast</a:t>
            </a:r>
            <a:r>
              <a:rPr lang="en-US" sz="1600" dirty="0">
                <a:latin typeface="Roboto"/>
              </a:rPr>
              <a:t>, then the probability of observing at least one contrast with a p-value that small is greater than 5%!  It is actually n*0.05 (minus prob of observing multiple &lt; 0.05 at same time) where n is the number of contrasts.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</a:rPr>
              <a:t>So if we want to be 95% confident that the </a:t>
            </a:r>
            <a:r>
              <a:rPr lang="en-US" sz="1600" u="sng" dirty="0">
                <a:latin typeface="Roboto"/>
              </a:rPr>
              <a:t>groups are different </a:t>
            </a:r>
            <a:r>
              <a:rPr lang="en-US" sz="1600" dirty="0">
                <a:latin typeface="Roboto"/>
              </a:rPr>
              <a:t>(not just the contrasts), we have to adjust our decision rule to </a:t>
            </a:r>
            <a:r>
              <a:rPr lang="en-US" sz="1600" dirty="0">
                <a:latin typeface="Roboto"/>
                <a:sym typeface="Symbol"/>
              </a:rPr>
              <a:t>/n.</a:t>
            </a:r>
          </a:p>
          <a:p>
            <a:pPr lvl="1">
              <a:spcBef>
                <a:spcPts val="1200"/>
              </a:spcBef>
            </a:pPr>
            <a:r>
              <a:rPr lang="en-US" sz="1600" dirty="0">
                <a:latin typeface="Roboto"/>
                <a:sym typeface="Symbol"/>
              </a:rPr>
              <a:t>For example, if we have 10 contrasts, then our decision rule is now 0.05/10, or 0.005. The p-value of at least one contrast must be below 0.005 for us to conclude that the groups are different.</a:t>
            </a:r>
            <a:endParaRPr lang="en-US" sz="1600" dirty="0">
              <a:latin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85200" y="5791200"/>
            <a:ext cx="1828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x1 &lt;- </a:t>
            </a:r>
            <a:r>
              <a:rPr lang="en-US" sz="1000" dirty="0" err="1">
                <a:solidFill>
                  <a:srgbClr val="0070C0"/>
                </a:solidFill>
              </a:rPr>
              <a:t>rbinom</a:t>
            </a:r>
            <a:r>
              <a:rPr lang="en-US" sz="1000" dirty="0">
                <a:solidFill>
                  <a:srgbClr val="0070C0"/>
                </a:solidFill>
              </a:rPr>
              <a:t>( 10000, 6, 0.05 ) </a:t>
            </a:r>
          </a:p>
          <a:p>
            <a:r>
              <a:rPr lang="en-US" sz="1000" dirty="0">
                <a:solidFill>
                  <a:srgbClr val="0070C0"/>
                </a:solidFill>
              </a:rPr>
              <a:t>table( x1 ) / 10000</a:t>
            </a:r>
          </a:p>
          <a:p>
            <a:r>
              <a:rPr lang="en-US" sz="1000" dirty="0">
                <a:solidFill>
                  <a:srgbClr val="0070C0"/>
                </a:solidFill>
              </a:rPr>
              <a:t>y1 &lt;- </a:t>
            </a:r>
            <a:r>
              <a:rPr lang="en-US" sz="1000" dirty="0" err="1">
                <a:solidFill>
                  <a:srgbClr val="0070C0"/>
                </a:solidFill>
              </a:rPr>
              <a:t>rbinom</a:t>
            </a:r>
            <a:r>
              <a:rPr lang="en-US" sz="1000" dirty="0">
                <a:solidFill>
                  <a:srgbClr val="0070C0"/>
                </a:solidFill>
              </a:rPr>
              <a:t>( 10000, 6, 0.05/6 ) </a:t>
            </a:r>
          </a:p>
          <a:p>
            <a:r>
              <a:rPr lang="en-US" sz="1000" dirty="0">
                <a:solidFill>
                  <a:srgbClr val="0070C0"/>
                </a:solidFill>
              </a:rPr>
              <a:t>table( y1 ) / 10000</a:t>
            </a:r>
          </a:p>
          <a:p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27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3124200" y="304801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latin typeface="Tahoma" pitchFamily="34" charset="0"/>
              </a:rPr>
              <a:t>Test for Group Equivalence 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buFont typeface="Tahoma" pitchFamily="34" charset="0"/>
              <a:buAutoNum type="arabicPeriod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514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57800" y="2133600"/>
            <a:ext cx="1524000" cy="28194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84975" y="5743084"/>
            <a:ext cx="371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0.04  &gt;  0.0071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 not reject :: Groups are equivalent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91923-4502-41F4-B9E7-B35117D358FA}"/>
              </a:ext>
            </a:extLst>
          </p:cNvPr>
          <p:cNvSpPr txBox="1"/>
          <p:nvPr/>
        </p:nvSpPr>
        <p:spPr>
          <a:xfrm>
            <a:off x="1497191" y="5558418"/>
            <a:ext cx="247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Smallest p-value in 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AED7CA-FB8A-44AD-9F0E-B223485921F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70176" y="5743084"/>
            <a:ext cx="1287624" cy="18466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59194" y="5420551"/>
            <a:ext cx="329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alpha = ( 0.05 / 7 )  = 0.0071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AED7CA-FB8A-44AD-9F0E-B223485921F1}"/>
              </a:ext>
            </a:extLst>
          </p:cNvPr>
          <p:cNvCxnSpPr>
            <a:cxnSpLocks/>
          </p:cNvCxnSpPr>
          <p:nvPr/>
        </p:nvCxnSpPr>
        <p:spPr>
          <a:xfrm flipH="1">
            <a:off x="6926180" y="5653844"/>
            <a:ext cx="1409700" cy="25624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49287" y="2809702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49287" y="3055408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49287" y="3316665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49287" y="3543300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49287" y="3885833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49287" y="4128428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49287" y="4585628"/>
            <a:ext cx="236913" cy="0"/>
          </a:xfrm>
          <a:prstGeom prst="straightConnector1">
            <a:avLst/>
          </a:prstGeom>
          <a:ln w="254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66950" y="3072110"/>
            <a:ext cx="106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E46C0A"/>
                </a:solidFill>
              </a:rPr>
              <a:t>seven</a:t>
            </a:r>
          </a:p>
          <a:p>
            <a:pPr algn="ctr"/>
            <a:r>
              <a:rPr lang="en-US" dirty="0">
                <a:solidFill>
                  <a:srgbClr val="E46C0A"/>
                </a:solidFill>
              </a:rPr>
              <a:t>contrasts</a:t>
            </a:r>
          </a:p>
          <a:p>
            <a:pPr algn="ctr"/>
            <a:r>
              <a:rPr lang="en-US" dirty="0">
                <a:solidFill>
                  <a:srgbClr val="E46C0A"/>
                </a:solidFill>
              </a:rPr>
              <a:t>reported</a:t>
            </a:r>
          </a:p>
        </p:txBody>
      </p:sp>
    </p:spTree>
    <p:extLst>
      <p:ext uri="{BB962C8B-B14F-4D97-AF65-F5344CB8AC3E}">
        <p14:creationId xmlns:p14="http://schemas.microsoft.com/office/powerpoint/2010/main" val="4005508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1380931" y="687356"/>
            <a:ext cx="87536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RCT versus Natural Experiments: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651517" y="1822800"/>
            <a:ext cx="6260841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r>
              <a:rPr lang="en-US" b="1" dirty="0"/>
              <a:t>RCT assumes complete control over the assignment process</a:t>
            </a:r>
            <a:br>
              <a:rPr lang="en-US" b="1" dirty="0"/>
            </a:br>
            <a:endParaRPr lang="en-US" b="1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r>
              <a:rPr lang="en-US" b="1" dirty="0"/>
              <a:t>Natural Experiments often utilize randomization:</a:t>
            </a:r>
          </a:p>
          <a:p>
            <a:pPr marL="1200150" lvl="2" indent="-285750">
              <a:spcBef>
                <a:spcPts val="1200"/>
              </a:spcBef>
              <a:buFont typeface="Wingdings"/>
              <a:buChar char="à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Charter School lotteries </a:t>
            </a:r>
          </a:p>
          <a:p>
            <a:pPr marL="1200150" lvl="2" indent="-285750">
              <a:spcBef>
                <a:spcPts val="1200"/>
              </a:spcBef>
              <a:buFont typeface="Wingdings"/>
              <a:buChar char="à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Vietnam draft </a:t>
            </a:r>
            <a:br>
              <a:rPr lang="en-US" b="1" dirty="0"/>
            </a:br>
            <a:endParaRPr lang="en-US" b="1" dirty="0"/>
          </a:p>
          <a:p>
            <a:pPr marL="800100" lvl="1" indent="-342900">
              <a:spcBef>
                <a:spcPts val="1200"/>
              </a:spcBef>
              <a:buFont typeface="+mj-lt"/>
              <a:buAutoNum type="arabicPeriod" startAt="3"/>
            </a:pPr>
            <a:r>
              <a:rPr lang="en-US" b="1" dirty="0"/>
              <a:t>Quasi-Experimental techniques can use other methods to create group equivalence (for example, matching)</a:t>
            </a:r>
          </a:p>
          <a:p>
            <a:pPr marL="914400" lvl="1" indent="-457200">
              <a:buFont typeface="Tahoma" pitchFamily="34" charset="0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90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1"/>
            <a:ext cx="8148638" cy="555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2146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323322" y="572870"/>
            <a:ext cx="78579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Tests for Selection-Into Study Group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ahoma" pitchFamily="34" charset="0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514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57800" y="2133600"/>
            <a:ext cx="1524000" cy="281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66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buFont typeface="Tahoma" pitchFamily="34" charset="0"/>
              <a:buAutoNum type="arabicPeriod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59628" y="1219201"/>
            <a:ext cx="667605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Non-Random Attrition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If the people that leave a program or study are different than those that stay, the calculation of effects will be biased. 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u="sng" dirty="0"/>
              <a:t>The Fix:</a:t>
            </a:r>
            <a:endParaRPr lang="en-US" sz="2000" b="1" dirty="0"/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Examine characteristics of those that stay versus those that leave.</a:t>
            </a:r>
          </a:p>
        </p:txBody>
      </p:sp>
    </p:spTree>
    <p:extLst>
      <p:ext uri="{BB962C8B-B14F-4D97-AF65-F5344CB8AC3E}">
        <p14:creationId xmlns:p14="http://schemas.microsoft.com/office/powerpoint/2010/main" val="3424258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862943" y="209371"/>
            <a:ext cx="701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latin typeface="Tahoma" pitchFamily="34" charset="0"/>
              </a:rPr>
              <a:t>Non-Random attrition tests for selection OUT of the study group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200400" y="1219201"/>
            <a:ext cx="7239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457200" indent="-457200">
              <a:spcBef>
                <a:spcPts val="1200"/>
              </a:spcBef>
              <a:buAutoNum type="arabicPeriod"/>
            </a:pPr>
            <a:endParaRPr lang="en-US" dirty="0"/>
          </a:p>
          <a:p>
            <a:pPr marL="914400" lvl="1" indent="-457200">
              <a:spcBef>
                <a:spcPts val="1200"/>
              </a:spcBef>
              <a:buAutoNum type="arabicPeriod"/>
            </a:pPr>
            <a:endParaRPr lang="en-US" b="1" dirty="0"/>
          </a:p>
          <a:p>
            <a:pPr marL="914400" lvl="1" indent="-457200">
              <a:buFont typeface="Tahoma" pitchFamily="34" charset="0"/>
              <a:buAutoNum type="arabicPeriod"/>
            </a:pP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00200"/>
            <a:ext cx="45148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790267" y="2019300"/>
            <a:ext cx="1610783" cy="29337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53435" y="5657850"/>
            <a:ext cx="3196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Can also be tested by comparing traits of those that stay to those that leave.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917D2-6E34-4497-A03C-7B0C1D52152B}"/>
              </a:ext>
            </a:extLst>
          </p:cNvPr>
          <p:cNvSpPr txBox="1"/>
          <p:nvPr/>
        </p:nvSpPr>
        <p:spPr>
          <a:xfrm>
            <a:off x="9049527" y="2844225"/>
            <a:ext cx="2422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Do group traits differ after attrition occurs?</a:t>
            </a:r>
          </a:p>
          <a:p>
            <a:pPr algn="ctr"/>
            <a:endParaRPr lang="en-US" sz="160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Attrition is natural, the question is whether it is random (will not change the groups) or non-random (will change the groups)</a:t>
            </a:r>
          </a:p>
        </p:txBody>
      </p:sp>
    </p:spTree>
    <p:extLst>
      <p:ext uri="{BB962C8B-B14F-4D97-AF65-F5344CB8AC3E}">
        <p14:creationId xmlns:p14="http://schemas.microsoft.com/office/powerpoint/2010/main" val="316255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0113" y="1258403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http://www.radiolab.org/2010/oct/08/its-alive/</a:t>
            </a:r>
            <a:endParaRPr lang="en-US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8137" y="1338021"/>
            <a:ext cx="201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</a:rPr>
              <a:t>Listen: 4:30 – 15:30</a:t>
            </a:r>
          </a:p>
        </p:txBody>
      </p:sp>
      <p:sp>
        <p:nvSpPr>
          <p:cNvPr id="6" name="Title 23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accent1">
                    <a:lumMod val="50000"/>
                  </a:schemeClr>
                </a:solidFill>
                <a:latin typeface="Euphemia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The Math of cities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ECEFA44D-0D67-47A8-9889-C63766607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8" b="21497"/>
          <a:stretch/>
        </p:blipFill>
        <p:spPr bwMode="auto">
          <a:xfrm>
            <a:off x="0" y="1897549"/>
            <a:ext cx="12192000" cy="53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994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96D294C-5DF7-446A-8D52-17A334469FF0}"/>
              </a:ext>
            </a:extLst>
          </p:cNvPr>
          <p:cNvGrpSpPr/>
          <p:nvPr/>
        </p:nvGrpSpPr>
        <p:grpSpPr>
          <a:xfrm>
            <a:off x="1802495" y="899488"/>
            <a:ext cx="9244889" cy="5606657"/>
            <a:chOff x="1802495" y="610239"/>
            <a:chExt cx="9244889" cy="560665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1BC5EFA-63F2-4281-9020-371D4D10C768}"/>
                </a:ext>
              </a:extLst>
            </p:cNvPr>
            <p:cNvSpPr/>
            <p:nvPr/>
          </p:nvSpPr>
          <p:spPr>
            <a:xfrm>
              <a:off x="3103220" y="1898340"/>
              <a:ext cx="1190446" cy="1061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C1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5122FAC-FEF9-4E9C-9E57-DC6134595822}"/>
                </a:ext>
              </a:extLst>
            </p:cNvPr>
            <p:cNvSpPr/>
            <p:nvPr/>
          </p:nvSpPr>
          <p:spPr>
            <a:xfrm>
              <a:off x="3103220" y="3610683"/>
              <a:ext cx="1190446" cy="1061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T1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3407777-0D43-4649-B28F-7172487A81B7}"/>
                </a:ext>
              </a:extLst>
            </p:cNvPr>
            <p:cNvSpPr/>
            <p:nvPr/>
          </p:nvSpPr>
          <p:spPr>
            <a:xfrm>
              <a:off x="6447305" y="2059512"/>
              <a:ext cx="842983" cy="7387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9AD1E2D-DDDD-4229-9F1C-928132981AC2}"/>
                </a:ext>
              </a:extLst>
            </p:cNvPr>
            <p:cNvCxnSpPr>
              <a:endCxn id="3" idx="0"/>
            </p:cNvCxnSpPr>
            <p:nvPr/>
          </p:nvCxnSpPr>
          <p:spPr>
            <a:xfrm>
              <a:off x="3698443" y="2959389"/>
              <a:ext cx="0" cy="65129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A6A0A53-0383-4DE3-BC61-8722EF252B5F}"/>
                </a:ext>
              </a:extLst>
            </p:cNvPr>
            <p:cNvCxnSpPr/>
            <p:nvPr/>
          </p:nvCxnSpPr>
          <p:spPr>
            <a:xfrm>
              <a:off x="6868797" y="2959389"/>
              <a:ext cx="0" cy="651294"/>
            </a:xfrm>
            <a:prstGeom prst="straightConnector1">
              <a:avLst/>
            </a:prstGeom>
            <a:ln w="381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5B5B42-5768-4235-BF9B-01026AD86DBE}"/>
                </a:ext>
              </a:extLst>
            </p:cNvPr>
            <p:cNvSpPr/>
            <p:nvPr/>
          </p:nvSpPr>
          <p:spPr>
            <a:xfrm>
              <a:off x="6447305" y="3771855"/>
              <a:ext cx="842983" cy="7387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11DFB7A-2413-4BFE-A6D1-1589AF062999}"/>
                </a:ext>
              </a:extLst>
            </p:cNvPr>
            <p:cNvSpPr/>
            <p:nvPr/>
          </p:nvSpPr>
          <p:spPr>
            <a:xfrm>
              <a:off x="8325994" y="3771854"/>
              <a:ext cx="842983" cy="73870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E3B556-3D5D-41D4-B826-54FD35E4E324}"/>
                </a:ext>
              </a:extLst>
            </p:cNvPr>
            <p:cNvSpPr/>
            <p:nvPr/>
          </p:nvSpPr>
          <p:spPr>
            <a:xfrm>
              <a:off x="8325993" y="2059512"/>
              <a:ext cx="842983" cy="73870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F221019-62EE-4945-B900-293618BA2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3555" y="4141205"/>
              <a:ext cx="634482" cy="1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74BBDCC-667E-4B19-8B35-7F59DB810F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7309" y="2428863"/>
              <a:ext cx="634481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D35838-B815-4716-BE86-2CAED221F30C}"/>
                </a:ext>
              </a:extLst>
            </p:cNvPr>
            <p:cNvCxnSpPr/>
            <p:nvPr/>
          </p:nvCxnSpPr>
          <p:spPr>
            <a:xfrm>
              <a:off x="8747484" y="2959389"/>
              <a:ext cx="0" cy="651294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263F97-DD09-4111-958F-39F2BAB13CB2}"/>
                </a:ext>
              </a:extLst>
            </p:cNvPr>
            <p:cNvSpPr/>
            <p:nvPr/>
          </p:nvSpPr>
          <p:spPr>
            <a:xfrm>
              <a:off x="6265599" y="3113211"/>
              <a:ext cx="354558" cy="343648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7E1CAE8-7776-4F15-8FEE-D3DF49C70B19}"/>
                </a:ext>
              </a:extLst>
            </p:cNvPr>
            <p:cNvSpPr/>
            <p:nvPr/>
          </p:nvSpPr>
          <p:spPr>
            <a:xfrm>
              <a:off x="7672846" y="4328084"/>
              <a:ext cx="354558" cy="34364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68A5870-3B9E-4173-93B3-387EE698A583}"/>
                </a:ext>
              </a:extLst>
            </p:cNvPr>
            <p:cNvSpPr/>
            <p:nvPr/>
          </p:nvSpPr>
          <p:spPr>
            <a:xfrm>
              <a:off x="7629302" y="1925868"/>
              <a:ext cx="354558" cy="34364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5C63DD-C12D-4055-ADC9-F798CEE02F88}"/>
                </a:ext>
              </a:extLst>
            </p:cNvPr>
            <p:cNvSpPr/>
            <p:nvPr/>
          </p:nvSpPr>
          <p:spPr>
            <a:xfrm>
              <a:off x="8991697" y="3113210"/>
              <a:ext cx="354558" cy="34364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C11C9A-4E9F-4ABB-BB5E-112843BF60CF}"/>
                </a:ext>
              </a:extLst>
            </p:cNvPr>
            <p:cNvSpPr txBox="1"/>
            <p:nvPr/>
          </p:nvSpPr>
          <p:spPr>
            <a:xfrm>
              <a:off x="1802495" y="2921122"/>
              <a:ext cx="12613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Test for Group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Equivalency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Time=1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44D1E0-97C2-4BA8-BB6C-575810C32EF6}"/>
                </a:ext>
              </a:extLst>
            </p:cNvPr>
            <p:cNvSpPr txBox="1"/>
            <p:nvPr/>
          </p:nvSpPr>
          <p:spPr>
            <a:xfrm>
              <a:off x="4914457" y="2961676"/>
              <a:ext cx="127797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Test for Group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Equivalency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Time=2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389291-5433-419E-854A-88314654AD61}"/>
                </a:ext>
              </a:extLst>
            </p:cNvPr>
            <p:cNvSpPr txBox="1"/>
            <p:nvPr/>
          </p:nvSpPr>
          <p:spPr>
            <a:xfrm>
              <a:off x="7147460" y="4714989"/>
              <a:ext cx="1483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Test for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Random Attrition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44537D-9A43-49EB-9E16-A7C36B35044B}"/>
                </a:ext>
              </a:extLst>
            </p:cNvPr>
            <p:cNvSpPr txBox="1"/>
            <p:nvPr/>
          </p:nvSpPr>
          <p:spPr>
            <a:xfrm>
              <a:off x="9402510" y="3013829"/>
              <a:ext cx="1644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Test for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Equivalent Attrition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A68DDF-441C-424A-83C2-C4A21CC45B7B}"/>
                </a:ext>
              </a:extLst>
            </p:cNvPr>
            <p:cNvSpPr txBox="1"/>
            <p:nvPr/>
          </p:nvSpPr>
          <p:spPr>
            <a:xfrm>
              <a:off x="6405554" y="1160216"/>
              <a:ext cx="9239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STAY IN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STUDY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D960F7-5371-4A15-86DF-DD3201F5ABB7}"/>
                </a:ext>
              </a:extLst>
            </p:cNvPr>
            <p:cNvSpPr txBox="1"/>
            <p:nvPr/>
          </p:nvSpPr>
          <p:spPr>
            <a:xfrm>
              <a:off x="8369975" y="1160216"/>
              <a:ext cx="7990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LEAVE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STUDY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DDD1155E-3D82-4CEE-B260-38F708417417}"/>
                </a:ext>
              </a:extLst>
            </p:cNvPr>
            <p:cNvSpPr/>
            <p:nvPr/>
          </p:nvSpPr>
          <p:spPr>
            <a:xfrm rot="5400000">
              <a:off x="5053297" y="3705945"/>
              <a:ext cx="332820" cy="3889327"/>
            </a:xfrm>
            <a:prstGeom prst="rightBrac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EEC9C8-F9CD-4DFA-A566-BD9A57F3CB84}"/>
                </a:ext>
              </a:extLst>
            </p:cNvPr>
            <p:cNvSpPr txBox="1"/>
            <p:nvPr/>
          </p:nvSpPr>
          <p:spPr>
            <a:xfrm>
              <a:off x="4042951" y="5909119"/>
              <a:ext cx="23550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These 2 are typically reported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292F58-A0D3-4D98-832A-30B0909D7057}"/>
                </a:ext>
              </a:extLst>
            </p:cNvPr>
            <p:cNvSpPr txBox="1"/>
            <p:nvPr/>
          </p:nvSpPr>
          <p:spPr>
            <a:xfrm>
              <a:off x="6635802" y="610239"/>
              <a:ext cx="2361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Post-Treatment Period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154798-065C-4BA4-9FD7-C226B8F2AD46}"/>
                </a:ext>
              </a:extLst>
            </p:cNvPr>
            <p:cNvSpPr/>
            <p:nvPr/>
          </p:nvSpPr>
          <p:spPr>
            <a:xfrm>
              <a:off x="3063802" y="3152984"/>
              <a:ext cx="354558" cy="34364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B57418E-BB0A-4281-88C0-3C0BACFCA01F}"/>
              </a:ext>
            </a:extLst>
          </p:cNvPr>
          <p:cNvSpPr txBox="1"/>
          <p:nvPr/>
        </p:nvSpPr>
        <p:spPr>
          <a:xfrm>
            <a:off x="795147" y="296757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Attrition Tests</a:t>
            </a:r>
          </a:p>
        </p:txBody>
      </p:sp>
    </p:spTree>
    <p:extLst>
      <p:ext uri="{BB962C8B-B14F-4D97-AF65-F5344CB8AC3E}">
        <p14:creationId xmlns:p14="http://schemas.microsoft.com/office/powerpoint/2010/main" val="29068217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B5E8FF-E562-4597-A9D2-315F9956246D}"/>
              </a:ext>
            </a:extLst>
          </p:cNvPr>
          <p:cNvSpPr txBox="1"/>
          <p:nvPr/>
        </p:nvSpPr>
        <p:spPr>
          <a:xfrm>
            <a:off x="1240973" y="721263"/>
            <a:ext cx="9405257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rgbClr val="24292F"/>
                </a:solidFill>
                <a:effectLst/>
                <a:latin typeface="+mj-lt"/>
              </a:rPr>
              <a:t>Most studies will report group equivalence before and after attrition occurs (tests 0 and 1 in the diagram). But you could test for random attrition in two other ways as well.</a:t>
            </a:r>
          </a:p>
          <a:p>
            <a:pPr algn="l"/>
            <a:endParaRPr lang="en-US" sz="1400" b="0" i="0" dirty="0">
              <a:solidFill>
                <a:srgbClr val="24292F"/>
              </a:solidFill>
              <a:effectLst/>
              <a:latin typeface="+mj-lt"/>
            </a:endParaRPr>
          </a:p>
          <a:p>
            <a:pPr algn="l"/>
            <a:r>
              <a:rPr lang="en-US" sz="1400" b="0" i="0" dirty="0">
                <a:solidFill>
                  <a:srgbClr val="24292F"/>
                </a:solidFill>
                <a:effectLst/>
                <a:latin typeface="+mj-lt"/>
              </a:rPr>
              <a:t>I am using the term "random attrition" a little imprecisely. You could have non-random attrition, but as long as it's non-random in the same way in both groups it would still result in balanced groups (all high performers leave from each group, for example).</a:t>
            </a:r>
          </a:p>
          <a:p>
            <a:pPr algn="l"/>
            <a:endParaRPr lang="en-US" sz="1400" b="0" i="0" dirty="0">
              <a:solidFill>
                <a:srgbClr val="24292F"/>
              </a:solidFill>
              <a:effectLst/>
              <a:latin typeface="+mj-lt"/>
            </a:endParaRPr>
          </a:p>
          <a:p>
            <a:pPr algn="l"/>
            <a:r>
              <a:rPr lang="en-US" sz="1400" b="1" i="0" dirty="0">
                <a:solidFill>
                  <a:srgbClr val="24292F"/>
                </a:solidFill>
                <a:effectLst/>
                <a:latin typeface="+mj-lt"/>
              </a:rPr>
              <a:t>Test 1 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+mj-lt"/>
              </a:rPr>
              <a:t>looks at </a:t>
            </a:r>
            <a:r>
              <a:rPr lang="en-US" sz="1400" b="1" i="1" dirty="0">
                <a:solidFill>
                  <a:srgbClr val="24292F"/>
                </a:solidFill>
                <a:effectLst/>
                <a:latin typeface="+mj-lt"/>
              </a:rPr>
              <a:t>group balance 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+mj-lt"/>
              </a:rPr>
              <a:t>after attrition. It would be agnostic to the type of attrition, but as long as it did not impact balance it should not matter.</a:t>
            </a:r>
          </a:p>
          <a:p>
            <a:pPr algn="l"/>
            <a:endParaRPr lang="en-US" sz="1400" b="0" i="0" dirty="0">
              <a:solidFill>
                <a:srgbClr val="24292F"/>
              </a:solidFill>
              <a:effectLst/>
              <a:latin typeface="+mj-lt"/>
            </a:endParaRPr>
          </a:p>
          <a:p>
            <a:pPr algn="l"/>
            <a:r>
              <a:rPr lang="en-US" sz="1400" b="1" i="0" dirty="0">
                <a:solidFill>
                  <a:srgbClr val="24292F"/>
                </a:solidFill>
                <a:effectLst/>
                <a:latin typeface="+mj-lt"/>
              </a:rPr>
              <a:t>Test 2 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+mj-lt"/>
              </a:rPr>
              <a:t>is the only real test for </a:t>
            </a:r>
            <a:r>
              <a:rPr lang="en-US" sz="1400" b="1" i="1" dirty="0">
                <a:solidFill>
                  <a:srgbClr val="24292F"/>
                </a:solidFill>
                <a:effectLst/>
                <a:latin typeface="+mj-lt"/>
              </a:rPr>
              <a:t>random attrition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+mj-lt"/>
              </a:rPr>
              <a:t>. </a:t>
            </a:r>
            <a:r>
              <a:rPr lang="en-US" sz="1400" dirty="0">
                <a:solidFill>
                  <a:srgbClr val="24292F"/>
                </a:solidFill>
                <a:latin typeface="+mj-lt"/>
              </a:rPr>
              <a:t>Are those that stay the same as those that left? </a:t>
            </a:r>
            <a:endParaRPr lang="en-US" sz="1400" b="0" i="0" dirty="0">
              <a:solidFill>
                <a:srgbClr val="24292F"/>
              </a:solidFill>
              <a:effectLst/>
              <a:latin typeface="+mj-lt"/>
            </a:endParaRPr>
          </a:p>
          <a:p>
            <a:pPr algn="l"/>
            <a:endParaRPr lang="en-US" sz="1400" dirty="0">
              <a:solidFill>
                <a:srgbClr val="24292F"/>
              </a:solidFill>
              <a:latin typeface="+mj-lt"/>
            </a:endParaRPr>
          </a:p>
          <a:p>
            <a:pPr algn="l"/>
            <a:r>
              <a:rPr lang="en-US" sz="1400" b="1" i="0" dirty="0">
                <a:solidFill>
                  <a:srgbClr val="24292F"/>
                </a:solidFill>
                <a:effectLst/>
                <a:latin typeface="+mj-lt"/>
              </a:rPr>
              <a:t>Test 3 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+mj-lt"/>
              </a:rPr>
              <a:t>would ensure that both groups experience the </a:t>
            </a:r>
            <a:r>
              <a:rPr lang="en-US" sz="1400" b="1" i="1" dirty="0">
                <a:solidFill>
                  <a:srgbClr val="24292F"/>
                </a:solidFill>
                <a:effectLst/>
                <a:latin typeface="+mj-lt"/>
              </a:rPr>
              <a:t>same type </a:t>
            </a:r>
            <a:r>
              <a:rPr lang="en-US" sz="1400" b="0" i="0" dirty="0">
                <a:solidFill>
                  <a:srgbClr val="24292F"/>
                </a:solidFill>
                <a:effectLst/>
                <a:latin typeface="+mj-lt"/>
              </a:rPr>
              <a:t>of attrition, but it does not necessarily have to be random.</a:t>
            </a:r>
          </a:p>
          <a:p>
            <a:pPr algn="l"/>
            <a:endParaRPr lang="en-US" sz="1400" b="0" i="0" dirty="0">
              <a:solidFill>
                <a:srgbClr val="24292F"/>
              </a:solidFill>
              <a:effectLst/>
              <a:latin typeface="+mj-lt"/>
            </a:endParaRPr>
          </a:p>
          <a:p>
            <a:pPr algn="l"/>
            <a:r>
              <a:rPr lang="en-US" sz="1400" b="0" i="0" dirty="0">
                <a:solidFill>
                  <a:srgbClr val="24292F"/>
                </a:solidFill>
                <a:effectLst/>
                <a:latin typeface="+mj-lt"/>
              </a:rPr>
              <a:t>For any of these tests you would subset the data to isolate the two groups, create a dummy variable for one group, then run the regression:</a:t>
            </a:r>
          </a:p>
          <a:p>
            <a:pPr algn="l"/>
            <a:endParaRPr lang="en-US" sz="1400" b="0" i="0" dirty="0">
              <a:solidFill>
                <a:srgbClr val="24292F"/>
              </a:solidFill>
              <a:effectLst/>
              <a:latin typeface="+mj-lt"/>
            </a:endParaRPr>
          </a:p>
          <a:p>
            <a:pPr algn="l"/>
            <a:r>
              <a:rPr lang="en-US" sz="1400" b="0" i="0" dirty="0">
                <a:solidFill>
                  <a:srgbClr val="24292F"/>
                </a:solidFill>
                <a:effectLst/>
                <a:latin typeface="+mj-lt"/>
              </a:rPr>
              <a:t>Y = b0 + b1(dummy) + e</a:t>
            </a:r>
          </a:p>
          <a:p>
            <a:pPr algn="l"/>
            <a:endParaRPr lang="en-US" sz="1400" b="0" i="0" dirty="0">
              <a:solidFill>
                <a:srgbClr val="24292F"/>
              </a:solidFill>
              <a:effectLst/>
              <a:latin typeface="+mj-lt"/>
            </a:endParaRPr>
          </a:p>
          <a:p>
            <a:pPr algn="l"/>
            <a:r>
              <a:rPr lang="en-US" sz="1400" b="0" i="0" dirty="0">
                <a:solidFill>
                  <a:srgbClr val="24292F"/>
                </a:solidFill>
                <a:effectLst/>
                <a:latin typeface="+mj-lt"/>
              </a:rPr>
              <a:t>If b1 is significant it means the groups are not balanced (1), attrition is non-random (2), or attrition is non-equivalent (3).</a:t>
            </a:r>
          </a:p>
          <a:p>
            <a:pPr algn="l"/>
            <a:endParaRPr lang="en-US" sz="1400" b="0" i="0" dirty="0">
              <a:solidFill>
                <a:srgbClr val="24292F"/>
              </a:solidFill>
              <a:effectLst/>
              <a:latin typeface="+mj-lt"/>
            </a:endParaRPr>
          </a:p>
          <a:p>
            <a:pPr algn="l"/>
            <a:r>
              <a:rPr lang="en-US" sz="1400" b="0" i="0" dirty="0">
                <a:solidFill>
                  <a:srgbClr val="24292F"/>
                </a:solidFill>
                <a:effectLst/>
                <a:latin typeface="+mj-lt"/>
              </a:rPr>
              <a:t>Y can be the pre-treatment outcome, or it can represent a series of study participant traits, like what you did in Lab 2.</a:t>
            </a:r>
          </a:p>
          <a:p>
            <a:pPr algn="l"/>
            <a:endParaRPr lang="en-US" sz="1400" dirty="0">
              <a:solidFill>
                <a:srgbClr val="24292F"/>
              </a:solidFill>
              <a:latin typeface="+mj-lt"/>
            </a:endParaRPr>
          </a:p>
          <a:p>
            <a:pPr algn="l"/>
            <a:r>
              <a:rPr lang="en-US" sz="1400" b="0" i="0" dirty="0">
                <a:solidFill>
                  <a:srgbClr val="24292F"/>
                </a:solidFill>
                <a:effectLst/>
                <a:latin typeface="+mj-lt"/>
              </a:rPr>
              <a:t>In all cases, though, the goal is to ensure that </a:t>
            </a:r>
            <a:r>
              <a:rPr lang="en-US" sz="1400" b="1" i="1" dirty="0">
                <a:solidFill>
                  <a:srgbClr val="24292F"/>
                </a:solidFill>
                <a:effectLst/>
                <a:latin typeface="+mj-lt"/>
              </a:rPr>
              <a:t>attrition does NOT deleteriously impact the integrity of the counterfactual. </a:t>
            </a:r>
          </a:p>
        </p:txBody>
      </p:sp>
    </p:spTree>
    <p:extLst>
      <p:ext uri="{BB962C8B-B14F-4D97-AF65-F5344CB8AC3E}">
        <p14:creationId xmlns:p14="http://schemas.microsoft.com/office/powerpoint/2010/main" val="168073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0EF47CB-B423-46C6-B503-15C2965E5563}"/>
              </a:ext>
            </a:extLst>
          </p:cNvPr>
          <p:cNvGrpSpPr/>
          <p:nvPr/>
        </p:nvGrpSpPr>
        <p:grpSpPr>
          <a:xfrm>
            <a:off x="2836068" y="175674"/>
            <a:ext cx="6651285" cy="6506652"/>
            <a:chOff x="2836068" y="175674"/>
            <a:chExt cx="6651285" cy="6506652"/>
          </a:xfrm>
        </p:grpSpPr>
        <p:graphicFrame>
          <p:nvGraphicFramePr>
            <p:cNvPr id="2" name="Object 1">
              <a:extLst>
                <a:ext uri="{FF2B5EF4-FFF2-40B4-BE49-F238E27FC236}">
                  <a16:creationId xmlns:a16="http://schemas.microsoft.com/office/drawing/2014/main" id="{2CFDFD0D-9376-4C97-B795-91FFAAE0F1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8514976"/>
                </p:ext>
              </p:extLst>
            </p:nvPr>
          </p:nvGraphicFramePr>
          <p:xfrm>
            <a:off x="2836068" y="175674"/>
            <a:ext cx="6519863" cy="541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Bitmap Image" r:id="rId3" imgW="8400960" imgH="6981840" progId="Paint.Picture.1">
                    <p:embed/>
                  </p:oleObj>
                </mc:Choice>
                <mc:Fallback>
                  <p:oleObj name="Bitmap Image" r:id="rId3" imgW="8400960" imgH="6981840" progId="Paint.Picture.1">
                    <p:embed/>
                    <p:pic>
                      <p:nvPicPr>
                        <p:cNvPr id="2" name="Object 1">
                          <a:extLst>
                            <a:ext uri="{FF2B5EF4-FFF2-40B4-BE49-F238E27FC236}">
                              <a16:creationId xmlns:a16="http://schemas.microsoft.com/office/drawing/2014/main" id="{2CFDFD0D-9376-4C97-B795-91FFAAE0F1B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36068" y="175674"/>
                          <a:ext cx="6519863" cy="5418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4AC385-91F3-4115-A434-BC9B9FB5235F}"/>
                </a:ext>
              </a:extLst>
            </p:cNvPr>
            <p:cNvSpPr txBox="1"/>
            <p:nvPr/>
          </p:nvSpPr>
          <p:spPr>
            <a:xfrm>
              <a:off x="5123665" y="5698828"/>
              <a:ext cx="12613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Test for Group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Equivalency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Time=1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4E4E2F1-11C5-44C3-B3F9-32064F044BA2}"/>
                </a:ext>
              </a:extLst>
            </p:cNvPr>
            <p:cNvSpPr/>
            <p:nvPr/>
          </p:nvSpPr>
          <p:spPr>
            <a:xfrm>
              <a:off x="6384972" y="5930690"/>
              <a:ext cx="354558" cy="34364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9C821EB-33E7-4D16-AF8F-50E82ED21EEA}"/>
                </a:ext>
              </a:extLst>
            </p:cNvPr>
            <p:cNvSpPr/>
            <p:nvPr/>
          </p:nvSpPr>
          <p:spPr>
            <a:xfrm>
              <a:off x="8810391" y="5850363"/>
              <a:ext cx="354558" cy="34364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48D8F6-D253-4D23-85D1-11716F5BB3A6}"/>
                </a:ext>
              </a:extLst>
            </p:cNvPr>
            <p:cNvSpPr txBox="1"/>
            <p:nvPr/>
          </p:nvSpPr>
          <p:spPr>
            <a:xfrm>
              <a:off x="7459249" y="5698828"/>
              <a:ext cx="127797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Test for Group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Equivalency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Time=2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C7CC01-50F0-486B-B1DF-07155BDD04C4}"/>
                </a:ext>
              </a:extLst>
            </p:cNvPr>
            <p:cNvSpPr/>
            <p:nvPr/>
          </p:nvSpPr>
          <p:spPr>
            <a:xfrm>
              <a:off x="4710023" y="931653"/>
              <a:ext cx="2303252" cy="5750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A1AC76-77F9-4CD7-B438-8DCF2EB3B889}"/>
                </a:ext>
              </a:extLst>
            </p:cNvPr>
            <p:cNvSpPr/>
            <p:nvPr/>
          </p:nvSpPr>
          <p:spPr>
            <a:xfrm>
              <a:off x="7184101" y="686819"/>
              <a:ext cx="2303252" cy="59955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64410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410323" y="2024378"/>
            <a:ext cx="7581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Reflexive design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640454" y="5195799"/>
            <a:ext cx="36679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T2 - T1 = 0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Century Gothic" panose="020B0502020202020204" pitchFamily="34" charset="0"/>
              </a:rPr>
              <a:t>causal estimate is unbiased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22375" y="403473"/>
            <a:ext cx="7147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Microfinance example of bias from </a:t>
            </a:r>
            <a:b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Times New Roman" panose="02020603050405020304" pitchFamily="18" charset="0"/>
              </a:rPr>
              <a:t>selection OUT OF a study group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3117274" y="4280234"/>
            <a:ext cx="1412373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Ave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charset="0"/>
              </a:rPr>
              <a:t>h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ousehold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daily income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before program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572343" y="4280234"/>
            <a:ext cx="1289969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T2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After program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B3C9B3-1F90-44CB-BB9A-C2B60428F434}"/>
              </a:ext>
            </a:extLst>
          </p:cNvPr>
          <p:cNvCxnSpPr/>
          <p:nvPr/>
        </p:nvCxnSpPr>
        <p:spPr>
          <a:xfrm>
            <a:off x="4509825" y="3149224"/>
            <a:ext cx="338234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4810FF-CBE1-495B-8C4F-851D878CE833}"/>
              </a:ext>
            </a:extLst>
          </p:cNvPr>
          <p:cNvSpPr txBox="1"/>
          <p:nvPr/>
        </p:nvSpPr>
        <p:spPr>
          <a:xfrm>
            <a:off x="4387585" y="2761615"/>
            <a:ext cx="3626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6D16"/>
                </a:solidFill>
              </a:rPr>
              <a:t>Program causes no change in income after loan</a:t>
            </a:r>
          </a:p>
        </p:txBody>
      </p:sp>
    </p:spTree>
    <p:extLst>
      <p:ext uri="{BB962C8B-B14F-4D97-AF65-F5344CB8AC3E}">
        <p14:creationId xmlns:p14="http://schemas.microsoft.com/office/powerpoint/2010/main" val="31627295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632506" y="1894642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443026" y="3026370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892172" y="3003426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128825" y="3102569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541203" y="3429782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8621535" y="3102569"/>
            <a:ext cx="381000" cy="934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101597" y="3390977"/>
            <a:ext cx="129875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 flipH="1">
            <a:off x="7434972" y="3800773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6908791" y="3646884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 flipH="1">
            <a:off x="7455674" y="3395648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6910834" y="321376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68138" y="4926341"/>
            <a:ext cx="71769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T2 - T1 = 0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Impact study accurately represents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is not determined to be effective (no change)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100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733501" y="2007300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80750" y="3665206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74513" y="3412705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89983" y="3494739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32783" y="421504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88595" y="4041741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520077" y="5135362"/>
            <a:ext cx="3259162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over-estimate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be effective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6D16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995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259676" y="1823319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Non-Random Attrition Example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582985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170784" y="3309612"/>
            <a:ext cx="630301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$3.00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$2.00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$1.50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$1.00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268784" y="3385811"/>
            <a:ext cx="3810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649784" y="36583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$2.00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7882825" y="3843011"/>
            <a:ext cx="3810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40879" y="3925045"/>
            <a:ext cx="1624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Mean = $1.50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7914202" y="358816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 bwMode="auto">
          <a:xfrm>
            <a:off x="8470014" y="3414856"/>
            <a:ext cx="5734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Attrit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455348" y="5135362"/>
            <a:ext cx="33886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charset="0"/>
                <a:ea typeface="+mn-ea"/>
                <a:cs typeface="+mn-cs"/>
              </a:rPr>
              <a:t>T2 – T1 ≠ 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D16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We under-estimate program effects</a:t>
            </a:r>
          </a:p>
          <a:p>
            <a:pPr algn="ctr"/>
            <a:r>
              <a:rPr lang="en-US" sz="1600" dirty="0">
                <a:latin typeface="Tahoma" charset="0"/>
              </a:rPr>
              <a:t>Program appears to harm families</a:t>
            </a:r>
          </a:p>
        </p:txBody>
      </p:sp>
    </p:spTree>
    <p:extLst>
      <p:ext uri="{BB962C8B-B14F-4D97-AF65-F5344CB8AC3E}">
        <p14:creationId xmlns:p14="http://schemas.microsoft.com/office/powerpoint/2010/main" val="32259416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609600" y="517232"/>
            <a:ext cx="10972800" cy="514645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Euphemia"/>
              </a:rPr>
              <a:t>What do we mean by “treated”?</a:t>
            </a: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r>
              <a:rPr lang="en-US" sz="4400" dirty="0">
                <a:solidFill>
                  <a:schemeClr val="bg1"/>
                </a:solidFill>
                <a:latin typeface="Euphemia"/>
              </a:rPr>
              <a:t>How non-compliance</a:t>
            </a: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r>
              <a:rPr lang="en-US" sz="4400" dirty="0">
                <a:solidFill>
                  <a:schemeClr val="bg1"/>
                </a:solidFill>
                <a:latin typeface="Euphemia"/>
              </a:rPr>
              <a:t>changes our </a:t>
            </a: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r>
              <a:rPr lang="en-US" sz="4400" dirty="0">
                <a:solidFill>
                  <a:schemeClr val="bg1"/>
                </a:solidFill>
                <a:latin typeface="Euphemia"/>
              </a:rPr>
              <a:t>measure of </a:t>
            </a:r>
            <a:br>
              <a:rPr lang="en-US" sz="4400" dirty="0">
                <a:solidFill>
                  <a:schemeClr val="bg1"/>
                </a:solidFill>
                <a:latin typeface="Euphemia"/>
              </a:rPr>
            </a:br>
            <a:r>
              <a:rPr lang="en-US" sz="4400" dirty="0">
                <a:solidFill>
                  <a:schemeClr val="bg1"/>
                </a:solidFill>
                <a:latin typeface="Euphemia"/>
              </a:rPr>
              <a:t>effects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8956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1918" y="1432456"/>
            <a:ext cx="1005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more effective methods are ones that don't require people to remember to take a pill, put on a condom, or record their temperature daily, such as intrauterine contraception or implants.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That's because human error can mess with things quite a lot. In fact, the UK's National Health Service (NHS) explained that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the app was used perfectly all the 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only five out of every 1,000 women would fall pregnant every year - a rate slightly better than the pill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99.5 percent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"typical use" - where the app isn't used entirely correctly every day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it's more likely that seven out of every 100 women would experience accidental pregnancies, which is around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93 percent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efficiency.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9306" y="4556826"/>
            <a:ext cx="42864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TRUE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effectiveness of the app?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99.5 percent, or 93 percent?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1918" y="292728"/>
            <a:ext cx="1030410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One of The Physicists Behind The Higgs Boson Has Made an Algorithm to Replace The Pill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It's up to 99.5% effective at stopping pregnancy.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0343" y="6362219"/>
            <a:ext cx="117721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https://www.sciencealert.com/one-of-the-physicists-behind-the-higgs-boson-has-made-an-algorithm-to-replace-the-pill</a:t>
            </a:r>
          </a:p>
        </p:txBody>
      </p:sp>
    </p:spTree>
    <p:extLst>
      <p:ext uri="{BB962C8B-B14F-4D97-AF65-F5344CB8AC3E}">
        <p14:creationId xmlns:p14="http://schemas.microsoft.com/office/powerpoint/2010/main" val="3280606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667000" y="304801"/>
            <a:ext cx="7010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Estimation of the counter-factual: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68439" y="4876802"/>
            <a:ext cx="795095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 Effect =  T2 – C2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Group T (for treatment) those that are GIVEN bed nets, or those that USE them? </a:t>
            </a:r>
          </a:p>
        </p:txBody>
      </p:sp>
      <p:sp>
        <p:nvSpPr>
          <p:cNvPr id="4" name="Oval 3"/>
          <p:cNvSpPr/>
          <p:nvPr/>
        </p:nvSpPr>
        <p:spPr>
          <a:xfrm>
            <a:off x="2667000" y="1715869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17236" y="2401669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255835" y="1715869"/>
            <a:ext cx="2362200" cy="22860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17836" y="2477870"/>
            <a:ext cx="942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93635" y="2096869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3167" y="1756770"/>
            <a:ext cx="1029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Bed Nets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588836" y="3468470"/>
            <a:ext cx="569285" cy="306917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2236" y="3468470"/>
            <a:ext cx="16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Bed Nets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Use Them!</a:t>
            </a:r>
          </a:p>
        </p:txBody>
      </p:sp>
    </p:spTree>
    <p:extLst>
      <p:ext uri="{BB962C8B-B14F-4D97-AF65-F5344CB8AC3E}">
        <p14:creationId xmlns:p14="http://schemas.microsoft.com/office/powerpoint/2010/main" val="417150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0" y="5715000"/>
            <a:ext cx="4191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733800" y="2819400"/>
            <a:ext cx="0" cy="2895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00600" y="3429000"/>
            <a:ext cx="2209800" cy="1524000"/>
          </a:xfrm>
          <a:prstGeom prst="line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32374" y="5371714"/>
            <a:ext cx="3009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Walking Speed?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5844" y="2093301"/>
            <a:ext cx="23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Patents / Crime / Salary</a:t>
            </a:r>
          </a:p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( outcomes )</a:t>
            </a:r>
          </a:p>
        </p:txBody>
      </p:sp>
      <p:sp>
        <p:nvSpPr>
          <p:cNvPr id="13" name="Oval 12"/>
          <p:cNvSpPr/>
          <p:nvPr/>
        </p:nvSpPr>
        <p:spPr>
          <a:xfrm>
            <a:off x="5105400" y="4876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19086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38800" y="46101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28813" y="41227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13772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96000" y="3733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57900" y="43815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172200" y="40465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00800" y="38862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77000" y="3535532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94503" y="389988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blipFill>
                <a:blip r:embed="rId2"/>
                <a:stretch>
                  <a:fillRect l="-4091" r="-13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94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“Average” treatment effects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Treatment on the Treated (TOT) Effects</a:t>
            </a:r>
          </a:p>
          <a:p>
            <a:pPr lvl="1"/>
            <a:r>
              <a:rPr lang="en-US" b="1" dirty="0">
                <a:solidFill>
                  <a:srgbClr val="4F81BD"/>
                </a:solidFill>
              </a:rPr>
              <a:t>Intention to Treat (ITT) Effects</a:t>
            </a:r>
          </a:p>
        </p:txBody>
      </p:sp>
      <p:sp>
        <p:nvSpPr>
          <p:cNvPr id="4" name="Oval 3"/>
          <p:cNvSpPr/>
          <p:nvPr/>
        </p:nvSpPr>
        <p:spPr>
          <a:xfrm>
            <a:off x="4805966" y="3602129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356202" y="4287929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032601" y="3983129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32133" y="3643030"/>
            <a:ext cx="1029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Bed Nets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27802" y="5354730"/>
            <a:ext cx="569285" cy="306917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61202" y="5354730"/>
            <a:ext cx="16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Given Bed Nets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Use Them!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41519" y="5011829"/>
            <a:ext cx="1263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“Treatment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/>
              </a:rPr>
              <a:t>on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Treated”</a:t>
            </a:r>
            <a:b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</a:b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Estimate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61967" y="3064977"/>
            <a:ext cx="119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“Intention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to Treat”</a:t>
            </a:r>
            <a:b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</a:b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Estimate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8149" y="3299739"/>
            <a:ext cx="1653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2 Valid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Ways to 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Measure the 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val="8521971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two measures?</a:t>
            </a:r>
          </a:p>
        </p:txBody>
      </p:sp>
      <p:sp>
        <p:nvSpPr>
          <p:cNvPr id="4" name="Oval 3"/>
          <p:cNvSpPr/>
          <p:nvPr/>
        </p:nvSpPr>
        <p:spPr>
          <a:xfrm>
            <a:off x="7138619" y="2818357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88855" y="3504157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65254" y="3199357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 flipV="1">
            <a:off x="9069355" y="4537626"/>
            <a:ext cx="829299" cy="60016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98654" y="4537626"/>
            <a:ext cx="1263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Treated”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65490" y="2515967"/>
            <a:ext cx="119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“Intention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Treat”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3465" y="1976198"/>
            <a:ext cx="50571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>
                <a:solidFill>
                  <a:schemeClr val="accent3">
                    <a:lumMod val="75000"/>
                  </a:schemeClr>
                </a:solidFill>
              </a:rPr>
              <a:t>The TOT Measure </a:t>
            </a:r>
            <a:r>
              <a:rPr lang="en-US" dirty="0"/>
              <a:t>is the optimistic or best-case scenario. It tells us how effective the program or intervention is when followed with HIGH FIDELITY.  </a:t>
            </a:r>
          </a:p>
          <a:p>
            <a:endParaRPr lang="en-US" dirty="0"/>
          </a:p>
          <a:p>
            <a:r>
              <a:rPr lang="en-US" b="1" cap="small" dirty="0">
                <a:solidFill>
                  <a:srgbClr val="4F81BD"/>
                </a:solidFill>
              </a:rPr>
              <a:t>The ITT Measure </a:t>
            </a:r>
            <a:r>
              <a:rPr lang="en-US" dirty="0"/>
              <a:t>is the more cynical or realistic version. We never expect that programs work exactly as designed. The ITT is closer to a measure of how the laboratory equipment works once it’s in the field. It is also a better estimate of how much change we can expect at the population level. </a:t>
            </a:r>
          </a:p>
          <a:p>
            <a:endParaRPr lang="en-US" dirty="0"/>
          </a:p>
          <a:p>
            <a:r>
              <a:rPr lang="en-US" dirty="0"/>
              <a:t>The different between the TOT and the ITT tells us how many gains can be made by improving program implementation! So both are useful and important! </a:t>
            </a:r>
          </a:p>
        </p:txBody>
      </p:sp>
    </p:spTree>
    <p:extLst>
      <p:ext uri="{BB962C8B-B14F-4D97-AF65-F5344CB8AC3E}">
        <p14:creationId xmlns:p14="http://schemas.microsoft.com/office/powerpoint/2010/main" val="33705432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41918" y="1432456"/>
            <a:ext cx="10058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more effective methods are ones that don't require people to remember to take a pill, put on a condom, or record their temperature daily, such as intrauterine contraception or implants.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That's because human error can mess with things quite a lot. In fact, the UK's National Health Service (NHS) explained that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the app was used perfectly all the 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only five out of every 1,000 women would fall pregnant every year - a rate slightly better than the pill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99.5 percent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"typical use" - where the app isn't used entirely correctly every day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it's more likely that seven out of every 100 women would experience accidental pregnancies, which is around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93 percent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efficiency.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8311" y="4547495"/>
            <a:ext cx="4154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is treatment on the treated effect?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is the intention-to-treat effect? 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1918" y="292728"/>
            <a:ext cx="1030410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One of The Physicists Behind The Higgs Boson Has Made an Algorithm to Replace The Pill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It's up to 99.5% effective at stopping pregnancy.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0343" y="6362219"/>
            <a:ext cx="117721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https://www.sciencealert.com/one-of-the-physicists-behind-the-higgs-boson-has-made-an-algorithm-to-replace-the-pill</a:t>
            </a:r>
          </a:p>
        </p:txBody>
      </p:sp>
    </p:spTree>
    <p:extLst>
      <p:ext uri="{BB962C8B-B14F-4D97-AF65-F5344CB8AC3E}">
        <p14:creationId xmlns:p14="http://schemas.microsoft.com/office/powerpoint/2010/main" val="38261078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!!!</a:t>
            </a:r>
          </a:p>
        </p:txBody>
      </p:sp>
      <p:sp>
        <p:nvSpPr>
          <p:cNvPr id="4" name="Oval 3"/>
          <p:cNvSpPr/>
          <p:nvPr/>
        </p:nvSpPr>
        <p:spPr>
          <a:xfrm>
            <a:off x="7138619" y="2818357"/>
            <a:ext cx="23622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7688855" y="3504157"/>
            <a:ext cx="1464635" cy="14478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65254" y="3199357"/>
            <a:ext cx="533400" cy="76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 flipV="1">
            <a:off x="9069355" y="4537626"/>
            <a:ext cx="829299" cy="600165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898654" y="4537626"/>
            <a:ext cx="1263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“Treatment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 the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Treated”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65490" y="2515967"/>
            <a:ext cx="1194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“Intention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Treat”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Estimate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2905" y="1837698"/>
            <a:ext cx="59925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two measures are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about attrition.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They are about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refusing the treatment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 failing to follow the properly-prescribed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treatment regiment (or one school burning down during the study).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olidFill>
                <a:schemeClr val="tx2">
                  <a:lumMod val="75000"/>
                </a:schemeClr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Non-compliance means participants refuse to receive or comply with the treatment. </a:t>
            </a:r>
            <a:r>
              <a:rPr lang="en-US" noProof="0" dirty="0">
                <a:solidFill>
                  <a:prstClr val="black"/>
                </a:solidFill>
                <a:latin typeface="Calibri"/>
              </a:rPr>
              <a:t>But they do not refuse to participate in the study – </a:t>
            </a:r>
            <a:r>
              <a:rPr lang="en-US" b="1" noProof="0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we can still measure their performance in the second time period.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  <a:latin typeface="Calibri"/>
              </a:rPr>
              <a:t>Attrition means people left the study. You can accept the treatment and still </a:t>
            </a:r>
            <a:r>
              <a:rPr lang="en-US" noProof="0" dirty="0" err="1">
                <a:solidFill>
                  <a:prstClr val="black"/>
                </a:solidFill>
                <a:latin typeface="Calibri"/>
              </a:rPr>
              <a:t>attrit</a:t>
            </a:r>
            <a:r>
              <a:rPr lang="en-US" noProof="0" dirty="0">
                <a:solidFill>
                  <a:prstClr val="black"/>
                </a:solidFill>
                <a:latin typeface="Calibri"/>
              </a:rPr>
              <a:t>.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Or you can refuse treatment and refuse participation. Either way,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attrition means we can’t measure the outcome in the post-treatment study period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787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020" y="2323323"/>
            <a:ext cx="5831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If you increase the</a:t>
            </a:r>
            <a:b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WALKING SPEED</a:t>
            </a: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 of a city, would you increase the number of patents produced? </a:t>
            </a:r>
          </a:p>
        </p:txBody>
      </p:sp>
    </p:spTree>
    <p:extLst>
      <p:ext uri="{BB962C8B-B14F-4D97-AF65-F5344CB8AC3E}">
        <p14:creationId xmlns:p14="http://schemas.microsoft.com/office/powerpoint/2010/main" val="340948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733800" y="5715000"/>
            <a:ext cx="4191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733800" y="2819400"/>
            <a:ext cx="0" cy="289560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00600" y="3429000"/>
            <a:ext cx="2209800" cy="1524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85721" y="5381044"/>
            <a:ext cx="2063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Population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5844" y="2093301"/>
            <a:ext cx="23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Patents / Crime / Salary</a:t>
            </a:r>
          </a:p>
          <a:p>
            <a:pPr algn="ctr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( outcomes )</a:t>
            </a:r>
          </a:p>
        </p:txBody>
      </p:sp>
      <p:sp>
        <p:nvSpPr>
          <p:cNvPr id="13" name="Oval 12"/>
          <p:cNvSpPr/>
          <p:nvPr/>
        </p:nvSpPr>
        <p:spPr>
          <a:xfrm>
            <a:off x="5105400" y="4876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119086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638800" y="46101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28813" y="41227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13772" y="439703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96000" y="37338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057900" y="43815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172200" y="4046595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00800" y="3886200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77000" y="3535532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694503" y="3899886"/>
            <a:ext cx="76200" cy="76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603" y="2601132"/>
                <a:ext cx="1339020" cy="276999"/>
              </a:xfrm>
              <a:prstGeom prst="rect">
                <a:avLst/>
              </a:prstGeom>
              <a:blipFill>
                <a:blip r:embed="rId2"/>
                <a:stretch>
                  <a:fillRect l="-4091" r="-136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30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Euphemia"/>
              </a:rPr>
              <a:t>The Math of cities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53BAF0-9579-42B3-B979-30EFD986705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020" y="2323323"/>
            <a:ext cx="5831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 Light" panose="020F0302020204030204" pitchFamily="34" charset="0"/>
              </a:rPr>
              <a:t>If you increase the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 Light" panose="020F0302020204030204" pitchFamily="34" charset="0"/>
              </a:rPr>
              <a:t>POPULATION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Calibri Light" panose="020F0302020204030204" pitchFamily="34" charset="0"/>
              </a:rPr>
              <a:t>of a city, would you increase the number of patents produced? </a:t>
            </a:r>
          </a:p>
        </p:txBody>
      </p:sp>
    </p:spTree>
    <p:extLst>
      <p:ext uri="{BB962C8B-B14F-4D97-AF65-F5344CB8AC3E}">
        <p14:creationId xmlns:p14="http://schemas.microsoft.com/office/powerpoint/2010/main" val="198220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3397</Words>
  <Application>Microsoft Office PowerPoint</Application>
  <PresentationFormat>Widescreen</PresentationFormat>
  <Paragraphs>524</Paragraphs>
  <Slides>63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85" baseType="lpstr">
      <vt:lpstr>Batang</vt:lpstr>
      <vt:lpstr>-apple-system</vt:lpstr>
      <vt:lpstr>Arial</vt:lpstr>
      <vt:lpstr>Book Antiqua</vt:lpstr>
      <vt:lpstr>Calibri</vt:lpstr>
      <vt:lpstr>Calibri Light</vt:lpstr>
      <vt:lpstr>Cambria Math</vt:lpstr>
      <vt:lpstr>Century Gothic</vt:lpstr>
      <vt:lpstr>Euphemia</vt:lpstr>
      <vt:lpstr>Open Sans</vt:lpstr>
      <vt:lpstr>Roboto</vt:lpstr>
      <vt:lpstr>Segoe UI Symbol</vt:lpstr>
      <vt:lpstr>Tahoma</vt:lpstr>
      <vt:lpstr>Times New Roman</vt:lpstr>
      <vt:lpstr>Wingdings</vt:lpstr>
      <vt:lpstr>Office Theme</vt:lpstr>
      <vt:lpstr>1_Office Theme</vt:lpstr>
      <vt:lpstr>3_Office Theme</vt:lpstr>
      <vt:lpstr>2_Office Theme</vt:lpstr>
      <vt:lpstr>4_Office Theme</vt:lpstr>
      <vt:lpstr>5_Office Theme</vt:lpstr>
      <vt:lpstr>Bitmap Image</vt:lpstr>
      <vt:lpstr>Testing the  validity of the  counterfactual</vt:lpstr>
      <vt:lpstr>PowerPoint Presentation</vt:lpstr>
      <vt:lpstr>Nature gives us correlations:  The selection problem in evaluation research </vt:lpstr>
      <vt:lpstr>PowerPoint Presentation</vt:lpstr>
      <vt:lpstr>PowerPoint Presentation</vt:lpstr>
      <vt:lpstr>The Math of cities</vt:lpstr>
      <vt:lpstr>The Math of cities</vt:lpstr>
      <vt:lpstr>The Math of cities</vt:lpstr>
      <vt:lpstr>The Math of cities</vt:lpstr>
      <vt:lpstr>PowerPoint Presentation</vt:lpstr>
      <vt:lpstr>Nature gives us correlations</vt:lpstr>
      <vt:lpstr>PowerPoint Presentation</vt:lpstr>
      <vt:lpstr>PowerPoint Presentation</vt:lpstr>
      <vt:lpstr>PowerPoint Presentation</vt:lpstr>
      <vt:lpstr>PowerPoint Presentation</vt:lpstr>
      <vt:lpstr>The program evaluation framework</vt:lpstr>
      <vt:lpstr>PowerPoint Presentation</vt:lpstr>
      <vt:lpstr>PowerPoint Presentation</vt:lpstr>
      <vt:lpstr>PowerPoint Presentation</vt:lpstr>
      <vt:lpstr>The selection problem in evaluation research </vt:lpstr>
      <vt:lpstr>PowerPoint Presentation</vt:lpstr>
      <vt:lpstr>PowerPoint Presentation</vt:lpstr>
      <vt:lpstr>PowerPoint Presentation</vt:lpstr>
      <vt:lpstr>Correlation version of last 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Randomized control  trials (RCT’s):  the “gold standard”  for internal validity</vt:lpstr>
      <vt:lpstr>PowerPoint Presentation</vt:lpstr>
      <vt:lpstr>PowerPoint Presentation</vt:lpstr>
      <vt:lpstr>PowerPoint Presentation</vt:lpstr>
      <vt:lpstr>“Happy” randomization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Attrition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we mean by “treated”?  How non-compliance changes our  measure of  effects</vt:lpstr>
      <vt:lpstr>PowerPoint Presentation</vt:lpstr>
      <vt:lpstr>PowerPoint Presentation</vt:lpstr>
      <vt:lpstr>Terminology:</vt:lpstr>
      <vt:lpstr>Why do we need two measures?</vt:lpstr>
      <vt:lpstr>PowerPoint Presentation</vt:lpstr>
      <vt:lpstr>NOTE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the  validity of the  counterfactual</dc:title>
  <dc:creator>Jesse Lecy</dc:creator>
  <cp:lastModifiedBy>Jesse Lecy</cp:lastModifiedBy>
  <cp:revision>6</cp:revision>
  <dcterms:created xsi:type="dcterms:W3CDTF">2021-01-20T01:59:20Z</dcterms:created>
  <dcterms:modified xsi:type="dcterms:W3CDTF">2021-11-30T18:24:39Z</dcterms:modified>
</cp:coreProperties>
</file>