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</p:sldMasterIdLst>
  <p:notesMasterIdLst>
    <p:notesMasterId r:id="rId28"/>
  </p:notesMasterIdLst>
  <p:sldIdLst>
    <p:sldId id="401" r:id="rId4"/>
    <p:sldId id="449" r:id="rId5"/>
    <p:sldId id="472" r:id="rId6"/>
    <p:sldId id="476" r:id="rId7"/>
    <p:sldId id="447" r:id="rId8"/>
    <p:sldId id="487" r:id="rId9"/>
    <p:sldId id="485" r:id="rId10"/>
    <p:sldId id="473" r:id="rId11"/>
    <p:sldId id="486" r:id="rId12"/>
    <p:sldId id="475" r:id="rId13"/>
    <p:sldId id="474" r:id="rId14"/>
    <p:sldId id="448" r:id="rId15"/>
    <p:sldId id="450" r:id="rId16"/>
    <p:sldId id="258" r:id="rId17"/>
    <p:sldId id="259" r:id="rId18"/>
    <p:sldId id="479" r:id="rId19"/>
    <p:sldId id="478" r:id="rId20"/>
    <p:sldId id="480" r:id="rId21"/>
    <p:sldId id="257" r:id="rId22"/>
    <p:sldId id="477" r:id="rId23"/>
    <p:sldId id="481" r:id="rId24"/>
    <p:sldId id="483" r:id="rId25"/>
    <p:sldId id="484" r:id="rId26"/>
    <p:sldId id="4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1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s4ps.org/cpp-524-sum-2020/pubs/eval-in-practice-CH5-randomized-control-trial.pdf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61" y="70284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Contrasts and Effect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233" y="4565279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Lecy  *  CPP 524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814" y="1153276"/>
            <a:ext cx="16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 = 12 months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 = 6 months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29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 – no treatment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08F26-EE72-411B-B540-79312D44C3C0}"/>
              </a:ext>
            </a:extLst>
          </p:cNvPr>
          <p:cNvSpPr txBox="1"/>
          <p:nvPr/>
        </p:nvSpPr>
        <p:spPr>
          <a:xfrm>
            <a:off x="2007186" y="582062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33F945F-A87C-4197-BF3A-CCA81C47CE6F}"/>
              </a:ext>
            </a:extLst>
          </p:cNvPr>
          <p:cNvSpPr/>
          <p:nvPr/>
        </p:nvSpPr>
        <p:spPr>
          <a:xfrm>
            <a:off x="3057330" y="1153276"/>
            <a:ext cx="401830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D34091-F488-40E5-98D1-5B99016B77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32" y="-25510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99A9CCC-6172-4B6C-869E-FD7219BACB5B}"/>
              </a:ext>
            </a:extLst>
          </p:cNvPr>
          <p:cNvSpPr/>
          <p:nvPr/>
        </p:nvSpPr>
        <p:spPr>
          <a:xfrm>
            <a:off x="9663007" y="2314398"/>
            <a:ext cx="447870" cy="4462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758DE0-CFDB-4B5B-A692-493BBDD1D2E9}"/>
              </a:ext>
            </a:extLst>
          </p:cNvPr>
          <p:cNvSpPr/>
          <p:nvPr/>
        </p:nvSpPr>
        <p:spPr>
          <a:xfrm>
            <a:off x="9663007" y="3208061"/>
            <a:ext cx="447870" cy="44627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DD49F-3707-4E6A-803D-66B1A218EE0B}"/>
              </a:ext>
            </a:extLst>
          </p:cNvPr>
          <p:cNvSpPr txBox="1"/>
          <p:nvPr/>
        </p:nvSpPr>
        <p:spPr>
          <a:xfrm>
            <a:off x="3719795" y="1060943"/>
            <a:ext cx="233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Pooled G1+G2 would represent outcome after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months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of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92F3D-12A7-4E74-A8B8-F5CD47102EDF}"/>
              </a:ext>
            </a:extLst>
          </p:cNvPr>
          <p:cNvSpPr txBox="1"/>
          <p:nvPr/>
        </p:nvSpPr>
        <p:spPr>
          <a:xfrm>
            <a:off x="1163215" y="2001489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Might pool data to increase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286578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781" y="5033033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121023" y="962280"/>
            <a:ext cx="309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months vs 0 months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but conditioned on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</a:br>
            <a:r>
              <a:rPr lang="en-US" dirty="0">
                <a:solidFill>
                  <a:srgbClr val="FF0000"/>
                </a:solidFill>
                <a:latin typeface="Calibri"/>
              </a:rPr>
              <a:t>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 children start the 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07676-B955-4C88-A1F9-E54A57734405}"/>
              </a:ext>
            </a:extLst>
          </p:cNvPr>
          <p:cNvSpPr txBox="1"/>
          <p:nvPr/>
        </p:nvSpPr>
        <p:spPr>
          <a:xfrm>
            <a:off x="3594781" y="299347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F04B9-82EA-4B67-8FE6-41E86CD699B5}"/>
              </a:ext>
            </a:extLst>
          </p:cNvPr>
          <p:cNvSpPr/>
          <p:nvPr/>
        </p:nvSpPr>
        <p:spPr>
          <a:xfrm>
            <a:off x="5638800" y="2794798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75BCE-6EE8-4B02-8517-A3724D6DDC0F}"/>
              </a:ext>
            </a:extLst>
          </p:cNvPr>
          <p:cNvSpPr/>
          <p:nvPr/>
        </p:nvSpPr>
        <p:spPr>
          <a:xfrm>
            <a:off x="6540146" y="3266314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13691-6B8E-41D8-9C0B-603376E5CD7E}"/>
              </a:ext>
            </a:extLst>
          </p:cNvPr>
          <p:cNvSpPr/>
          <p:nvPr/>
        </p:nvSpPr>
        <p:spPr>
          <a:xfrm>
            <a:off x="7501092" y="3751933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05D31-D8CD-432E-BDF3-E600ACC41716}"/>
              </a:ext>
            </a:extLst>
          </p:cNvPr>
          <p:cNvSpPr txBox="1"/>
          <p:nvPr/>
        </p:nvSpPr>
        <p:spPr>
          <a:xfrm>
            <a:off x="472364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DB11-A9CA-491C-95E6-CF91A7957101}"/>
              </a:ext>
            </a:extLst>
          </p:cNvPr>
          <p:cNvSpPr txBox="1"/>
          <p:nvPr/>
        </p:nvSpPr>
        <p:spPr>
          <a:xfrm>
            <a:off x="5599173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0198B-29EA-4EA7-B238-05A13B8A5E31}"/>
              </a:ext>
            </a:extLst>
          </p:cNvPr>
          <p:cNvSpPr txBox="1"/>
          <p:nvPr/>
        </p:nvSpPr>
        <p:spPr>
          <a:xfrm>
            <a:off x="658015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FBBBA0-82FD-492E-BBDC-EB4F8EBC29C5}"/>
              </a:ext>
            </a:extLst>
          </p:cNvPr>
          <p:cNvSpPr txBox="1"/>
          <p:nvPr/>
        </p:nvSpPr>
        <p:spPr>
          <a:xfrm>
            <a:off x="7413728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43AD0-4F71-4428-938A-17E32727359B}"/>
              </a:ext>
            </a:extLst>
          </p:cNvPr>
          <p:cNvSpPr txBox="1"/>
          <p:nvPr/>
        </p:nvSpPr>
        <p:spPr>
          <a:xfrm>
            <a:off x="3825251" y="438433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</a:t>
            </a:r>
          </a:p>
        </p:txBody>
      </p:sp>
    </p:spTree>
    <p:extLst>
      <p:ext uri="{BB962C8B-B14F-4D97-AF65-F5344CB8AC3E}">
        <p14:creationId xmlns:p14="http://schemas.microsoft.com/office/powerpoint/2010/main" val="124995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687" y="1533299"/>
            <a:ext cx="179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786" y="4876800"/>
            <a:ext cx="483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tests: treatment gains for late treatment?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6513" y="3205139"/>
            <a:ext cx="720198" cy="466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3724684"/>
            <a:ext cx="720198" cy="466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5073" y="220826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/>
                <a:ea typeface="+mn-ea"/>
                <a:cs typeface="+mn-cs"/>
              </a:rPr>
              <a:t>Discussion Questions: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099387" y="1107234"/>
            <a:ext cx="7239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this an RCT? Do we have an identical “control group”?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role does the high SES group perform?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we have four treatment groups?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What outcome is measured here? Is it valid and reliable? 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How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would I test whether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two treatment periods has the same impact as three periods, but is more cost-effective?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you identify a weakness in the design or a threat to validity?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28646-59C5-0905-389F-417A2BE5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752366"/>
            <a:ext cx="6563641" cy="335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2B035-D44B-02C2-2B2E-D8E22FC158F9}"/>
              </a:ext>
            </a:extLst>
          </p:cNvPr>
          <p:cNvSpPr txBox="1"/>
          <p:nvPr/>
        </p:nvSpPr>
        <p:spPr>
          <a:xfrm>
            <a:off x="1914861" y="5806004"/>
            <a:ext cx="792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https://watts-college.github.io/cpp-524-fall-2021/labs/lab-05-diff-in-diff.html</a:t>
            </a:r>
          </a:p>
        </p:txBody>
      </p:sp>
    </p:spTree>
    <p:extLst>
      <p:ext uri="{BB962C8B-B14F-4D97-AF65-F5344CB8AC3E}">
        <p14:creationId xmlns:p14="http://schemas.microsoft.com/office/powerpoint/2010/main" val="25487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86F5F4-8FEB-030A-A3D1-3245CEC3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3E3EA-01C3-EA30-CB66-894E70C6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12" y="3733800"/>
            <a:ext cx="6601746" cy="19147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444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1E1C2A8-1139-4A7E-DF9A-8C397ACB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5584BA-B2D4-887D-29F2-6BC793CD6CE0}"/>
              </a:ext>
            </a:extLst>
          </p:cNvPr>
          <p:cNvSpPr txBox="1"/>
          <p:nvPr/>
        </p:nvSpPr>
        <p:spPr>
          <a:xfrm>
            <a:off x="903642" y="2183802"/>
            <a:ext cx="30107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Reflexive Estimator</a:t>
            </a:r>
          </a:p>
          <a:p>
            <a:endParaRPr lang="en-US" sz="2800" dirty="0"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75832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3DB188-6EF2-A489-4CED-52501F6A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49" y="0"/>
            <a:ext cx="800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564343-6934-D5FA-150F-C4DBA09CAF5B}"/>
              </a:ext>
            </a:extLst>
          </p:cNvPr>
          <p:cNvSpPr txBox="1"/>
          <p:nvPr/>
        </p:nvSpPr>
        <p:spPr>
          <a:xfrm>
            <a:off x="903642" y="2183802"/>
            <a:ext cx="30107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Reflexive Estimator</a:t>
            </a:r>
          </a:p>
          <a:p>
            <a:endParaRPr lang="en-US" sz="2800" dirty="0"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8296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F7B7999-0AA9-1731-C920-9F2164BB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9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6949C-19AE-B64E-640B-9E72AC9471FE}"/>
              </a:ext>
            </a:extLst>
          </p:cNvPr>
          <p:cNvSpPr txBox="1"/>
          <p:nvPr/>
        </p:nvSpPr>
        <p:spPr>
          <a:xfrm>
            <a:off x="903642" y="2183802"/>
            <a:ext cx="25218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Post-Test </a:t>
            </a:r>
          </a:p>
          <a:p>
            <a:r>
              <a:rPr lang="en-US" sz="2800" dirty="0">
                <a:latin typeface="Impact" panose="020B0806030902050204" pitchFamily="34" charset="0"/>
              </a:rPr>
              <a:t>Only Estimator</a:t>
            </a:r>
          </a:p>
          <a:p>
            <a:endParaRPr lang="en-US" sz="2800" dirty="0"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29120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A0A7C5-8082-82BF-3605-C40D2D78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9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50E4-EB91-1388-0F84-D1DDB8E067E1}"/>
              </a:ext>
            </a:extLst>
          </p:cNvPr>
          <p:cNvSpPr txBox="1"/>
          <p:nvPr/>
        </p:nvSpPr>
        <p:spPr>
          <a:xfrm>
            <a:off x="903642" y="2183802"/>
            <a:ext cx="31582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Diff-in-Diff Estimator</a:t>
            </a:r>
          </a:p>
          <a:p>
            <a:endParaRPr lang="en-US" sz="2800" dirty="0"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522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8"/>
            <a:ext cx="10363200" cy="1362075"/>
          </a:xfrm>
        </p:spPr>
        <p:txBody>
          <a:bodyPr/>
          <a:lstStyle/>
          <a:p>
            <a:r>
              <a:rPr lang="en-US" dirty="0"/>
              <a:t>Case Study from readings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Bingham, R., &amp; </a:t>
            </a:r>
            <a:r>
              <a:rPr lang="en-US" i="1" dirty="0" err="1"/>
              <a:t>Felbinger</a:t>
            </a:r>
            <a:r>
              <a:rPr lang="en-US" i="1" dirty="0"/>
              <a:t>, C. (2002). Evaluation in practice: A methodological approach. CQ Press.</a:t>
            </a:r>
            <a:endParaRPr lang="en-US" dirty="0"/>
          </a:p>
          <a:p>
            <a:r>
              <a:rPr lang="en-US" dirty="0"/>
              <a:t>CH-05: Improving Cognitive Ability in Chronically Deprived Children [</a:t>
            </a:r>
            <a:r>
              <a:rPr lang="en-US" u="sng" dirty="0">
                <a:hlinkClick r:id="rId2"/>
              </a:rPr>
              <a:t>pdf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8D51CA-5AED-FF21-AF02-7D386356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5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6A9AF-A062-0ED3-D7F2-604E57901E46}"/>
              </a:ext>
            </a:extLst>
          </p:cNvPr>
          <p:cNvSpPr txBox="1"/>
          <p:nvPr/>
        </p:nvSpPr>
        <p:spPr>
          <a:xfrm>
            <a:off x="903642" y="2183802"/>
            <a:ext cx="31582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Diff-in-Diff Estimator</a:t>
            </a:r>
          </a:p>
          <a:p>
            <a:endParaRPr lang="en-US" sz="2800" dirty="0"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Estimator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43313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EE05-A99C-46D8-5B13-DF4FEAEF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B37BD-13BE-027B-27CE-AD4EA2409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4CFEA1-702B-4F34-04B0-041A07EC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3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D296972-EA48-0E4B-ACFF-CF5B675C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8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39B0E-B9BA-8814-0D8F-5F52FC2010D4}"/>
              </a:ext>
            </a:extLst>
          </p:cNvPr>
          <p:cNvSpPr txBox="1"/>
          <p:nvPr/>
        </p:nvSpPr>
        <p:spPr>
          <a:xfrm>
            <a:off x="1947133" y="6292787"/>
            <a:ext cx="9111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https://watts-college.github.io/cpp-524-fall-2021/labs/lab-07-gender-wage-gap.html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0B1F3-4CA7-614F-CE4C-C43EB8A3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2" y="4572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2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E32A9-691A-48DC-BF35-A6758B8A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1ED4-15EC-41C2-9B88-68C4AD0B87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26" y="404877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58FF3-6D51-4B17-AE7F-2B4F161F9B61}"/>
              </a:ext>
            </a:extLst>
          </p:cNvPr>
          <p:cNvSpPr txBox="1"/>
          <p:nvPr/>
        </p:nvSpPr>
        <p:spPr>
          <a:xfrm>
            <a:off x="7750014" y="3624044"/>
            <a:ext cx="227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 the treatment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control groups</a:t>
            </a:r>
          </a:p>
        </p:txBody>
      </p:sp>
    </p:spTree>
    <p:extLst>
      <p:ext uri="{BB962C8B-B14F-4D97-AF65-F5344CB8AC3E}">
        <p14:creationId xmlns:p14="http://schemas.microsoft.com/office/powerpoint/2010/main" val="10158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9AA5CC-35AB-4B6A-964F-1D0D5EBFEBC1}"/>
              </a:ext>
            </a:extLst>
          </p:cNvPr>
          <p:cNvGrpSpPr/>
          <p:nvPr/>
        </p:nvGrpSpPr>
        <p:grpSpPr>
          <a:xfrm>
            <a:off x="2490787" y="409575"/>
            <a:ext cx="7210425" cy="6038850"/>
            <a:chOff x="2490787" y="409575"/>
            <a:chExt cx="7210425" cy="60388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DDC4B9-3B46-466A-B3C0-6E4310CEAC25}"/>
                </a:ext>
              </a:extLst>
            </p:cNvPr>
            <p:cNvGrpSpPr/>
            <p:nvPr/>
          </p:nvGrpSpPr>
          <p:grpSpPr>
            <a:xfrm>
              <a:off x="2490787" y="409575"/>
              <a:ext cx="7210425" cy="6038850"/>
              <a:chOff x="2490787" y="409575"/>
              <a:chExt cx="7210425" cy="60388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9D5F9F3-DE45-49C7-9079-BFBEC0B8B299}"/>
                  </a:ext>
                </a:extLst>
              </p:cNvPr>
              <p:cNvGrpSpPr/>
              <p:nvPr/>
            </p:nvGrpSpPr>
            <p:grpSpPr>
              <a:xfrm>
                <a:off x="2490787" y="409575"/>
                <a:ext cx="7210425" cy="6038850"/>
                <a:chOff x="2490787" y="409575"/>
                <a:chExt cx="7210425" cy="603885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FDE5C1BC-61DA-42C9-8837-A323872BF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90787" y="409575"/>
                  <a:ext cx="7210425" cy="6038850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272BE17-2847-4FD0-AC92-D98442F12AC5}"/>
                    </a:ext>
                  </a:extLst>
                </p:cNvPr>
                <p:cNvSpPr/>
                <p:nvPr/>
              </p:nvSpPr>
              <p:spPr>
                <a:xfrm>
                  <a:off x="7240555" y="11569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E7567BF-B472-4542-AF3E-DB14B9D96A32}"/>
                    </a:ext>
                  </a:extLst>
                </p:cNvPr>
                <p:cNvSpPr/>
                <p:nvPr/>
              </p:nvSpPr>
              <p:spPr>
                <a:xfrm>
                  <a:off x="5713445" y="25285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FC322B3-C643-4B33-9AF1-2ACDA095093C}"/>
                    </a:ext>
                  </a:extLst>
                </p:cNvPr>
                <p:cNvSpPr/>
                <p:nvPr/>
              </p:nvSpPr>
              <p:spPr>
                <a:xfrm>
                  <a:off x="3402564" y="4074366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318FF46-5B3A-47C4-A023-24E283C92DF2}"/>
                    </a:ext>
                  </a:extLst>
                </p:cNvPr>
                <p:cNvSpPr/>
                <p:nvPr/>
              </p:nvSpPr>
              <p:spPr>
                <a:xfrm>
                  <a:off x="4130351" y="37477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DE520DE-5513-4840-B478-793A841128CC}"/>
                    </a:ext>
                  </a:extLst>
                </p:cNvPr>
                <p:cNvSpPr/>
                <p:nvPr/>
              </p:nvSpPr>
              <p:spPr>
                <a:xfrm>
                  <a:off x="3402564" y="52613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78AC04E-C3B6-445D-B584-BA23895B642B}"/>
                    </a:ext>
                  </a:extLst>
                </p:cNvPr>
                <p:cNvSpPr/>
                <p:nvPr/>
              </p:nvSpPr>
              <p:spPr>
                <a:xfrm>
                  <a:off x="7240555" y="2681461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0E9023-E02C-4D20-80C3-B0522D8459F6}"/>
                    </a:ext>
                  </a:extLst>
                </p:cNvPr>
                <p:cNvSpPr/>
                <p:nvPr/>
              </p:nvSpPr>
              <p:spPr>
                <a:xfrm>
                  <a:off x="5713445" y="381637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E801BFE-5E20-48F7-85F6-7707EA60CEF6}"/>
                    </a:ext>
                  </a:extLst>
                </p:cNvPr>
                <p:cNvSpPr/>
                <p:nvPr/>
              </p:nvSpPr>
              <p:spPr>
                <a:xfrm>
                  <a:off x="4130351" y="4795934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4AB0D1-EA4F-4A23-BA06-F08F33FA1241}"/>
                    </a:ext>
                  </a:extLst>
                </p:cNvPr>
                <p:cNvSpPr/>
                <p:nvPr/>
              </p:nvSpPr>
              <p:spPr>
                <a:xfrm>
                  <a:off x="3402564" y="517089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D1D9B0D-071B-4110-897E-F639BC7A5124}"/>
                    </a:ext>
                  </a:extLst>
                </p:cNvPr>
                <p:cNvSpPr/>
                <p:nvPr/>
              </p:nvSpPr>
              <p:spPr>
                <a:xfrm>
                  <a:off x="4130351" y="4696098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10DCE01-61F4-4290-B461-F745AA6F5258}"/>
                    </a:ext>
                  </a:extLst>
                </p:cNvPr>
                <p:cNvSpPr/>
                <p:nvPr/>
              </p:nvSpPr>
              <p:spPr>
                <a:xfrm>
                  <a:off x="5735370" y="2937918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D427A72-0D0B-4609-AE2D-F3C27008710F}"/>
                    </a:ext>
                  </a:extLst>
                </p:cNvPr>
                <p:cNvSpPr/>
                <p:nvPr/>
              </p:nvSpPr>
              <p:spPr>
                <a:xfrm>
                  <a:off x="7240555" y="197299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45E7851-5D79-489B-A3C2-69321AD52F8B}"/>
                    </a:ext>
                  </a:extLst>
                </p:cNvPr>
                <p:cNvSpPr txBox="1"/>
                <p:nvPr/>
              </p:nvSpPr>
              <p:spPr>
                <a:xfrm>
                  <a:off x="3215304" y="3649543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525717-043F-4463-91DC-4C84AAB0FE20}"/>
                    </a:ext>
                  </a:extLst>
                </p:cNvPr>
                <p:cNvSpPr txBox="1"/>
                <p:nvPr/>
              </p:nvSpPr>
              <p:spPr>
                <a:xfrm>
                  <a:off x="3911833" y="3309405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A809946-BBC2-438E-A7FD-5AFE7DB6AC47}"/>
                    </a:ext>
                  </a:extLst>
                </p:cNvPr>
                <p:cNvSpPr txBox="1"/>
                <p:nvPr/>
              </p:nvSpPr>
              <p:spPr>
                <a:xfrm>
                  <a:off x="5457605" y="2059439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HS-2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5BDE1A0-89FF-4491-A9DE-6E54CC335F28}"/>
                    </a:ext>
                  </a:extLst>
                </p:cNvPr>
                <p:cNvSpPr txBox="1"/>
                <p:nvPr/>
              </p:nvSpPr>
              <p:spPr>
                <a:xfrm>
                  <a:off x="7053295" y="702065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F570B68-6B3D-4166-A234-78D3E6CD1910}"/>
                    </a:ext>
                  </a:extLst>
                </p:cNvPr>
                <p:cNvSpPr/>
                <p:nvPr/>
              </p:nvSpPr>
              <p:spPr>
                <a:xfrm>
                  <a:off x="3233966" y="5511544"/>
                  <a:ext cx="4902328" cy="3373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F2B7B2F-E3A9-467E-9E6A-03C327838DA8}"/>
                    </a:ext>
                  </a:extLst>
                </p:cNvPr>
                <p:cNvSpPr/>
                <p:nvPr/>
              </p:nvSpPr>
              <p:spPr>
                <a:xfrm>
                  <a:off x="7340393" y="5272637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DA936EF-013D-4A70-9A12-E8C54A7BAC03}"/>
                    </a:ext>
                  </a:extLst>
                </p:cNvPr>
                <p:cNvSpPr/>
                <p:nvPr/>
              </p:nvSpPr>
              <p:spPr>
                <a:xfrm>
                  <a:off x="7558911" y="5276744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DE32253-B162-4006-A951-5AEB11A524DC}"/>
                    </a:ext>
                  </a:extLst>
                </p:cNvPr>
                <p:cNvSpPr txBox="1"/>
                <p:nvPr/>
              </p:nvSpPr>
              <p:spPr>
                <a:xfrm>
                  <a:off x="3307646" y="5445409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654C005-770C-4B0A-BDEA-A3F2A2A00D2B}"/>
                    </a:ext>
                  </a:extLst>
                </p:cNvPr>
                <p:cNvSpPr txBox="1"/>
                <p:nvPr/>
              </p:nvSpPr>
              <p:spPr>
                <a:xfrm>
                  <a:off x="4054296" y="4953206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C1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13F6A-3CB7-4AA1-924D-7A14E37154DD}"/>
                    </a:ext>
                  </a:extLst>
                </p:cNvPr>
                <p:cNvSpPr txBox="1"/>
                <p:nvPr/>
              </p:nvSpPr>
              <p:spPr>
                <a:xfrm>
                  <a:off x="5573125" y="4004042"/>
                  <a:ext cx="5549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C2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EB597D-730D-430D-B45F-E45D5C0EC9AB}"/>
                    </a:ext>
                  </a:extLst>
                </p:cNvPr>
                <p:cNvSpPr txBox="1"/>
                <p:nvPr/>
              </p:nvSpPr>
              <p:spPr>
                <a:xfrm>
                  <a:off x="7121875" y="2903819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C3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722E3-089D-4112-8435-058191B7C1BF}"/>
                    </a:ext>
                  </a:extLst>
                </p:cNvPr>
                <p:cNvSpPr txBox="1"/>
                <p:nvPr/>
              </p:nvSpPr>
              <p:spPr>
                <a:xfrm>
                  <a:off x="3290237" y="4704497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F3DD12-46D7-4DBC-BBEF-BBBD9C188B54}"/>
                    </a:ext>
                  </a:extLst>
                </p:cNvPr>
                <p:cNvSpPr txBox="1"/>
                <p:nvPr/>
              </p:nvSpPr>
              <p:spPr>
                <a:xfrm>
                  <a:off x="4004807" y="4228129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353FED8-6BC2-4602-B24A-07A0E0AAF9DB}"/>
                    </a:ext>
                  </a:extLst>
                </p:cNvPr>
                <p:cNvSpPr txBox="1"/>
                <p:nvPr/>
              </p:nvSpPr>
              <p:spPr>
                <a:xfrm>
                  <a:off x="5615755" y="3106805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25C36E-09EE-4627-A4EC-1137A6EF240E}"/>
                    </a:ext>
                  </a:extLst>
                </p:cNvPr>
                <p:cNvSpPr txBox="1"/>
                <p:nvPr/>
              </p:nvSpPr>
              <p:spPr>
                <a:xfrm>
                  <a:off x="7100235" y="1611925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T3</a:t>
                  </a:r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FD7F67-0E6A-472A-93AD-2AF6B6299DCD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V="1">
                <a:off x="4241366" y="3054991"/>
                <a:ext cx="1514091" cy="1641107"/>
              </a:xfrm>
              <a:prstGeom prst="line">
                <a:avLst/>
              </a:prstGeom>
              <a:ln w="349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0D0927-4614-4839-AB7F-0B6A88911D5F}"/>
                  </a:ext>
                </a:extLst>
              </p:cNvPr>
              <p:cNvCxnSpPr>
                <a:cxnSpLocks/>
                <a:stCxn id="13" idx="7"/>
                <a:endCxn id="14" idx="3"/>
              </p:cNvCxnSpPr>
              <p:nvPr/>
            </p:nvCxnSpPr>
            <p:spPr>
              <a:xfrm flipV="1">
                <a:off x="5852443" y="2090068"/>
                <a:ext cx="1408199" cy="867937"/>
              </a:xfrm>
              <a:prstGeom prst="line">
                <a:avLst/>
              </a:prstGeom>
              <a:ln w="349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74D9C6-8100-484C-8FE0-58D65636F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8931" y="1972995"/>
                <a:ext cx="10313" cy="1303087"/>
              </a:xfrm>
              <a:prstGeom prst="line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C2CE58-5360-41CF-8EA4-EB3B4129AC75}"/>
                  </a:ext>
                </a:extLst>
              </p:cNvPr>
              <p:cNvSpPr txBox="1"/>
              <p:nvPr/>
            </p:nvSpPr>
            <p:spPr>
              <a:xfrm>
                <a:off x="3711137" y="1201008"/>
                <a:ext cx="9755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Start of 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Treatment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Periods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D4E7CE4-7A7F-4041-A5E9-079C97DA10D5}"/>
                  </a:ext>
                </a:extLst>
              </p:cNvPr>
              <p:cNvSpPr/>
              <p:nvPr/>
            </p:nvSpPr>
            <p:spPr>
              <a:xfrm>
                <a:off x="7436850" y="1835485"/>
                <a:ext cx="2127367" cy="9287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9026F5-A2FE-4D35-8C9C-C3E4AEF9F657}"/>
                  </a:ext>
                </a:extLst>
              </p:cNvPr>
              <p:cNvSpPr txBox="1"/>
              <p:nvPr/>
            </p:nvSpPr>
            <p:spPr>
              <a:xfrm>
                <a:off x="7608349" y="1835485"/>
                <a:ext cx="14409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Treatment Group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8DE9BF-0068-44B7-ABE0-F37EDFFF4C88}"/>
                  </a:ext>
                </a:extLst>
              </p:cNvPr>
              <p:cNvSpPr txBox="1"/>
              <p:nvPr/>
            </p:nvSpPr>
            <p:spPr>
              <a:xfrm>
                <a:off x="7637337" y="2514033"/>
                <a:ext cx="1222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Control Group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A41D71-DD12-420B-B641-C8A97845CEAA}"/>
                </a:ext>
              </a:extLst>
            </p:cNvPr>
            <p:cNvSpPr/>
            <p:nvPr/>
          </p:nvSpPr>
          <p:spPr>
            <a:xfrm>
              <a:off x="4486029" y="5141245"/>
              <a:ext cx="3930183" cy="33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0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8802" y="2209800"/>
            <a:ext cx="720198" cy="15415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0912" y="2209800"/>
            <a:ext cx="720198" cy="2057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1364" y="1251650"/>
            <a:ext cx="188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8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F32C-D7B4-4496-8E4F-D0C63908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8CA66-C4A9-00B5-48C1-1EDAEEF2F118}"/>
              </a:ext>
            </a:extLst>
          </p:cNvPr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D9805-A188-948D-7F38-70A82C89AB4A}"/>
              </a:ext>
            </a:extLst>
          </p:cNvPr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BB333-4D89-71AB-B57B-DD4CB2C53066}"/>
              </a:ext>
            </a:extLst>
          </p:cNvPr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6BD2D-D6B6-503B-3619-F2A7449F079B}"/>
              </a:ext>
            </a:extLst>
          </p:cNvPr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D46F8-82A3-14DA-961C-FB8AE2789DB7}"/>
              </a:ext>
            </a:extLst>
          </p:cNvPr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CC4A-2C47-0622-9872-D4CE428E4343}"/>
              </a:ext>
            </a:extLst>
          </p:cNvPr>
          <p:cNvSpPr txBox="1"/>
          <p:nvPr/>
        </p:nvSpPr>
        <p:spPr>
          <a:xfrm>
            <a:off x="6457687" y="1533299"/>
            <a:ext cx="179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C2909-8624-10A2-DB1A-3230FC158B4B}"/>
              </a:ext>
            </a:extLst>
          </p:cNvPr>
          <p:cNvSpPr txBox="1"/>
          <p:nvPr/>
        </p:nvSpPr>
        <p:spPr>
          <a:xfrm>
            <a:off x="3567786" y="4876800"/>
            <a:ext cx="483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tests: treatment gains for late treatment?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7689E-4EF1-F611-5756-5D43EDE360C4}"/>
              </a:ext>
            </a:extLst>
          </p:cNvPr>
          <p:cNvSpPr/>
          <p:nvPr/>
        </p:nvSpPr>
        <p:spPr>
          <a:xfrm>
            <a:off x="4648456" y="2282580"/>
            <a:ext cx="720198" cy="466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6D914-87D6-2D97-88CA-1174BEEB38C2}"/>
              </a:ext>
            </a:extLst>
          </p:cNvPr>
          <p:cNvSpPr/>
          <p:nvPr/>
        </p:nvSpPr>
        <p:spPr>
          <a:xfrm>
            <a:off x="4655143" y="2802125"/>
            <a:ext cx="720198" cy="466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6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9AAF-0558-E0D9-B3F6-670970C6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EE398-7A49-2417-C2C2-E4320320FFF1}"/>
              </a:ext>
            </a:extLst>
          </p:cNvPr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6D1AB-2A70-34C0-C81E-93ACB2262D57}"/>
              </a:ext>
            </a:extLst>
          </p:cNvPr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AC1CB-1D53-F672-DDBA-EA458D569959}"/>
              </a:ext>
            </a:extLst>
          </p:cNvPr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3BC0A-7970-54AC-E420-F47A2F1E996D}"/>
              </a:ext>
            </a:extLst>
          </p:cNvPr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A47CB-47AA-7356-0EF0-C6E7E34D6C9C}"/>
              </a:ext>
            </a:extLst>
          </p:cNvPr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2B874-8424-F606-6CD0-81378571AAB6}"/>
              </a:ext>
            </a:extLst>
          </p:cNvPr>
          <p:cNvSpPr/>
          <p:nvPr/>
        </p:nvSpPr>
        <p:spPr>
          <a:xfrm>
            <a:off x="4709497" y="2201432"/>
            <a:ext cx="720198" cy="6226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0E5BC-5270-886B-A8B6-8B002F913056}"/>
              </a:ext>
            </a:extLst>
          </p:cNvPr>
          <p:cNvSpPr txBox="1"/>
          <p:nvPr/>
        </p:nvSpPr>
        <p:spPr>
          <a:xfrm>
            <a:off x="1298814" y="1153276"/>
            <a:ext cx="188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 = 6 months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G2-G4 = 0 months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74CC8-8D4B-60A7-6048-8F2D8C9712AF}"/>
              </a:ext>
            </a:extLst>
          </p:cNvPr>
          <p:cNvSpPr txBox="1"/>
          <p:nvPr/>
        </p:nvSpPr>
        <p:spPr>
          <a:xfrm>
            <a:off x="4244190" y="4394998"/>
            <a:ext cx="173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treatment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78765-D7D5-B27E-6486-7F18DD5689A3}"/>
              </a:ext>
            </a:extLst>
          </p:cNvPr>
          <p:cNvSpPr/>
          <p:nvPr/>
        </p:nvSpPr>
        <p:spPr>
          <a:xfrm>
            <a:off x="4717713" y="2832486"/>
            <a:ext cx="720198" cy="1403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879CC-6445-6452-37BE-16390FC4EB3D}"/>
              </a:ext>
            </a:extLst>
          </p:cNvPr>
          <p:cNvSpPr txBox="1"/>
          <p:nvPr/>
        </p:nvSpPr>
        <p:spPr>
          <a:xfrm>
            <a:off x="2007186" y="582062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7BB6E4C-DAE9-E693-8E78-E75C5947680D}"/>
              </a:ext>
            </a:extLst>
          </p:cNvPr>
          <p:cNvSpPr/>
          <p:nvPr/>
        </p:nvSpPr>
        <p:spPr>
          <a:xfrm>
            <a:off x="3057330" y="1153276"/>
            <a:ext cx="401830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22A1FE-6DBA-C012-0A07-9B0BB8912C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32" y="-25510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BDC0C30-3DBB-C063-FB0A-2D689047EBAD}"/>
              </a:ext>
            </a:extLst>
          </p:cNvPr>
          <p:cNvSpPr/>
          <p:nvPr/>
        </p:nvSpPr>
        <p:spPr>
          <a:xfrm>
            <a:off x="8069079" y="3326600"/>
            <a:ext cx="447870" cy="4462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BCB3AF-511C-4718-54E5-685E1501E981}"/>
              </a:ext>
            </a:extLst>
          </p:cNvPr>
          <p:cNvSpPr/>
          <p:nvPr/>
        </p:nvSpPr>
        <p:spPr>
          <a:xfrm>
            <a:off x="8078021" y="4171861"/>
            <a:ext cx="447870" cy="44627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020DB-44C0-EDC2-39BB-6ACBB8061D6D}"/>
              </a:ext>
            </a:extLst>
          </p:cNvPr>
          <p:cNvSpPr txBox="1"/>
          <p:nvPr/>
        </p:nvSpPr>
        <p:spPr>
          <a:xfrm>
            <a:off x="3719795" y="1060943"/>
            <a:ext cx="233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 </a:t>
            </a:r>
            <a:r>
              <a:rPr lang="en-US" sz="1600" dirty="0">
                <a:latin typeface="Calibri"/>
              </a:rPr>
              <a:t>x {G2,G3,G4}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would represent outcome after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months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of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508A3-76A8-0EFD-72CE-3C43F0F25A13}"/>
              </a:ext>
            </a:extLst>
          </p:cNvPr>
          <p:cNvSpPr txBox="1"/>
          <p:nvPr/>
        </p:nvSpPr>
        <p:spPr>
          <a:xfrm>
            <a:off x="1163215" y="2001489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Might pool data to increase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161723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3557956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450" y="592948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660746" y="16461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BDD8B-83D0-47DA-9A81-B2C81F46B969}"/>
              </a:ext>
            </a:extLst>
          </p:cNvPr>
          <p:cNvSpPr txBox="1"/>
          <p:nvPr/>
        </p:nvSpPr>
        <p:spPr>
          <a:xfrm>
            <a:off x="5491453" y="16461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1D838-1CED-4F3D-AC07-F8ABF3D05653}"/>
              </a:ext>
            </a:extLst>
          </p:cNvPr>
          <p:cNvSpPr txBox="1"/>
          <p:nvPr/>
        </p:nvSpPr>
        <p:spPr>
          <a:xfrm>
            <a:off x="6502092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2B6F1-8C06-48CA-B916-CD1C8C4D492C}"/>
              </a:ext>
            </a:extLst>
          </p:cNvPr>
          <p:cNvSpPr txBox="1"/>
          <p:nvPr/>
        </p:nvSpPr>
        <p:spPr>
          <a:xfrm>
            <a:off x="7501755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F1D1C-1701-AC21-6404-3D9FBAD12EE0}"/>
              </a:ext>
            </a:extLst>
          </p:cNvPr>
          <p:cNvSpPr txBox="1"/>
          <p:nvPr/>
        </p:nvSpPr>
        <p:spPr>
          <a:xfrm flipH="1">
            <a:off x="2421637" y="2324481"/>
            <a:ext cx="16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Group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7E052-D226-2E7D-0FEA-666D8D91A5A1}"/>
              </a:ext>
            </a:extLst>
          </p:cNvPr>
          <p:cNvCxnSpPr/>
          <p:nvPr/>
        </p:nvCxnSpPr>
        <p:spPr>
          <a:xfrm>
            <a:off x="3347049" y="2509147"/>
            <a:ext cx="238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2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C7CF4-292C-1ADE-3844-7E294DFAD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1B0B7-50EA-48C8-7E76-FF57E72A1A18}"/>
              </a:ext>
            </a:extLst>
          </p:cNvPr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6B88B-7DFB-4FC6-3CDC-D86044B952A8}"/>
              </a:ext>
            </a:extLst>
          </p:cNvPr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7E944-2B4B-17C8-BAAA-D3DD5DF4F343}"/>
              </a:ext>
            </a:extLst>
          </p:cNvPr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0D19A-458B-E055-44D8-2D70D2C7130E}"/>
              </a:ext>
            </a:extLst>
          </p:cNvPr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039B-7710-5B41-F80E-1BA9C03D76D9}"/>
              </a:ext>
            </a:extLst>
          </p:cNvPr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3E7A7-37D6-B837-4C52-916CE4A421E3}"/>
              </a:ext>
            </a:extLst>
          </p:cNvPr>
          <p:cNvSpPr/>
          <p:nvPr/>
        </p:nvSpPr>
        <p:spPr>
          <a:xfrm>
            <a:off x="5631633" y="2758631"/>
            <a:ext cx="2602234" cy="5126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B3E17-AFA6-6618-34D5-711BC007EFF9}"/>
              </a:ext>
            </a:extLst>
          </p:cNvPr>
          <p:cNvSpPr txBox="1"/>
          <p:nvPr/>
        </p:nvSpPr>
        <p:spPr>
          <a:xfrm>
            <a:off x="3585450" y="592948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8946C-059E-B482-F5E6-63ABDFBFB43F}"/>
              </a:ext>
            </a:extLst>
          </p:cNvPr>
          <p:cNvSpPr txBox="1"/>
          <p:nvPr/>
        </p:nvSpPr>
        <p:spPr>
          <a:xfrm>
            <a:off x="3719795" y="4876800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DB7FA-0CA7-D760-DE08-4D9BAFF91275}"/>
              </a:ext>
            </a:extLst>
          </p:cNvPr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E98FBE-F8E4-D4CA-B047-05E7EC31802D}"/>
              </a:ext>
            </a:extLst>
          </p:cNvPr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B81A9-4955-88E4-3545-CFD605145E02}"/>
              </a:ext>
            </a:extLst>
          </p:cNvPr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5FC94-748D-6A1E-2050-243E0E158DC2}"/>
              </a:ext>
            </a:extLst>
          </p:cNvPr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A323C-24D7-5DA1-9C3A-D8949EEEA32D}"/>
              </a:ext>
            </a:extLst>
          </p:cNvPr>
          <p:cNvSpPr txBox="1"/>
          <p:nvPr/>
        </p:nvSpPr>
        <p:spPr>
          <a:xfrm>
            <a:off x="5525585" y="17965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3A3E06-FF9F-669F-DA37-77C0348C9369}"/>
              </a:ext>
            </a:extLst>
          </p:cNvPr>
          <p:cNvSpPr txBox="1"/>
          <p:nvPr/>
        </p:nvSpPr>
        <p:spPr>
          <a:xfrm>
            <a:off x="6356292" y="179651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A4670-6B6F-F1A0-1373-04F77B82A6CD}"/>
              </a:ext>
            </a:extLst>
          </p:cNvPr>
          <p:cNvSpPr txBox="1"/>
          <p:nvPr/>
        </p:nvSpPr>
        <p:spPr>
          <a:xfrm>
            <a:off x="7366931" y="179581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91474-F646-471E-7156-6D7748264433}"/>
              </a:ext>
            </a:extLst>
          </p:cNvPr>
          <p:cNvSpPr txBox="1"/>
          <p:nvPr/>
        </p:nvSpPr>
        <p:spPr>
          <a:xfrm flipH="1">
            <a:off x="2432029" y="2841190"/>
            <a:ext cx="16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Group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047F67-BD18-0F22-7200-D601714D0895}"/>
              </a:ext>
            </a:extLst>
          </p:cNvPr>
          <p:cNvCxnSpPr/>
          <p:nvPr/>
        </p:nvCxnSpPr>
        <p:spPr>
          <a:xfrm>
            <a:off x="3357441" y="3025856"/>
            <a:ext cx="238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7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1043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Batang</vt:lpstr>
      <vt:lpstr>Arial</vt:lpstr>
      <vt:lpstr>Book Antiqua</vt:lpstr>
      <vt:lpstr>Calibri</vt:lpstr>
      <vt:lpstr>Calibri Light</vt:lpstr>
      <vt:lpstr>Euphemia</vt:lpstr>
      <vt:lpstr>Impact</vt:lpstr>
      <vt:lpstr>Segoe UI Symbol</vt:lpstr>
      <vt:lpstr>Tahoma</vt:lpstr>
      <vt:lpstr>Times New Roman</vt:lpstr>
      <vt:lpstr>Office Theme</vt:lpstr>
      <vt:lpstr>1_Office Theme</vt:lpstr>
      <vt:lpstr>3_Office Theme</vt:lpstr>
      <vt:lpstr>Contrasts and Effect Size</vt:lpstr>
      <vt:lpstr>Case Study from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47</cp:revision>
  <dcterms:created xsi:type="dcterms:W3CDTF">2018-03-29T17:23:16Z</dcterms:created>
  <dcterms:modified xsi:type="dcterms:W3CDTF">2025-09-17T03:40:40Z</dcterms:modified>
</cp:coreProperties>
</file>