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  <p:sldMasterId id="2147483720" r:id="rId5"/>
  </p:sldMasterIdLst>
  <p:notesMasterIdLst>
    <p:notesMasterId r:id="rId66"/>
  </p:notesMasterIdLst>
  <p:sldIdLst>
    <p:sldId id="401" r:id="rId6"/>
    <p:sldId id="473" r:id="rId7"/>
    <p:sldId id="341" r:id="rId8"/>
    <p:sldId id="442" r:id="rId9"/>
    <p:sldId id="397" r:id="rId10"/>
    <p:sldId id="399" r:id="rId11"/>
    <p:sldId id="405" r:id="rId12"/>
    <p:sldId id="404" r:id="rId13"/>
    <p:sldId id="481" r:id="rId14"/>
    <p:sldId id="407" r:id="rId15"/>
    <p:sldId id="432" r:id="rId16"/>
    <p:sldId id="428" r:id="rId17"/>
    <p:sldId id="478" r:id="rId18"/>
    <p:sldId id="479" r:id="rId19"/>
    <p:sldId id="480" r:id="rId20"/>
    <p:sldId id="475" r:id="rId21"/>
    <p:sldId id="476" r:id="rId22"/>
    <p:sldId id="477" r:id="rId23"/>
    <p:sldId id="427" r:id="rId24"/>
    <p:sldId id="482" r:id="rId25"/>
    <p:sldId id="426" r:id="rId26"/>
    <p:sldId id="257" r:id="rId27"/>
    <p:sldId id="258" r:id="rId28"/>
    <p:sldId id="483" r:id="rId29"/>
    <p:sldId id="467" r:id="rId30"/>
    <p:sldId id="463" r:id="rId31"/>
    <p:sldId id="433" r:id="rId32"/>
    <p:sldId id="429" r:id="rId33"/>
    <p:sldId id="464" r:id="rId34"/>
    <p:sldId id="474" r:id="rId35"/>
    <p:sldId id="309" r:id="rId36"/>
    <p:sldId id="310" r:id="rId37"/>
    <p:sldId id="484" r:id="rId38"/>
    <p:sldId id="316" r:id="rId39"/>
    <p:sldId id="485" r:id="rId40"/>
    <p:sldId id="486" r:id="rId41"/>
    <p:sldId id="488" r:id="rId42"/>
    <p:sldId id="489" r:id="rId43"/>
    <p:sldId id="490" r:id="rId44"/>
    <p:sldId id="491" r:id="rId45"/>
    <p:sldId id="311" r:id="rId46"/>
    <p:sldId id="312" r:id="rId47"/>
    <p:sldId id="313" r:id="rId48"/>
    <p:sldId id="314" r:id="rId49"/>
    <p:sldId id="425" r:id="rId50"/>
    <p:sldId id="465" r:id="rId51"/>
    <p:sldId id="466" r:id="rId52"/>
    <p:sldId id="431" r:id="rId53"/>
    <p:sldId id="430" r:id="rId54"/>
    <p:sldId id="492" r:id="rId55"/>
    <p:sldId id="493" r:id="rId56"/>
    <p:sldId id="494" r:id="rId57"/>
    <p:sldId id="495" r:id="rId58"/>
    <p:sldId id="501" r:id="rId59"/>
    <p:sldId id="497" r:id="rId60"/>
    <p:sldId id="498" r:id="rId61"/>
    <p:sldId id="499" r:id="rId62"/>
    <p:sldId id="502" r:id="rId63"/>
    <p:sldId id="500" r:id="rId64"/>
    <p:sldId id="50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6"/>
    <a:srgbClr val="E46C0A"/>
    <a:srgbClr val="4F81BD"/>
    <a:srgbClr val="9BBB59"/>
    <a:srgbClr val="10253F"/>
    <a:srgbClr val="1B043C"/>
    <a:srgbClr val="FF6D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Omnibus Test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3AFF-7EFF-45D5-9F28-FA0B4D23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4A34-9A79-45E3-B450-62585F4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396D-0D7F-46E6-BD28-D71EC86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02A3-7B85-4ACA-9E9A-9575AB07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CBEA-64B5-4B74-AB12-C828FB7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41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2F1-1618-4460-9894-3A5B9E72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0067-CF1D-46D9-B8EE-BC2CC67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4077-1F56-492A-88A7-507E3801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E982-61AD-4C43-A18F-9B7AA866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7314-7B45-4605-94C7-9B5DC69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8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7B12-2B28-4705-8557-9CCE134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39E9-C2E8-4CE7-A4DE-1D62654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E50B-6224-4EA8-961E-DDCD6A36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0DF4-0276-4BDC-8679-70A5103C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90C7-6087-4CA5-A870-6828566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E621-CA76-417F-964E-23E80041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FF29-C708-49AC-B316-B67202686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9776-B6F0-454B-A5C7-C82BAF99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A058-9A62-40B0-83C9-93DD6DFC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FD16-A73B-40D6-8930-6013200F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D67C-CBA9-406E-97D2-7FF99E4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D3C5-8B80-48A8-9006-1C841ECF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64A9-8F0C-493E-B0D3-4570A481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05424-493D-4127-9F44-0AAC0D94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3BEA0-7BB8-4FEA-8BA8-69DC78D60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DCBA-DA7B-4B2A-AD20-A58D1BCD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F5933-3ED9-4634-A3E0-CDDD2795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6E34D-5FB5-433A-B79C-2016A499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09594-C32A-4EFC-B04F-CAD4125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0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1F23-598B-4BE2-AE92-E062BF9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81CA2-460B-460C-9193-3A4CB3F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4610-F9BD-425A-8DDE-36593527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F0A02-30D6-4BA1-9436-ED73D1AD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8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D066F-9C17-4D25-97C7-CD964E6A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70058-9D4B-44C9-A99C-31C31B6E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7AAB3-B32E-4A5E-A793-47C2906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48FB-0F1E-4FDE-A082-35FDDED0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5926-9A97-4E8B-A852-F507F1A3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1769-EE64-43B8-A1BB-46F704E0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BE16-6678-4BAB-A759-46BA8E98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5B56-80F3-451E-AF3F-C20EA92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1816-7348-4B8C-A2E9-8742E401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7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03EF-493F-4B68-8B04-B3F1A085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2B635-A6DA-462F-9D7E-3F63EDB6E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009F-E6DF-4615-97DA-7CBEA949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070B-3A3C-4A63-9BF8-80867560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2E79-1F2C-43C4-A532-297AD2E6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08EC-D0BA-46E7-8517-E27B46A2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66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8390-859E-45F9-AA73-541E2D4F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6029-07A8-4838-980D-6B2C594A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147C-32DE-4F9C-95F8-61A7FB9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DBD5-1C7D-43A3-AA0A-AB1F8AE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B3DC-A0A5-4B76-961F-458DDD68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8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6D1AB-7C8E-49A7-B44A-078C491F3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4B38-15BF-4FE1-BC64-4B0936EE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B42C-DAD6-4277-BA26-73CFF264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2BAC-57F1-4FFC-8B92-7799983B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211D-8B9E-4F90-9284-AFD9385C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D62AE-5F44-494B-9469-20318306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065C-D75A-403B-A601-A68F8F1D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C44C-12B6-44D1-B913-4B5A13F5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CA2A-9966-4BF3-B3DB-F8550F4D1A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8FA1-AE9A-4910-8437-E74D6E5B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3BDB-E080-40C8-BA88-DB1023FB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5C3F445-90A6-4C82-A64B-BC0C1F48AF82}"/>
              </a:ext>
            </a:extLst>
          </p:cNvPr>
          <p:cNvGrpSpPr/>
          <p:nvPr/>
        </p:nvGrpSpPr>
        <p:grpSpPr>
          <a:xfrm>
            <a:off x="887535" y="254758"/>
            <a:ext cx="9517734" cy="4710912"/>
            <a:chOff x="887535" y="1235833"/>
            <a:chExt cx="9517734" cy="4710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A6438D5-C589-4F8F-8439-AC9E9DDF1233}"/>
                </a:ext>
              </a:extLst>
            </p:cNvPr>
            <p:cNvGrpSpPr/>
            <p:nvPr/>
          </p:nvGrpSpPr>
          <p:grpSpPr>
            <a:xfrm>
              <a:off x="887535" y="1975072"/>
              <a:ext cx="9175310" cy="3971673"/>
              <a:chOff x="1121215" y="1426432"/>
              <a:chExt cx="9175310" cy="39716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FAF0A9-2942-4F3C-8FDA-F4C18F3EE4F1}"/>
                  </a:ext>
                </a:extLst>
              </p:cNvPr>
              <p:cNvSpPr txBox="1"/>
              <p:nvPr/>
            </p:nvSpPr>
            <p:spPr>
              <a:xfrm>
                <a:off x="1121215" y="2038349"/>
                <a:ext cx="445372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Takes Loan / Entrepreneurial (35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Loan / Entrepreneurial (15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Takes Loan / NOT Entrepreneurial (20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Loan /  NOT Entrepreneurial (30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2E8A9DC-999C-43F6-A6A7-C3820A8DC405}"/>
                  </a:ext>
                </a:extLst>
              </p:cNvPr>
              <p:cNvCxnSpPr/>
              <p:nvPr/>
            </p:nvCxnSpPr>
            <p:spPr>
              <a:xfrm>
                <a:off x="6162675" y="1524000"/>
                <a:ext cx="0" cy="2828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10088D3-1F6D-40DE-AC75-E2CEFA833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2675" y="4343400"/>
                <a:ext cx="41338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5E7BB79-6422-4C20-BCE7-1A95EA090CE6}"/>
                  </a:ext>
                </a:extLst>
              </p:cNvPr>
              <p:cNvSpPr/>
              <p:nvPr/>
            </p:nvSpPr>
            <p:spPr>
              <a:xfrm>
                <a:off x="8782681" y="223962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30E3E0-4F36-4D4E-860E-4802BBF6C060}"/>
                  </a:ext>
                </a:extLst>
              </p:cNvPr>
              <p:cNvSpPr/>
              <p:nvPr/>
            </p:nvSpPr>
            <p:spPr>
              <a:xfrm>
                <a:off x="7097396" y="223010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7EC8E31-66FE-48B9-906D-A934A03C155B}"/>
                  </a:ext>
                </a:extLst>
              </p:cNvPr>
              <p:cNvSpPr/>
              <p:nvPr/>
            </p:nvSpPr>
            <p:spPr>
              <a:xfrm>
                <a:off x="8944604" y="22402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D92CB-999E-4571-8439-920BDF416D16}"/>
                  </a:ext>
                </a:extLst>
              </p:cNvPr>
              <p:cNvSpPr/>
              <p:nvPr/>
            </p:nvSpPr>
            <p:spPr>
              <a:xfrm>
                <a:off x="7279638" y="223962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289F42-0954-4AC7-9BDC-40E26266F0D1}"/>
                  </a:ext>
                </a:extLst>
              </p:cNvPr>
              <p:cNvSpPr txBox="1"/>
              <p:nvPr/>
            </p:nvSpPr>
            <p:spPr>
              <a:xfrm>
                <a:off x="5628204" y="22712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23F986-E97B-4BEF-BD29-3AD4E6616AB6}"/>
                  </a:ext>
                </a:extLst>
              </p:cNvPr>
              <p:cNvSpPr txBox="1"/>
              <p:nvPr/>
            </p:nvSpPr>
            <p:spPr>
              <a:xfrm>
                <a:off x="5630844" y="32880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BA4F5C-227E-4858-9CF1-07219C8E5923}"/>
                  </a:ext>
                </a:extLst>
              </p:cNvPr>
              <p:cNvCxnSpPr/>
              <p:nvPr/>
            </p:nvCxnSpPr>
            <p:spPr>
              <a:xfrm flipH="1">
                <a:off x="5959476" y="2448560"/>
                <a:ext cx="4210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524ACE-DBE3-41DE-9BF9-7E65C8F8664D}"/>
                  </a:ext>
                </a:extLst>
              </p:cNvPr>
              <p:cNvCxnSpPr/>
              <p:nvPr/>
            </p:nvCxnSpPr>
            <p:spPr>
              <a:xfrm flipH="1">
                <a:off x="6020436" y="3474720"/>
                <a:ext cx="4210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CA79A4-9D52-4AC2-AA3C-0CA20BF20DF9}"/>
                  </a:ext>
                </a:extLst>
              </p:cNvPr>
              <p:cNvSpPr/>
              <p:nvPr/>
            </p:nvSpPr>
            <p:spPr>
              <a:xfrm>
                <a:off x="8782681" y="331658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FB73CB-F771-4C97-9E5E-E28EAACE3069}"/>
                  </a:ext>
                </a:extLst>
              </p:cNvPr>
              <p:cNvSpPr/>
              <p:nvPr/>
            </p:nvSpPr>
            <p:spPr>
              <a:xfrm>
                <a:off x="7097396" y="33070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C38820-A241-43F2-8BE6-27AA0684B09F}"/>
                  </a:ext>
                </a:extLst>
              </p:cNvPr>
              <p:cNvSpPr/>
              <p:nvPr/>
            </p:nvSpPr>
            <p:spPr>
              <a:xfrm>
                <a:off x="8944604" y="33070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2AD2B9-163B-4FA1-93CC-0092A5D1C12C}"/>
                  </a:ext>
                </a:extLst>
              </p:cNvPr>
              <p:cNvSpPr/>
              <p:nvPr/>
            </p:nvSpPr>
            <p:spPr>
              <a:xfrm>
                <a:off x="7279638" y="331658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5A3D6D-5C27-4716-9D7A-4100C5BE5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600" y="4069674"/>
                <a:ext cx="0" cy="59376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41CAF-981D-4C0A-91BE-45D04B7D4F90}"/>
                  </a:ext>
                </a:extLst>
              </p:cNvPr>
              <p:cNvSpPr txBox="1"/>
              <p:nvPr/>
            </p:nvSpPr>
            <p:spPr>
              <a:xfrm>
                <a:off x="7603484" y="4751774"/>
                <a:ext cx="12327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Distributed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1670C5-44C4-4DFA-81AC-8283C6359CA5}"/>
                  </a:ext>
                </a:extLst>
              </p:cNvPr>
              <p:cNvSpPr txBox="1"/>
              <p:nvPr/>
            </p:nvSpPr>
            <p:spPr>
              <a:xfrm>
                <a:off x="6828611" y="1426432"/>
                <a:ext cx="11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PRE-TREAT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2A3D84-DD15-4CC6-AD05-A548E74C3042}"/>
                  </a:ext>
                </a:extLst>
              </p:cNvPr>
              <p:cNvSpPr txBox="1"/>
              <p:nvPr/>
            </p:nvSpPr>
            <p:spPr>
              <a:xfrm>
                <a:off x="8448173" y="1426432"/>
                <a:ext cx="131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POST-TREAT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7B407B-AB18-450F-9B63-B564A8C7515F}"/>
                </a:ext>
              </a:extLst>
            </p:cNvPr>
            <p:cNvSpPr txBox="1"/>
            <p:nvPr/>
          </p:nvSpPr>
          <p:spPr>
            <a:xfrm>
              <a:off x="5155114" y="1235833"/>
              <a:ext cx="5250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NO EVIDENCE OF IMPACT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E0BFD3-B33E-4238-8B7D-F15B5F785CE5}"/>
                </a:ext>
              </a:extLst>
            </p:cNvPr>
            <p:cNvCxnSpPr>
              <a:cxnSpLocks/>
              <a:stCxn id="15" idx="7"/>
              <a:endCxn id="14" idx="1"/>
            </p:cNvCxnSpPr>
            <p:nvPr/>
          </p:nvCxnSpPr>
          <p:spPr>
            <a:xfrm>
              <a:off x="7322378" y="2831509"/>
              <a:ext cx="1435972" cy="63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80156B-01BE-4D6F-87A5-6A9D552F4B5E}"/>
                </a:ext>
              </a:extLst>
            </p:cNvPr>
            <p:cNvCxnSpPr>
              <a:cxnSpLocks/>
              <a:stCxn id="24" idx="7"/>
              <a:endCxn id="23" idx="1"/>
            </p:cNvCxnSpPr>
            <p:nvPr/>
          </p:nvCxnSpPr>
          <p:spPr>
            <a:xfrm flipV="1">
              <a:off x="7322378" y="3898945"/>
              <a:ext cx="1435972" cy="95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EAC53F-509D-41B3-B359-7698CB8BC702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7187562" y="2926380"/>
              <a:ext cx="136143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C3DA92-D931-4F83-BF96-10AC5754522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187562" y="4012864"/>
              <a:ext cx="1361439" cy="0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77C311-9D9E-4F02-9474-DF0D309342F3}"/>
              </a:ext>
            </a:extLst>
          </p:cNvPr>
          <p:cNvSpPr txBox="1"/>
          <p:nvPr/>
        </p:nvSpPr>
        <p:spPr>
          <a:xfrm>
            <a:off x="258449" y="5147493"/>
            <a:ext cx="5467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The calculations above are an example of the POST-TEST ONLY estimator (T2-C2). This estimator requires that the groups are balanced or statistically equivalent prior to the intervention. Which would not be the case here (the pre-treatment calculations would be the same as post-treatment since they incomes don’t change as a result of the loan, so these differences would be present prior to the treatment as well).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81C01-D824-4F5F-AB13-ACE581DB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66" y="5351148"/>
            <a:ext cx="3438834" cy="12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84D7730-2C0B-447E-BE47-615A29E795CD}"/>
              </a:ext>
            </a:extLst>
          </p:cNvPr>
          <p:cNvGrpSpPr/>
          <p:nvPr/>
        </p:nvGrpSpPr>
        <p:grpSpPr>
          <a:xfrm>
            <a:off x="1728910" y="269608"/>
            <a:ext cx="9141446" cy="4829412"/>
            <a:chOff x="938335" y="1117333"/>
            <a:chExt cx="9141446" cy="48294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FAF0A9-2942-4F3C-8FDA-F4C18F3EE4F1}"/>
                </a:ext>
              </a:extLst>
            </p:cNvPr>
            <p:cNvSpPr txBox="1"/>
            <p:nvPr/>
          </p:nvSpPr>
          <p:spPr>
            <a:xfrm>
              <a:off x="938335" y="2586989"/>
              <a:ext cx="445372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Loan / Entrepreneurial (35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Loan / Entrepreneurial (15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Loan / NOT Entrepreneurial (20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Loan /  NOT Entrepreneurial (30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2E8A9DC-999C-43F6-A6A7-C3820A8DC405}"/>
                </a:ext>
              </a:extLst>
            </p:cNvPr>
            <p:cNvCxnSpPr/>
            <p:nvPr/>
          </p:nvCxnSpPr>
          <p:spPr>
            <a:xfrm>
              <a:off x="5928995" y="2072640"/>
              <a:ext cx="0" cy="2828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0088D3-1F6D-40DE-AC75-E2CEFA833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995" y="4892040"/>
              <a:ext cx="413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E7BB79-6422-4C20-BCE7-1A95EA090CE6}"/>
                </a:ext>
              </a:extLst>
            </p:cNvPr>
            <p:cNvSpPr/>
            <p:nvPr/>
          </p:nvSpPr>
          <p:spPr>
            <a:xfrm>
              <a:off x="8742041" y="278826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30E3E0-4F36-4D4E-860E-4802BBF6C060}"/>
                </a:ext>
              </a:extLst>
            </p:cNvPr>
            <p:cNvSpPr/>
            <p:nvPr/>
          </p:nvSpPr>
          <p:spPr>
            <a:xfrm>
              <a:off x="7005956" y="277874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EC8E31-66FE-48B9-906D-A934A03C155B}"/>
                </a:ext>
              </a:extLst>
            </p:cNvPr>
            <p:cNvSpPr/>
            <p:nvPr/>
          </p:nvSpPr>
          <p:spPr>
            <a:xfrm>
              <a:off x="8741404" y="231138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DD92CB-999E-4571-8439-920BDF416D16}"/>
                </a:ext>
              </a:extLst>
            </p:cNvPr>
            <p:cNvSpPr/>
            <p:nvPr/>
          </p:nvSpPr>
          <p:spPr>
            <a:xfrm>
              <a:off x="6852918" y="278826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89F42-0954-4AC7-9BDC-40E26266F0D1}"/>
                </a:ext>
              </a:extLst>
            </p:cNvPr>
            <p:cNvSpPr txBox="1"/>
            <p:nvPr/>
          </p:nvSpPr>
          <p:spPr>
            <a:xfrm>
              <a:off x="5394524" y="2819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23F986-E97B-4BEF-BD29-3AD4E6616AB6}"/>
                </a:ext>
              </a:extLst>
            </p:cNvPr>
            <p:cNvSpPr txBox="1"/>
            <p:nvPr/>
          </p:nvSpPr>
          <p:spPr>
            <a:xfrm>
              <a:off x="5397164" y="3836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BA4F5C-227E-4858-9CF1-07219C8E5923}"/>
                </a:ext>
              </a:extLst>
            </p:cNvPr>
            <p:cNvCxnSpPr/>
            <p:nvPr/>
          </p:nvCxnSpPr>
          <p:spPr>
            <a:xfrm flipH="1">
              <a:off x="5725796" y="2997200"/>
              <a:ext cx="4210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524ACE-DBE3-41DE-9BF9-7E65C8F8664D}"/>
                </a:ext>
              </a:extLst>
            </p:cNvPr>
            <p:cNvCxnSpPr/>
            <p:nvPr/>
          </p:nvCxnSpPr>
          <p:spPr>
            <a:xfrm flipH="1">
              <a:off x="5786756" y="4023360"/>
              <a:ext cx="4210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CA79A4-9D52-4AC2-AA3C-0CA20BF20DF9}"/>
                </a:ext>
              </a:extLst>
            </p:cNvPr>
            <p:cNvSpPr/>
            <p:nvPr/>
          </p:nvSpPr>
          <p:spPr>
            <a:xfrm>
              <a:off x="8742041" y="386522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B73CB-F771-4C97-9E5E-E28EAACE3069}"/>
                </a:ext>
              </a:extLst>
            </p:cNvPr>
            <p:cNvSpPr/>
            <p:nvPr/>
          </p:nvSpPr>
          <p:spPr>
            <a:xfrm>
              <a:off x="6995796" y="385570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C38820-A241-43F2-8BE6-27AA0684B09F}"/>
                </a:ext>
              </a:extLst>
            </p:cNvPr>
            <p:cNvSpPr/>
            <p:nvPr/>
          </p:nvSpPr>
          <p:spPr>
            <a:xfrm>
              <a:off x="8731244" y="338834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2AD2B9-163B-4FA1-93CC-0092A5D1C12C}"/>
                </a:ext>
              </a:extLst>
            </p:cNvPr>
            <p:cNvSpPr/>
            <p:nvPr/>
          </p:nvSpPr>
          <p:spPr>
            <a:xfrm>
              <a:off x="6873238" y="386522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5A3D6D-5C27-4716-9D7A-4100C5BE5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5920" y="4618314"/>
              <a:ext cx="0" cy="59376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141CAF-981D-4C0A-91BE-45D04B7D4F90}"/>
                </a:ext>
              </a:extLst>
            </p:cNvPr>
            <p:cNvSpPr txBox="1"/>
            <p:nvPr/>
          </p:nvSpPr>
          <p:spPr>
            <a:xfrm>
              <a:off x="7369804" y="5300414"/>
              <a:ext cx="1232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Distributed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1670C5-44C4-4DFA-81AC-8283C6359CA5}"/>
                </a:ext>
              </a:extLst>
            </p:cNvPr>
            <p:cNvSpPr txBox="1"/>
            <p:nvPr/>
          </p:nvSpPr>
          <p:spPr>
            <a:xfrm>
              <a:off x="6594931" y="1863312"/>
              <a:ext cx="1185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PRE-TREAT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2A3D84-DD15-4CC6-AD05-A548E74C3042}"/>
                </a:ext>
              </a:extLst>
            </p:cNvPr>
            <p:cNvSpPr txBox="1"/>
            <p:nvPr/>
          </p:nvSpPr>
          <p:spPr>
            <a:xfrm>
              <a:off x="8214493" y="1863312"/>
              <a:ext cx="131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POST-TREAT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5EF9D8-D11E-4136-B2E6-60080BC9AB3E}"/>
                </a:ext>
              </a:extLst>
            </p:cNvPr>
            <p:cNvSpPr txBox="1"/>
            <p:nvPr/>
          </p:nvSpPr>
          <p:spPr>
            <a:xfrm>
              <a:off x="5603876" y="1117333"/>
              <a:ext cx="4475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EVIDENCE OF IMPACT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0734B5-87D1-4C2B-824C-B22D6EC6B6E9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7176764" y="2459020"/>
              <a:ext cx="1564640" cy="476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AB5EA0-29DF-4104-984D-75766D290838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7197084" y="3535980"/>
              <a:ext cx="1534160" cy="476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90482A-CDF5-4E47-8A1A-C118DAFF5AE1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7329802" y="2926380"/>
              <a:ext cx="141223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FFCD09-EFBE-4778-9EC9-F7CDFE2230F3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>
              <a:off x="7319642" y="4003340"/>
              <a:ext cx="142239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EAD0C2-C06E-456E-BEFC-4E822D3B8BC7}"/>
              </a:ext>
            </a:extLst>
          </p:cNvPr>
          <p:cNvSpPr txBox="1"/>
          <p:nvPr/>
        </p:nvSpPr>
        <p:spPr>
          <a:xfrm>
            <a:off x="420370" y="4654301"/>
            <a:ext cx="66852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If we use the DIFF-IN-DIFF estimator ( [T2-T1] - [C2-C1]) then it wouldn't matter if the groups are not identical in the pre-treatment period. It will still capture the program impact correctly. Note that we need pre-treatment data for this estimator, which is often the challenge. It's more robust but also more data-intensive.</a:t>
            </a:r>
          </a:p>
          <a:p>
            <a:pPr algn="ctr"/>
            <a:endParaRPr lang="en-US" sz="14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sz="1400" i="0" dirty="0">
                <a:solidFill>
                  <a:srgbClr val="24292F"/>
                </a:solidFill>
                <a:effectLst/>
                <a:latin typeface="-apple-system"/>
              </a:rPr>
              <a:t>The main point is developing intuition for when you can interpret differences in the study groups as program impact or a program "effect", versus when differences arrive because of lack of study group equivalence and thus they capture selection and not impact.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817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953BAF0-9579-42B3-B979-30EFD986705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0.0071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T2 – C2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(for treatment) those that are GIVEN bed nets, or those that USE 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measures?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/>
              <a:t>is the optimistic or best-case scenario. It tells us how effective the program or intervention is when followed with HIGH FIDELITY.  </a:t>
            </a:r>
          </a:p>
          <a:p>
            <a:endParaRPr lang="en-US" dirty="0"/>
          </a:p>
          <a:p>
            <a:r>
              <a:rPr lang="en-US" b="1" cap="small" dirty="0">
                <a:solidFill>
                  <a:srgbClr val="4F81BD"/>
                </a:solidFill>
              </a:rPr>
              <a:t>The ITT Measure </a:t>
            </a:r>
            <a:r>
              <a:rPr lang="en-US" dirty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/>
              <a:t>The different between the TOT and the ITT tells us how many gains can be made by improving program implementation! So both are useful and important! </a:t>
            </a:r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!!!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3055</Words>
  <Application>Microsoft Office PowerPoint</Application>
  <PresentationFormat>Widescreen</PresentationFormat>
  <Paragraphs>469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Batang</vt:lpstr>
      <vt:lpstr>-apple-system</vt:lpstr>
      <vt:lpstr>Arial</vt:lpstr>
      <vt:lpstr>Book Antiqua</vt:lpstr>
      <vt:lpstr>Calibri</vt:lpstr>
      <vt:lpstr>Calibri Light</vt:lpstr>
      <vt:lpstr>Cambria Math</vt:lpstr>
      <vt:lpstr>Century Gothic</vt:lpstr>
      <vt:lpstr>Euphemia</vt:lpstr>
      <vt:lpstr>Open Sans</vt:lpstr>
      <vt:lpstr>Roboto</vt:lpstr>
      <vt:lpstr>Segoe UI 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4_Office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PowerPoint Presentation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 validity of the  counterfactual</dc:title>
  <dc:creator>Jesse Lecy</dc:creator>
  <cp:lastModifiedBy>Jesse Lecy</cp:lastModifiedBy>
  <cp:revision>3</cp:revision>
  <dcterms:created xsi:type="dcterms:W3CDTF">2021-01-20T01:59:20Z</dcterms:created>
  <dcterms:modified xsi:type="dcterms:W3CDTF">2021-10-26T18:47:59Z</dcterms:modified>
</cp:coreProperties>
</file>