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01" r:id="rId3"/>
    <p:sldId id="258" r:id="rId4"/>
    <p:sldId id="472" r:id="rId5"/>
    <p:sldId id="263" r:id="rId6"/>
    <p:sldId id="422" r:id="rId7"/>
    <p:sldId id="685" r:id="rId8"/>
    <p:sldId id="693" r:id="rId9"/>
    <p:sldId id="690" r:id="rId10"/>
    <p:sldId id="309" r:id="rId11"/>
    <p:sldId id="310" r:id="rId12"/>
    <p:sldId id="316" r:id="rId13"/>
    <p:sldId id="686" r:id="rId14"/>
    <p:sldId id="687" r:id="rId15"/>
    <p:sldId id="688" r:id="rId16"/>
    <p:sldId id="689" r:id="rId17"/>
    <p:sldId id="312" r:id="rId18"/>
    <p:sldId id="311" r:id="rId19"/>
    <p:sldId id="313" r:id="rId20"/>
    <p:sldId id="692" r:id="rId21"/>
    <p:sldId id="691" r:id="rId22"/>
    <p:sldId id="462" r:id="rId23"/>
    <p:sldId id="424" r:id="rId24"/>
    <p:sldId id="490" r:id="rId25"/>
    <p:sldId id="3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090C-DB65-4B89-88BE-9345E6EF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7979-D18B-4545-B9CD-6F03EBFA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A9FC-9DE0-4F8D-A711-AE5BE2C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7D13-71A0-4DE1-8325-A5016621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C21E-0C3E-45C7-A6FE-B959D79D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E383-A1CD-49C4-9F2E-D7DBB71B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3D521-AF1E-4543-96BA-AEA9A9EF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1812-2853-4571-B32E-ED3F2FE3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31DD-5EE2-412D-9683-28F76FFC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760C-FDA9-4E0E-BC61-22578A73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92B4F-B7F8-4254-BDDE-003B66A96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D683-E035-4C23-B3E9-6FA08C21F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EE4E-8105-4776-A91C-ED48901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DE1C-06DD-4332-8ABB-936FC898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930A-217F-4D4E-A0E1-F1187C8A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1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1494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4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2A7E-D2F6-4DEA-9B8E-B107D87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9A5C-918F-4578-B6C7-B8C97D8E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78AA-8DCD-40FD-B5B0-FA11442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30A2-1F89-41A0-ACD8-B8CEEC6D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52FB-9D23-430B-B0F9-05C23035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6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4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9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5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9599-E0A9-4F05-83AF-29F48759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DBB0-1036-4E23-80E9-3853EABA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8347-0547-4452-ABC0-CEAC3E49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74DE-FA44-4BD1-8F6F-2770CDD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600A-124F-4AAD-9704-9C364512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7961-C704-4164-8112-5E924D51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610D-9C2E-47AE-9EC1-EAC28A7D5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FC831-6779-4958-AC40-95BCEB51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C434-79A3-454D-ACE1-4B9C1576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35B4-688A-42FC-910F-43D20EAC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4D23-0381-4E91-8898-699E770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A77-BB33-4CBE-B6E7-8CD8DA94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9F46-F0D5-4339-9B85-B75A1ADB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C868-D017-42D3-887E-7357205C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5C00F-BBDF-43BD-8683-05FC11DD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8105A-90CD-40B0-A501-FD4A1D7BC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14F8-E2BF-4490-862E-61E12417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46365-60B7-46C8-ADA6-FE6E74FF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B108A-2097-4F49-B59D-E8924B40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8AB6-4A7A-499D-8836-23FC6707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DFA4-844F-48EB-82F2-8F4E9B79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B0B8B-179C-4810-9E17-06055371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E9EE-53E1-47A5-B90A-D6172155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34FE8-3200-46C9-BA18-E659EC2E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0F7E7-BC3E-4C33-93FF-C16F9C59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0AF11-8386-4BFE-A040-FBC5E43A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5FB4-7951-4AAC-82AF-E7115BED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418E-AF44-4943-89F6-3A2140D4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8F0F-9131-4702-A310-1DCAC173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7DA5-A2C9-4875-9623-DBC5D79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26BA8-14C3-4628-A8C8-CA32BB75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99825-2086-4440-9C08-F14B9F3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BFBD-065B-4FC4-9E34-E6BE48D3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50B7E-32B3-4B65-B7AA-EEEB13682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BC9E-7F41-48CB-A0C6-B991CB992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0AC0-76AD-4865-9C1C-0967574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77C5E-EDFF-4303-BD19-A93FD205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6F9A-F2AA-4636-961F-05193A6C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4965-25C1-48F4-ACE2-3F1EF274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DD3A-4D49-4A0C-AF65-DB462638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C7CF-27DA-4B3B-A0AF-D3137CCD5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7B5F-60B8-4851-8913-B62A02498EE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6817-7277-47BA-A0C3-F2324A8EA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51FA-2D0D-4620-87CE-03E61EEF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249E-19BA-40F3-B4E4-D706ABC2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Tests for group equivalence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or “balance”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Our counterfactual framework is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valid / robust when the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groups only DIFFER BY THE TREATMENT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but are OTHERWISE “IDENTICAL”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When true, we can interprett the differences in group outcomes after the treatment period to be caused by the treatment </a:t>
            </a: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53478" y="3016715"/>
            <a:ext cx="1692269" cy="174672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</a:t>
            </a:r>
            <a:br>
              <a:rPr lang="en-US" sz="1600" dirty="0">
                <a:solidFill>
                  <a:srgbClr val="EFBA16"/>
                </a:solidFill>
              </a:rPr>
            </a:br>
            <a:r>
              <a:rPr lang="en-US" sz="1600" dirty="0">
                <a:solidFill>
                  <a:srgbClr val="EFBA16"/>
                </a:solidFill>
              </a:rPr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0824B-0208-491F-9E36-723FE864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C383-4F54-4D09-ADCD-A45B9EB7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63" y="0"/>
            <a:ext cx="933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3996E-6F33-478F-8F0B-2B25B01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248C7-F8EC-4550-9EAE-F9835622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14475"/>
            <a:ext cx="10829925" cy="3829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7DABF7-CD23-4DB9-8B5F-A22B137755A5}"/>
              </a:ext>
            </a:extLst>
          </p:cNvPr>
          <p:cNvSpPr/>
          <p:nvPr/>
        </p:nvSpPr>
        <p:spPr>
          <a:xfrm>
            <a:off x="4582160" y="3223738"/>
            <a:ext cx="1046480" cy="66397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33EBF-DEC8-4BC7-BC5E-DA8B5B26283F}"/>
              </a:ext>
            </a:extLst>
          </p:cNvPr>
          <p:cNvSpPr txBox="1"/>
          <p:nvPr/>
        </p:nvSpPr>
        <p:spPr>
          <a:xfrm>
            <a:off x="5882641" y="3247629"/>
            <a:ext cx="507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p-value &gt; 0.05 so the study groups are NOT different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F6FB60-B1DB-4BB2-BE5F-7DC92B575BD8}"/>
              </a:ext>
            </a:extLst>
          </p:cNvPr>
          <p:cNvCxnSpPr/>
          <p:nvPr/>
        </p:nvCxnSpPr>
        <p:spPr>
          <a:xfrm>
            <a:off x="9393060" y="4389119"/>
            <a:ext cx="1558" cy="13609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95C1EA-A6C1-4EFD-9CCB-2E80C7FAC61D}"/>
              </a:ext>
            </a:extLst>
          </p:cNvPr>
          <p:cNvSpPr txBox="1"/>
          <p:nvPr/>
        </p:nvSpPr>
        <p:spPr>
          <a:xfrm>
            <a:off x="8982640" y="5703951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DE351-8E42-47A1-9DC0-0582B6EBB44D}"/>
              </a:ext>
            </a:extLst>
          </p:cNvPr>
          <p:cNvCxnSpPr/>
          <p:nvPr/>
        </p:nvCxnSpPr>
        <p:spPr>
          <a:xfrm>
            <a:off x="8374523" y="4891996"/>
            <a:ext cx="148971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8B93213F-A8EF-4C52-A76F-C20C2ACFF584}"/>
              </a:ext>
            </a:extLst>
          </p:cNvPr>
          <p:cNvSpPr txBox="1"/>
          <p:nvPr/>
        </p:nvSpPr>
        <p:spPr>
          <a:xfrm>
            <a:off x="8951013" y="438911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D2B503-0122-4641-958F-BF35895C4182}"/>
              </a:ext>
            </a:extLst>
          </p:cNvPr>
          <p:cNvSpPr/>
          <p:nvPr/>
        </p:nvSpPr>
        <p:spPr>
          <a:xfrm>
            <a:off x="9069133" y="4811825"/>
            <a:ext cx="155676" cy="1603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51D6E-5D8E-45B5-88F4-AAC3B65D6D88}"/>
              </a:ext>
            </a:extLst>
          </p:cNvPr>
          <p:cNvSpPr txBox="1"/>
          <p:nvPr/>
        </p:nvSpPr>
        <p:spPr>
          <a:xfrm>
            <a:off x="862278" y="219859"/>
            <a:ext cx="3338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 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age</a:t>
            </a:r>
            <a:r>
              <a:rPr lang="en-US" sz="2400" baseline="-25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MEN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 –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age</a:t>
            </a:r>
            <a:r>
              <a:rPr lang="en-US" sz="2400" baseline="-25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WOMEN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73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53335-4169-49F0-93CA-66AB479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0355C4-7CD1-458B-8729-5C562D15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120" y="1059937"/>
            <a:ext cx="6715760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</a:rPr>
              <a:t>m &lt;-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hair.color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eye.color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1870-8221-4CFD-ADDF-A8C84F17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792671"/>
            <a:ext cx="6572250" cy="2200275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DB7B592-0684-4D78-B4DF-2F7B2DDD8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1138" r="36666" b="16583"/>
          <a:stretch/>
        </p:blipFill>
        <p:spPr bwMode="auto">
          <a:xfrm>
            <a:off x="7315200" y="1689738"/>
            <a:ext cx="4673600" cy="44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8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7A70A-6C70-491C-8F24-2F675102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0AC09-1EBD-408F-ABFE-CFF376CE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4"/>
            <a:ext cx="11987929" cy="369919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8EBB7E-A655-4415-AAC5-D3CB5DD73030}"/>
              </a:ext>
            </a:extLst>
          </p:cNvPr>
          <p:cNvSpPr/>
          <p:nvPr/>
        </p:nvSpPr>
        <p:spPr>
          <a:xfrm>
            <a:off x="4582160" y="3111978"/>
            <a:ext cx="1046480" cy="66397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70967-0D7A-4EFD-903E-AB71B79E31FC}"/>
              </a:ext>
            </a:extLst>
          </p:cNvPr>
          <p:cNvSpPr txBox="1"/>
          <p:nvPr/>
        </p:nvSpPr>
        <p:spPr>
          <a:xfrm>
            <a:off x="5882641" y="3135869"/>
            <a:ext cx="598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p-value &lt; 0.05 so the factors ARE dependent upon each other,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i.e. hair color and eye color are “correlated” 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A1795E4-8284-4B7F-8DFC-4F9BA8F4C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1138" r="36666" b="16583"/>
          <a:stretch/>
        </p:blipFill>
        <p:spPr bwMode="auto">
          <a:xfrm>
            <a:off x="1524000" y="3835717"/>
            <a:ext cx="2920365" cy="27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EDB3F7C-6539-43D9-B88A-B066BE2C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99479"/>
            <a:ext cx="4432040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study.group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f1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9A848-C94B-4B12-A9D9-08846F7EE28B}"/>
              </a:ext>
            </a:extLst>
          </p:cNvPr>
          <p:cNvSpPr txBox="1"/>
          <p:nvPr/>
        </p:nvSpPr>
        <p:spPr>
          <a:xfrm>
            <a:off x="6095999" y="4842174"/>
            <a:ext cx="4432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If we are testing for happy randomization or study group balance we want these to be independent – the proportions of each category in the factor f1 are approximately the same in the treatment and control groups</a:t>
            </a:r>
          </a:p>
        </p:txBody>
      </p:sp>
    </p:spTree>
    <p:extLst>
      <p:ext uri="{BB962C8B-B14F-4D97-AF65-F5344CB8AC3E}">
        <p14:creationId xmlns:p14="http://schemas.microsoft.com/office/powerpoint/2010/main" val="346653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Bonferroni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If we have a 5% chance of observing a p-value of less than 0.05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for each contrast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So if we want to be 95% confident that the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groups are different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(not just the contrasts), we have to adjust our decision rule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  <a:sym typeface="Symbol"/>
              </a:rPr>
              <a:t>/n.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For the counterfactual to be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valid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is the appropriate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test for “identical” or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equivalent groups?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We should observe no differences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 in measured traits.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Assume a 95% confidence interval.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0.04  &gt;  0.0071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 alpha = ( 0.05 / 7 )  = 0.0071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seven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reported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344EBBC2-234F-4EA9-B661-75D924736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159" y="4953000"/>
            <a:ext cx="30140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Bonferroni Correction: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Randomization vs study group equivalence</a:t>
            </a:r>
          </a:p>
        </p:txBody>
      </p:sp>
    </p:spTree>
    <p:extLst>
      <p:ext uri="{BB962C8B-B14F-4D97-AF65-F5344CB8AC3E}">
        <p14:creationId xmlns:p14="http://schemas.microsoft.com/office/powerpoint/2010/main" val="33884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47524" y="5871103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52990" y="4499503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67290" y="4499503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58823" y="4592636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86856" y="4668836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43490" y="4749269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91090" y="4825469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18090" y="4901669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43490" y="4309003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20723" y="4228570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19324" y="40423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19324" y="38899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50557" y="39915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80191" y="41566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53190" y="42328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9390" y="4237036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82824" y="43725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291290" y="37375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91090" y="4347103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05390" y="4651903"/>
            <a:ext cx="76200" cy="76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08224" y="3889903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53190" y="4135437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247524" y="3204103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2290" y="2899304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5608" y="3089228"/>
            <a:ext cx="148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5164" y="3442538"/>
            <a:ext cx="110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(No caffeine)</a:t>
            </a:r>
          </a:p>
        </p:txBody>
      </p:sp>
      <p:sp>
        <p:nvSpPr>
          <p:cNvPr id="33" name="Title 7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The program evaluation framework:</a:t>
            </a:r>
            <a:b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“Discrete” treatment groups (yes/no)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E6212F-E13D-41BB-A81F-F597596EB15C}"/>
                  </a:ext>
                </a:extLst>
              </p:cNvPr>
              <p:cNvSpPr txBox="1"/>
              <p:nvPr/>
            </p:nvSpPr>
            <p:spPr>
              <a:xfrm>
                <a:off x="3417441" y="1687206"/>
                <a:ext cx="73391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𝑀𝑒𝑎𝑛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2)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𝑀𝑒𝑎𝑛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2)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𝑃𝑟𝑜𝑔𝑟𝑎𝑚</m:t>
                    </m:r>
                    <m:r>
                      <a:rPr lang="en-US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𝐸𝑓𝑓𝑒𝑐𝑡</m:t>
                    </m:r>
                  </m:oMath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E6212F-E13D-41BB-A81F-F597596E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41" y="1687206"/>
                <a:ext cx="733919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D237B-CC07-4378-A9E3-BEC547777A9E}"/>
              </a:ext>
            </a:extLst>
          </p:cNvPr>
          <p:cNvCxnSpPr/>
          <p:nvPr/>
        </p:nvCxnSpPr>
        <p:spPr>
          <a:xfrm>
            <a:off x="5754434" y="4080403"/>
            <a:ext cx="3795966" cy="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EA455A-F113-4D9F-B461-E6BC95A31AE4}"/>
              </a:ext>
            </a:extLst>
          </p:cNvPr>
          <p:cNvCxnSpPr>
            <a:cxnSpLocks/>
          </p:cNvCxnSpPr>
          <p:nvPr/>
        </p:nvCxnSpPr>
        <p:spPr>
          <a:xfrm>
            <a:off x="4382301" y="4602266"/>
            <a:ext cx="5168099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5D2EE2-8328-4EFD-9DBC-27DB11CA89E2}"/>
                  </a:ext>
                </a:extLst>
              </p:cNvPr>
              <p:cNvSpPr txBox="1"/>
              <p:nvPr/>
            </p:nvSpPr>
            <p:spPr>
              <a:xfrm>
                <a:off x="9466290" y="3887150"/>
                <a:ext cx="727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5D2EE2-8328-4EFD-9DBC-27DB11CA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90" y="3887150"/>
                <a:ext cx="727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5E3EE4-AD25-409F-AC1E-8BB6B841BC67}"/>
                  </a:ext>
                </a:extLst>
              </p:cNvPr>
              <p:cNvSpPr txBox="1"/>
              <p:nvPr/>
            </p:nvSpPr>
            <p:spPr>
              <a:xfrm>
                <a:off x="9432436" y="4391037"/>
                <a:ext cx="798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5E3EE4-AD25-409F-AC1E-8BB6B841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436" y="4391037"/>
                <a:ext cx="7981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DA6ECB-1103-422E-B916-8B5DB17D35CC}"/>
              </a:ext>
            </a:extLst>
          </p:cNvPr>
          <p:cNvCxnSpPr/>
          <p:nvPr/>
        </p:nvCxnSpPr>
        <p:spPr>
          <a:xfrm>
            <a:off x="9215120" y="4092257"/>
            <a:ext cx="0" cy="4952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885D57-FAAE-47DD-A095-9501A7EC729E}"/>
                  </a:ext>
                </a:extLst>
              </p:cNvPr>
              <p:cNvSpPr txBox="1"/>
              <p:nvPr/>
            </p:nvSpPr>
            <p:spPr>
              <a:xfrm>
                <a:off x="7678419" y="412657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𝐸𝑓𝑓𝑒𝑐𝑡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𝑆𝑖𝑧𝑒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885D57-FAAE-47DD-A095-9501A7EC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19" y="4126570"/>
                <a:ext cx="1219200" cy="369332"/>
              </a:xfrm>
              <a:prstGeom prst="rect">
                <a:avLst/>
              </a:prstGeom>
              <a:blipFill>
                <a:blip r:embed="rId5"/>
                <a:stretch>
                  <a:fillRect l="-1500" r="-11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62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53478" y="3016715"/>
            <a:ext cx="1692269" cy="174672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</a:t>
            </a:r>
            <a:br>
              <a:rPr lang="en-US" sz="1600" dirty="0">
                <a:solidFill>
                  <a:srgbClr val="EFBA16"/>
                </a:solidFill>
              </a:rPr>
            </a:br>
            <a:r>
              <a:rPr lang="en-US" sz="1600" dirty="0">
                <a:solidFill>
                  <a:srgbClr val="EFBA16"/>
                </a:solidFill>
              </a:rPr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265162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9B79234-C588-4162-81C8-D84B3C5DE574}"/>
              </a:ext>
            </a:extLst>
          </p:cNvPr>
          <p:cNvSpPr/>
          <p:nvPr/>
        </p:nvSpPr>
        <p:spPr>
          <a:xfrm>
            <a:off x="0" y="-180"/>
            <a:ext cx="12191998" cy="1287573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4360B-43F5-4D08-A696-BBD98F533D06}"/>
              </a:ext>
            </a:extLst>
          </p:cNvPr>
          <p:cNvSpPr/>
          <p:nvPr/>
        </p:nvSpPr>
        <p:spPr>
          <a:xfrm>
            <a:off x="7338" y="5873530"/>
            <a:ext cx="12191998" cy="99680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56" y="-121481"/>
            <a:ext cx="114798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 valid counterfactuals: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0840" y="318995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8440" y="479015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474240" y="4256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41040" y="40344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74240" y="3837655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41040" y="3266155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50440" y="471395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2192" y="492480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642400" y="471395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4152" y="492480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083840" y="4806859"/>
            <a:ext cx="0" cy="457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20023" y="5287305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53475" y="318995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01075" y="4790155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86875" y="4256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53675" y="3990055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386875" y="3837655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53675" y="3266155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463075" y="471395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4827" y="492480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555035" y="471395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6787" y="492480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96475" y="4806859"/>
            <a:ext cx="0" cy="4572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658" y="5287305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8073" y="1865120"/>
            <a:ext cx="1904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Pre-Post Reflexive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Estimator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effect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T2-T1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666754" y="3913855"/>
            <a:ext cx="10496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2769640" y="3329775"/>
            <a:ext cx="228600" cy="571500"/>
          </a:xfrm>
          <a:prstGeom prst="rightBrac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8867" y="34150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effect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7869" y="1865120"/>
            <a:ext cx="1757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Post-Only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effect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T2-C2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08266" y="1895897"/>
            <a:ext cx="2864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Pre-Post w Comparison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effect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(T2-T1) – (C2-C1)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6755246" y="3320897"/>
            <a:ext cx="228600" cy="745358"/>
          </a:xfrm>
          <a:prstGeom prst="rightBrac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2193" y="4016689"/>
            <a:ext cx="1717367" cy="6096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FE1B0-A455-4F1B-B9E7-1E2947228EAB}"/>
              </a:ext>
            </a:extLst>
          </p:cNvPr>
          <p:cNvGrpSpPr/>
          <p:nvPr/>
        </p:nvGrpSpPr>
        <p:grpSpPr>
          <a:xfrm>
            <a:off x="2998240" y="6018521"/>
            <a:ext cx="6284237" cy="691899"/>
            <a:chOff x="1181044" y="1171583"/>
            <a:chExt cx="6284237" cy="691899"/>
          </a:xfrm>
        </p:grpSpPr>
        <p:sp>
          <p:nvSpPr>
            <p:cNvPr id="99" name="Oval 98"/>
            <p:cNvSpPr/>
            <p:nvPr/>
          </p:nvSpPr>
          <p:spPr>
            <a:xfrm>
              <a:off x="1181044" y="1268303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33689" y="1171583"/>
              <a:ext cx="5995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Treatment Groups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, 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T1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=before, 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=post-program measure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56905" y="1524928"/>
              <a:ext cx="6008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Control Groups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,      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C1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=before,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=post-program measure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1181044" y="1614732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88440" y="815602"/>
            <a:ext cx="1062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Each variety of counterfactual has a different formula for 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program effect estimate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9B8779-A6F7-47A5-9567-7A1A7FAC715A}"/>
              </a:ext>
            </a:extLst>
          </p:cNvPr>
          <p:cNvSpPr txBox="1"/>
          <p:nvPr/>
        </p:nvSpPr>
        <p:spPr>
          <a:xfrm>
            <a:off x="7007006" y="349352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effect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35AAA6-DDBE-48A5-8411-DDE3395FC9ED}"/>
              </a:ext>
            </a:extLst>
          </p:cNvPr>
          <p:cNvGrpSpPr/>
          <p:nvPr/>
        </p:nvGrpSpPr>
        <p:grpSpPr>
          <a:xfrm>
            <a:off x="8545917" y="3189955"/>
            <a:ext cx="3344901" cy="2374349"/>
            <a:chOff x="8545917" y="3189955"/>
            <a:chExt cx="3344901" cy="2374349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748877" y="3189955"/>
              <a:ext cx="0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45917" y="4790155"/>
              <a:ext cx="2438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9231717" y="4256755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298517" y="3990055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9231717" y="3837655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0298517" y="3266155"/>
              <a:ext cx="152400" cy="152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307917" y="4713955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089669" y="4924800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t=1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399877" y="4713955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181629" y="4924800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t=2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9850648" y="4806859"/>
              <a:ext cx="0" cy="45720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486831" y="5287305"/>
              <a:ext cx="727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9424231" y="3913855"/>
              <a:ext cx="10496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Brace 64"/>
            <p:cNvSpPr/>
            <p:nvPr/>
          </p:nvSpPr>
          <p:spPr>
            <a:xfrm>
              <a:off x="10527117" y="3329775"/>
              <a:ext cx="228600" cy="571500"/>
            </a:xfrm>
            <a:prstGeom prst="rightBrac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733683" y="344179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9424736" y="4332955"/>
              <a:ext cx="10496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Brace 67"/>
            <p:cNvSpPr/>
            <p:nvPr/>
          </p:nvSpPr>
          <p:spPr>
            <a:xfrm>
              <a:off x="10553682" y="4025197"/>
              <a:ext cx="228600" cy="307759"/>
            </a:xfrm>
            <a:prstGeom prst="rightBrac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749996" y="400426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80035" y="3249151"/>
              <a:ext cx="1060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(Diff-in-Diff)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8BCB43-281E-4701-BF31-0ED15F63C5F1}"/>
                </a:ext>
              </a:extLst>
            </p:cNvPr>
            <p:cNvSpPr txBox="1"/>
            <p:nvPr/>
          </p:nvSpPr>
          <p:spPr>
            <a:xfrm>
              <a:off x="11066553" y="3415004"/>
              <a:ext cx="824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effect: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rPr>
                <a:t>A-B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5244827" y="3723355"/>
            <a:ext cx="453970" cy="79591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64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31162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6459448" y="770859"/>
            <a:ext cx="1760823" cy="130641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ight Triangle 3"/>
          <p:cNvSpPr/>
          <p:nvPr/>
        </p:nvSpPr>
        <p:spPr>
          <a:xfrm flipH="1">
            <a:off x="4538935" y="1605185"/>
            <a:ext cx="1817675" cy="47208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Brace 4"/>
          <p:cNvSpPr/>
          <p:nvPr/>
        </p:nvSpPr>
        <p:spPr>
          <a:xfrm flipH="1">
            <a:off x="5711217" y="809636"/>
            <a:ext cx="550506" cy="7955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2519" y="1513511"/>
            <a:ext cx="283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Measured effect accurately represents program impact</a:t>
            </a:r>
          </a:p>
        </p:txBody>
      </p:sp>
      <p:sp>
        <p:nvSpPr>
          <p:cNvPr id="7" name="Right Triangle 6"/>
          <p:cNvSpPr/>
          <p:nvPr/>
        </p:nvSpPr>
        <p:spPr>
          <a:xfrm>
            <a:off x="6459447" y="2556116"/>
            <a:ext cx="1760823" cy="130641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ight Triangle 7"/>
          <p:cNvSpPr/>
          <p:nvPr/>
        </p:nvSpPr>
        <p:spPr>
          <a:xfrm flipH="1">
            <a:off x="4538934" y="3672025"/>
            <a:ext cx="1817675" cy="47208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5711216" y="2594893"/>
            <a:ext cx="550506" cy="1077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5104" y="2922750"/>
            <a:ext cx="17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 – C2  Too big</a:t>
            </a:r>
          </a:p>
        </p:txBody>
      </p:sp>
      <p:sp>
        <p:nvSpPr>
          <p:cNvPr id="11" name="Right Triangle 10"/>
          <p:cNvSpPr/>
          <p:nvPr/>
        </p:nvSpPr>
        <p:spPr>
          <a:xfrm>
            <a:off x="6459447" y="4707278"/>
            <a:ext cx="1760823" cy="130641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flipH="1">
            <a:off x="4506763" y="5214677"/>
            <a:ext cx="1817675" cy="47208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Brace 12"/>
          <p:cNvSpPr/>
          <p:nvPr/>
        </p:nvSpPr>
        <p:spPr>
          <a:xfrm flipH="1">
            <a:off x="5711216" y="4746055"/>
            <a:ext cx="550506" cy="385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9989" y="4754280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 – C2   Too small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42899" y="1156856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C1 = T1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6368" y="302465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 &lt; T1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6368" y="512361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 &gt; T1</a:t>
            </a:r>
          </a:p>
        </p:txBody>
      </p:sp>
      <p:sp>
        <p:nvSpPr>
          <p:cNvPr id="19" name="Oval 18"/>
          <p:cNvSpPr/>
          <p:nvPr/>
        </p:nvSpPr>
        <p:spPr>
          <a:xfrm>
            <a:off x="6261722" y="1549385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87985" y="6959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4602" y="36039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39547" y="125646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251050" y="756033"/>
            <a:ext cx="37647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Post-Test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Measure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93431" y="1013577"/>
            <a:ext cx="283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 Effect = T2 – C2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42899" y="3396015"/>
            <a:ext cx="283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Measured effect overstates program impact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42899" y="5492944"/>
            <a:ext cx="283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Measured effect understates program impact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31617" y="2305633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9217" y="3905833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5017" y="3372433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73382" y="3105733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216813" y="33647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83613" y="28313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241217" y="3829633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5737" y="4040478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time=1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333177" y="3829633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8737" y="4040478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time=2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774617" y="3791903"/>
            <a:ext cx="0" cy="4572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10800" y="4272349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4679" y="2012876"/>
            <a:ext cx="7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Outcome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90230" y="24958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60431" y="30966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73669" y="343108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64275" y="3207482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</a:t>
            </a:r>
          </a:p>
        </p:txBody>
      </p:sp>
      <p:sp>
        <p:nvSpPr>
          <p:cNvPr id="45" name="Oval 44"/>
          <p:cNvSpPr/>
          <p:nvPr/>
        </p:nvSpPr>
        <p:spPr>
          <a:xfrm>
            <a:off x="6387985" y="250787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387985" y="463107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55628" y="3603909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18402" y="515587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75802" y="1984094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53627" y="1691169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3" name="Oval 52"/>
          <p:cNvSpPr/>
          <p:nvPr/>
        </p:nvSpPr>
        <p:spPr>
          <a:xfrm>
            <a:off x="8131552" y="196925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38169" y="16336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T1</a:t>
            </a:r>
          </a:p>
        </p:txBody>
      </p:sp>
      <p:sp>
        <p:nvSpPr>
          <p:cNvPr id="55" name="Oval 54"/>
          <p:cNvSpPr/>
          <p:nvPr/>
        </p:nvSpPr>
        <p:spPr>
          <a:xfrm>
            <a:off x="4481786" y="404121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59611" y="3748285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7" name="Oval 56"/>
          <p:cNvSpPr/>
          <p:nvPr/>
        </p:nvSpPr>
        <p:spPr>
          <a:xfrm>
            <a:off x="4430563" y="5608082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08388" y="5315157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9" name="Oval 58"/>
          <p:cNvSpPr/>
          <p:nvPr/>
        </p:nvSpPr>
        <p:spPr>
          <a:xfrm>
            <a:off x="8131552" y="378632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38169" y="345074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T1</a:t>
            </a:r>
          </a:p>
        </p:txBody>
      </p:sp>
      <p:sp>
        <p:nvSpPr>
          <p:cNvPr id="61" name="Oval 60"/>
          <p:cNvSpPr/>
          <p:nvPr/>
        </p:nvSpPr>
        <p:spPr>
          <a:xfrm>
            <a:off x="8124722" y="593748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31339" y="56019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EBBA18-A503-46C2-9C9A-3737DACC8272}"/>
              </a:ext>
            </a:extLst>
          </p:cNvPr>
          <p:cNvSpPr/>
          <p:nvPr/>
        </p:nvSpPr>
        <p:spPr>
          <a:xfrm>
            <a:off x="10089314" y="2857113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biased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12C495-9AEC-476D-BEEC-D48A68840158}"/>
              </a:ext>
            </a:extLst>
          </p:cNvPr>
          <p:cNvSpPr/>
          <p:nvPr/>
        </p:nvSpPr>
        <p:spPr>
          <a:xfrm>
            <a:off x="10160000" y="5014258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biased</a:t>
            </a:r>
          </a:p>
        </p:txBody>
      </p:sp>
    </p:spTree>
    <p:extLst>
      <p:ext uri="{BB962C8B-B14F-4D97-AF65-F5344CB8AC3E}">
        <p14:creationId xmlns:p14="http://schemas.microsoft.com/office/powerpoint/2010/main" val="21955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lated image">
            <a:extLst>
              <a:ext uri="{FF2B5EF4-FFF2-40B4-BE49-F238E27FC236}">
                <a16:creationId xmlns:a16="http://schemas.microsoft.com/office/drawing/2014/main" id="{28A95613-AA28-46B2-AE0B-B6514508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38" y="2277321"/>
            <a:ext cx="3601156" cy="218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lated image">
            <a:extLst>
              <a:ext uri="{FF2B5EF4-FFF2-40B4-BE49-F238E27FC236}">
                <a16:creationId xmlns:a16="http://schemas.microsoft.com/office/drawing/2014/main" id="{88E0EAD7-1911-472B-9997-42AD11D3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44" y="148604"/>
            <a:ext cx="2758544" cy="21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Related image">
            <a:extLst>
              <a:ext uri="{FF2B5EF4-FFF2-40B4-BE49-F238E27FC236}">
                <a16:creationId xmlns:a16="http://schemas.microsoft.com/office/drawing/2014/main" id="{EDCA4925-7574-473F-9867-4231553F7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3" r="4259" b="16535"/>
          <a:stretch/>
        </p:blipFill>
        <p:spPr bwMode="auto">
          <a:xfrm>
            <a:off x="5915381" y="4620197"/>
            <a:ext cx="3790069" cy="19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39D52-CDA6-435D-8936-03597FB15CF1}"/>
              </a:ext>
            </a:extLst>
          </p:cNvPr>
          <p:cNvSpPr txBox="1"/>
          <p:nvPr/>
        </p:nvSpPr>
        <p:spPr>
          <a:xfrm>
            <a:off x="756356" y="1070224"/>
            <a:ext cx="285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59068-71D7-405D-A832-5ECCF552DDBC}"/>
              </a:ext>
            </a:extLst>
          </p:cNvPr>
          <p:cNvSpPr txBox="1"/>
          <p:nvPr/>
        </p:nvSpPr>
        <p:spPr>
          <a:xfrm>
            <a:off x="756356" y="3245514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Quasi-Experiments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224A2-B1B2-472A-A673-4C70B6A27A1A}"/>
              </a:ext>
            </a:extLst>
          </p:cNvPr>
          <p:cNvSpPr txBox="1"/>
          <p:nvPr/>
        </p:nvSpPr>
        <p:spPr>
          <a:xfrm>
            <a:off x="756356" y="5420804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Observational Studies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E9D7FB-B438-45F0-9ED9-9CE31AFCB1AB}"/>
              </a:ext>
            </a:extLst>
          </p:cNvPr>
          <p:cNvCxnSpPr/>
          <p:nvPr/>
        </p:nvCxnSpPr>
        <p:spPr>
          <a:xfrm>
            <a:off x="598311" y="2277321"/>
            <a:ext cx="10577689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Image result for check box x">
            <a:extLst>
              <a:ext uri="{FF2B5EF4-FFF2-40B4-BE49-F238E27FC236}">
                <a16:creationId xmlns:a16="http://schemas.microsoft.com/office/drawing/2014/main" id="{A54658EB-C4CC-40D8-97E0-F3F1E2D5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788" y="5019870"/>
            <a:ext cx="889518" cy="8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Related image">
            <a:extLst>
              <a:ext uri="{FF2B5EF4-FFF2-40B4-BE49-F238E27FC236}">
                <a16:creationId xmlns:a16="http://schemas.microsoft.com/office/drawing/2014/main" id="{9BD9CD50-4297-43FA-A244-F5F33C759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413" y="2878866"/>
            <a:ext cx="1285168" cy="12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Related image">
            <a:extLst>
              <a:ext uri="{FF2B5EF4-FFF2-40B4-BE49-F238E27FC236}">
                <a16:creationId xmlns:a16="http://schemas.microsoft.com/office/drawing/2014/main" id="{5AD68DE2-3AE2-4A6A-A3D3-2BE091E2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963" y="750805"/>
            <a:ext cx="1285168" cy="12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9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086CC4-7598-4DBB-94BD-2094CA99BD8E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3414064" y="4482912"/>
            <a:ext cx="1179326" cy="712871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403688" y="302544"/>
            <a:ext cx="82610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Validity of the post-test only estimator: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28474" y="1356663"/>
            <a:ext cx="142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Post-Only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68840" y="1925432"/>
            <a:ext cx="29819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(T2 – T1) – (C2 – C1) = T2 – C2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 – T1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(equivalent at time 1)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70270" y="1204262"/>
            <a:ext cx="3403466" cy="256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C38063-EF9C-42AC-A45D-0BA6C3F1B1BB}"/>
              </a:ext>
            </a:extLst>
          </p:cNvPr>
          <p:cNvCxnSpPr/>
          <p:nvPr/>
        </p:nvCxnSpPr>
        <p:spPr>
          <a:xfrm>
            <a:off x="2919076" y="434959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9C79B-E949-477D-A0A2-BB9983207955}"/>
              </a:ext>
            </a:extLst>
          </p:cNvPr>
          <p:cNvCxnSpPr/>
          <p:nvPr/>
        </p:nvCxnSpPr>
        <p:spPr>
          <a:xfrm>
            <a:off x="2766676" y="5949798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7CAACE-2E56-4C57-9842-BE3F74D3A9F8}"/>
              </a:ext>
            </a:extLst>
          </p:cNvPr>
          <p:cNvSpPr/>
          <p:nvPr/>
        </p:nvSpPr>
        <p:spPr>
          <a:xfrm>
            <a:off x="3452476" y="5173801"/>
            <a:ext cx="152400" cy="152400"/>
          </a:xfrm>
          <a:prstGeom prst="ellipse">
            <a:avLst/>
          </a:prstGeom>
          <a:solidFill>
            <a:srgbClr val="385D8A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BF9353-1FBA-4084-AE48-104935CE0BF1}"/>
              </a:ext>
            </a:extLst>
          </p:cNvPr>
          <p:cNvSpPr/>
          <p:nvPr/>
        </p:nvSpPr>
        <p:spPr>
          <a:xfrm>
            <a:off x="4559419" y="4882814"/>
            <a:ext cx="152400" cy="152400"/>
          </a:xfrm>
          <a:prstGeom prst="ellipse">
            <a:avLst/>
          </a:prstGeom>
          <a:solidFill>
            <a:srgbClr val="385D8A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586F2E-A771-49F8-AA35-35222AE3F906}"/>
              </a:ext>
            </a:extLst>
          </p:cNvPr>
          <p:cNvSpPr/>
          <p:nvPr/>
        </p:nvSpPr>
        <p:spPr>
          <a:xfrm>
            <a:off x="3283982" y="5173465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126918-0DEA-42CF-94B6-D6D05A14950F}"/>
              </a:ext>
            </a:extLst>
          </p:cNvPr>
          <p:cNvSpPr/>
          <p:nvPr/>
        </p:nvSpPr>
        <p:spPr>
          <a:xfrm>
            <a:off x="4571072" y="435283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A2138F-732B-419F-82F5-55D14D9D1DD2}"/>
              </a:ext>
            </a:extLst>
          </p:cNvPr>
          <p:cNvCxnSpPr/>
          <p:nvPr/>
        </p:nvCxnSpPr>
        <p:spPr>
          <a:xfrm>
            <a:off x="3528676" y="596690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B9F884-9E2C-4324-BE2E-8AEE1DF85798}"/>
              </a:ext>
            </a:extLst>
          </p:cNvPr>
          <p:cNvSpPr txBox="1"/>
          <p:nvPr/>
        </p:nvSpPr>
        <p:spPr>
          <a:xfrm>
            <a:off x="3183196" y="6084443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time=1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1E62B-1ACB-4EDA-B37B-1A44F7C3F8ED}"/>
              </a:ext>
            </a:extLst>
          </p:cNvPr>
          <p:cNvCxnSpPr/>
          <p:nvPr/>
        </p:nvCxnSpPr>
        <p:spPr>
          <a:xfrm>
            <a:off x="4620636" y="596690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F08B4A-3532-4396-A92F-CA7FB3B80865}"/>
              </a:ext>
            </a:extLst>
          </p:cNvPr>
          <p:cNvSpPr txBox="1"/>
          <p:nvPr/>
        </p:nvSpPr>
        <p:spPr>
          <a:xfrm>
            <a:off x="4326196" y="6084443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time=2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EA8E1-E6DA-4403-B083-E149D9B28E19}"/>
              </a:ext>
            </a:extLst>
          </p:cNvPr>
          <p:cNvCxnSpPr/>
          <p:nvPr/>
        </p:nvCxnSpPr>
        <p:spPr>
          <a:xfrm flipV="1">
            <a:off x="4062076" y="5835868"/>
            <a:ext cx="0" cy="4572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E6A0C1-4135-4EFA-8156-4478F8FED6F1}"/>
              </a:ext>
            </a:extLst>
          </p:cNvPr>
          <p:cNvSpPr txBox="1"/>
          <p:nvPr/>
        </p:nvSpPr>
        <p:spPr>
          <a:xfrm>
            <a:off x="3698259" y="6316314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DBB87-7930-4FCA-96EC-2F00D5213305}"/>
              </a:ext>
            </a:extLst>
          </p:cNvPr>
          <p:cNvSpPr txBox="1"/>
          <p:nvPr/>
        </p:nvSpPr>
        <p:spPr>
          <a:xfrm>
            <a:off x="2022491" y="4400928"/>
            <a:ext cx="7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Outcome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79C6D-B0A4-4014-80E5-6D6FB7B8E6DA}"/>
              </a:ext>
            </a:extLst>
          </p:cNvPr>
          <p:cNvSpPr/>
          <p:nvPr/>
        </p:nvSpPr>
        <p:spPr>
          <a:xfrm>
            <a:off x="4477689" y="404524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EFD07-37E7-4ACB-8305-9BB449B3B143}"/>
              </a:ext>
            </a:extLst>
          </p:cNvPr>
          <p:cNvSpPr/>
          <p:nvPr/>
        </p:nvSpPr>
        <p:spPr>
          <a:xfrm>
            <a:off x="3160784" y="53185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D389C6-9384-4210-B3AD-F32F23E826B3}"/>
              </a:ext>
            </a:extLst>
          </p:cNvPr>
          <p:cNvSpPr/>
          <p:nvPr/>
        </p:nvSpPr>
        <p:spPr>
          <a:xfrm>
            <a:off x="3361129" y="531160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5CFEA1-1DE3-423B-8C64-6328DF1A6756}"/>
              </a:ext>
            </a:extLst>
          </p:cNvPr>
          <p:cNvSpPr/>
          <p:nvPr/>
        </p:nvSpPr>
        <p:spPr>
          <a:xfrm>
            <a:off x="4470541" y="5058040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B23233-EA1D-40D7-8311-F82DEDD19F98}"/>
              </a:ext>
            </a:extLst>
          </p:cNvPr>
          <p:cNvCxnSpPr>
            <a:cxnSpLocks/>
            <a:stCxn id="26" idx="6"/>
            <a:endCxn id="27" idx="3"/>
          </p:cNvCxnSpPr>
          <p:nvPr/>
        </p:nvCxnSpPr>
        <p:spPr>
          <a:xfrm flipV="1">
            <a:off x="3604876" y="5012896"/>
            <a:ext cx="976861" cy="237105"/>
          </a:xfrm>
          <a:prstGeom prst="line">
            <a:avLst/>
          </a:prstGeom>
          <a:ln w="15875">
            <a:solidFill>
              <a:srgbClr val="385D8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512507-CD46-44B8-AD2F-E285B04924C7}"/>
              </a:ext>
            </a:extLst>
          </p:cNvPr>
          <p:cNvSpPr txBox="1"/>
          <p:nvPr/>
        </p:nvSpPr>
        <p:spPr>
          <a:xfrm>
            <a:off x="6435744" y="1235751"/>
            <a:ext cx="46886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385D8A"/>
                </a:solidFill>
                <a:latin typeface="Century Gothic" panose="020B0502020202020204" pitchFamily="34" charset="0"/>
              </a:rPr>
              <a:t>If we have confidence that the two groups are identical prior to the treatment, then mathematically T2-C2 will still account for gains independent of the treatment. This condition is necessary for the post-test only estimator to be unbiased.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385D8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385D8A"/>
                </a:solidFill>
                <a:latin typeface="Century Gothic" panose="020B0502020202020204" pitchFamily="34" charset="0"/>
              </a:rPr>
              <a:t>In experimental design, this is usually accomplished through randomization or lottery. </a:t>
            </a:r>
            <a:br>
              <a:rPr lang="en-US" sz="2000" dirty="0">
                <a:solidFill>
                  <a:srgbClr val="385D8A"/>
                </a:solidFill>
                <a:latin typeface="Century Gothic" panose="020B0502020202020204" pitchFamily="34" charset="0"/>
              </a:rPr>
            </a:br>
            <a:br>
              <a:rPr lang="en-US" sz="2000" dirty="0">
                <a:solidFill>
                  <a:srgbClr val="385D8A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rgbClr val="385D8A"/>
                </a:solidFill>
                <a:latin typeface="Century Gothic" panose="020B0502020202020204" pitchFamily="34" charset="0"/>
              </a:rPr>
              <a:t>Observational students typically use matching models to create equivalent groups.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385D8A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0012" y="4840325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5478" y="34687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69778" y="34687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61311" y="35618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89344" y="36380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45978" y="37184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3578" y="37946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0578" y="38708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45978" y="3278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23211" y="31977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50404" y="34757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50404" y="33233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81637" y="34249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11271" y="35900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84270" y="36662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60470" y="36704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13904" y="38059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22370" y="31709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3578" y="33163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07878" y="36211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39304" y="33233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4270" y="3568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50012" y="2173325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778" y="1868526"/>
            <a:ext cx="85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Outcome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5498" y="270926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6223" y="2702261"/>
            <a:ext cx="645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295780" y="2438399"/>
            <a:ext cx="1558" cy="13609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5360" y="3753231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277243" y="2941276"/>
            <a:ext cx="148971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1"/>
          <p:cNvSpPr txBox="1"/>
          <p:nvPr/>
        </p:nvSpPr>
        <p:spPr>
          <a:xfrm>
            <a:off x="7853733" y="243839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7971853" y="2861105"/>
            <a:ext cx="155676" cy="1603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1093" y="1198151"/>
            <a:ext cx="462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 Program Impact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1162" y="406711"/>
            <a:ext cx="3024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-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  T2 – C2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1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0012" y="4840325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5478" y="34687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69778" y="34687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61311" y="35618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89344" y="36380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45978" y="37184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93578" y="37946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0578" y="38708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45978" y="3278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23211" y="31977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25003" y="29150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25003" y="27626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6236" y="28642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85870" y="30293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58869" y="31055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35069" y="31097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88503" y="32452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96969" y="26102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3578" y="33163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07878" y="36211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13903" y="27626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58869" y="300814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50012" y="2173325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778" y="1868526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0097" y="214855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894" y="2702261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(No caffeine)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295780" y="2438399"/>
            <a:ext cx="1558" cy="13609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5360" y="3753231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806215" y="2964403"/>
            <a:ext cx="148971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1"/>
          <p:cNvSpPr txBox="1"/>
          <p:nvPr/>
        </p:nvSpPr>
        <p:spPr>
          <a:xfrm>
            <a:off x="9382705" y="246152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5" y="2884232"/>
            <a:ext cx="155676" cy="1603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9337" y="4934687"/>
            <a:ext cx="29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(POSITIVE PROGRAM IMPACT)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61935" y="1130655"/>
            <a:ext cx="3024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-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1946" y="603447"/>
            <a:ext cx="31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STATISTICAL SIGNIFICANCE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(CONF. INT. CONTAINS ZERO?)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525572" y="1284642"/>
            <a:ext cx="706708" cy="103541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0012" y="4840325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48964" y="29582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63264" y="29582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54797" y="305140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82830" y="312760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39464" y="32080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87064" y="32842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4064" y="33604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39464" y="27677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16697" y="26873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24956" y="36821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24956" y="35297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6189" y="36313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85823" y="37964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58822" y="38726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35022" y="3876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88456" y="40123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96922" y="33773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87064" y="2805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01364" y="31106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13856" y="35297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58822" y="37753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50012" y="2173325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778" y="1868526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0050" y="291572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8380" y="2191804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(No caffeine)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295780" y="2438399"/>
            <a:ext cx="1558" cy="13609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5360" y="3753231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590032" y="3029315"/>
            <a:ext cx="148971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1"/>
          <p:cNvSpPr txBox="1"/>
          <p:nvPr/>
        </p:nvSpPr>
        <p:spPr>
          <a:xfrm>
            <a:off x="7166522" y="252643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7284642" y="2949144"/>
            <a:ext cx="155676" cy="1603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6794" y="4934687"/>
            <a:ext cx="308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(NEGATIVE PROGRAM IMPACT)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61935" y="1130655"/>
            <a:ext cx="3024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-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1946" y="603447"/>
            <a:ext cx="31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STATISTICAL SIGNIFICANCE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(CONF. INT. CONTAINS ZERO?)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525572" y="1284642"/>
            <a:ext cx="706708" cy="103541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801396-E7B1-41C4-BD76-EC6403470889}"/>
              </a:ext>
            </a:extLst>
          </p:cNvPr>
          <p:cNvSpPr txBox="1"/>
          <p:nvPr/>
        </p:nvSpPr>
        <p:spPr>
          <a:xfrm>
            <a:off x="7520557" y="353387"/>
            <a:ext cx="3796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Recall from Unit on Dummy Variable Models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821EA9-D97E-4E37-8423-93077392557C}"/>
              </a:ext>
            </a:extLst>
          </p:cNvPr>
          <p:cNvSpPr txBox="1"/>
          <p:nvPr/>
        </p:nvSpPr>
        <p:spPr>
          <a:xfrm>
            <a:off x="5932735" y="5505010"/>
            <a:ext cx="2897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default hypothesis test in the regression then uses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test for a meaningful difference between T2 and C2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4ACCD7-C4B9-477C-881D-DACE1AF289D7}"/>
              </a:ext>
            </a:extLst>
          </p:cNvPr>
          <p:cNvGrpSpPr/>
          <p:nvPr/>
        </p:nvGrpSpPr>
        <p:grpSpPr>
          <a:xfrm>
            <a:off x="514067" y="275123"/>
            <a:ext cx="7885081" cy="6081228"/>
            <a:chOff x="514067" y="275123"/>
            <a:chExt cx="7885081" cy="608122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423223" y="3668893"/>
              <a:ext cx="1558" cy="136099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012803" y="4983725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0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909438" y="4223091"/>
              <a:ext cx="148971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1"/>
            <p:cNvSpPr txBox="1"/>
            <p:nvPr/>
          </p:nvSpPr>
          <p:spPr>
            <a:xfrm>
              <a:off x="7485928" y="3720214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604048" y="4142920"/>
              <a:ext cx="155676" cy="1603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B3A6A0-4E53-4A79-A4FF-FD6403E882DF}"/>
                </a:ext>
              </a:extLst>
            </p:cNvPr>
            <p:cNvSpPr txBox="1"/>
            <p:nvPr/>
          </p:nvSpPr>
          <p:spPr>
            <a:xfrm>
              <a:off x="1249688" y="1405344"/>
              <a:ext cx="379655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 = b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+ b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24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TreatDummy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 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en-US" sz="2400" i="0" u="none" strike="noStrike" kern="1200" cap="none" spc="0" normalizeH="0" baseline="-2500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US" sz="2400" i="0" u="none" strike="noStrike" kern="1200" cap="none" spc="0" normalizeH="0" baseline="-25000" noProof="0" dirty="0">
                  <a:ln>
                    <a:noFill/>
                  </a:ln>
                  <a:solidFill>
                    <a:srgbClr val="FF6D1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  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MEAN</a:t>
              </a:r>
              <a:r>
                <a:rPr kumimoji="0" lang="en-US" sz="1800" b="1" i="0" u="none" strike="noStrike" kern="1200" cap="none" spc="0" normalizeH="0" baseline="-2500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treat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MEAN</a:t>
              </a:r>
              <a:r>
                <a:rPr kumimoji="0" lang="en-US" sz="1800" b="1" i="0" u="none" strike="noStrike" kern="1200" cap="none" spc="0" normalizeH="0" baseline="-2500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</a:t>
              </a:r>
              <a:endPara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6D1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  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T2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–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C2</a:t>
              </a:r>
              <a:endPara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767D18-EA8B-48D2-B361-A4D84866819C}"/>
                </a:ext>
              </a:extLst>
            </p:cNvPr>
            <p:cNvSpPr txBox="1"/>
            <p:nvPr/>
          </p:nvSpPr>
          <p:spPr>
            <a:xfrm>
              <a:off x="791506" y="279277"/>
              <a:ext cx="227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will measure Y-bar of the omitted group C2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2C1F12F-5001-403B-B837-8C6A9BC1A5AE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78" y="940140"/>
              <a:ext cx="65314" cy="46520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379984-D515-4CC4-A63B-DEB15EF0240B}"/>
                </a:ext>
              </a:extLst>
            </p:cNvPr>
            <p:cNvSpPr txBox="1"/>
            <p:nvPr/>
          </p:nvSpPr>
          <p:spPr>
            <a:xfrm>
              <a:off x="3610921" y="275123"/>
              <a:ext cx="31496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+b</a:t>
              </a:r>
              <a:r>
                <a:rPr kumimoji="0" lang="en-US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represents the Y-bar of T2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357DEC3-5D03-4067-8853-0CEC61A1A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3167" y="628990"/>
              <a:ext cx="837754" cy="700154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B66579-0A92-450E-9E1C-9FC6A359C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4330" y="2843294"/>
              <a:ext cx="672331" cy="14510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26D44F-D762-42D7-B07F-64C068F25B3E}"/>
                </a:ext>
              </a:extLst>
            </p:cNvPr>
            <p:cNvGrpSpPr/>
            <p:nvPr/>
          </p:nvGrpSpPr>
          <p:grpSpPr>
            <a:xfrm>
              <a:off x="514067" y="3384552"/>
              <a:ext cx="5033434" cy="2971799"/>
              <a:chOff x="514067" y="3384552"/>
              <a:chExt cx="5033434" cy="29717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899301" y="6356351"/>
                <a:ext cx="4648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304767" y="4984751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19067" y="4984751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410600" y="5077884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38633" y="5154084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95267" y="5234517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342867" y="5310717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469867" y="5386917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5267" y="4794251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72500" y="471381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64041" y="43221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64041" y="41697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5274" y="42713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024908" y="44364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97907" y="45126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974107" y="4516884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27541" y="46523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36007" y="40173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342867" y="4832351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57167" y="5137151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52941" y="4169751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97907" y="4415285"/>
                <a:ext cx="76200" cy="762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899301" y="3689351"/>
                <a:ext cx="0" cy="2667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14067" y="3384552"/>
                <a:ext cx="857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Outcome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455713" y="3602081"/>
                <a:ext cx="943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Treatment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48032" y="4246093"/>
                <a:ext cx="725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6A3CFF-64A6-4516-8FE5-30BDD127570F}"/>
                  </a:ext>
                </a:extLst>
              </p:cNvPr>
              <p:cNvSpPr/>
              <p:nvPr/>
            </p:nvSpPr>
            <p:spPr>
              <a:xfrm>
                <a:off x="1945264" y="4939031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3B10187-BD1F-4017-AE67-A59CB69BE43A}"/>
                  </a:ext>
                </a:extLst>
              </p:cNvPr>
              <p:cNvSpPr/>
              <p:nvPr/>
            </p:nvSpPr>
            <p:spPr>
              <a:xfrm>
                <a:off x="4219247" y="4169751"/>
                <a:ext cx="274320" cy="27432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B2DBFE1-2661-4D84-A1EB-A3EE14251C57}"/>
                  </a:ext>
                </a:extLst>
              </p:cNvPr>
              <p:cNvSpPr txBox="1"/>
              <p:nvPr/>
            </p:nvSpPr>
            <p:spPr>
              <a:xfrm>
                <a:off x="4487614" y="4014523"/>
                <a:ext cx="593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ECE1">
                        <a:lumMod val="2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4CAE8F-A194-4F6B-A0A9-528E20120B69}"/>
                  </a:ext>
                </a:extLst>
              </p:cNvPr>
              <p:cNvSpPr txBox="1"/>
              <p:nvPr/>
            </p:nvSpPr>
            <p:spPr>
              <a:xfrm>
                <a:off x="1317651" y="4792576"/>
                <a:ext cx="612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CF4F05-1385-4B2B-8412-FE9A73EB755C}"/>
                  </a:ext>
                </a:extLst>
              </p:cNvPr>
              <p:cNvSpPr txBox="1"/>
              <p:nvPr/>
            </p:nvSpPr>
            <p:spPr>
              <a:xfrm>
                <a:off x="2413818" y="5238637"/>
                <a:ext cx="2897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(group means)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493F135-0A3D-46AA-BD7B-A1D0F498E85C}"/>
              </a:ext>
            </a:extLst>
          </p:cNvPr>
          <p:cNvSpPr txBox="1"/>
          <p:nvPr/>
        </p:nvSpPr>
        <p:spPr>
          <a:xfrm>
            <a:off x="7759724" y="2119302"/>
            <a:ext cx="340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(basic set-up for a comparison of group means in regression)</a:t>
            </a:r>
          </a:p>
        </p:txBody>
      </p:sp>
    </p:spTree>
    <p:extLst>
      <p:ext uri="{BB962C8B-B14F-4D97-AF65-F5344CB8AC3E}">
        <p14:creationId xmlns:p14="http://schemas.microsoft.com/office/powerpoint/2010/main" val="202077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295780" y="2438399"/>
            <a:ext cx="1558" cy="13609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5360" y="3753231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806215" y="2964403"/>
            <a:ext cx="148971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1"/>
          <p:cNvSpPr txBox="1"/>
          <p:nvPr/>
        </p:nvSpPr>
        <p:spPr>
          <a:xfrm>
            <a:off x="9382705" y="246152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5" y="2884232"/>
            <a:ext cx="155676" cy="1603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07187" y="821950"/>
            <a:ext cx="4144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E6F74D-7FBE-4376-8020-8F3DC0A5C44D}"/>
              </a:ext>
            </a:extLst>
          </p:cNvPr>
          <p:cNvGrpSpPr/>
          <p:nvPr/>
        </p:nvGrpSpPr>
        <p:grpSpPr>
          <a:xfrm>
            <a:off x="1675119" y="2247011"/>
            <a:ext cx="5124874" cy="3012439"/>
            <a:chOff x="422627" y="3343912"/>
            <a:chExt cx="5124874" cy="301243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B1E0D1-C9BF-4092-9A6E-70ED88279352}"/>
                </a:ext>
              </a:extLst>
            </p:cNvPr>
            <p:cNvCxnSpPr/>
            <p:nvPr/>
          </p:nvCxnSpPr>
          <p:spPr>
            <a:xfrm>
              <a:off x="899301" y="6356351"/>
              <a:ext cx="464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7B828E9-832B-40D3-B9F3-A77A0EDF002C}"/>
                </a:ext>
              </a:extLst>
            </p:cNvPr>
            <p:cNvSpPr/>
            <p:nvPr/>
          </p:nvSpPr>
          <p:spPr>
            <a:xfrm>
              <a:off x="2304767" y="498475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BCE421-85D2-4199-8CE5-CB6F46A883D6}"/>
                </a:ext>
              </a:extLst>
            </p:cNvPr>
            <p:cNvSpPr/>
            <p:nvPr/>
          </p:nvSpPr>
          <p:spPr>
            <a:xfrm>
              <a:off x="2419067" y="498475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3D8597-849A-42B0-94EC-266824BDAAF2}"/>
                </a:ext>
              </a:extLst>
            </p:cNvPr>
            <p:cNvSpPr/>
            <p:nvPr/>
          </p:nvSpPr>
          <p:spPr>
            <a:xfrm>
              <a:off x="2410600" y="507788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8DB509-F0D1-47F4-97C2-4F52C86A2DAE}"/>
                </a:ext>
              </a:extLst>
            </p:cNvPr>
            <p:cNvSpPr/>
            <p:nvPr/>
          </p:nvSpPr>
          <p:spPr>
            <a:xfrm>
              <a:off x="2338633" y="515408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AB5A46E-29C0-4882-8201-D757FC01980C}"/>
                </a:ext>
              </a:extLst>
            </p:cNvPr>
            <p:cNvSpPr/>
            <p:nvPr/>
          </p:nvSpPr>
          <p:spPr>
            <a:xfrm>
              <a:off x="2495267" y="523451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F97A85-5998-4746-9F30-2CF8A22A43CE}"/>
                </a:ext>
              </a:extLst>
            </p:cNvPr>
            <p:cNvSpPr/>
            <p:nvPr/>
          </p:nvSpPr>
          <p:spPr>
            <a:xfrm>
              <a:off x="2342867" y="531071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4685FF-7A40-47A8-A58D-10149546AC33}"/>
                </a:ext>
              </a:extLst>
            </p:cNvPr>
            <p:cNvSpPr/>
            <p:nvPr/>
          </p:nvSpPr>
          <p:spPr>
            <a:xfrm>
              <a:off x="2469867" y="5386917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57F2B0F-43C9-464C-8EE2-F1E0D073ABD4}"/>
                </a:ext>
              </a:extLst>
            </p:cNvPr>
            <p:cNvSpPr/>
            <p:nvPr/>
          </p:nvSpPr>
          <p:spPr>
            <a:xfrm>
              <a:off x="2495267" y="479425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F93A1E-2D41-4607-B5A1-8CA10581ABA7}"/>
                </a:ext>
              </a:extLst>
            </p:cNvPr>
            <p:cNvSpPr/>
            <p:nvPr/>
          </p:nvSpPr>
          <p:spPr>
            <a:xfrm>
              <a:off x="2372500" y="471381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44853C0-1ECB-4066-A3FA-2DB726796649}"/>
                </a:ext>
              </a:extLst>
            </p:cNvPr>
            <p:cNvSpPr/>
            <p:nvPr/>
          </p:nvSpPr>
          <p:spPr>
            <a:xfrm>
              <a:off x="3864041" y="43221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72BDF5-F26F-41CE-BEB3-431729BFE5EF}"/>
                </a:ext>
              </a:extLst>
            </p:cNvPr>
            <p:cNvSpPr/>
            <p:nvPr/>
          </p:nvSpPr>
          <p:spPr>
            <a:xfrm>
              <a:off x="3864041" y="41697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177C0D-1CF1-4A1E-9EEB-7038540979D2}"/>
                </a:ext>
              </a:extLst>
            </p:cNvPr>
            <p:cNvSpPr/>
            <p:nvPr/>
          </p:nvSpPr>
          <p:spPr>
            <a:xfrm>
              <a:off x="3995274" y="42713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B86D45-33A6-4521-92D2-BDA0D4887FB7}"/>
                </a:ext>
              </a:extLst>
            </p:cNvPr>
            <p:cNvSpPr/>
            <p:nvPr/>
          </p:nvSpPr>
          <p:spPr>
            <a:xfrm>
              <a:off x="4024908" y="44364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7F9958-17EC-4C19-B09C-E39CE4A01E7D}"/>
                </a:ext>
              </a:extLst>
            </p:cNvPr>
            <p:cNvSpPr/>
            <p:nvPr/>
          </p:nvSpPr>
          <p:spPr>
            <a:xfrm>
              <a:off x="3897907" y="45126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239E4C-9BF0-4CD6-B675-F743E864785E}"/>
                </a:ext>
              </a:extLst>
            </p:cNvPr>
            <p:cNvSpPr/>
            <p:nvPr/>
          </p:nvSpPr>
          <p:spPr>
            <a:xfrm>
              <a:off x="3974107" y="4516884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A3C211A-8109-4608-BE55-A97B1DD55ECD}"/>
                </a:ext>
              </a:extLst>
            </p:cNvPr>
            <p:cNvSpPr/>
            <p:nvPr/>
          </p:nvSpPr>
          <p:spPr>
            <a:xfrm>
              <a:off x="3927541" y="46523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3D0205-5E45-4EA6-BCA6-270B52402D6F}"/>
                </a:ext>
              </a:extLst>
            </p:cNvPr>
            <p:cNvSpPr/>
            <p:nvPr/>
          </p:nvSpPr>
          <p:spPr>
            <a:xfrm>
              <a:off x="3936007" y="40173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AD7784-AE86-4CF7-B9EF-69BE0C03C46F}"/>
                </a:ext>
              </a:extLst>
            </p:cNvPr>
            <p:cNvSpPr/>
            <p:nvPr/>
          </p:nvSpPr>
          <p:spPr>
            <a:xfrm>
              <a:off x="2342867" y="483235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5C31B3-7A2C-44C1-9F2B-1808BA7C4B7A}"/>
                </a:ext>
              </a:extLst>
            </p:cNvPr>
            <p:cNvSpPr/>
            <p:nvPr/>
          </p:nvSpPr>
          <p:spPr>
            <a:xfrm>
              <a:off x="2457167" y="5137151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6BCC7FA-DFCF-487C-B60C-ACD9FAD03A23}"/>
                </a:ext>
              </a:extLst>
            </p:cNvPr>
            <p:cNvSpPr/>
            <p:nvPr/>
          </p:nvSpPr>
          <p:spPr>
            <a:xfrm>
              <a:off x="3952941" y="416975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D55C10-F973-471F-AFDD-CE30A94E6467}"/>
                </a:ext>
              </a:extLst>
            </p:cNvPr>
            <p:cNvSpPr/>
            <p:nvPr/>
          </p:nvSpPr>
          <p:spPr>
            <a:xfrm>
              <a:off x="3897907" y="441528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EC763-6C60-40C4-9517-C76C133B8868}"/>
                </a:ext>
              </a:extLst>
            </p:cNvPr>
            <p:cNvCxnSpPr/>
            <p:nvPr/>
          </p:nvCxnSpPr>
          <p:spPr>
            <a:xfrm flipV="1">
              <a:off x="899301" y="3689351"/>
              <a:ext cx="0" cy="2667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AE9AB6-C3C4-448F-8A6F-F5871C7F97DF}"/>
                </a:ext>
              </a:extLst>
            </p:cNvPr>
            <p:cNvSpPr txBox="1"/>
            <p:nvPr/>
          </p:nvSpPr>
          <p:spPr>
            <a:xfrm>
              <a:off x="422627" y="3343912"/>
              <a:ext cx="1063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heartrate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E7A57D-820E-4D1C-B9CB-7CACF504490A}"/>
                </a:ext>
              </a:extLst>
            </p:cNvPr>
            <p:cNvSpPr txBox="1"/>
            <p:nvPr/>
          </p:nvSpPr>
          <p:spPr>
            <a:xfrm>
              <a:off x="3449559" y="3602081"/>
              <a:ext cx="9559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Caffeine</a:t>
              </a:r>
              <a:b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68FC07-3A17-4A58-B4CD-438742F28B16}"/>
                </a:ext>
              </a:extLst>
            </p:cNvPr>
            <p:cNvSpPr txBox="1"/>
            <p:nvPr/>
          </p:nvSpPr>
          <p:spPr>
            <a:xfrm>
              <a:off x="1755485" y="4246093"/>
              <a:ext cx="1310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NO Caffeine</a:t>
              </a:r>
              <a:b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10D08C4-A0A7-48DD-9C7C-C71842B64522}"/>
                </a:ext>
              </a:extLst>
            </p:cNvPr>
            <p:cNvSpPr/>
            <p:nvPr/>
          </p:nvSpPr>
          <p:spPr>
            <a:xfrm>
              <a:off x="1945264" y="4939031"/>
              <a:ext cx="274320" cy="274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5F0F0B-6AF3-49A0-BA9F-EB724CD9E06C}"/>
                </a:ext>
              </a:extLst>
            </p:cNvPr>
            <p:cNvSpPr/>
            <p:nvPr/>
          </p:nvSpPr>
          <p:spPr>
            <a:xfrm>
              <a:off x="4219247" y="4169751"/>
              <a:ext cx="274320" cy="27432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FEDAA5-3389-4C83-A55E-0BBBE2C020FA}"/>
                </a:ext>
              </a:extLst>
            </p:cNvPr>
            <p:cNvSpPr txBox="1"/>
            <p:nvPr/>
          </p:nvSpPr>
          <p:spPr>
            <a:xfrm>
              <a:off x="4487614" y="4014523"/>
              <a:ext cx="5934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9F90FB-F99D-4749-800E-D8405182F270}"/>
                </a:ext>
              </a:extLst>
            </p:cNvPr>
            <p:cNvSpPr txBox="1"/>
            <p:nvPr/>
          </p:nvSpPr>
          <p:spPr>
            <a:xfrm>
              <a:off x="1317651" y="4792576"/>
              <a:ext cx="612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AED8A65-E373-4FC3-BE7B-30CAA90F8E5E}"/>
                </a:ext>
              </a:extLst>
            </p:cNvPr>
            <p:cNvSpPr txBox="1"/>
            <p:nvPr/>
          </p:nvSpPr>
          <p:spPr>
            <a:xfrm>
              <a:off x="2413818" y="5238637"/>
              <a:ext cx="2897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(group means)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93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When are differences causal?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7DD15-9DAB-4E0F-B83C-47D623D82093}"/>
              </a:ext>
            </a:extLst>
          </p:cNvPr>
          <p:cNvSpPr txBox="1"/>
          <p:nvPr/>
        </p:nvSpPr>
        <p:spPr>
          <a:xfrm>
            <a:off x="690880" y="3429000"/>
            <a:ext cx="682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Does caffeine increase heart rate? </a:t>
            </a:r>
          </a:p>
          <a:p>
            <a:pPr algn="ctr"/>
            <a:endParaRPr lang="en-US" sz="2400" i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Or do people with high stress jobs and  sleep deprivation tend to drink a lot of coffee?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999CD-3E20-4AE8-8E57-B51EAB7B47D7}"/>
              </a:ext>
            </a:extLst>
          </p:cNvPr>
          <p:cNvSpPr txBox="1"/>
          <p:nvPr/>
        </p:nvSpPr>
        <p:spPr>
          <a:xfrm>
            <a:off x="6898640" y="3429000"/>
            <a:ext cx="485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caffeine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heart rate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8F2C3-4B62-4DE3-8453-F0FEA7525352}"/>
              </a:ext>
            </a:extLst>
          </p:cNvPr>
          <p:cNvSpPr txBox="1"/>
          <p:nvPr/>
        </p:nvSpPr>
        <p:spPr>
          <a:xfrm>
            <a:off x="6979920" y="4598550"/>
            <a:ext cx="485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caffeine  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heart rate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E60FF-07ED-4C85-9B0C-ED202CAE1F81}"/>
              </a:ext>
            </a:extLst>
          </p:cNvPr>
          <p:cNvSpPr txBox="1"/>
          <p:nvPr/>
        </p:nvSpPr>
        <p:spPr>
          <a:xfrm>
            <a:off x="6990080" y="5768100"/>
            <a:ext cx="485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 stress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75755-2228-4174-99F8-81C2A8D733B3}"/>
              </a:ext>
            </a:extLst>
          </p:cNvPr>
          <p:cNvCxnSpPr/>
          <p:nvPr/>
        </p:nvCxnSpPr>
        <p:spPr>
          <a:xfrm flipV="1">
            <a:off x="9773920" y="5069840"/>
            <a:ext cx="345440" cy="5384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2F734-4604-430C-AA30-9AC69D039F19}"/>
              </a:ext>
            </a:extLst>
          </p:cNvPr>
          <p:cNvCxnSpPr>
            <a:cxnSpLocks/>
          </p:cNvCxnSpPr>
          <p:nvPr/>
        </p:nvCxnSpPr>
        <p:spPr>
          <a:xfrm flipH="1" flipV="1">
            <a:off x="8696960" y="5080000"/>
            <a:ext cx="609600" cy="5283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AB1F6-8F4D-452A-BD70-5F48EF929968}"/>
              </a:ext>
            </a:extLst>
          </p:cNvPr>
          <p:cNvSpPr txBox="1"/>
          <p:nvPr/>
        </p:nvSpPr>
        <p:spPr>
          <a:xfrm>
            <a:off x="6441440" y="577935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(lurking variable)</a:t>
            </a:r>
          </a:p>
        </p:txBody>
      </p:sp>
    </p:spTree>
    <p:extLst>
      <p:ext uri="{BB962C8B-B14F-4D97-AF65-F5344CB8AC3E}">
        <p14:creationId xmlns:p14="http://schemas.microsoft.com/office/powerpoint/2010/main" val="130644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1140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Batang</vt:lpstr>
      <vt:lpstr>Arial</vt:lpstr>
      <vt:lpstr>Calibri</vt:lpstr>
      <vt:lpstr>Calibri Light</vt:lpstr>
      <vt:lpstr>Cambria Math</vt:lpstr>
      <vt:lpstr>Candara</vt:lpstr>
      <vt:lpstr>Century Gothic</vt:lpstr>
      <vt:lpstr>Courier New</vt:lpstr>
      <vt:lpstr>Euphemia</vt:lpstr>
      <vt:lpstr>Roboto</vt:lpstr>
      <vt:lpstr>Segoe UI Symbol</vt:lpstr>
      <vt:lpstr>Tahoma</vt:lpstr>
      <vt:lpstr>Times New Roman</vt:lpstr>
      <vt:lpstr>Office Theme</vt:lpstr>
      <vt:lpstr>1_Office Theme</vt:lpstr>
      <vt:lpstr>Tests for group equivalence  or “balance”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are differences causal? </vt:lpstr>
      <vt:lpstr>PowerPoint Presentation</vt:lpstr>
      <vt:lpstr>PowerPoint Presentation</vt:lpstr>
      <vt:lpstr>“Happy”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Randomization vs study group equivalence</vt:lpstr>
      <vt:lpstr>“Happy” randomization</vt:lpstr>
      <vt:lpstr>3 valid counterfactuals: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for group equivalence  or “balance”</dc:title>
  <dc:creator>Jesse Lecy</dc:creator>
  <cp:lastModifiedBy>Jesse Lecy</cp:lastModifiedBy>
  <cp:revision>2</cp:revision>
  <dcterms:created xsi:type="dcterms:W3CDTF">2021-10-25T23:22:31Z</dcterms:created>
  <dcterms:modified xsi:type="dcterms:W3CDTF">2021-10-26T01:47:09Z</dcterms:modified>
</cp:coreProperties>
</file>