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 id="262" r:id="rId5"/>
    <p:sldId id="263" r:id="rId6"/>
    <p:sldId id="261" r:id="rId7"/>
    <p:sldId id="265" r:id="rId8"/>
    <p:sldId id="266" r:id="rId9"/>
    <p:sldId id="26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40CFC7-8E0A-41C7-9CAB-E03B39C271C4}"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AEF22-A458-4590-9051-7CEBE629C9F3}" type="slidenum">
              <a:rPr lang="en-US" smtClean="0"/>
              <a:t>‹#›</a:t>
            </a:fld>
            <a:endParaRPr lang="en-US"/>
          </a:p>
        </p:txBody>
      </p:sp>
    </p:spTree>
    <p:extLst>
      <p:ext uri="{BB962C8B-B14F-4D97-AF65-F5344CB8AC3E}">
        <p14:creationId xmlns:p14="http://schemas.microsoft.com/office/powerpoint/2010/main" val="191034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40CFC7-8E0A-41C7-9CAB-E03B39C271C4}"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AEF22-A458-4590-9051-7CEBE629C9F3}" type="slidenum">
              <a:rPr lang="en-US" smtClean="0"/>
              <a:t>‹#›</a:t>
            </a:fld>
            <a:endParaRPr lang="en-US"/>
          </a:p>
        </p:txBody>
      </p:sp>
    </p:spTree>
    <p:extLst>
      <p:ext uri="{BB962C8B-B14F-4D97-AF65-F5344CB8AC3E}">
        <p14:creationId xmlns:p14="http://schemas.microsoft.com/office/powerpoint/2010/main" val="163031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40CFC7-8E0A-41C7-9CAB-E03B39C271C4}"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AEF22-A458-4590-9051-7CEBE629C9F3}" type="slidenum">
              <a:rPr lang="en-US" smtClean="0"/>
              <a:t>‹#›</a:t>
            </a:fld>
            <a:endParaRPr lang="en-US"/>
          </a:p>
        </p:txBody>
      </p:sp>
    </p:spTree>
    <p:extLst>
      <p:ext uri="{BB962C8B-B14F-4D97-AF65-F5344CB8AC3E}">
        <p14:creationId xmlns:p14="http://schemas.microsoft.com/office/powerpoint/2010/main" val="1432531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latin typeface="Century Gothic" panose="020B0502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40CFC7-8E0A-41C7-9CAB-E03B39C271C4}"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AEF22-A458-4590-9051-7CEBE629C9F3}" type="slidenum">
              <a:rPr lang="en-US" smtClean="0"/>
              <a:t>‹#›</a:t>
            </a:fld>
            <a:endParaRPr lang="en-US"/>
          </a:p>
        </p:txBody>
      </p:sp>
    </p:spTree>
    <p:extLst>
      <p:ext uri="{BB962C8B-B14F-4D97-AF65-F5344CB8AC3E}">
        <p14:creationId xmlns:p14="http://schemas.microsoft.com/office/powerpoint/2010/main" val="80034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cap="all" baseline="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40CFC7-8E0A-41C7-9CAB-E03B39C271C4}"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AAEF22-A458-4590-9051-7CEBE629C9F3}" type="slidenum">
              <a:rPr lang="en-US" smtClean="0"/>
              <a:t>‹#›</a:t>
            </a:fld>
            <a:endParaRPr lang="en-US"/>
          </a:p>
        </p:txBody>
      </p:sp>
    </p:spTree>
    <p:extLst>
      <p:ext uri="{BB962C8B-B14F-4D97-AF65-F5344CB8AC3E}">
        <p14:creationId xmlns:p14="http://schemas.microsoft.com/office/powerpoint/2010/main" val="42104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40CFC7-8E0A-41C7-9CAB-E03B39C271C4}"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AEF22-A458-4590-9051-7CEBE629C9F3}" type="slidenum">
              <a:rPr lang="en-US" smtClean="0"/>
              <a:t>‹#›</a:t>
            </a:fld>
            <a:endParaRPr lang="en-US"/>
          </a:p>
        </p:txBody>
      </p:sp>
    </p:spTree>
    <p:extLst>
      <p:ext uri="{BB962C8B-B14F-4D97-AF65-F5344CB8AC3E}">
        <p14:creationId xmlns:p14="http://schemas.microsoft.com/office/powerpoint/2010/main" val="346887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40CFC7-8E0A-41C7-9CAB-E03B39C271C4}" type="datetimeFigureOut">
              <a:rPr lang="en-US" smtClean="0"/>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AEF22-A458-4590-9051-7CEBE629C9F3}" type="slidenum">
              <a:rPr lang="en-US" smtClean="0"/>
              <a:t>‹#›</a:t>
            </a:fld>
            <a:endParaRPr lang="en-US"/>
          </a:p>
        </p:txBody>
      </p:sp>
    </p:spTree>
    <p:extLst>
      <p:ext uri="{BB962C8B-B14F-4D97-AF65-F5344CB8AC3E}">
        <p14:creationId xmlns:p14="http://schemas.microsoft.com/office/powerpoint/2010/main" val="3525199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40CFC7-8E0A-41C7-9CAB-E03B39C271C4}" type="datetimeFigureOut">
              <a:rPr lang="en-US" smtClean="0"/>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AAEF22-A458-4590-9051-7CEBE629C9F3}" type="slidenum">
              <a:rPr lang="en-US" smtClean="0"/>
              <a:t>‹#›</a:t>
            </a:fld>
            <a:endParaRPr lang="en-US"/>
          </a:p>
        </p:txBody>
      </p:sp>
    </p:spTree>
    <p:extLst>
      <p:ext uri="{BB962C8B-B14F-4D97-AF65-F5344CB8AC3E}">
        <p14:creationId xmlns:p14="http://schemas.microsoft.com/office/powerpoint/2010/main" val="3987668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40CFC7-8E0A-41C7-9CAB-E03B39C271C4}" type="datetimeFigureOut">
              <a:rPr lang="en-US" smtClean="0"/>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AAEF22-A458-4590-9051-7CEBE629C9F3}" type="slidenum">
              <a:rPr lang="en-US" smtClean="0"/>
              <a:t>‹#›</a:t>
            </a:fld>
            <a:endParaRPr lang="en-US"/>
          </a:p>
        </p:txBody>
      </p:sp>
    </p:spTree>
    <p:extLst>
      <p:ext uri="{BB962C8B-B14F-4D97-AF65-F5344CB8AC3E}">
        <p14:creationId xmlns:p14="http://schemas.microsoft.com/office/powerpoint/2010/main" val="1919599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40CFC7-8E0A-41C7-9CAB-E03B39C271C4}"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AEF22-A458-4590-9051-7CEBE629C9F3}" type="slidenum">
              <a:rPr lang="en-US" smtClean="0"/>
              <a:t>‹#›</a:t>
            </a:fld>
            <a:endParaRPr lang="en-US"/>
          </a:p>
        </p:txBody>
      </p:sp>
    </p:spTree>
    <p:extLst>
      <p:ext uri="{BB962C8B-B14F-4D97-AF65-F5344CB8AC3E}">
        <p14:creationId xmlns:p14="http://schemas.microsoft.com/office/powerpoint/2010/main" val="243073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40CFC7-8E0A-41C7-9CAB-E03B39C271C4}"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AAEF22-A458-4590-9051-7CEBE629C9F3}" type="slidenum">
              <a:rPr lang="en-US" smtClean="0"/>
              <a:t>‹#›</a:t>
            </a:fld>
            <a:endParaRPr lang="en-US"/>
          </a:p>
        </p:txBody>
      </p:sp>
    </p:spTree>
    <p:extLst>
      <p:ext uri="{BB962C8B-B14F-4D97-AF65-F5344CB8AC3E}">
        <p14:creationId xmlns:p14="http://schemas.microsoft.com/office/powerpoint/2010/main" val="291169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0CFC7-8E0A-41C7-9CAB-E03B39C271C4}" type="datetimeFigureOut">
              <a:rPr lang="en-US" smtClean="0"/>
              <a:t>9/23/2020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AEF22-A458-4590-9051-7CEBE629C9F3}" type="slidenum">
              <a:rPr lang="en-US" smtClean="0"/>
              <a:t>‹#›</a:t>
            </a:fld>
            <a:endParaRPr lang="en-US"/>
          </a:p>
        </p:txBody>
      </p:sp>
    </p:spTree>
    <p:extLst>
      <p:ext uri="{BB962C8B-B14F-4D97-AF65-F5344CB8AC3E}">
        <p14:creationId xmlns:p14="http://schemas.microsoft.com/office/powerpoint/2010/main" val="2169952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1">
              <a:lumMod val="50000"/>
            </a:schemeClr>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rPr>
              <a:t>CSS: </a:t>
            </a:r>
            <a:r>
              <a:rPr lang="en-US" dirty="0"/>
              <a:t>Cascading style sheets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5654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95D8-AE2F-47DB-8392-817EE326914D}"/>
              </a:ext>
            </a:extLst>
          </p:cNvPr>
          <p:cNvSpPr>
            <a:spLocks noGrp="1"/>
          </p:cNvSpPr>
          <p:nvPr>
            <p:ph type="title"/>
          </p:nvPr>
        </p:nvSpPr>
        <p:spPr/>
        <p:txBody>
          <a:bodyPr/>
          <a:lstStyle/>
          <a:p>
            <a:r>
              <a:rPr lang="en-US" dirty="0"/>
              <a:t>Anatomy of an HTML Page</a:t>
            </a:r>
          </a:p>
        </p:txBody>
      </p:sp>
      <p:sp>
        <p:nvSpPr>
          <p:cNvPr id="3" name="Content Placeholder 2">
            <a:extLst>
              <a:ext uri="{FF2B5EF4-FFF2-40B4-BE49-F238E27FC236}">
                <a16:creationId xmlns:a16="http://schemas.microsoft.com/office/drawing/2014/main" id="{D2005337-DE72-4399-87D6-2ED5CBD23E38}"/>
              </a:ext>
            </a:extLst>
          </p:cNvPr>
          <p:cNvSpPr>
            <a:spLocks noGrp="1"/>
          </p:cNvSpPr>
          <p:nvPr>
            <p:ph idx="1"/>
          </p:nvPr>
        </p:nvSpPr>
        <p:spPr/>
        <p:txBody>
          <a:bodyPr/>
          <a:lstStyle/>
          <a:p>
            <a:r>
              <a:rPr lang="en-US" dirty="0"/>
              <a:t>Components: </a:t>
            </a:r>
          </a:p>
          <a:p>
            <a:pPr lvl="1"/>
            <a:r>
              <a:rPr lang="en-US" dirty="0"/>
              <a:t>Head</a:t>
            </a:r>
          </a:p>
          <a:p>
            <a:pPr lvl="1"/>
            <a:r>
              <a:rPr lang="en-US" dirty="0"/>
              <a:t>Header</a:t>
            </a:r>
          </a:p>
          <a:p>
            <a:pPr lvl="1"/>
            <a:r>
              <a:rPr lang="en-US" dirty="0"/>
              <a:t>Body</a:t>
            </a:r>
          </a:p>
          <a:p>
            <a:pPr lvl="1"/>
            <a:r>
              <a:rPr lang="en-US" dirty="0"/>
              <a:t>Footer</a:t>
            </a:r>
          </a:p>
          <a:p>
            <a:r>
              <a:rPr lang="en-US" dirty="0"/>
              <a:t>Templates / Layouts  </a:t>
            </a:r>
          </a:p>
        </p:txBody>
      </p:sp>
      <p:sp>
        <p:nvSpPr>
          <p:cNvPr id="5" name="Rectangle 4">
            <a:extLst>
              <a:ext uri="{FF2B5EF4-FFF2-40B4-BE49-F238E27FC236}">
                <a16:creationId xmlns:a16="http://schemas.microsoft.com/office/drawing/2014/main" id="{2A336B02-DF77-4E6A-88A8-E0E152F9D3BC}"/>
              </a:ext>
            </a:extLst>
          </p:cNvPr>
          <p:cNvSpPr/>
          <p:nvPr/>
        </p:nvSpPr>
        <p:spPr>
          <a:xfrm>
            <a:off x="5763237" y="2231472"/>
            <a:ext cx="5301842" cy="43513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7C26A304-6B73-4F17-983C-1F7A7D8B0280}"/>
              </a:ext>
            </a:extLst>
          </p:cNvPr>
          <p:cNvSpPr/>
          <p:nvPr/>
        </p:nvSpPr>
        <p:spPr>
          <a:xfrm>
            <a:off x="5931017" y="2457974"/>
            <a:ext cx="4882392" cy="42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&lt;head&gt;</a:t>
            </a:r>
          </a:p>
        </p:txBody>
      </p:sp>
      <p:sp>
        <p:nvSpPr>
          <p:cNvPr id="7" name="Rectangle 6">
            <a:extLst>
              <a:ext uri="{FF2B5EF4-FFF2-40B4-BE49-F238E27FC236}">
                <a16:creationId xmlns:a16="http://schemas.microsoft.com/office/drawing/2014/main" id="{760A319C-3570-4D14-BE17-51A0773C73E1}"/>
              </a:ext>
            </a:extLst>
          </p:cNvPr>
          <p:cNvSpPr/>
          <p:nvPr/>
        </p:nvSpPr>
        <p:spPr>
          <a:xfrm>
            <a:off x="5931017" y="3742610"/>
            <a:ext cx="4882392" cy="2232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&lt;body&gt;</a:t>
            </a:r>
          </a:p>
        </p:txBody>
      </p:sp>
      <p:sp>
        <p:nvSpPr>
          <p:cNvPr id="8" name="Rectangle 7">
            <a:extLst>
              <a:ext uri="{FF2B5EF4-FFF2-40B4-BE49-F238E27FC236}">
                <a16:creationId xmlns:a16="http://schemas.microsoft.com/office/drawing/2014/main" id="{AF1A63AC-0092-4DBC-BCCE-91E6ACC0C131}"/>
              </a:ext>
            </a:extLst>
          </p:cNvPr>
          <p:cNvSpPr/>
          <p:nvPr/>
        </p:nvSpPr>
        <p:spPr>
          <a:xfrm>
            <a:off x="5931017" y="6065036"/>
            <a:ext cx="4882392" cy="42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&lt;footer&gt;</a:t>
            </a:r>
          </a:p>
        </p:txBody>
      </p:sp>
      <p:sp>
        <p:nvSpPr>
          <p:cNvPr id="9" name="Rectangle 8">
            <a:extLst>
              <a:ext uri="{FF2B5EF4-FFF2-40B4-BE49-F238E27FC236}">
                <a16:creationId xmlns:a16="http://schemas.microsoft.com/office/drawing/2014/main" id="{52D9030E-15BC-41CF-B662-F866977D9137}"/>
              </a:ext>
            </a:extLst>
          </p:cNvPr>
          <p:cNvSpPr/>
          <p:nvPr/>
        </p:nvSpPr>
        <p:spPr>
          <a:xfrm>
            <a:off x="5931017" y="3128124"/>
            <a:ext cx="4882392" cy="427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&lt;header&gt;</a:t>
            </a:r>
          </a:p>
        </p:txBody>
      </p:sp>
    </p:spTree>
    <p:extLst>
      <p:ext uri="{BB962C8B-B14F-4D97-AF65-F5344CB8AC3E}">
        <p14:creationId xmlns:p14="http://schemas.microsoft.com/office/powerpoint/2010/main" val="135846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289"/>
            <a:ext cx="10515600" cy="1325563"/>
          </a:xfrm>
        </p:spPr>
        <p:txBody>
          <a:bodyPr/>
          <a:lstStyle/>
          <a:p>
            <a:r>
              <a:rPr lang="en-US" dirty="0"/>
              <a:t>Why use </a:t>
            </a:r>
            <a:r>
              <a:rPr lang="en-US" dirty="0">
                <a:solidFill>
                  <a:schemeClr val="accent2">
                    <a:lumMod val="75000"/>
                  </a:schemeClr>
                </a:solidFill>
              </a:rPr>
              <a:t>CSS</a:t>
            </a:r>
            <a:r>
              <a:rPr lang="en-US" dirty="0"/>
              <a:t>? </a:t>
            </a:r>
          </a:p>
        </p:txBody>
      </p:sp>
      <p:sp>
        <p:nvSpPr>
          <p:cNvPr id="3" name="Content Placeholder 2"/>
          <p:cNvSpPr>
            <a:spLocks noGrp="1"/>
          </p:cNvSpPr>
          <p:nvPr>
            <p:ph idx="1"/>
          </p:nvPr>
        </p:nvSpPr>
        <p:spPr>
          <a:xfrm>
            <a:off x="838200" y="1420005"/>
            <a:ext cx="10515600" cy="4351338"/>
          </a:xfrm>
        </p:spPr>
        <p:txBody>
          <a:bodyPr/>
          <a:lstStyle/>
          <a:p>
            <a:r>
              <a:rPr lang="en-US" dirty="0">
                <a:solidFill>
                  <a:schemeClr val="tx1">
                    <a:lumMod val="50000"/>
                    <a:lumOff val="50000"/>
                  </a:schemeClr>
                </a:solidFill>
              </a:rPr>
              <a:t>Separates the task of creating content from packaging content.</a:t>
            </a:r>
          </a:p>
        </p:txBody>
      </p:sp>
      <p:pic>
        <p:nvPicPr>
          <p:cNvPr id="1026" name="Picture 2" descr="https://www.datadreaming.org/img/rmarkdown-themes/cerulea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206871"/>
            <a:ext cx="3005008" cy="27117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datadreaming.org/img/rmarkdown-themes/defaul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8441" y="2206871"/>
            <a:ext cx="3005008" cy="27117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datadreaming.org/img/rmarkdown-themes/prettydoc-architec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8224" y="2206871"/>
            <a:ext cx="3384821" cy="27117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043669" y="4456973"/>
            <a:ext cx="2169376" cy="461665"/>
          </a:xfrm>
          <a:prstGeom prst="rect">
            <a:avLst/>
          </a:prstGeom>
          <a:solidFill>
            <a:schemeClr val="bg1"/>
          </a:solidFill>
        </p:spPr>
        <p:txBody>
          <a:bodyPr wrap="none" rtlCol="0">
            <a:spAutoFit/>
          </a:bodyPr>
          <a:lstStyle/>
          <a:p>
            <a:r>
              <a:rPr lang="en-US" sz="2400" dirty="0">
                <a:solidFill>
                  <a:schemeClr val="accent2">
                    <a:lumMod val="75000"/>
                  </a:schemeClr>
                </a:solidFill>
              </a:rPr>
              <a:t>architect theme</a:t>
            </a:r>
          </a:p>
        </p:txBody>
      </p:sp>
      <p:sp>
        <p:nvSpPr>
          <p:cNvPr id="9" name="TextBox 8"/>
          <p:cNvSpPr txBox="1"/>
          <p:nvPr/>
        </p:nvSpPr>
        <p:spPr>
          <a:xfrm>
            <a:off x="5513751" y="4456974"/>
            <a:ext cx="2171557" cy="461665"/>
          </a:xfrm>
          <a:prstGeom prst="rect">
            <a:avLst/>
          </a:prstGeom>
          <a:solidFill>
            <a:schemeClr val="bg1"/>
          </a:solidFill>
        </p:spPr>
        <p:txBody>
          <a:bodyPr wrap="none" rtlCol="0">
            <a:spAutoFit/>
          </a:bodyPr>
          <a:lstStyle/>
          <a:p>
            <a:r>
              <a:rPr lang="en-US" sz="2400" dirty="0">
                <a:solidFill>
                  <a:schemeClr val="accent2">
                    <a:lumMod val="75000"/>
                  </a:schemeClr>
                </a:solidFill>
              </a:rPr>
              <a:t>readable theme</a:t>
            </a:r>
          </a:p>
        </p:txBody>
      </p:sp>
      <p:sp>
        <p:nvSpPr>
          <p:cNvPr id="10" name="TextBox 9"/>
          <p:cNvSpPr txBox="1"/>
          <p:nvPr/>
        </p:nvSpPr>
        <p:spPr>
          <a:xfrm>
            <a:off x="1896220" y="4456972"/>
            <a:ext cx="2157963" cy="461665"/>
          </a:xfrm>
          <a:prstGeom prst="rect">
            <a:avLst/>
          </a:prstGeom>
          <a:solidFill>
            <a:schemeClr val="bg1"/>
          </a:solidFill>
        </p:spPr>
        <p:txBody>
          <a:bodyPr wrap="none" rtlCol="0">
            <a:spAutoFit/>
          </a:bodyPr>
          <a:lstStyle/>
          <a:p>
            <a:r>
              <a:rPr lang="en-US" sz="2400" dirty="0">
                <a:solidFill>
                  <a:schemeClr val="accent2">
                    <a:lumMod val="75000"/>
                  </a:schemeClr>
                </a:solidFill>
              </a:rPr>
              <a:t>cerulean theme</a:t>
            </a:r>
          </a:p>
        </p:txBody>
      </p:sp>
      <p:sp>
        <p:nvSpPr>
          <p:cNvPr id="6" name="Rectangle 5"/>
          <p:cNvSpPr/>
          <p:nvPr/>
        </p:nvSpPr>
        <p:spPr>
          <a:xfrm>
            <a:off x="955106" y="5095916"/>
            <a:ext cx="6096000" cy="1477328"/>
          </a:xfrm>
          <a:prstGeom prst="rect">
            <a:avLst/>
          </a:prstGeom>
        </p:spPr>
        <p:txBody>
          <a:bodyPr>
            <a:spAutoFit/>
          </a:bodyPr>
          <a:lstStyle/>
          <a:p>
            <a:r>
              <a:rPr lang="en-US" dirty="0"/>
              <a:t>---</a:t>
            </a:r>
          </a:p>
          <a:p>
            <a:r>
              <a:rPr lang="en-US" dirty="0"/>
              <a:t>output:</a:t>
            </a:r>
          </a:p>
          <a:p>
            <a:r>
              <a:rPr lang="en-US" dirty="0"/>
              <a:t>  </a:t>
            </a:r>
            <a:r>
              <a:rPr lang="en-US" dirty="0" err="1"/>
              <a:t>html_document</a:t>
            </a:r>
            <a:r>
              <a:rPr lang="en-US" dirty="0"/>
              <a:t>:</a:t>
            </a:r>
          </a:p>
          <a:p>
            <a:r>
              <a:rPr lang="en-US" dirty="0"/>
              <a:t>    theme: </a:t>
            </a:r>
            <a:r>
              <a:rPr lang="en-US" b="1" dirty="0">
                <a:solidFill>
                  <a:schemeClr val="accent2">
                    <a:lumMod val="75000"/>
                  </a:schemeClr>
                </a:solidFill>
              </a:rPr>
              <a:t>readable</a:t>
            </a:r>
          </a:p>
          <a:p>
            <a:r>
              <a:rPr lang="en-US" dirty="0"/>
              <a:t>---</a:t>
            </a:r>
          </a:p>
        </p:txBody>
      </p:sp>
      <p:sp>
        <p:nvSpPr>
          <p:cNvPr id="7" name="TextBox 6"/>
          <p:cNvSpPr txBox="1"/>
          <p:nvPr/>
        </p:nvSpPr>
        <p:spPr>
          <a:xfrm>
            <a:off x="4119497" y="5494598"/>
            <a:ext cx="4081567" cy="830997"/>
          </a:xfrm>
          <a:prstGeom prst="rect">
            <a:avLst/>
          </a:prstGeom>
          <a:noFill/>
        </p:spPr>
        <p:txBody>
          <a:bodyPr wrap="none" rtlCol="0">
            <a:spAutoFit/>
          </a:bodyPr>
          <a:lstStyle/>
          <a:p>
            <a:r>
              <a:rPr lang="en-US" sz="2400" dirty="0">
                <a:solidFill>
                  <a:schemeClr val="accent1">
                    <a:lumMod val="50000"/>
                  </a:schemeClr>
                </a:solidFill>
                <a:latin typeface="Century Gothic" panose="020B0502020202020204" pitchFamily="34" charset="0"/>
              </a:rPr>
              <a:t>You’ve been using this in </a:t>
            </a:r>
            <a:br>
              <a:rPr lang="en-US" sz="2400" dirty="0">
                <a:solidFill>
                  <a:schemeClr val="accent1">
                    <a:lumMod val="50000"/>
                  </a:schemeClr>
                </a:solidFill>
                <a:latin typeface="Century Gothic" panose="020B0502020202020204" pitchFamily="34" charset="0"/>
              </a:rPr>
            </a:br>
            <a:r>
              <a:rPr lang="en-US" sz="2400" dirty="0">
                <a:solidFill>
                  <a:schemeClr val="accent1">
                    <a:lumMod val="50000"/>
                  </a:schemeClr>
                </a:solidFill>
                <a:latin typeface="Century Gothic" panose="020B0502020202020204" pitchFamily="34" charset="0"/>
              </a:rPr>
              <a:t>RMD documents already !</a:t>
            </a:r>
          </a:p>
        </p:txBody>
      </p:sp>
      <p:cxnSp>
        <p:nvCxnSpPr>
          <p:cNvPr id="11" name="Straight Arrow Connector 10"/>
          <p:cNvCxnSpPr/>
          <p:nvPr/>
        </p:nvCxnSpPr>
        <p:spPr>
          <a:xfrm flipH="1">
            <a:off x="2975201" y="6115371"/>
            <a:ext cx="965032" cy="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50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a:t>
            </a:r>
            <a:r>
              <a:rPr lang="en-US" dirty="0">
                <a:solidFill>
                  <a:schemeClr val="accent2">
                    <a:lumMod val="75000"/>
                  </a:schemeClr>
                </a:solidFill>
              </a:rPr>
              <a:t>STYLE</a:t>
            </a:r>
            <a:r>
              <a:rPr lang="en-US" dirty="0"/>
              <a:t>? </a:t>
            </a:r>
          </a:p>
        </p:txBody>
      </p:sp>
      <p:pic>
        <p:nvPicPr>
          <p:cNvPr id="5" name="Picture 4"/>
          <p:cNvPicPr>
            <a:picLocks noChangeAspect="1"/>
          </p:cNvPicPr>
          <p:nvPr/>
        </p:nvPicPr>
        <p:blipFill>
          <a:blip r:embed="rId2"/>
          <a:stretch>
            <a:fillRect/>
          </a:stretch>
        </p:blipFill>
        <p:spPr>
          <a:xfrm>
            <a:off x="1155421" y="2603669"/>
            <a:ext cx="3736238" cy="1347268"/>
          </a:xfrm>
          <a:prstGeom prst="rect">
            <a:avLst/>
          </a:prstGeom>
        </p:spPr>
      </p:pic>
      <p:sp>
        <p:nvSpPr>
          <p:cNvPr id="6" name="TextBox 5"/>
          <p:cNvSpPr txBox="1"/>
          <p:nvPr/>
        </p:nvSpPr>
        <p:spPr>
          <a:xfrm>
            <a:off x="1020812" y="1847817"/>
            <a:ext cx="4005455" cy="369332"/>
          </a:xfrm>
          <a:prstGeom prst="rect">
            <a:avLst/>
          </a:prstGeom>
          <a:noFill/>
        </p:spPr>
        <p:txBody>
          <a:bodyPr wrap="none" rtlCol="0">
            <a:spAutoFit/>
          </a:bodyPr>
          <a:lstStyle/>
          <a:p>
            <a:r>
              <a:rPr lang="en-US" dirty="0"/>
              <a:t>Graphical User Interface Version of  Style</a:t>
            </a:r>
          </a:p>
        </p:txBody>
      </p:sp>
      <p:sp>
        <p:nvSpPr>
          <p:cNvPr id="7" name="TextBox 6"/>
          <p:cNvSpPr txBox="1"/>
          <p:nvPr/>
        </p:nvSpPr>
        <p:spPr>
          <a:xfrm>
            <a:off x="7038166" y="2400140"/>
            <a:ext cx="3990108" cy="1754326"/>
          </a:xfrm>
          <a:prstGeom prst="rect">
            <a:avLst/>
          </a:prstGeom>
          <a:noFill/>
        </p:spPr>
        <p:txBody>
          <a:bodyPr wrap="square" rtlCol="0">
            <a:spAutoFit/>
          </a:bodyPr>
          <a:lstStyle/>
          <a:p>
            <a:r>
              <a:rPr lang="en-US" b="1" dirty="0">
                <a:solidFill>
                  <a:schemeClr val="bg2">
                    <a:lumMod val="50000"/>
                  </a:schemeClr>
                </a:solidFill>
                <a:latin typeface="Courier New" panose="02070309020205020404" pitchFamily="49" charset="0"/>
                <a:cs typeface="Courier New" panose="02070309020205020404" pitchFamily="49" charset="0"/>
              </a:rPr>
              <a:t>h1{</a:t>
            </a:r>
          </a:p>
          <a:p>
            <a:r>
              <a:rPr lang="en-US" b="1" dirty="0">
                <a:solidFill>
                  <a:schemeClr val="bg2">
                    <a:lumMod val="50000"/>
                  </a:schemeClr>
                </a:solidFill>
                <a:latin typeface="Courier New" panose="02070309020205020404" pitchFamily="49" charset="0"/>
                <a:cs typeface="Courier New" panose="02070309020205020404" pitchFamily="49" charset="0"/>
              </a:rPr>
              <a:t>  font-type: </a:t>
            </a:r>
            <a:r>
              <a:rPr lang="en-US" b="1" dirty="0" err="1">
                <a:solidFill>
                  <a:schemeClr val="bg2">
                    <a:lumMod val="50000"/>
                  </a:schemeClr>
                </a:solidFill>
                <a:latin typeface="Courier New" panose="02070309020205020404" pitchFamily="49" charset="0"/>
                <a:cs typeface="Courier New" panose="02070309020205020404" pitchFamily="49" charset="0"/>
              </a:rPr>
              <a:t>arial</a:t>
            </a:r>
            <a:r>
              <a:rPr lang="en-US" b="1" dirty="0">
                <a:solidFill>
                  <a:schemeClr val="bg2">
                    <a:lumMod val="50000"/>
                  </a:schemeClr>
                </a:solidFill>
                <a:latin typeface="Courier New" panose="02070309020205020404" pitchFamily="49" charset="0"/>
                <a:cs typeface="Courier New" panose="02070309020205020404" pitchFamily="49" charset="0"/>
              </a:rPr>
              <a:t> narrow;</a:t>
            </a:r>
          </a:p>
          <a:p>
            <a:r>
              <a:rPr lang="en-US" b="1" dirty="0">
                <a:solidFill>
                  <a:schemeClr val="bg2">
                    <a:lumMod val="50000"/>
                  </a:schemeClr>
                </a:solidFill>
                <a:latin typeface="Courier New" panose="02070309020205020404" pitchFamily="49" charset="0"/>
                <a:cs typeface="Courier New" panose="02070309020205020404" pitchFamily="49" charset="0"/>
              </a:rPr>
              <a:t>  font-decoration: bold;</a:t>
            </a:r>
          </a:p>
          <a:p>
            <a:r>
              <a:rPr lang="en-US" b="1" dirty="0">
                <a:solidFill>
                  <a:schemeClr val="bg2">
                    <a:lumMod val="50000"/>
                  </a:schemeClr>
                </a:solidFill>
                <a:latin typeface="Courier New" panose="02070309020205020404" pitchFamily="49" charset="0"/>
                <a:cs typeface="Courier New" panose="02070309020205020404" pitchFamily="49" charset="0"/>
              </a:rPr>
              <a:t>  font-size: 18pt;</a:t>
            </a:r>
          </a:p>
          <a:p>
            <a:r>
              <a:rPr lang="en-US" b="1" dirty="0">
                <a:solidFill>
                  <a:schemeClr val="bg2">
                    <a:lumMod val="50000"/>
                  </a:schemeClr>
                </a:solidFill>
                <a:latin typeface="Courier New" panose="02070309020205020404" pitchFamily="49" charset="0"/>
                <a:cs typeface="Courier New" panose="02070309020205020404" pitchFamily="49" charset="0"/>
              </a:rPr>
              <a:t>  color: red;</a:t>
            </a:r>
          </a:p>
          <a:p>
            <a:r>
              <a:rPr lang="en-US" b="1" dirty="0">
                <a:solidFill>
                  <a:schemeClr val="bg2">
                    <a:lumMod val="50000"/>
                  </a:schemeClr>
                </a:solidFill>
                <a:latin typeface="Courier New" panose="02070309020205020404" pitchFamily="49" charset="0"/>
                <a:cs typeface="Courier New" panose="02070309020205020404" pitchFamily="49" charset="0"/>
              </a:rPr>
              <a:t>}</a:t>
            </a:r>
          </a:p>
        </p:txBody>
      </p:sp>
      <p:sp>
        <p:nvSpPr>
          <p:cNvPr id="10" name="TextBox 9"/>
          <p:cNvSpPr txBox="1"/>
          <p:nvPr/>
        </p:nvSpPr>
        <p:spPr>
          <a:xfrm>
            <a:off x="7038166" y="4496535"/>
            <a:ext cx="3990108" cy="1754326"/>
          </a:xfrm>
          <a:prstGeom prst="rect">
            <a:avLst/>
          </a:prstGeom>
          <a:noFill/>
        </p:spPr>
        <p:txBody>
          <a:bodyPr wrap="square" rtlCol="0">
            <a:spAutoFit/>
          </a:bodyPr>
          <a:lstStyle/>
          <a:p>
            <a:r>
              <a:rPr lang="en-US" b="1" dirty="0">
                <a:solidFill>
                  <a:schemeClr val="bg2">
                    <a:lumMod val="50000"/>
                  </a:schemeClr>
                </a:solidFill>
                <a:latin typeface="Courier New" panose="02070309020205020404" pitchFamily="49" charset="0"/>
                <a:cs typeface="Courier New" panose="02070309020205020404" pitchFamily="49" charset="0"/>
              </a:rPr>
              <a:t>body {</a:t>
            </a:r>
          </a:p>
          <a:p>
            <a:r>
              <a:rPr lang="en-US" b="1" dirty="0">
                <a:solidFill>
                  <a:schemeClr val="bg2">
                    <a:lumMod val="50000"/>
                  </a:schemeClr>
                </a:solidFill>
                <a:latin typeface="Courier New" panose="02070309020205020404" pitchFamily="49" charset="0"/>
                <a:cs typeface="Courier New" panose="02070309020205020404" pitchFamily="49" charset="0"/>
              </a:rPr>
              <a:t>  margin-top: 1;</a:t>
            </a:r>
          </a:p>
          <a:p>
            <a:r>
              <a:rPr lang="en-US" b="1" dirty="0">
                <a:solidFill>
                  <a:schemeClr val="bg2">
                    <a:lumMod val="50000"/>
                  </a:schemeClr>
                </a:solidFill>
                <a:latin typeface="Courier New" panose="02070309020205020404" pitchFamily="49" charset="0"/>
                <a:cs typeface="Courier New" panose="02070309020205020404" pitchFamily="49" charset="0"/>
              </a:rPr>
              <a:t>  margin-left: 1.5;</a:t>
            </a:r>
          </a:p>
          <a:p>
            <a:r>
              <a:rPr lang="en-US" b="1" dirty="0">
                <a:solidFill>
                  <a:schemeClr val="bg2">
                    <a:lumMod val="50000"/>
                  </a:schemeClr>
                </a:solidFill>
                <a:latin typeface="Courier New" panose="02070309020205020404" pitchFamily="49" charset="0"/>
                <a:cs typeface="Courier New" panose="02070309020205020404" pitchFamily="49" charset="0"/>
              </a:rPr>
              <a:t>  margin-right: 1.5;</a:t>
            </a:r>
          </a:p>
          <a:p>
            <a:r>
              <a:rPr lang="en-US" b="1" dirty="0">
                <a:solidFill>
                  <a:schemeClr val="bg2">
                    <a:lumMod val="50000"/>
                  </a:schemeClr>
                </a:solidFill>
                <a:latin typeface="Courier New" panose="02070309020205020404" pitchFamily="49" charset="0"/>
                <a:cs typeface="Courier New" panose="02070309020205020404" pitchFamily="49" charset="0"/>
              </a:rPr>
              <a:t>  margin-bottom: 2;</a:t>
            </a:r>
          </a:p>
          <a:p>
            <a:r>
              <a:rPr lang="en-US" b="1" dirty="0">
                <a:solidFill>
                  <a:schemeClr val="bg2">
                    <a:lumMod val="50000"/>
                  </a:schemeClr>
                </a:solidFill>
                <a:latin typeface="Courier New" panose="02070309020205020404" pitchFamily="49" charset="0"/>
                <a:cs typeface="Courier New" panose="02070309020205020404" pitchFamily="49" charset="0"/>
              </a:rPr>
              <a:t>}</a:t>
            </a:r>
          </a:p>
        </p:txBody>
      </p:sp>
      <p:pic>
        <p:nvPicPr>
          <p:cNvPr id="9" name="Picture 8"/>
          <p:cNvPicPr>
            <a:picLocks noChangeAspect="1"/>
          </p:cNvPicPr>
          <p:nvPr/>
        </p:nvPicPr>
        <p:blipFill>
          <a:blip r:embed="rId3"/>
          <a:stretch>
            <a:fillRect/>
          </a:stretch>
        </p:blipFill>
        <p:spPr>
          <a:xfrm>
            <a:off x="1020813" y="4346400"/>
            <a:ext cx="3870846" cy="1755044"/>
          </a:xfrm>
          <a:prstGeom prst="rect">
            <a:avLst/>
          </a:prstGeom>
        </p:spPr>
      </p:pic>
      <p:sp>
        <p:nvSpPr>
          <p:cNvPr id="11" name="TextBox 10"/>
          <p:cNvSpPr txBox="1"/>
          <p:nvPr/>
        </p:nvSpPr>
        <p:spPr>
          <a:xfrm>
            <a:off x="5506639" y="3092637"/>
            <a:ext cx="1178721" cy="369332"/>
          </a:xfrm>
          <a:prstGeom prst="rect">
            <a:avLst/>
          </a:prstGeom>
          <a:noFill/>
        </p:spPr>
        <p:txBody>
          <a:bodyPr wrap="none" rtlCol="0">
            <a:spAutoFit/>
          </a:bodyPr>
          <a:lstStyle/>
          <a:p>
            <a:r>
              <a:rPr lang="en-US" dirty="0">
                <a:solidFill>
                  <a:schemeClr val="accent2">
                    <a:lumMod val="75000"/>
                  </a:schemeClr>
                </a:solidFill>
              </a:rPr>
              <a:t>(text style)</a:t>
            </a:r>
          </a:p>
        </p:txBody>
      </p:sp>
      <p:sp>
        <p:nvSpPr>
          <p:cNvPr id="13" name="TextBox 12"/>
          <p:cNvSpPr txBox="1"/>
          <p:nvPr/>
        </p:nvSpPr>
        <p:spPr>
          <a:xfrm>
            <a:off x="5506638" y="5039256"/>
            <a:ext cx="1270220" cy="369332"/>
          </a:xfrm>
          <a:prstGeom prst="rect">
            <a:avLst/>
          </a:prstGeom>
          <a:noFill/>
        </p:spPr>
        <p:txBody>
          <a:bodyPr wrap="none" rtlCol="0">
            <a:spAutoFit/>
          </a:bodyPr>
          <a:lstStyle/>
          <a:p>
            <a:r>
              <a:rPr lang="en-US" dirty="0">
                <a:solidFill>
                  <a:schemeClr val="accent2">
                    <a:lumMod val="75000"/>
                  </a:schemeClr>
                </a:solidFill>
              </a:rPr>
              <a:t>(page style)</a:t>
            </a:r>
          </a:p>
        </p:txBody>
      </p:sp>
    </p:spTree>
    <p:extLst>
      <p:ext uri="{BB962C8B-B14F-4D97-AF65-F5344CB8AC3E}">
        <p14:creationId xmlns:p14="http://schemas.microsoft.com/office/powerpoint/2010/main" val="266288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pages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574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C5D8-E0A3-4622-B94D-A5DEA549139F}"/>
              </a:ext>
            </a:extLst>
          </p:cNvPr>
          <p:cNvSpPr>
            <a:spLocks noGrp="1"/>
          </p:cNvSpPr>
          <p:nvPr>
            <p:ph type="title"/>
          </p:nvPr>
        </p:nvSpPr>
        <p:spPr/>
        <p:txBody>
          <a:bodyPr/>
          <a:lstStyle/>
          <a:p>
            <a:r>
              <a:rPr lang="en-US" dirty="0"/>
              <a:t>GitHub Page</a:t>
            </a:r>
          </a:p>
        </p:txBody>
      </p:sp>
      <p:sp>
        <p:nvSpPr>
          <p:cNvPr id="3" name="Content Placeholder 2">
            <a:extLst>
              <a:ext uri="{FF2B5EF4-FFF2-40B4-BE49-F238E27FC236}">
                <a16:creationId xmlns:a16="http://schemas.microsoft.com/office/drawing/2014/main" id="{0D46D264-0ED8-4DA8-BFF7-44ECE956A07B}"/>
              </a:ext>
            </a:extLst>
          </p:cNvPr>
          <p:cNvSpPr>
            <a:spLocks noGrp="1"/>
          </p:cNvSpPr>
          <p:nvPr>
            <p:ph idx="1"/>
          </p:nvPr>
        </p:nvSpPr>
        <p:spPr/>
        <p:txBody>
          <a:bodyPr/>
          <a:lstStyle/>
          <a:p>
            <a:r>
              <a:rPr lang="en-US" dirty="0"/>
              <a:t>Activating website options in a project repository </a:t>
            </a:r>
          </a:p>
          <a:p>
            <a:r>
              <a:rPr lang="en-US" dirty="0"/>
              <a:t>Details: </a:t>
            </a:r>
          </a:p>
          <a:p>
            <a:pPr lvl="1"/>
            <a:r>
              <a:rPr lang="en-US" dirty="0"/>
              <a:t>Static </a:t>
            </a:r>
          </a:p>
          <a:p>
            <a:pPr lvl="1"/>
            <a:r>
              <a:rPr lang="en-US" dirty="0"/>
              <a:t>Jekyll site (ruby) </a:t>
            </a:r>
          </a:p>
          <a:p>
            <a:pPr lvl="1"/>
            <a:r>
              <a:rPr lang="en-US" dirty="0"/>
              <a:t>Liquid tags </a:t>
            </a:r>
          </a:p>
          <a:p>
            <a:pPr lvl="1"/>
            <a:r>
              <a:rPr lang="en-US" dirty="0"/>
              <a:t>YAML headers </a:t>
            </a:r>
          </a:p>
          <a:p>
            <a:pPr marL="457200" lvl="1" indent="0">
              <a:buNone/>
            </a:pPr>
            <a:endParaRPr lang="en-US" dirty="0"/>
          </a:p>
        </p:txBody>
      </p:sp>
    </p:spTree>
    <p:extLst>
      <p:ext uri="{BB962C8B-B14F-4D97-AF65-F5344CB8AC3E}">
        <p14:creationId xmlns:p14="http://schemas.microsoft.com/office/powerpoint/2010/main" val="57904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 tags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423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C3F5-0FD0-46AC-96D3-19F86E12DA5F}"/>
              </a:ext>
            </a:extLst>
          </p:cNvPr>
          <p:cNvSpPr>
            <a:spLocks noGrp="1"/>
          </p:cNvSpPr>
          <p:nvPr>
            <p:ph type="title"/>
          </p:nvPr>
        </p:nvSpPr>
        <p:spPr/>
        <p:txBody>
          <a:bodyPr/>
          <a:lstStyle/>
          <a:p>
            <a:r>
              <a:rPr lang="en-US" dirty="0"/>
              <a:t>Generic Variables</a:t>
            </a:r>
          </a:p>
        </p:txBody>
      </p:sp>
      <p:sp>
        <p:nvSpPr>
          <p:cNvPr id="3" name="Content Placeholder 2">
            <a:extLst>
              <a:ext uri="{FF2B5EF4-FFF2-40B4-BE49-F238E27FC236}">
                <a16:creationId xmlns:a16="http://schemas.microsoft.com/office/drawing/2014/main" id="{79F7E692-9680-4F70-A528-0951376F0CB7}"/>
              </a:ext>
            </a:extLst>
          </p:cNvPr>
          <p:cNvSpPr>
            <a:spLocks noGrp="1"/>
          </p:cNvSpPr>
          <p:nvPr>
            <p:ph idx="1"/>
          </p:nvPr>
        </p:nvSpPr>
        <p:spPr/>
        <p:txBody>
          <a:bodyPr>
            <a:normAutofit fontScale="85000" lnSpcReduction="10000"/>
          </a:bodyPr>
          <a:lstStyle/>
          <a:p>
            <a:r>
              <a:rPr lang="en-US" dirty="0"/>
              <a:t>Liquid tags allow you to reference info in your YAML header directly in your page. </a:t>
            </a:r>
          </a:p>
          <a:p>
            <a:pPr marL="0" indent="0">
              <a:buNone/>
            </a:pPr>
            <a:endParaRPr lang="en-US" sz="1700" dirty="0">
              <a:latin typeface="Courier New" panose="02070309020205020404" pitchFamily="49" charset="0"/>
              <a:cs typeface="Courier New" panose="02070309020205020404" pitchFamily="49" charset="0"/>
            </a:endParaRPr>
          </a:p>
          <a:p>
            <a:pPr marL="0" indent="0">
              <a:buNone/>
            </a:pPr>
            <a:r>
              <a:rPr lang="en-US" sz="1700" dirty="0">
                <a:latin typeface="Courier New" panose="02070309020205020404" pitchFamily="49" charset="0"/>
                <a:cs typeface="Courier New" panose="02070309020205020404" pitchFamily="49" charset="0"/>
              </a:rPr>
              <a:t>---</a:t>
            </a:r>
          </a:p>
          <a:p>
            <a:pPr marL="0" indent="0">
              <a:buNone/>
            </a:pPr>
            <a:r>
              <a:rPr lang="en-US" sz="1700" dirty="0" err="1">
                <a:solidFill>
                  <a:schemeClr val="accent2">
                    <a:lumMod val="75000"/>
                  </a:schemeClr>
                </a:solidFill>
                <a:latin typeface="Courier New" panose="02070309020205020404" pitchFamily="49" charset="0"/>
                <a:cs typeface="Courier New" panose="02070309020205020404" pitchFamily="49" charset="0"/>
              </a:rPr>
              <a:t>yellowdig</a:t>
            </a:r>
            <a:r>
              <a:rPr lang="en-US" sz="1700" dirty="0">
                <a:solidFill>
                  <a:schemeClr val="accent2">
                    <a:lumMod val="75000"/>
                  </a:schemeClr>
                </a:solidFill>
                <a:latin typeface="Courier New" panose="02070309020205020404" pitchFamily="49" charset="0"/>
                <a:cs typeface="Courier New" panose="02070309020205020404" pitchFamily="49" charset="0"/>
              </a:rPr>
              <a:t>:  </a:t>
            </a:r>
          </a:p>
          <a:p>
            <a:pPr marL="0" indent="0">
              <a:buNone/>
            </a:pPr>
            <a:r>
              <a:rPr lang="en-US" sz="1700" dirty="0">
                <a:solidFill>
                  <a:schemeClr val="accent2">
                    <a:lumMod val="75000"/>
                  </a:schemeClr>
                </a:solidFill>
                <a:latin typeface="Courier New" panose="02070309020205020404" pitchFamily="49" charset="0"/>
                <a:cs typeface="Courier New" panose="02070309020205020404" pitchFamily="49" charset="0"/>
              </a:rPr>
              <a:t>  post-01: 'Monday, Aug 24th’  </a:t>
            </a:r>
          </a:p>
          <a:p>
            <a:pPr marL="0" indent="0">
              <a:buNone/>
            </a:pPr>
            <a:r>
              <a:rPr lang="en-US" sz="1700" dirty="0">
                <a:latin typeface="Courier New" panose="02070309020205020404" pitchFamily="49" charset="0"/>
                <a:cs typeface="Courier New" panose="02070309020205020404" pitchFamily="49" charset="0"/>
              </a:rPr>
              <a:t>  post-02: 'Monday, Aug 31st'</a:t>
            </a:r>
          </a:p>
          <a:p>
            <a:pPr marL="0" indent="0">
              <a:buNone/>
            </a:pPr>
            <a:r>
              <a:rPr lang="en-US" sz="1700" dirty="0">
                <a:latin typeface="Courier New" panose="02070309020205020404" pitchFamily="49" charset="0"/>
                <a:cs typeface="Courier New" panose="02070309020205020404" pitchFamily="49" charset="0"/>
              </a:rPr>
              <a:t>---</a:t>
            </a:r>
          </a:p>
          <a:p>
            <a:pPr marL="0" indent="0">
              <a:buNone/>
            </a:pPr>
            <a:endParaRPr lang="en-US" sz="1700" dirty="0">
              <a:latin typeface="Courier New" panose="02070309020205020404" pitchFamily="49" charset="0"/>
              <a:cs typeface="Courier New" panose="02070309020205020404" pitchFamily="49" charset="0"/>
            </a:endParaRPr>
          </a:p>
          <a:p>
            <a:pPr marL="0" indent="0">
              <a:buNone/>
            </a:pPr>
            <a:r>
              <a:rPr lang="en-US" sz="1700" dirty="0">
                <a:latin typeface="Courier New" panose="02070309020205020404" pitchFamily="49" charset="0"/>
                <a:cs typeface="Courier New" panose="02070309020205020404" pitchFamily="49" charset="0"/>
              </a:rPr>
              <a:t>## Practice Problem Warmup</a:t>
            </a:r>
          </a:p>
          <a:p>
            <a:pPr marL="0" indent="0">
              <a:buNone/>
            </a:pPr>
            <a:endParaRPr lang="en-US" sz="1700" dirty="0">
              <a:latin typeface="Courier New" panose="02070309020205020404" pitchFamily="49" charset="0"/>
              <a:cs typeface="Courier New" panose="02070309020205020404" pitchFamily="49" charset="0"/>
            </a:endParaRPr>
          </a:p>
          <a:p>
            <a:pPr marL="0" indent="0">
              <a:buNone/>
            </a:pPr>
            <a:r>
              <a:rPr lang="en-US" sz="1700" dirty="0">
                <a:latin typeface="Courier New" panose="02070309020205020404" pitchFamily="49" charset="0"/>
                <a:cs typeface="Courier New" panose="02070309020205020404" pitchFamily="49" charset="0"/>
              </a:rPr>
              <a:t>**Post on </a:t>
            </a:r>
            <a:r>
              <a:rPr lang="en-US" sz="1700" dirty="0">
                <a:solidFill>
                  <a:schemeClr val="accent2">
                    <a:lumMod val="75000"/>
                  </a:schemeClr>
                </a:solidFill>
                <a:latin typeface="Courier New" panose="02070309020205020404" pitchFamily="49" charset="0"/>
                <a:cs typeface="Courier New" panose="02070309020205020404" pitchFamily="49" charset="0"/>
              </a:rPr>
              <a:t>{{page.yellowdig.post-01}}</a:t>
            </a:r>
            <a:r>
              <a:rPr lang="en-US" sz="1700" dirty="0">
                <a:latin typeface="Courier New" panose="02070309020205020404" pitchFamily="49" charset="0"/>
                <a:cs typeface="Courier New" panose="02070309020205020404" pitchFamily="49" charset="0"/>
              </a:rPr>
              <a:t>**</a:t>
            </a:r>
          </a:p>
          <a:p>
            <a:pPr marL="0" indent="0">
              <a:buNone/>
            </a:pPr>
            <a:endParaRPr lang="en-US" sz="1700" dirty="0">
              <a:latin typeface="Courier New" panose="02070309020205020404" pitchFamily="49" charset="0"/>
              <a:cs typeface="Courier New" panose="02070309020205020404" pitchFamily="49" charset="0"/>
            </a:endParaRPr>
          </a:p>
          <a:p>
            <a:pPr marL="0" indent="0">
              <a:buNone/>
            </a:pPr>
            <a:r>
              <a:rPr lang="en-US" sz="1700" dirty="0">
                <a:latin typeface="Courier New" panose="02070309020205020404" pitchFamily="49" charset="0"/>
                <a:cs typeface="Courier New" panose="02070309020205020404" pitchFamily="49" charset="0"/>
              </a:rPr>
              <a:t>Note that these are non-obvious bugs that can EASILY work there way into your code. Once you see the problem, it will seem obvious. But until you see it the code often looks fine and it's unclear why it is not working as expected. </a:t>
            </a:r>
          </a:p>
        </p:txBody>
      </p:sp>
      <p:sp>
        <p:nvSpPr>
          <p:cNvPr id="4" name="TextBox 3">
            <a:extLst>
              <a:ext uri="{FF2B5EF4-FFF2-40B4-BE49-F238E27FC236}">
                <a16:creationId xmlns:a16="http://schemas.microsoft.com/office/drawing/2014/main" id="{7DC71F02-9F43-429E-9C6C-71D25987D7B1}"/>
              </a:ext>
            </a:extLst>
          </p:cNvPr>
          <p:cNvSpPr txBox="1"/>
          <p:nvPr/>
        </p:nvSpPr>
        <p:spPr>
          <a:xfrm>
            <a:off x="5343788" y="2594994"/>
            <a:ext cx="2517997" cy="461665"/>
          </a:xfrm>
          <a:prstGeom prst="rect">
            <a:avLst/>
          </a:prstGeom>
          <a:noFill/>
        </p:spPr>
        <p:txBody>
          <a:bodyPr wrap="none" rtlCol="0">
            <a:spAutoFit/>
          </a:bodyPr>
          <a:lstStyle/>
          <a:p>
            <a:r>
              <a:rPr lang="en-US" sz="2400" dirty="0">
                <a:solidFill>
                  <a:schemeClr val="accent1">
                    <a:lumMod val="50000"/>
                  </a:schemeClr>
                </a:solidFill>
              </a:rPr>
              <a:t>YAML header data</a:t>
            </a:r>
          </a:p>
        </p:txBody>
      </p:sp>
      <p:sp>
        <p:nvSpPr>
          <p:cNvPr id="5" name="TextBox 4">
            <a:extLst>
              <a:ext uri="{FF2B5EF4-FFF2-40B4-BE49-F238E27FC236}">
                <a16:creationId xmlns:a16="http://schemas.microsoft.com/office/drawing/2014/main" id="{A2D6E207-946D-4BA9-A76F-B6833CB4E6FD}"/>
              </a:ext>
            </a:extLst>
          </p:cNvPr>
          <p:cNvSpPr txBox="1"/>
          <p:nvPr/>
        </p:nvSpPr>
        <p:spPr>
          <a:xfrm>
            <a:off x="5588466" y="4263006"/>
            <a:ext cx="4278544" cy="461665"/>
          </a:xfrm>
          <a:prstGeom prst="rect">
            <a:avLst/>
          </a:prstGeom>
          <a:noFill/>
        </p:spPr>
        <p:txBody>
          <a:bodyPr wrap="none" rtlCol="0">
            <a:spAutoFit/>
          </a:bodyPr>
          <a:lstStyle/>
          <a:p>
            <a:r>
              <a:rPr lang="en-US" sz="2400" dirty="0">
                <a:solidFill>
                  <a:schemeClr val="accent1">
                    <a:lumMod val="50000"/>
                  </a:schemeClr>
                </a:solidFill>
              </a:rPr>
              <a:t>Liquid tag referencing YAML field</a:t>
            </a:r>
          </a:p>
        </p:txBody>
      </p:sp>
      <p:cxnSp>
        <p:nvCxnSpPr>
          <p:cNvPr id="7" name="Straight Arrow Connector 6">
            <a:extLst>
              <a:ext uri="{FF2B5EF4-FFF2-40B4-BE49-F238E27FC236}">
                <a16:creationId xmlns:a16="http://schemas.microsoft.com/office/drawing/2014/main" id="{2058BF0D-1C4C-4E1C-9F4D-41B0CDEC318A}"/>
              </a:ext>
            </a:extLst>
          </p:cNvPr>
          <p:cNvCxnSpPr/>
          <p:nvPr/>
        </p:nvCxnSpPr>
        <p:spPr>
          <a:xfrm flipH="1">
            <a:off x="4186106" y="2902591"/>
            <a:ext cx="1015068" cy="268448"/>
          </a:xfrm>
          <a:prstGeom prst="straightConnector1">
            <a:avLst/>
          </a:prstGeom>
          <a:ln w="317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316C189-4B29-4DFE-9E0E-35540A43EA56}"/>
              </a:ext>
            </a:extLst>
          </p:cNvPr>
          <p:cNvCxnSpPr/>
          <p:nvPr/>
        </p:nvCxnSpPr>
        <p:spPr>
          <a:xfrm flipH="1">
            <a:off x="4506457" y="4501440"/>
            <a:ext cx="1015068" cy="268448"/>
          </a:xfrm>
          <a:prstGeom prst="straightConnector1">
            <a:avLst/>
          </a:prstGeom>
          <a:ln w="317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75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07CD-54ED-4356-BEF3-B81D66E2E2EF}"/>
              </a:ext>
            </a:extLst>
          </p:cNvPr>
          <p:cNvSpPr>
            <a:spLocks noGrp="1"/>
          </p:cNvSpPr>
          <p:nvPr>
            <p:ph type="title"/>
          </p:nvPr>
        </p:nvSpPr>
        <p:spPr/>
        <p:txBody>
          <a:bodyPr/>
          <a:lstStyle/>
          <a:p>
            <a:r>
              <a:rPr lang="en-US" dirty="0"/>
              <a:t>Generic Variables</a:t>
            </a:r>
          </a:p>
        </p:txBody>
      </p:sp>
      <p:pic>
        <p:nvPicPr>
          <p:cNvPr id="3" name="Picture 2">
            <a:extLst>
              <a:ext uri="{FF2B5EF4-FFF2-40B4-BE49-F238E27FC236}">
                <a16:creationId xmlns:a16="http://schemas.microsoft.com/office/drawing/2014/main" id="{AB074B48-E886-46E7-9127-F4B4AA704BCB}"/>
              </a:ext>
            </a:extLst>
          </p:cNvPr>
          <p:cNvPicPr>
            <a:picLocks noChangeAspect="1"/>
          </p:cNvPicPr>
          <p:nvPr/>
        </p:nvPicPr>
        <p:blipFill>
          <a:blip r:embed="rId2"/>
          <a:stretch>
            <a:fillRect/>
          </a:stretch>
        </p:blipFill>
        <p:spPr>
          <a:xfrm>
            <a:off x="708057" y="2240221"/>
            <a:ext cx="8181975" cy="3571875"/>
          </a:xfrm>
          <a:prstGeom prst="rect">
            <a:avLst/>
          </a:prstGeom>
        </p:spPr>
      </p:pic>
      <p:sp>
        <p:nvSpPr>
          <p:cNvPr id="5" name="TextBox 4">
            <a:extLst>
              <a:ext uri="{FF2B5EF4-FFF2-40B4-BE49-F238E27FC236}">
                <a16:creationId xmlns:a16="http://schemas.microsoft.com/office/drawing/2014/main" id="{13B1FD10-1E71-4F74-8DCA-C3C0ED80E20C}"/>
              </a:ext>
            </a:extLst>
          </p:cNvPr>
          <p:cNvSpPr txBox="1"/>
          <p:nvPr/>
        </p:nvSpPr>
        <p:spPr>
          <a:xfrm>
            <a:off x="838200" y="1503789"/>
            <a:ext cx="3051476" cy="461665"/>
          </a:xfrm>
          <a:prstGeom prst="rect">
            <a:avLst/>
          </a:prstGeom>
          <a:noFill/>
        </p:spPr>
        <p:txBody>
          <a:bodyPr wrap="none" rtlCol="0">
            <a:spAutoFit/>
          </a:bodyPr>
          <a:lstStyle/>
          <a:p>
            <a:r>
              <a:rPr lang="en-US" sz="2400" dirty="0">
                <a:solidFill>
                  <a:schemeClr val="accent1">
                    <a:lumMod val="50000"/>
                  </a:schemeClr>
                </a:solidFill>
              </a:rPr>
              <a:t>(Rendered HTML Page)</a:t>
            </a:r>
          </a:p>
        </p:txBody>
      </p:sp>
      <p:sp>
        <p:nvSpPr>
          <p:cNvPr id="6" name="TextBox 5">
            <a:extLst>
              <a:ext uri="{FF2B5EF4-FFF2-40B4-BE49-F238E27FC236}">
                <a16:creationId xmlns:a16="http://schemas.microsoft.com/office/drawing/2014/main" id="{02F4BC2A-427C-4C03-95EF-820DCC86B766}"/>
              </a:ext>
            </a:extLst>
          </p:cNvPr>
          <p:cNvSpPr txBox="1"/>
          <p:nvPr/>
        </p:nvSpPr>
        <p:spPr>
          <a:xfrm>
            <a:off x="6194955" y="2829352"/>
            <a:ext cx="5684120" cy="461665"/>
          </a:xfrm>
          <a:prstGeom prst="rect">
            <a:avLst/>
          </a:prstGeom>
          <a:noFill/>
        </p:spPr>
        <p:txBody>
          <a:bodyPr wrap="none" rtlCol="0">
            <a:spAutoFit/>
          </a:bodyPr>
          <a:lstStyle/>
          <a:p>
            <a:r>
              <a:rPr lang="en-US" sz="2400" dirty="0">
                <a:solidFill>
                  <a:schemeClr val="accent1">
                    <a:lumMod val="50000"/>
                  </a:schemeClr>
                </a:solidFill>
              </a:rPr>
              <a:t>Liquid tag replaced with value in YAML table</a:t>
            </a:r>
          </a:p>
        </p:txBody>
      </p:sp>
      <p:cxnSp>
        <p:nvCxnSpPr>
          <p:cNvPr id="7" name="Straight Arrow Connector 6">
            <a:extLst>
              <a:ext uri="{FF2B5EF4-FFF2-40B4-BE49-F238E27FC236}">
                <a16:creationId xmlns:a16="http://schemas.microsoft.com/office/drawing/2014/main" id="{4CAFBCF5-772D-4DA4-8F49-745542AFFF78}"/>
              </a:ext>
            </a:extLst>
          </p:cNvPr>
          <p:cNvCxnSpPr>
            <a:cxnSpLocks/>
            <a:stCxn id="6" idx="1"/>
          </p:cNvCxnSpPr>
          <p:nvPr/>
        </p:nvCxnSpPr>
        <p:spPr>
          <a:xfrm flipH="1">
            <a:off x="3172408" y="3060185"/>
            <a:ext cx="3022547" cy="298835"/>
          </a:xfrm>
          <a:prstGeom prst="straightConnector1">
            <a:avLst/>
          </a:prstGeom>
          <a:ln w="317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55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page basics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242942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2483</TotalTime>
  <Words>291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Century Gothic</vt:lpstr>
      <vt:lpstr>Courier New</vt:lpstr>
      <vt:lpstr>Office Theme</vt:lpstr>
      <vt:lpstr>CSS: Cascading style sheets</vt:lpstr>
      <vt:lpstr>Why use CSS? </vt:lpstr>
      <vt:lpstr>What is a STYLE? </vt:lpstr>
      <vt:lpstr>github pages</vt:lpstr>
      <vt:lpstr>GitHub Page</vt:lpstr>
      <vt:lpstr>liquid tags</vt:lpstr>
      <vt:lpstr>Generic Variables</vt:lpstr>
      <vt:lpstr>Generic Variables</vt:lpstr>
      <vt:lpstr>Html page basics</vt:lpstr>
      <vt:lpstr>Anatomy of an HTML Page</vt:lpstr>
    </vt:vector>
  </TitlesOfParts>
  <Company>Arizona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Lecy</dc:creator>
  <cp:lastModifiedBy>Jesse Lecy</cp:lastModifiedBy>
  <cp:revision>16</cp:revision>
  <dcterms:created xsi:type="dcterms:W3CDTF">2020-02-01T00:08:56Z</dcterms:created>
  <dcterms:modified xsi:type="dcterms:W3CDTF">2020-09-24T01:16:03Z</dcterms:modified>
</cp:coreProperties>
</file>