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8"/>
  </p:notesMasterIdLst>
  <p:handoutMasterIdLst>
    <p:handoutMasterId r:id="rId69"/>
  </p:handoutMasterIdLst>
  <p:sldIdLst>
    <p:sldId id="256" r:id="rId2"/>
    <p:sldId id="340" r:id="rId3"/>
    <p:sldId id="326" r:id="rId4"/>
    <p:sldId id="336" r:id="rId5"/>
    <p:sldId id="441" r:id="rId6"/>
    <p:sldId id="444" r:id="rId7"/>
    <p:sldId id="450" r:id="rId8"/>
    <p:sldId id="448" r:id="rId9"/>
    <p:sldId id="449" r:id="rId10"/>
    <p:sldId id="458" r:id="rId11"/>
    <p:sldId id="445" r:id="rId12"/>
    <p:sldId id="446" r:id="rId13"/>
    <p:sldId id="452" r:id="rId14"/>
    <p:sldId id="451" r:id="rId15"/>
    <p:sldId id="453" r:id="rId16"/>
    <p:sldId id="454" r:id="rId17"/>
    <p:sldId id="456" r:id="rId18"/>
    <p:sldId id="455" r:id="rId19"/>
    <p:sldId id="457" r:id="rId20"/>
    <p:sldId id="366" r:id="rId21"/>
    <p:sldId id="442" r:id="rId22"/>
    <p:sldId id="443" r:id="rId23"/>
    <p:sldId id="435" r:id="rId24"/>
    <p:sldId id="436" r:id="rId25"/>
    <p:sldId id="437" r:id="rId26"/>
    <p:sldId id="438" r:id="rId27"/>
    <p:sldId id="439" r:id="rId28"/>
    <p:sldId id="342" r:id="rId29"/>
    <p:sldId id="328" r:id="rId30"/>
    <p:sldId id="329" r:id="rId31"/>
    <p:sldId id="343" r:id="rId32"/>
    <p:sldId id="344" r:id="rId33"/>
    <p:sldId id="358" r:id="rId34"/>
    <p:sldId id="440" r:id="rId35"/>
    <p:sldId id="360" r:id="rId36"/>
    <p:sldId id="361" r:id="rId37"/>
    <p:sldId id="362" r:id="rId38"/>
    <p:sldId id="363" r:id="rId39"/>
    <p:sldId id="365" r:id="rId40"/>
    <p:sldId id="364" r:id="rId41"/>
    <p:sldId id="385" r:id="rId42"/>
    <p:sldId id="370" r:id="rId43"/>
    <p:sldId id="371" r:id="rId44"/>
    <p:sldId id="372" r:id="rId45"/>
    <p:sldId id="373" r:id="rId46"/>
    <p:sldId id="374" r:id="rId47"/>
    <p:sldId id="375" r:id="rId48"/>
    <p:sldId id="376" r:id="rId49"/>
    <p:sldId id="447" r:id="rId50"/>
    <p:sldId id="378" r:id="rId51"/>
    <p:sldId id="379" r:id="rId52"/>
    <p:sldId id="380" r:id="rId53"/>
    <p:sldId id="381" r:id="rId54"/>
    <p:sldId id="382" r:id="rId55"/>
    <p:sldId id="384" r:id="rId56"/>
    <p:sldId id="322" r:id="rId57"/>
    <p:sldId id="386" r:id="rId58"/>
    <p:sldId id="387" r:id="rId59"/>
    <p:sldId id="389" r:id="rId60"/>
    <p:sldId id="388" r:id="rId61"/>
    <p:sldId id="356" r:id="rId62"/>
    <p:sldId id="392" r:id="rId63"/>
    <p:sldId id="393" r:id="rId64"/>
    <p:sldId id="394" r:id="rId65"/>
    <p:sldId id="391" r:id="rId66"/>
    <p:sldId id="377" r:id="rId67"/>
  </p:sldIdLst>
  <p:sldSz cx="7772400" cy="100584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6C0A"/>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20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53" tIns="48327" rIns="96653" bIns="48327" rtlCol="0"/>
          <a:lstStyle>
            <a:lvl1pPr algn="r">
              <a:defRPr sz="1200"/>
            </a:lvl1pPr>
          </a:lstStyle>
          <a:p>
            <a:fld id="{A33972A0-D2DC-4C5E-947C-999AC4BCA557}" type="datetimeFigureOut">
              <a:rPr lang="en-US" smtClean="0"/>
              <a:t>7/18/2025</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53" tIns="48327" rIns="96653" bIns="48327"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53" tIns="48327" rIns="96653" bIns="48327" rtlCol="0"/>
          <a:lstStyle>
            <a:lvl1pPr algn="r">
              <a:defRPr sz="1200"/>
            </a:lvl1pPr>
          </a:lstStyle>
          <a:p>
            <a:fld id="{FF03C39A-337C-43B7-983D-83172343289F}" type="datetimeFigureOut">
              <a:rPr lang="en-US" smtClean="0"/>
              <a:t>7/18/2025</a:t>
            </a:fld>
            <a:endParaRPr lang="en-US"/>
          </a:p>
        </p:txBody>
      </p:sp>
      <p:sp>
        <p:nvSpPr>
          <p:cNvPr id="4" name="Slide Image Placeholder 3"/>
          <p:cNvSpPr>
            <a:spLocks noGrp="1" noRot="1" noChangeAspect="1"/>
          </p:cNvSpPr>
          <p:nvPr>
            <p:ph type="sldImg" idx="2"/>
          </p:nvPr>
        </p:nvSpPr>
        <p:spPr>
          <a:xfrm>
            <a:off x="3741738" y="547688"/>
            <a:ext cx="2117725" cy="274320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53" tIns="48327" rIns="96653" bIns="4832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53" tIns="48327" rIns="96653" bIns="48327"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experiment there is full control over the treatment variable, and it is the</a:t>
            </a:r>
            <a:r>
              <a:rPr lang="en-US" baseline="0" dirty="0"/>
              <a:t> only thing being manipulated</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a:rPr>
              <a:pPr defTabSz="948507">
                <a:defRPr/>
              </a:pPr>
              <a:t>25</a:t>
            </a:fld>
            <a:endParaRPr lang="en-US">
              <a:solidFill>
                <a:prstClr val="black"/>
              </a:solidFill>
              <a:latin typeface="Calibri"/>
            </a:endParaRPr>
          </a:p>
        </p:txBody>
      </p:sp>
    </p:spTree>
    <p:extLst>
      <p:ext uri="{BB962C8B-B14F-4D97-AF65-F5344CB8AC3E}">
        <p14:creationId xmlns:p14="http://schemas.microsoft.com/office/powerpoint/2010/main" val="283270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Null</a:t>
            </a:r>
            <a:r>
              <a:rPr lang="en-US" baseline="0" dirty="0"/>
              <a:t> case – the treatment has no effect</a:t>
            </a:r>
            <a:endParaRPr lang="en-US" dirty="0"/>
          </a:p>
        </p:txBody>
      </p:sp>
      <p:sp>
        <p:nvSpPr>
          <p:cNvPr id="4" name="Slide Number Placeholder 3"/>
          <p:cNvSpPr>
            <a:spLocks noGrp="1"/>
          </p:cNvSpPr>
          <p:nvPr>
            <p:ph type="sldNum" sz="quarter" idx="10"/>
          </p:nvPr>
        </p:nvSpPr>
        <p:spPr/>
        <p:txBody>
          <a:bodyPr/>
          <a:lstStyle/>
          <a:p>
            <a:pPr defTabSz="948507">
              <a:defRPr/>
            </a:pPr>
            <a:fld id="{6B04E7A7-2784-4B95-8065-71E1282243BA}" type="slidenum">
              <a:rPr lang="en-US">
                <a:solidFill>
                  <a:prstClr val="black"/>
                </a:solidFill>
                <a:latin typeface="Calibri" panose="020F0502020204030204"/>
              </a:rPr>
              <a:pPr defTabSz="948507">
                <a:defRPr/>
              </a:pPr>
              <a:t>26</a:t>
            </a:fld>
            <a:endParaRPr lang="en-US">
              <a:solidFill>
                <a:prstClr val="black"/>
              </a:solidFill>
              <a:latin typeface="Calibri" panose="020F0502020204030204"/>
            </a:endParaRPr>
          </a:p>
        </p:txBody>
      </p:sp>
    </p:spTree>
    <p:extLst>
      <p:ext uri="{BB962C8B-B14F-4D97-AF65-F5344CB8AC3E}">
        <p14:creationId xmlns:p14="http://schemas.microsoft.com/office/powerpoint/2010/main" val="687130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46</a:t>
            </a:fld>
            <a:endParaRPr lang="en-US"/>
          </a:p>
        </p:txBody>
      </p:sp>
    </p:spTree>
    <p:extLst>
      <p:ext uri="{BB962C8B-B14F-4D97-AF65-F5344CB8AC3E}">
        <p14:creationId xmlns:p14="http://schemas.microsoft.com/office/powerpoint/2010/main" val="2349155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47</a:t>
            </a:fld>
            <a:endParaRPr lang="en-US"/>
          </a:p>
        </p:txBody>
      </p:sp>
    </p:spTree>
    <p:extLst>
      <p:ext uri="{BB962C8B-B14F-4D97-AF65-F5344CB8AC3E}">
        <p14:creationId xmlns:p14="http://schemas.microsoft.com/office/powerpoint/2010/main" val="171949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FCEDEAD-CCBF-4162-8267-E117557F738D}" type="slidenum">
              <a:rPr lang="en-US" smtClean="0"/>
              <a:t>48</a:t>
            </a:fld>
            <a:endParaRPr lang="en-US"/>
          </a:p>
        </p:txBody>
      </p:sp>
    </p:spTree>
    <p:extLst>
      <p:ext uri="{BB962C8B-B14F-4D97-AF65-F5344CB8AC3E}">
        <p14:creationId xmlns:p14="http://schemas.microsoft.com/office/powerpoint/2010/main" val="193458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C788286-6892-4692-AC52-70E73709BF5D}" type="datetime1">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2C86E-824C-4B9C-BF87-D06EFC64ABDD}" type="datetime1">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59BCAA-A0B3-47C5-ABF8-0E47BD28C2CA}" type="datetime1">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893">
                <a:latin typeface="Segoe UI Symbol" pitchFamily="34" charset="0"/>
                <a:ea typeface="Segoe UI Symbol"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EE38F263-8F67-4EB6-A377-0FB965046360}" type="datetime1">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3BAF0-9579-42B3-B979-30EFD986705E}" type="slidenum">
              <a:rPr lang="en-US" smtClean="0"/>
              <a:pPr/>
              <a:t>‹#›</a:t>
            </a:fld>
            <a:endParaRPr lang="en-US"/>
          </a:p>
        </p:txBody>
      </p:sp>
    </p:spTree>
    <p:extLst>
      <p:ext uri="{BB962C8B-B14F-4D97-AF65-F5344CB8AC3E}">
        <p14:creationId xmlns:p14="http://schemas.microsoft.com/office/powerpoint/2010/main" val="3902880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DDB279-9B8C-424B-9A9B-DF72EEDBF50F}" type="datetime1">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9BC3A-619E-4F42-8FA5-87D3B7D7E962}" type="datetime1">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2FC73B-49CE-4542-9309-879B990B72A7}" type="datetime1">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2D0F45-D212-4754-9F51-3F736FAC4615}" type="datetime1">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0" name="TextBox 9"/>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13EA23-5213-40B9-BB1C-33A7FE682BFF}" type="datetime1">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CA689-3F5A-4B85-9093-A601E22777B8}" type="datetime1">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787089-1A57-4FAF-BA34-70B97E20CEE5}" type="datetime1">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1E90C7-F1FE-4D5F-AAA3-C2349B32AFE3}" type="datetime1">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p:cNvSpPr txBox="1"/>
          <p:nvPr userDrawn="1"/>
        </p:nvSpPr>
        <p:spPr>
          <a:xfrm>
            <a:off x="2362200" y="125317"/>
            <a:ext cx="4534575"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Interpreting</a:t>
            </a:r>
            <a:r>
              <a:rPr lang="en-US" sz="2400" cap="small" baseline="0" dirty="0">
                <a:solidFill>
                  <a:schemeClr val="bg1">
                    <a:lumMod val="65000"/>
                  </a:schemeClr>
                </a:solidFill>
                <a:latin typeface="Arial" panose="020B0604020202020204" pitchFamily="34" charset="0"/>
                <a:cs typeface="Arial" panose="020B0604020202020204" pitchFamily="34" charset="0"/>
              </a:rPr>
              <a:t> program impact</a:t>
            </a:r>
            <a:endParaRPr lang="en-US" sz="2400" cap="small" dirty="0">
              <a:solidFill>
                <a:schemeClr val="bg1">
                  <a:lumMod val="6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DB6D3295-5BF5-4E09-87B3-EEF71ECAF0D0}" type="datetime1">
              <a:rPr lang="en-US" smtClean="0"/>
              <a:t>7/18/2025</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3.wmf"/><Relationship Id="rId18" Type="http://schemas.openxmlformats.org/officeDocument/2006/relationships/oleObject" Target="../embeddings/oleObject9.bin"/><Relationship Id="rId3" Type="http://schemas.openxmlformats.org/officeDocument/2006/relationships/image" Target="../media/image8.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5.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5.bin"/><Relationship Id="rId19" Type="http://schemas.openxmlformats.org/officeDocument/2006/relationships/image" Target="../media/image16.wmf"/><Relationship Id="rId4" Type="http://schemas.openxmlformats.org/officeDocument/2006/relationships/oleObject" Target="../embeddings/oleObject2.bin"/><Relationship Id="rId9" Type="http://schemas.openxmlformats.org/officeDocument/2006/relationships/image" Target="../media/image11.wmf"/><Relationship Id="rId14"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0.bin"/><Relationship Id="rId1" Type="http://schemas.openxmlformats.org/officeDocument/2006/relationships/slideLayout" Target="../slideLayouts/slideLayout2.xml"/><Relationship Id="rId4" Type="http://schemas.openxmlformats.org/officeDocument/2006/relationships/image" Target="../media/image18.gif"/></Relationships>
</file>

<file path=ppt/slides/_rels/slide45.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12.bin"/><Relationship Id="rId4" Type="http://schemas.openxmlformats.org/officeDocument/2006/relationships/image" Target="../media/image20.wmf"/></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image" Target="../media/image23.emf"/><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 Id="rId9" Type="http://schemas.openxmlformats.org/officeDocument/2006/relationships/image" Target="../media/image26.png"/></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tx1">
                    <a:lumMod val="50000"/>
                    <a:lumOff val="50000"/>
                  </a:schemeClr>
                </a:solidFill>
                <a:cs typeface="Arial" panose="020B0604020202020204" pitchFamily="34" charset="0"/>
              </a:rPr>
              <a:t>interpreting</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accent6">
                    <a:lumMod val="75000"/>
                  </a:schemeClr>
                </a:solidFill>
                <a:latin typeface="Stencil" panose="040409050D0802020404" pitchFamily="82" charset="0"/>
                <a:cs typeface="Arial" panose="020B0604020202020204" pitchFamily="34" charset="0"/>
              </a:rPr>
              <a:t>program</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solidFill>
                  <a:schemeClr val="tx1">
                    <a:lumMod val="50000"/>
                    <a:lumOff val="50000"/>
                  </a:schemeClr>
                </a:solidFill>
                <a:latin typeface="Stencil" panose="040409050D0802020404" pitchFamily="82" charset="0"/>
                <a:cs typeface="Arial" panose="020B0604020202020204" pitchFamily="34" charset="0"/>
              </a:rPr>
              <a:t>impact</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9CA8F3-A568-C3D4-4C11-CD7B7EDF9D4F}"/>
              </a:ext>
            </a:extLst>
          </p:cNvPr>
          <p:cNvSpPr>
            <a:spLocks noGrp="1"/>
          </p:cNvSpPr>
          <p:nvPr>
            <p:ph type="sldNum" sz="quarter" idx="12"/>
          </p:nvPr>
        </p:nvSpPr>
        <p:spPr/>
        <p:txBody>
          <a:bodyPr/>
          <a:lstStyle/>
          <a:p>
            <a:fld id="{8A2A4A19-B384-42F8-8C0D-94C30AAB39F2}" type="slidenum">
              <a:rPr lang="en-US" smtClean="0"/>
              <a:pPr/>
              <a:t>10</a:t>
            </a:fld>
            <a:endParaRPr lang="en-US"/>
          </a:p>
        </p:txBody>
      </p:sp>
      <p:sp>
        <p:nvSpPr>
          <p:cNvPr id="4" name="TextBox 3">
            <a:extLst>
              <a:ext uri="{FF2B5EF4-FFF2-40B4-BE49-F238E27FC236}">
                <a16:creationId xmlns:a16="http://schemas.microsoft.com/office/drawing/2014/main" id="{FB03E56C-091A-A908-B10D-5A3DD05F8BCC}"/>
              </a:ext>
            </a:extLst>
          </p:cNvPr>
          <p:cNvSpPr txBox="1"/>
          <p:nvPr/>
        </p:nvSpPr>
        <p:spPr>
          <a:xfrm>
            <a:off x="728506" y="1066800"/>
            <a:ext cx="7196294" cy="8725466"/>
          </a:xfrm>
          <a:prstGeom prst="rect">
            <a:avLst/>
          </a:prstGeom>
          <a:noFill/>
        </p:spPr>
        <p:txBody>
          <a:bodyPr wrap="square">
            <a:spAutoFit/>
          </a:bodyPr>
          <a:lstStyle/>
          <a:p>
            <a:endParaRPr lang="en-US" sz="1100" dirty="0">
              <a:latin typeface="Aptos Mono" panose="020B0009020202020204" pitchFamily="49" charset="0"/>
            </a:endParaRPr>
          </a:p>
          <a:p>
            <a:r>
              <a:rPr lang="en-US" sz="1100" dirty="0" err="1">
                <a:latin typeface="Aptos Mono" panose="020B0009020202020204" pitchFamily="49" charset="0"/>
              </a:rPr>
              <a:t>rep_samp</a:t>
            </a:r>
            <a:r>
              <a:rPr lang="en-US" sz="1100" dirty="0">
                <a:latin typeface="Aptos Mono" panose="020B0009020202020204" pitchFamily="49" charset="0"/>
              </a:rPr>
              <a:t> &lt;- function( N=3 ){</a:t>
            </a:r>
          </a:p>
          <a:p>
            <a:r>
              <a:rPr lang="en-US" sz="1100" dirty="0">
                <a:latin typeface="Aptos Mono" panose="020B0009020202020204" pitchFamily="49" charset="0"/>
              </a:rPr>
              <a:t>  res &lt;- NULL</a:t>
            </a:r>
          </a:p>
          <a:p>
            <a:r>
              <a:rPr lang="en-US" sz="1100" dirty="0">
                <a:latin typeface="Aptos Mono" panose="020B0009020202020204" pitchFamily="49" charset="0"/>
              </a:rPr>
              <a:t>  for( </a:t>
            </a:r>
            <a:r>
              <a:rPr lang="en-US" sz="1100" dirty="0" err="1">
                <a:latin typeface="Aptos Mono" panose="020B0009020202020204" pitchFamily="49" charset="0"/>
              </a:rPr>
              <a:t>i</a:t>
            </a:r>
            <a:r>
              <a:rPr lang="en-US" sz="1100" dirty="0">
                <a:latin typeface="Aptos Mono" panose="020B0009020202020204" pitchFamily="49" charset="0"/>
              </a:rPr>
              <a:t> in 1:10000 ){</a:t>
            </a:r>
          </a:p>
          <a:p>
            <a:r>
              <a:rPr lang="en-US" sz="1100" dirty="0">
                <a:latin typeface="Aptos Mono" panose="020B0009020202020204" pitchFamily="49" charset="0"/>
              </a:rPr>
              <a:t>    res[</a:t>
            </a:r>
            <a:r>
              <a:rPr lang="en-US" sz="1100" dirty="0" err="1">
                <a:latin typeface="Aptos Mono" panose="020B0009020202020204" pitchFamily="49" charset="0"/>
              </a:rPr>
              <a:t>i</a:t>
            </a:r>
            <a:r>
              <a:rPr lang="en-US" sz="1100" dirty="0">
                <a:latin typeface="Aptos Mono" panose="020B0009020202020204" pitchFamily="49" charset="0"/>
              </a:rPr>
              <a:t>] &lt;- </a:t>
            </a:r>
            <a:br>
              <a:rPr lang="en-US" sz="1100" dirty="0">
                <a:latin typeface="Aptos Mono" panose="020B0009020202020204" pitchFamily="49" charset="0"/>
              </a:rPr>
            </a:br>
            <a:r>
              <a:rPr lang="en-US" sz="1100" dirty="0">
                <a:latin typeface="Aptos Mono" panose="020B0009020202020204" pitchFamily="49" charset="0"/>
              </a:rPr>
              <a:t>      sample( c(1500,1500,1100,1500), size=N, replace=T )  |&gt; </a:t>
            </a:r>
            <a:br>
              <a:rPr lang="en-US" sz="1100" dirty="0">
                <a:latin typeface="Aptos Mono" panose="020B0009020202020204" pitchFamily="49" charset="0"/>
              </a:rPr>
            </a:br>
            <a:r>
              <a:rPr lang="en-US" sz="1100" dirty="0">
                <a:latin typeface="Aptos Mono" panose="020B0009020202020204" pitchFamily="49" charset="0"/>
              </a:rPr>
              <a:t>      mean() |&gt; round(0)</a:t>
            </a:r>
          </a:p>
          <a:p>
            <a:r>
              <a:rPr lang="en-US" sz="1100" dirty="0">
                <a:latin typeface="Aptos Mono" panose="020B0009020202020204" pitchFamily="49" charset="0"/>
              </a:rPr>
              <a:t>  }</a:t>
            </a:r>
          </a:p>
          <a:p>
            <a:r>
              <a:rPr lang="en-US" sz="1100" dirty="0">
                <a:latin typeface="Aptos Mono" panose="020B0009020202020204" pitchFamily="49" charset="0"/>
              </a:rPr>
              <a:t>  return( res )</a:t>
            </a:r>
          </a:p>
          <a:p>
            <a:r>
              <a:rPr lang="en-US" sz="1100" dirty="0">
                <a:latin typeface="Aptos Mono" panose="020B0009020202020204" pitchFamily="49" charset="0"/>
              </a:rPr>
              <a:t>}</a:t>
            </a:r>
          </a:p>
          <a:p>
            <a:endParaRPr lang="en-US" sz="1100" dirty="0">
              <a:latin typeface="Aptos Mono" panose="020B0009020202020204" pitchFamily="49" charset="0"/>
            </a:endParaRPr>
          </a:p>
          <a:p>
            <a:endParaRPr lang="en-US" sz="1100" dirty="0">
              <a:latin typeface="Aptos Mono" panose="020B0009020202020204" pitchFamily="49" charset="0"/>
            </a:endParaRPr>
          </a:p>
          <a:p>
            <a:r>
              <a:rPr lang="en-US" sz="1100" dirty="0">
                <a:latin typeface="Aptos Mono" panose="020B0009020202020204" pitchFamily="49" charset="0"/>
              </a:rPr>
              <a:t>par( </a:t>
            </a:r>
            <a:r>
              <a:rPr lang="en-US" sz="1100" dirty="0" err="1">
                <a:latin typeface="Aptos Mono" panose="020B0009020202020204" pitchFamily="49" charset="0"/>
              </a:rPr>
              <a:t>mfrow</a:t>
            </a:r>
            <a:r>
              <a:rPr lang="en-US" sz="1100" dirty="0">
                <a:latin typeface="Aptos Mono" panose="020B0009020202020204" pitchFamily="49" charset="0"/>
              </a:rPr>
              <a:t>=c(4,3) )</a:t>
            </a:r>
          </a:p>
          <a:p>
            <a:endParaRPr lang="en-US" sz="1100" dirty="0">
              <a:latin typeface="Aptos Mono" panose="020B0009020202020204" pitchFamily="49" charset="0"/>
            </a:endParaRP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1 )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1",cex.main=2,cex.names=1.5,las=2,col.axis="gray40")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2 )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2",cex.main=2,cex.names=1.5,las=2,,col.axis="gray40")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3 )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3",cex.main=2,cex.names=1.5,las=2,,col.axis="gray40")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4 )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4",cex.main=2,cex.names=1.5,las=2,,col.axis="gray40")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5 )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5",cex.main=2,cex.names=1.5,las=2,,col.axis="gray40")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6 )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6",cex.main=2,cex.names=1.5,las=2,,col.axis="gray40")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( 25 )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25",cex.main=2,cex.names=1.5,las=2,,col.axis="gray40")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( 50 )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50",cex.main=2,cex.names=1.5,las=2,,col.axis="gray40")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( 100)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100",cex.main=2,cex.names=1.5,las=2,,col.axis="gray40")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( 1000)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1,000",cex.main=2,cex.names=1.5,las=2,,col.axis="gray40")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( 10000)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10,000",cex.main=2,cex.names=1.5,las=2,,col.axis="gray40")</a:t>
            </a:r>
          </a:p>
          <a:p>
            <a:r>
              <a:rPr lang="en-US" sz="1100" dirty="0">
                <a:latin typeface="Aptos Mono" panose="020B0009020202020204" pitchFamily="49" charset="0"/>
              </a:rPr>
              <a:t>table( </a:t>
            </a:r>
            <a:r>
              <a:rPr lang="en-US" sz="1100" dirty="0" err="1">
                <a:latin typeface="Aptos Mono" panose="020B0009020202020204" pitchFamily="49" charset="0"/>
              </a:rPr>
              <a:t>rep_samp</a:t>
            </a:r>
            <a:r>
              <a:rPr lang="en-US" sz="1100" dirty="0">
                <a:latin typeface="Aptos Mono" panose="020B0009020202020204" pitchFamily="49" charset="0"/>
              </a:rPr>
              <a:t>( 100000) ) |&gt; </a:t>
            </a:r>
            <a:r>
              <a:rPr lang="en-US" sz="1100" dirty="0" err="1">
                <a:latin typeface="Aptos Mono" panose="020B0009020202020204" pitchFamily="49" charset="0"/>
              </a:rPr>
              <a:t>prop.table</a:t>
            </a:r>
            <a:r>
              <a:rPr lang="en-US" sz="1100" dirty="0">
                <a:latin typeface="Aptos Mono" panose="020B0009020202020204" pitchFamily="49" charset="0"/>
              </a:rPr>
              <a:t>() |&gt; </a:t>
            </a:r>
            <a:r>
              <a:rPr lang="en-US" sz="1100" dirty="0" err="1">
                <a:latin typeface="Aptos Mono" panose="020B0009020202020204" pitchFamily="49" charset="0"/>
              </a:rPr>
              <a:t>barplot</a:t>
            </a:r>
            <a:r>
              <a:rPr lang="en-US" sz="1100" dirty="0">
                <a:latin typeface="Aptos Mono" panose="020B0009020202020204" pitchFamily="49" charset="0"/>
              </a:rPr>
              <a:t>(col="</a:t>
            </a:r>
            <a:r>
              <a:rPr lang="en-US" sz="1100" dirty="0" err="1">
                <a:latin typeface="Aptos Mono" panose="020B0009020202020204" pitchFamily="49" charset="0"/>
              </a:rPr>
              <a:t>steelblue</a:t>
            </a:r>
            <a:r>
              <a:rPr lang="en-US" sz="1100" dirty="0">
                <a:latin typeface="Aptos Mono" panose="020B0009020202020204" pitchFamily="49" charset="0"/>
              </a:rPr>
              <a:t>",</a:t>
            </a:r>
            <a:r>
              <a:rPr lang="en-US" sz="1100" dirty="0" err="1">
                <a:latin typeface="Aptos Mono" panose="020B0009020202020204" pitchFamily="49" charset="0"/>
              </a:rPr>
              <a:t>yaxt</a:t>
            </a:r>
            <a:r>
              <a:rPr lang="en-US" sz="1100" dirty="0">
                <a:latin typeface="Aptos Mono" panose="020B0009020202020204" pitchFamily="49" charset="0"/>
              </a:rPr>
              <a:t>="</a:t>
            </a:r>
            <a:r>
              <a:rPr lang="en-US" sz="1100" dirty="0" err="1">
                <a:latin typeface="Aptos Mono" panose="020B0009020202020204" pitchFamily="49" charset="0"/>
              </a:rPr>
              <a:t>n",main</a:t>
            </a:r>
            <a:r>
              <a:rPr lang="en-US" sz="1100" dirty="0">
                <a:latin typeface="Aptos Mono" panose="020B0009020202020204" pitchFamily="49" charset="0"/>
              </a:rPr>
              <a:t>="ROUNDS OF PLAY: 100,000",cex.main=2,cex.names=1.5,las=2,,col.axis="gray40")</a:t>
            </a:r>
          </a:p>
          <a:p>
            <a:endParaRPr lang="en-US" sz="1100" dirty="0">
              <a:latin typeface="Aptos Mono" panose="020B0009020202020204" pitchFamily="49" charset="0"/>
            </a:endParaRPr>
          </a:p>
        </p:txBody>
      </p:sp>
    </p:spTree>
    <p:extLst>
      <p:ext uri="{BB962C8B-B14F-4D97-AF65-F5344CB8AC3E}">
        <p14:creationId xmlns:p14="http://schemas.microsoft.com/office/powerpoint/2010/main" val="1542210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p:cNvSpPr txBox="1"/>
          <p:nvPr/>
        </p:nvSpPr>
        <p:spPr>
          <a:xfrm>
            <a:off x="1535783" y="3970836"/>
            <a:ext cx="5448240" cy="267765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baseline="0" dirty="0">
                <a:solidFill>
                  <a:schemeClr val="accent6">
                    <a:lumMod val="75000"/>
                  </a:schemeClr>
                </a:solidFill>
                <a:latin typeface="Arial" panose="020B0604020202020204" pitchFamily="34" charset="0"/>
                <a:cs typeface="Arial" panose="020B0604020202020204" pitchFamily="34" charset="0"/>
              </a:rPr>
              <a:t>$2,500</a:t>
            </a:r>
            <a:endPar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cs typeface="Arial" panose="020B0604020202020204" pitchFamily="34" charset="0"/>
            </a:endParaRPr>
          </a:p>
        </p:txBody>
      </p:sp>
      <p:sp>
        <p:nvSpPr>
          <p:cNvPr id="24" name="Rectangle 23"/>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8" name="Straight Connector 7"/>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4114800" y="701437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p:cNvSpPr txBox="1"/>
          <p:nvPr/>
        </p:nvSpPr>
        <p:spPr>
          <a:xfrm>
            <a:off x="418158" y="7211219"/>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p:cNvSpPr txBox="1"/>
          <p:nvPr/>
        </p:nvSpPr>
        <p:spPr>
          <a:xfrm>
            <a:off x="6096000" y="7365107"/>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sp>
        <p:nvSpPr>
          <p:cNvPr id="18" name="TextBox 17"/>
          <p:cNvSpPr txBox="1"/>
          <p:nvPr/>
        </p:nvSpPr>
        <p:spPr>
          <a:xfrm>
            <a:off x="372351" y="8643942"/>
            <a:ext cx="1679226" cy="1015663"/>
          </a:xfrm>
          <a:prstGeom prst="rect">
            <a:avLst/>
          </a:prstGeom>
          <a:noFill/>
        </p:spPr>
        <p:txBody>
          <a:bodyPr wrap="square" rtlCol="0">
            <a:spAutoFit/>
          </a:bodyPr>
          <a:lstStyle/>
          <a:p>
            <a:pPr algn="ctr"/>
            <a:r>
              <a:rPr lang="en-US" sz="2000" dirty="0">
                <a:solidFill>
                  <a:schemeClr val="tx1">
                    <a:lumMod val="50000"/>
                    <a:lumOff val="50000"/>
                  </a:schemeClr>
                </a:solidFill>
              </a:rPr>
              <a:t>1 in 4 chance of losing money</a:t>
            </a:r>
          </a:p>
        </p:txBody>
      </p:sp>
      <p:sp>
        <p:nvSpPr>
          <p:cNvPr id="19" name="TextBox 18"/>
          <p:cNvSpPr txBox="1"/>
          <p:nvPr/>
        </p:nvSpPr>
        <p:spPr>
          <a:xfrm>
            <a:off x="5866458" y="8643941"/>
            <a:ext cx="1679226" cy="1015663"/>
          </a:xfrm>
          <a:prstGeom prst="rect">
            <a:avLst/>
          </a:prstGeom>
          <a:noFill/>
        </p:spPr>
        <p:txBody>
          <a:bodyPr wrap="square" rtlCol="0">
            <a:spAutoFit/>
          </a:bodyPr>
          <a:lstStyle/>
          <a:p>
            <a:pPr algn="ctr"/>
            <a:r>
              <a:rPr lang="en-US" sz="2000" dirty="0">
                <a:solidFill>
                  <a:schemeClr val="tx1">
                    <a:lumMod val="50000"/>
                    <a:lumOff val="50000"/>
                  </a:schemeClr>
                </a:solidFill>
              </a:rPr>
              <a:t>3 in 4 chances of winning money</a:t>
            </a:r>
          </a:p>
        </p:txBody>
      </p:sp>
      <p:sp>
        <p:nvSpPr>
          <p:cNvPr id="2" name="TextBox 1">
            <a:extLst>
              <a:ext uri="{FF2B5EF4-FFF2-40B4-BE49-F238E27FC236}">
                <a16:creationId xmlns:a16="http://schemas.microsoft.com/office/drawing/2014/main" id="{CA4A48C8-1964-CFEB-EC81-1FC5AA2DEC5D}"/>
              </a:ext>
            </a:extLst>
          </p:cNvPr>
          <p:cNvSpPr txBox="1"/>
          <p:nvPr/>
        </p:nvSpPr>
        <p:spPr>
          <a:xfrm>
            <a:off x="3353025" y="7734439"/>
            <a:ext cx="1679226" cy="707886"/>
          </a:xfrm>
          <a:prstGeom prst="rect">
            <a:avLst/>
          </a:prstGeom>
          <a:noFill/>
        </p:spPr>
        <p:txBody>
          <a:bodyPr wrap="square" rtlCol="0">
            <a:spAutoFit/>
          </a:bodyPr>
          <a:lstStyle/>
          <a:p>
            <a:pPr algn="ctr"/>
            <a:r>
              <a:rPr lang="en-US" sz="2000" dirty="0">
                <a:solidFill>
                  <a:srgbClr val="E46C0A"/>
                </a:solidFill>
              </a:rPr>
              <a:t>expected</a:t>
            </a:r>
          </a:p>
          <a:p>
            <a:pPr algn="ctr"/>
            <a:r>
              <a:rPr lang="en-US" sz="2000" dirty="0">
                <a:solidFill>
                  <a:srgbClr val="E46C0A"/>
                </a:solidFill>
              </a:rPr>
              <a:t>value</a:t>
            </a:r>
          </a:p>
        </p:txBody>
      </p:sp>
      <p:cxnSp>
        <p:nvCxnSpPr>
          <p:cNvPr id="3" name="Straight Arrow Connector 2">
            <a:extLst>
              <a:ext uri="{FF2B5EF4-FFF2-40B4-BE49-F238E27FC236}">
                <a16:creationId xmlns:a16="http://schemas.microsoft.com/office/drawing/2014/main" id="{9D920764-602C-AEC2-D558-538036A275D2}"/>
              </a:ext>
            </a:extLst>
          </p:cNvPr>
          <p:cNvCxnSpPr>
            <a:cxnSpLocks/>
          </p:cNvCxnSpPr>
          <p:nvPr/>
        </p:nvCxnSpPr>
        <p:spPr>
          <a:xfrm flipV="1">
            <a:off x="4211888" y="7365107"/>
            <a:ext cx="0" cy="369332"/>
          </a:xfrm>
          <a:prstGeom prst="straightConnector1">
            <a:avLst/>
          </a:prstGeom>
          <a:ln w="34925">
            <a:solidFill>
              <a:srgbClr val="E46C0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8976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1538883"/>
          </a:xfrm>
          <a:prstGeom prst="rect">
            <a:avLst/>
          </a:prstGeom>
          <a:noFill/>
        </p:spPr>
        <p:txBody>
          <a:bodyPr wrap="square" rtlCol="0">
            <a:spAutoFit/>
          </a:bodyPr>
          <a:lstStyle/>
          <a:p>
            <a:pPr algn="ctr"/>
            <a:r>
              <a:rPr lang="en-US" sz="2000" dirty="0">
                <a:solidFill>
                  <a:srgbClr val="E46C0A"/>
                </a:solidFill>
                <a:latin typeface="Arial" panose="020B0604020202020204" pitchFamily="34" charset="0"/>
                <a:cs typeface="Arial" panose="020B0604020202020204" pitchFamily="34" charset="0"/>
              </a:rPr>
              <a:t>100% chance of positive return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sp>
        <p:nvSpPr>
          <p:cNvPr id="22" name="TextBox 21"/>
          <p:cNvSpPr txBox="1"/>
          <p:nvPr/>
        </p:nvSpPr>
        <p:spPr>
          <a:xfrm>
            <a:off x="1009650" y="7036475"/>
            <a:ext cx="5448240"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E46C0A"/>
                </a:solidFill>
                <a:latin typeface="Arial" panose="020B0604020202020204" pitchFamily="34" charset="0"/>
                <a:cs typeface="Arial" panose="020B0604020202020204" pitchFamily="34" charset="0"/>
              </a:rPr>
              <a:t>75% chance of a positive return</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rgbClr val="E46C0A"/>
                </a:solidFill>
                <a:latin typeface="Arial" panose="020B0604020202020204" pitchFamily="34" charset="0"/>
                <a:cs typeface="Arial" panose="020B0604020202020204" pitchFamily="34" charset="0"/>
              </a:rPr>
              <a:t>$2,500</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175381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AB78A-C3B2-3238-DADC-1E33A6FA6EA5}"/>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A40FB4E3-3594-8E92-F886-6A5B12A1A05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1B9EDE86-9AE5-2459-D93E-599BD2CEDB0B}"/>
              </a:ext>
            </a:extLst>
          </p:cNvPr>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a:extLst>
              <a:ext uri="{FF2B5EF4-FFF2-40B4-BE49-F238E27FC236}">
                <a16:creationId xmlns:a16="http://schemas.microsoft.com/office/drawing/2014/main" id="{F81F7575-20FF-CEF3-5E8C-8164019465A9}"/>
              </a:ext>
            </a:extLst>
          </p:cNvPr>
          <p:cNvSpPr txBox="1"/>
          <p:nvPr/>
        </p:nvSpPr>
        <p:spPr>
          <a:xfrm>
            <a:off x="-457200" y="4648200"/>
            <a:ext cx="5448240" cy="1538883"/>
          </a:xfrm>
          <a:prstGeom prst="rect">
            <a:avLst/>
          </a:prstGeom>
          <a:noFill/>
        </p:spPr>
        <p:txBody>
          <a:bodyPr wrap="square" rtlCol="0">
            <a:spAutoFit/>
          </a:bodyPr>
          <a:lstStyle/>
          <a:p>
            <a:pPr algn="ctr"/>
            <a:r>
              <a:rPr lang="en-US" sz="2000" dirty="0">
                <a:solidFill>
                  <a:srgbClr val="E46C0A"/>
                </a:solidFill>
                <a:latin typeface="Arial" panose="020B0604020202020204" pitchFamily="34" charset="0"/>
                <a:cs typeface="Arial" panose="020B0604020202020204" pitchFamily="34" charset="0"/>
              </a:rPr>
              <a:t>100% chance of positive return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sp>
        <p:nvSpPr>
          <p:cNvPr id="22" name="TextBox 21">
            <a:extLst>
              <a:ext uri="{FF2B5EF4-FFF2-40B4-BE49-F238E27FC236}">
                <a16:creationId xmlns:a16="http://schemas.microsoft.com/office/drawing/2014/main" id="{6147A54B-B1B6-A910-21E5-C4E61B075F98}"/>
              </a:ext>
            </a:extLst>
          </p:cNvPr>
          <p:cNvSpPr txBox="1"/>
          <p:nvPr/>
        </p:nvSpPr>
        <p:spPr>
          <a:xfrm>
            <a:off x="-457200" y="7924800"/>
            <a:ext cx="5448240" cy="153888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E46C0A"/>
                </a:solidFill>
                <a:latin typeface="Arial" panose="020B0604020202020204" pitchFamily="34" charset="0"/>
                <a:cs typeface="Arial" panose="020B0604020202020204" pitchFamily="34" charset="0"/>
              </a:rPr>
              <a:t>75% chance of a positive return</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baseline="0" dirty="0">
                <a:solidFill>
                  <a:srgbClr val="E46C0A"/>
                </a:solidFill>
                <a:latin typeface="Arial" panose="020B0604020202020204" pitchFamily="34" charset="0"/>
                <a:cs typeface="Arial" panose="020B0604020202020204" pitchFamily="34" charset="0"/>
              </a:rPr>
              <a:t>$2,500</a:t>
            </a:r>
            <a:endParaRPr kumimoji="0" lang="en-US" sz="2000" b="1" i="0" u="none" strike="noStrike" kern="1200" cap="none" spc="0" normalizeH="0" baseline="0" noProof="0" dirty="0">
              <a:ln>
                <a:noFill/>
              </a:ln>
              <a:solidFill>
                <a:srgbClr val="E46C0A"/>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B4BA5C3-2039-03C7-1B3C-F6F38E9EB454}"/>
              </a:ext>
            </a:extLst>
          </p:cNvPr>
          <p:cNvSpPr/>
          <p:nvPr/>
        </p:nvSpPr>
        <p:spPr>
          <a:xfrm>
            <a:off x="1181070" y="3828834"/>
            <a:ext cx="217170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t>low risk, </a:t>
            </a:r>
            <a:b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br>
            <a: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t>low return</a:t>
            </a:r>
          </a:p>
        </p:txBody>
      </p:sp>
      <p:sp>
        <p:nvSpPr>
          <p:cNvPr id="3" name="Rectangle 2">
            <a:extLst>
              <a:ext uri="{FF2B5EF4-FFF2-40B4-BE49-F238E27FC236}">
                <a16:creationId xmlns:a16="http://schemas.microsoft.com/office/drawing/2014/main" id="{C92CCBE1-2474-D367-A47A-764DC2E274EB}"/>
              </a:ext>
            </a:extLst>
          </p:cNvPr>
          <p:cNvSpPr/>
          <p:nvPr/>
        </p:nvSpPr>
        <p:spPr>
          <a:xfrm>
            <a:off x="1181070" y="7109043"/>
            <a:ext cx="2262398"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t>HIGH risk, </a:t>
            </a:r>
            <a:b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br>
            <a:r>
              <a:rPr kumimoji="0" lang="en-US" sz="2400" b="0" i="0" u="none" strike="noStrike" kern="1200" cap="none" spc="0" normalizeH="0" baseline="0" noProof="0" dirty="0">
                <a:ln>
                  <a:noFill/>
                </a:ln>
                <a:solidFill>
                  <a:schemeClr val="tx1">
                    <a:lumMod val="50000"/>
                    <a:lumOff val="50000"/>
                  </a:schemeClr>
                </a:solidFill>
                <a:effectLst/>
                <a:uLnTx/>
                <a:uFillTx/>
                <a:latin typeface="Stencil" panose="040409050D0802020404" pitchFamily="82" charset="0"/>
                <a:ea typeface="+mn-ea"/>
                <a:cs typeface="+mn-cs"/>
              </a:rPr>
              <a:t>HIGH return</a:t>
            </a:r>
          </a:p>
        </p:txBody>
      </p:sp>
      <p:sp>
        <p:nvSpPr>
          <p:cNvPr id="4" name="TextBox 3">
            <a:extLst>
              <a:ext uri="{FF2B5EF4-FFF2-40B4-BE49-F238E27FC236}">
                <a16:creationId xmlns:a16="http://schemas.microsoft.com/office/drawing/2014/main" id="{DDE27286-6D34-AF30-DC26-71658D4B25E1}"/>
              </a:ext>
            </a:extLst>
          </p:cNvPr>
          <p:cNvSpPr txBox="1"/>
          <p:nvPr/>
        </p:nvSpPr>
        <p:spPr>
          <a:xfrm>
            <a:off x="4677673" y="3581400"/>
            <a:ext cx="2635643" cy="6186309"/>
          </a:xfrm>
          <a:prstGeom prst="rect">
            <a:avLst/>
          </a:prstGeom>
          <a:noFill/>
        </p:spPr>
        <p:txBody>
          <a:bodyPr wrap="square" rtlCol="0">
            <a:spAutoFit/>
          </a:bodyPr>
          <a:lstStyle/>
          <a:p>
            <a:pPr algn="ctr"/>
            <a:r>
              <a:rPr kumimoji="0" lang="en-US" sz="1200" b="0" i="0" u="none" strike="noStrike" kern="1200" cap="all"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RISK AND RETURN </a:t>
            </a:r>
            <a:br>
              <a:rPr kumimoji="0" lang="en-US" sz="1200" b="0" i="0" u="none" strike="noStrike" kern="1200" cap="all"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br>
            <a:r>
              <a:rPr kumimoji="0" lang="en-US" sz="1200" b="0" i="0" u="none" strike="noStrike" kern="1200" cap="all"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IN DECISION-MAKING:</a:t>
            </a:r>
          </a:p>
          <a:p>
            <a:pPr algn="ctr"/>
            <a:endPar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There is no “right” answer about which bet is best. It really depends on context. </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Theory would suggest that a “rational” actor would focus on the expected value. However, in the real world we also must consider consequences.</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If you are betting your birthday money, then go big! The more extreme the outcomes the more adrenaline you will get from the bet, so it is more exciting either way. And since it was not money you had in your budget you will not experience the loss in the same way. You have the same likelihood of winning as BET #1, and the payoff is $2,500 better. </a:t>
            </a:r>
            <a:endPar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algn="ctr"/>
            <a:endParaRPr kumimoji="0" lang="en-US" sz="12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If you are betting your rent, then the implications of losing the $1,000 are tangible and significant. The low risk, low return option probably maximizes your utility, even if it doesn’t maximize the expected value or total returns. </a:t>
            </a:r>
          </a:p>
        </p:txBody>
      </p:sp>
    </p:spTree>
    <p:extLst>
      <p:ext uri="{BB962C8B-B14F-4D97-AF65-F5344CB8AC3E}">
        <p14:creationId xmlns:p14="http://schemas.microsoft.com/office/powerpoint/2010/main" val="3289552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214CD-A695-DB07-484C-56322C2E413D}"/>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378BB1EF-AAFA-9F5E-B8AA-C0792D6FC98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230D9C29-1623-2A1D-61FE-DB8DE5E953B9}"/>
              </a:ext>
            </a:extLst>
          </p:cNvPr>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a:extLst>
              <a:ext uri="{FF2B5EF4-FFF2-40B4-BE49-F238E27FC236}">
                <a16:creationId xmlns:a16="http://schemas.microsoft.com/office/drawing/2014/main" id="{3271D4FE-7614-DBAA-91B3-158093E34E00}"/>
              </a:ext>
            </a:extLst>
          </p:cNvPr>
          <p:cNvSpPr txBox="1"/>
          <p:nvPr/>
        </p:nvSpPr>
        <p:spPr>
          <a:xfrm>
            <a:off x="1535783" y="3823737"/>
            <a:ext cx="5448240" cy="258532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lumMod val="50000"/>
                    <a:lumOff val="50000"/>
                  </a:prstClr>
                </a:solidFill>
                <a:latin typeface="Arial" panose="020B0604020202020204" pitchFamily="34" charset="0"/>
                <a:cs typeface="Arial" panose="020B0604020202020204" pitchFamily="34" charset="0"/>
              </a:rPr>
              <a:t>People often use statistical significance as a decision criteria, which is an odd convention that has evolved in statistics because it only tells us one thing: do outcomes only include positive results?</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lumMod val="50000"/>
                    <a:lumOff val="50000"/>
                  </a:prstClr>
                </a:solidFill>
                <a:latin typeface="Arial" panose="020B0604020202020204" pitchFamily="34" charset="0"/>
                <a:cs typeface="Arial" panose="020B0604020202020204" pitchFamily="34" charset="0"/>
              </a:rPr>
              <a:t>If the range of likely outcomes spans zero, then it would NOT be statistically significant. Even if the expected value is positive.</a:t>
            </a:r>
            <a:endPar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559EBB23-FA96-F707-8CC2-544CF6C4D80C}"/>
              </a:ext>
            </a:extLst>
          </p:cNvPr>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STATISTICAL SIGNIFICANCE:</a:t>
            </a:r>
          </a:p>
        </p:txBody>
      </p:sp>
      <p:cxnSp>
        <p:nvCxnSpPr>
          <p:cNvPr id="8" name="Straight Connector 7">
            <a:extLst>
              <a:ext uri="{FF2B5EF4-FFF2-40B4-BE49-F238E27FC236}">
                <a16:creationId xmlns:a16="http://schemas.microsoft.com/office/drawing/2014/main" id="{6BF2F37A-6AD2-8CE7-B9BD-5BE9D2265F62}"/>
              </a:ext>
            </a:extLst>
          </p:cNvPr>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E5746195-AF10-FF04-0075-1783B9609A01}"/>
              </a:ext>
            </a:extLst>
          </p:cNvPr>
          <p:cNvSpPr/>
          <p:nvPr/>
        </p:nvSpPr>
        <p:spPr>
          <a:xfrm>
            <a:off x="4771322" y="7035638"/>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6BD6089D-17BD-68F0-794C-5566013A4344}"/>
              </a:ext>
            </a:extLst>
          </p:cNvPr>
          <p:cNvSpPr txBox="1"/>
          <p:nvPr/>
        </p:nvSpPr>
        <p:spPr>
          <a:xfrm>
            <a:off x="418158" y="7211219"/>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a:extLst>
              <a:ext uri="{FF2B5EF4-FFF2-40B4-BE49-F238E27FC236}">
                <a16:creationId xmlns:a16="http://schemas.microsoft.com/office/drawing/2014/main" id="{35F8D1F9-DEE0-21D9-87EB-CD8CB81593BC}"/>
              </a:ext>
            </a:extLst>
          </p:cNvPr>
          <p:cNvSpPr txBox="1"/>
          <p:nvPr/>
        </p:nvSpPr>
        <p:spPr>
          <a:xfrm>
            <a:off x="6096000" y="7365107"/>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a:extLst>
              <a:ext uri="{FF2B5EF4-FFF2-40B4-BE49-F238E27FC236}">
                <a16:creationId xmlns:a16="http://schemas.microsoft.com/office/drawing/2014/main" id="{AA7F6DD4-8607-D367-BFA1-C204D2443845}"/>
              </a:ext>
            </a:extLst>
          </p:cNvPr>
          <p:cNvCxnSpPr/>
          <p:nvPr/>
        </p:nvCxnSpPr>
        <p:spPr>
          <a:xfrm>
            <a:off x="2667000" y="6553200"/>
            <a:ext cx="0" cy="16764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FDDB45-85E6-B312-D212-A2EA4807B08B}"/>
              </a:ext>
            </a:extLst>
          </p:cNvPr>
          <p:cNvSpPr txBox="1"/>
          <p:nvPr/>
        </p:nvSpPr>
        <p:spPr>
          <a:xfrm>
            <a:off x="2286000" y="8395032"/>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2" name="TextBox 1">
            <a:extLst>
              <a:ext uri="{FF2B5EF4-FFF2-40B4-BE49-F238E27FC236}">
                <a16:creationId xmlns:a16="http://schemas.microsoft.com/office/drawing/2014/main" id="{18A94E74-0242-5791-94DD-9FB761527A4D}"/>
              </a:ext>
            </a:extLst>
          </p:cNvPr>
          <p:cNvSpPr txBox="1"/>
          <p:nvPr/>
        </p:nvSpPr>
        <p:spPr>
          <a:xfrm>
            <a:off x="4104233" y="6508081"/>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Tree>
    <p:extLst>
      <p:ext uri="{BB962C8B-B14F-4D97-AF65-F5344CB8AC3E}">
        <p14:creationId xmlns:p14="http://schemas.microsoft.com/office/powerpoint/2010/main" val="3137360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6B21A-CE4F-8347-237E-7A3F4E159896}"/>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60CFE454-2F8C-2FC7-6A74-99B5CFDF7A3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2F99A127-3291-E3C7-4549-81514E3FB699}"/>
              </a:ext>
            </a:extLst>
          </p:cNvPr>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a:extLst>
              <a:ext uri="{FF2B5EF4-FFF2-40B4-BE49-F238E27FC236}">
                <a16:creationId xmlns:a16="http://schemas.microsoft.com/office/drawing/2014/main" id="{1B293BC0-F350-B6DC-EBBD-B27FDA2E0988}"/>
              </a:ext>
            </a:extLst>
          </p:cNvPr>
          <p:cNvSpPr txBox="1"/>
          <p:nvPr/>
        </p:nvSpPr>
        <p:spPr>
          <a:xfrm>
            <a:off x="1535783" y="3970836"/>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$3,300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win </a:t>
            </a:r>
            <a:r>
              <a:rPr kumimoji="0" lang="en-US" sz="180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(0.75)(3300) + (0.25)(100) = </a:t>
            </a:r>
            <a:r>
              <a:rPr kumimoji="0" lang="en-US" sz="1800" b="1" i="0" u="none" strike="noStrike" kern="1200" cap="none" spc="0" normalizeH="0" noProof="0" dirty="0">
                <a:ln>
                  <a:noFill/>
                </a:ln>
                <a:solidFill>
                  <a:srgbClr val="E46C0A"/>
                </a:solidFill>
                <a:effectLst/>
                <a:uLnTx/>
                <a:uFillTx/>
                <a:latin typeface="Arial" panose="020B0604020202020204" pitchFamily="34" charset="0"/>
                <a:ea typeface="+mn-ea"/>
                <a:cs typeface="Arial" panose="020B0604020202020204" pitchFamily="34" charset="0"/>
              </a:rPr>
              <a:t>$2,500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3D100F20-B5B6-BC2E-7CD7-E386C50C71F7}"/>
              </a:ext>
            </a:extLst>
          </p:cNvPr>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#3</a:t>
            </a:r>
          </a:p>
        </p:txBody>
      </p:sp>
      <p:cxnSp>
        <p:nvCxnSpPr>
          <p:cNvPr id="8" name="Straight Connector 7">
            <a:extLst>
              <a:ext uri="{FF2B5EF4-FFF2-40B4-BE49-F238E27FC236}">
                <a16:creationId xmlns:a16="http://schemas.microsoft.com/office/drawing/2014/main" id="{CD5D617D-F572-98C9-C93C-314786EC4707}"/>
              </a:ext>
            </a:extLst>
          </p:cNvPr>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EFE0041-18EF-422D-8508-9A105A768E25}"/>
              </a:ext>
            </a:extLst>
          </p:cNvPr>
          <p:cNvSpPr/>
          <p:nvPr/>
        </p:nvSpPr>
        <p:spPr>
          <a:xfrm>
            <a:off x="4771322" y="7035638"/>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FC1918CD-D654-DE47-226D-E7DA5C0C21D1}"/>
              </a:ext>
            </a:extLst>
          </p:cNvPr>
          <p:cNvSpPr txBox="1"/>
          <p:nvPr/>
        </p:nvSpPr>
        <p:spPr>
          <a:xfrm>
            <a:off x="583598" y="7035638"/>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a:extLst>
              <a:ext uri="{FF2B5EF4-FFF2-40B4-BE49-F238E27FC236}">
                <a16:creationId xmlns:a16="http://schemas.microsoft.com/office/drawing/2014/main" id="{3CE70421-D7AF-0315-BD11-2B304D1D8428}"/>
              </a:ext>
            </a:extLst>
          </p:cNvPr>
          <p:cNvSpPr txBox="1"/>
          <p:nvPr/>
        </p:nvSpPr>
        <p:spPr>
          <a:xfrm>
            <a:off x="5964477" y="7206946"/>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a:extLst>
              <a:ext uri="{FF2B5EF4-FFF2-40B4-BE49-F238E27FC236}">
                <a16:creationId xmlns:a16="http://schemas.microsoft.com/office/drawing/2014/main" id="{FCA046C8-B2E1-ADAE-0055-535E051A408E}"/>
              </a:ext>
            </a:extLst>
          </p:cNvPr>
          <p:cNvCxnSpPr>
            <a:cxnSpLocks/>
          </p:cNvCxnSpPr>
          <p:nvPr/>
        </p:nvCxnSpPr>
        <p:spPr>
          <a:xfrm>
            <a:off x="2667000" y="6553200"/>
            <a:ext cx="0" cy="28194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B946CE4-0792-0B9F-F682-2F796DD0DF10}"/>
              </a:ext>
            </a:extLst>
          </p:cNvPr>
          <p:cNvSpPr txBox="1"/>
          <p:nvPr/>
        </p:nvSpPr>
        <p:spPr>
          <a:xfrm>
            <a:off x="2286000" y="9341318"/>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2" name="TextBox 1">
            <a:extLst>
              <a:ext uri="{FF2B5EF4-FFF2-40B4-BE49-F238E27FC236}">
                <a16:creationId xmlns:a16="http://schemas.microsoft.com/office/drawing/2014/main" id="{8A488B1E-F25B-DA30-A253-54BF13DABC2A}"/>
              </a:ext>
            </a:extLst>
          </p:cNvPr>
          <p:cNvSpPr txBox="1"/>
          <p:nvPr/>
        </p:nvSpPr>
        <p:spPr>
          <a:xfrm>
            <a:off x="4104233" y="6508081"/>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3" name="Rectangle 2">
            <a:extLst>
              <a:ext uri="{FF2B5EF4-FFF2-40B4-BE49-F238E27FC236}">
                <a16:creationId xmlns:a16="http://schemas.microsoft.com/office/drawing/2014/main" id="{ACB901A8-FD71-6ECF-95F3-173235C76167}"/>
              </a:ext>
            </a:extLst>
          </p:cNvPr>
          <p:cNvSpPr/>
          <p:nvPr/>
        </p:nvSpPr>
        <p:spPr>
          <a:xfrm>
            <a:off x="532152" y="7626233"/>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5" name="Straight Connector 4">
            <a:extLst>
              <a:ext uri="{FF2B5EF4-FFF2-40B4-BE49-F238E27FC236}">
                <a16:creationId xmlns:a16="http://schemas.microsoft.com/office/drawing/2014/main" id="{70585F85-1B5D-0839-0258-990A7BF5C3C9}"/>
              </a:ext>
            </a:extLst>
          </p:cNvPr>
          <p:cNvCxnSpPr>
            <a:cxnSpLocks/>
          </p:cNvCxnSpPr>
          <p:nvPr/>
        </p:nvCxnSpPr>
        <p:spPr>
          <a:xfrm>
            <a:off x="2836151" y="8510283"/>
            <a:ext cx="3031249"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C8F72614-E11E-35E5-A3F1-CB9C1A6EFB39}"/>
              </a:ext>
            </a:extLst>
          </p:cNvPr>
          <p:cNvSpPr/>
          <p:nvPr/>
        </p:nvSpPr>
        <p:spPr>
          <a:xfrm>
            <a:off x="4797324" y="845137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83F51E03-7EBC-C461-E150-02C0921B11A7}"/>
              </a:ext>
            </a:extLst>
          </p:cNvPr>
          <p:cNvSpPr txBox="1"/>
          <p:nvPr/>
        </p:nvSpPr>
        <p:spPr>
          <a:xfrm>
            <a:off x="2362200" y="8645566"/>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a:t>
            </a:r>
            <a:r>
              <a:rPr lang="en-US" b="1" dirty="0">
                <a:solidFill>
                  <a:schemeClr val="accent6">
                    <a:lumMod val="75000"/>
                  </a:schemeClr>
                </a:solidFill>
                <a:latin typeface="Arial" panose="020B0604020202020204" pitchFamily="34" charset="0"/>
                <a:cs typeface="Arial" panose="020B0604020202020204" pitchFamily="34" charset="0"/>
              </a:rPr>
              <a:t>1</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00</a:t>
            </a:r>
          </a:p>
        </p:txBody>
      </p:sp>
      <p:sp>
        <p:nvSpPr>
          <p:cNvPr id="13" name="TextBox 12">
            <a:extLst>
              <a:ext uri="{FF2B5EF4-FFF2-40B4-BE49-F238E27FC236}">
                <a16:creationId xmlns:a16="http://schemas.microsoft.com/office/drawing/2014/main" id="{ECDA4748-F415-F237-BB15-34E738D2DAC7}"/>
              </a:ext>
            </a:extLst>
          </p:cNvPr>
          <p:cNvSpPr txBox="1"/>
          <p:nvPr/>
        </p:nvSpPr>
        <p:spPr>
          <a:xfrm>
            <a:off x="4902225" y="8660843"/>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$3,300</a:t>
            </a:r>
          </a:p>
        </p:txBody>
      </p:sp>
      <p:sp>
        <p:nvSpPr>
          <p:cNvPr id="15" name="TextBox 14">
            <a:extLst>
              <a:ext uri="{FF2B5EF4-FFF2-40B4-BE49-F238E27FC236}">
                <a16:creationId xmlns:a16="http://schemas.microsoft.com/office/drawing/2014/main" id="{4709E822-19DD-D6E8-4200-F6968CDD9E59}"/>
              </a:ext>
            </a:extLst>
          </p:cNvPr>
          <p:cNvSpPr txBox="1"/>
          <p:nvPr/>
        </p:nvSpPr>
        <p:spPr>
          <a:xfrm>
            <a:off x="4077856" y="7923822"/>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16" name="Rectangle 15">
            <a:extLst>
              <a:ext uri="{FF2B5EF4-FFF2-40B4-BE49-F238E27FC236}">
                <a16:creationId xmlns:a16="http://schemas.microsoft.com/office/drawing/2014/main" id="{9757A24F-FD26-A07B-C5AD-C18EBB3EAC37}"/>
              </a:ext>
            </a:extLst>
          </p:cNvPr>
          <p:cNvSpPr/>
          <p:nvPr/>
        </p:nvSpPr>
        <p:spPr>
          <a:xfrm>
            <a:off x="5964477" y="8279450"/>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#3</a:t>
            </a:r>
          </a:p>
        </p:txBody>
      </p:sp>
      <p:sp>
        <p:nvSpPr>
          <p:cNvPr id="25" name="TextBox 24">
            <a:extLst>
              <a:ext uri="{FF2B5EF4-FFF2-40B4-BE49-F238E27FC236}">
                <a16:creationId xmlns:a16="http://schemas.microsoft.com/office/drawing/2014/main" id="{05BDC3BC-65DA-0BF1-8799-F952411F26F7}"/>
              </a:ext>
            </a:extLst>
          </p:cNvPr>
          <p:cNvSpPr txBox="1"/>
          <p:nvPr/>
        </p:nvSpPr>
        <p:spPr>
          <a:xfrm>
            <a:off x="-92125" y="8079395"/>
            <a:ext cx="2613100" cy="1323439"/>
          </a:xfrm>
          <a:prstGeom prst="rect">
            <a:avLst/>
          </a:prstGeom>
          <a:noFill/>
        </p:spPr>
        <p:txBody>
          <a:bodyPr wrap="square" rtlCol="0">
            <a:spAutoFit/>
          </a:bodyPr>
          <a:lstStyle/>
          <a:p>
            <a:pPr algn="ctr"/>
            <a:r>
              <a:rPr lang="en-US" sz="1600" b="1" dirty="0">
                <a:solidFill>
                  <a:schemeClr val="tx1">
                    <a:lumMod val="50000"/>
                    <a:lumOff val="50000"/>
                  </a:schemeClr>
                </a:solidFill>
              </a:rPr>
              <a:t>NOT “significant”:</a:t>
            </a:r>
            <a:br>
              <a:rPr lang="en-US" sz="1600" dirty="0">
                <a:solidFill>
                  <a:schemeClr val="tx1">
                    <a:lumMod val="50000"/>
                    <a:lumOff val="50000"/>
                  </a:schemeClr>
                </a:solidFill>
              </a:rPr>
            </a:br>
            <a:r>
              <a:rPr lang="en-US" sz="1600" dirty="0">
                <a:solidFill>
                  <a:schemeClr val="tx1">
                    <a:lumMod val="50000"/>
                    <a:lumOff val="50000"/>
                  </a:schemeClr>
                </a:solidFill>
              </a:rPr>
              <a:t>includes positive </a:t>
            </a:r>
            <a:br>
              <a:rPr lang="en-US" sz="1600" dirty="0">
                <a:solidFill>
                  <a:schemeClr val="tx1">
                    <a:lumMod val="50000"/>
                    <a:lumOff val="50000"/>
                  </a:schemeClr>
                </a:solidFill>
              </a:rPr>
            </a:br>
            <a:r>
              <a:rPr lang="en-US" sz="1600" dirty="0">
                <a:solidFill>
                  <a:schemeClr val="tx1">
                    <a:lumMod val="50000"/>
                    <a:lumOff val="50000"/>
                  </a:schemeClr>
                </a:solidFill>
              </a:rPr>
              <a:t>and negative outcomes</a:t>
            </a:r>
          </a:p>
          <a:p>
            <a:pPr algn="ctr"/>
            <a:r>
              <a:rPr lang="en-US" sz="1600" dirty="0">
                <a:solidFill>
                  <a:schemeClr val="tx1">
                    <a:lumMod val="50000"/>
                    <a:lumOff val="50000"/>
                  </a:schemeClr>
                </a:solidFill>
              </a:rPr>
              <a:t>(the range of plausible outcomes contains zero)</a:t>
            </a:r>
          </a:p>
        </p:txBody>
      </p:sp>
      <p:cxnSp>
        <p:nvCxnSpPr>
          <p:cNvPr id="26" name="Straight Arrow Connector 25">
            <a:extLst>
              <a:ext uri="{FF2B5EF4-FFF2-40B4-BE49-F238E27FC236}">
                <a16:creationId xmlns:a16="http://schemas.microsoft.com/office/drawing/2014/main" id="{7488645A-6C83-16FA-B27D-A98E1B7306FA}"/>
              </a:ext>
            </a:extLst>
          </p:cNvPr>
          <p:cNvCxnSpPr>
            <a:cxnSpLocks/>
            <a:stCxn id="3" idx="3"/>
          </p:cNvCxnSpPr>
          <p:nvPr/>
        </p:nvCxnSpPr>
        <p:spPr>
          <a:xfrm flipV="1">
            <a:off x="1981836" y="7286714"/>
            <a:ext cx="192032" cy="570352"/>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CFE8C24-8EF5-7A37-670C-8F02EF9ECC07}"/>
              </a:ext>
            </a:extLst>
          </p:cNvPr>
          <p:cNvSpPr txBox="1"/>
          <p:nvPr/>
        </p:nvSpPr>
        <p:spPr>
          <a:xfrm>
            <a:off x="6060511" y="8829467"/>
            <a:ext cx="1338764" cy="830997"/>
          </a:xfrm>
          <a:prstGeom prst="rect">
            <a:avLst/>
          </a:prstGeom>
          <a:noFill/>
        </p:spPr>
        <p:txBody>
          <a:bodyPr wrap="none" rtlCol="0">
            <a:spAutoFit/>
          </a:bodyPr>
          <a:lstStyle/>
          <a:p>
            <a:pPr algn="ctr"/>
            <a:r>
              <a:rPr lang="en-US" sz="1600" b="1" dirty="0">
                <a:solidFill>
                  <a:schemeClr val="tx1">
                    <a:lumMod val="50000"/>
                    <a:lumOff val="50000"/>
                  </a:schemeClr>
                </a:solidFill>
              </a:rPr>
              <a:t>“significant”: </a:t>
            </a:r>
          </a:p>
          <a:p>
            <a:pPr algn="ctr"/>
            <a:r>
              <a:rPr lang="en-US" sz="1600" dirty="0">
                <a:solidFill>
                  <a:schemeClr val="tx1">
                    <a:lumMod val="50000"/>
                    <a:lumOff val="50000"/>
                  </a:schemeClr>
                </a:solidFill>
              </a:rPr>
              <a:t>all outcomes </a:t>
            </a:r>
          </a:p>
          <a:p>
            <a:pPr algn="ctr"/>
            <a:r>
              <a:rPr lang="en-US" sz="1600" dirty="0">
                <a:solidFill>
                  <a:schemeClr val="tx1">
                    <a:lumMod val="50000"/>
                    <a:lumOff val="50000"/>
                  </a:schemeClr>
                </a:solidFill>
              </a:rPr>
              <a:t>are positive</a:t>
            </a:r>
          </a:p>
        </p:txBody>
      </p:sp>
      <p:cxnSp>
        <p:nvCxnSpPr>
          <p:cNvPr id="31" name="Straight Arrow Connector 30">
            <a:extLst>
              <a:ext uri="{FF2B5EF4-FFF2-40B4-BE49-F238E27FC236}">
                <a16:creationId xmlns:a16="http://schemas.microsoft.com/office/drawing/2014/main" id="{CBFE7C95-CEF6-8AAE-F797-E79C1071EF89}"/>
              </a:ext>
            </a:extLst>
          </p:cNvPr>
          <p:cNvCxnSpPr>
            <a:cxnSpLocks/>
            <a:stCxn id="3" idx="3"/>
          </p:cNvCxnSpPr>
          <p:nvPr/>
        </p:nvCxnSpPr>
        <p:spPr>
          <a:xfrm flipV="1">
            <a:off x="1981836" y="7297248"/>
            <a:ext cx="1218564" cy="559818"/>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8A2ED320-35AF-EAC2-8712-4539C3F31062}"/>
              </a:ext>
            </a:extLst>
          </p:cNvPr>
          <p:cNvCxnSpPr>
            <a:cxnSpLocks/>
          </p:cNvCxnSpPr>
          <p:nvPr/>
        </p:nvCxnSpPr>
        <p:spPr>
          <a:xfrm flipH="1" flipV="1">
            <a:off x="5188907" y="9113329"/>
            <a:ext cx="862543" cy="316354"/>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361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A54C6-95DD-941E-551F-6645445C2997}"/>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EEDED772-FA67-F31E-8E91-337F90E5EE1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3E3BF623-03B4-0C1F-58D8-5E2B490FC8EA}"/>
              </a:ext>
            </a:extLst>
          </p:cNvPr>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cxnSp>
        <p:nvCxnSpPr>
          <p:cNvPr id="8" name="Straight Connector 7">
            <a:extLst>
              <a:ext uri="{FF2B5EF4-FFF2-40B4-BE49-F238E27FC236}">
                <a16:creationId xmlns:a16="http://schemas.microsoft.com/office/drawing/2014/main" id="{37F0B930-314E-3E5F-9C7B-6F89E8EFA375}"/>
              </a:ext>
            </a:extLst>
          </p:cNvPr>
          <p:cNvCxnSpPr/>
          <p:nvPr/>
        </p:nvCxnSpPr>
        <p:spPr>
          <a:xfrm flipV="1">
            <a:off x="1143000" y="709454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FCD1D20D-F9A0-7CBA-C8D6-AA8DCF264424}"/>
              </a:ext>
            </a:extLst>
          </p:cNvPr>
          <p:cNvSpPr/>
          <p:nvPr/>
        </p:nvSpPr>
        <p:spPr>
          <a:xfrm>
            <a:off x="4771322" y="7035638"/>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DF24404E-01C0-F448-FE26-A1CD718BE2FB}"/>
              </a:ext>
            </a:extLst>
          </p:cNvPr>
          <p:cNvSpPr txBox="1"/>
          <p:nvPr/>
        </p:nvSpPr>
        <p:spPr>
          <a:xfrm>
            <a:off x="583598" y="7035638"/>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a:extLst>
              <a:ext uri="{FF2B5EF4-FFF2-40B4-BE49-F238E27FC236}">
                <a16:creationId xmlns:a16="http://schemas.microsoft.com/office/drawing/2014/main" id="{F39C3D6A-5BA3-CDE5-138D-63C8509F05E2}"/>
              </a:ext>
            </a:extLst>
          </p:cNvPr>
          <p:cNvSpPr txBox="1"/>
          <p:nvPr/>
        </p:nvSpPr>
        <p:spPr>
          <a:xfrm>
            <a:off x="5964477" y="7206946"/>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a:extLst>
              <a:ext uri="{FF2B5EF4-FFF2-40B4-BE49-F238E27FC236}">
                <a16:creationId xmlns:a16="http://schemas.microsoft.com/office/drawing/2014/main" id="{C0E8D3D9-1D15-42BA-2DDA-3FE078F2004C}"/>
              </a:ext>
            </a:extLst>
          </p:cNvPr>
          <p:cNvCxnSpPr>
            <a:cxnSpLocks/>
          </p:cNvCxnSpPr>
          <p:nvPr/>
        </p:nvCxnSpPr>
        <p:spPr>
          <a:xfrm>
            <a:off x="2667000" y="6553200"/>
            <a:ext cx="0" cy="28194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731D0E8-63A5-1C6F-9B93-59525BC82CFD}"/>
              </a:ext>
            </a:extLst>
          </p:cNvPr>
          <p:cNvSpPr txBox="1"/>
          <p:nvPr/>
        </p:nvSpPr>
        <p:spPr>
          <a:xfrm>
            <a:off x="2286000" y="9341318"/>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2" name="TextBox 1">
            <a:extLst>
              <a:ext uri="{FF2B5EF4-FFF2-40B4-BE49-F238E27FC236}">
                <a16:creationId xmlns:a16="http://schemas.microsoft.com/office/drawing/2014/main" id="{E4A598D1-1A13-3B51-6F32-37C253CFBA85}"/>
              </a:ext>
            </a:extLst>
          </p:cNvPr>
          <p:cNvSpPr txBox="1"/>
          <p:nvPr/>
        </p:nvSpPr>
        <p:spPr>
          <a:xfrm>
            <a:off x="4104233" y="6508081"/>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3" name="Rectangle 2">
            <a:extLst>
              <a:ext uri="{FF2B5EF4-FFF2-40B4-BE49-F238E27FC236}">
                <a16:creationId xmlns:a16="http://schemas.microsoft.com/office/drawing/2014/main" id="{A353192B-FBED-644C-AF59-C85C8A60D40D}"/>
              </a:ext>
            </a:extLst>
          </p:cNvPr>
          <p:cNvSpPr/>
          <p:nvPr/>
        </p:nvSpPr>
        <p:spPr>
          <a:xfrm>
            <a:off x="5266012" y="6497595"/>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5" name="Straight Connector 4">
            <a:extLst>
              <a:ext uri="{FF2B5EF4-FFF2-40B4-BE49-F238E27FC236}">
                <a16:creationId xmlns:a16="http://schemas.microsoft.com/office/drawing/2014/main" id="{BEC5D88F-F2D5-F849-5A3A-12A1470B1C2F}"/>
              </a:ext>
            </a:extLst>
          </p:cNvPr>
          <p:cNvCxnSpPr>
            <a:cxnSpLocks/>
          </p:cNvCxnSpPr>
          <p:nvPr/>
        </p:nvCxnSpPr>
        <p:spPr>
          <a:xfrm>
            <a:off x="2836151" y="8510283"/>
            <a:ext cx="3031249"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636B300-6024-06AB-4618-523814637348}"/>
              </a:ext>
            </a:extLst>
          </p:cNvPr>
          <p:cNvSpPr/>
          <p:nvPr/>
        </p:nvSpPr>
        <p:spPr>
          <a:xfrm>
            <a:off x="4182065" y="845984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5AA59CE5-2E70-F9E2-2FFB-F013B206607D}"/>
              </a:ext>
            </a:extLst>
          </p:cNvPr>
          <p:cNvSpPr txBox="1"/>
          <p:nvPr/>
        </p:nvSpPr>
        <p:spPr>
          <a:xfrm>
            <a:off x="2436516" y="8589139"/>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a:t>
            </a:r>
            <a:r>
              <a:rPr lang="en-US" b="1" dirty="0">
                <a:solidFill>
                  <a:schemeClr val="accent6">
                    <a:lumMod val="75000"/>
                  </a:schemeClr>
                </a:solidFill>
                <a:latin typeface="Arial" panose="020B0604020202020204" pitchFamily="34" charset="0"/>
                <a:cs typeface="Arial" panose="020B0604020202020204" pitchFamily="34" charset="0"/>
              </a:rPr>
              <a:t>1</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00</a:t>
            </a:r>
          </a:p>
        </p:txBody>
      </p:sp>
      <p:sp>
        <p:nvSpPr>
          <p:cNvPr id="13" name="TextBox 12">
            <a:extLst>
              <a:ext uri="{FF2B5EF4-FFF2-40B4-BE49-F238E27FC236}">
                <a16:creationId xmlns:a16="http://schemas.microsoft.com/office/drawing/2014/main" id="{65384E41-AA2B-3A87-3420-93B2681590E5}"/>
              </a:ext>
            </a:extLst>
          </p:cNvPr>
          <p:cNvSpPr txBox="1"/>
          <p:nvPr/>
        </p:nvSpPr>
        <p:spPr>
          <a:xfrm>
            <a:off x="4849160" y="8589139"/>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5" name="TextBox 14">
            <a:extLst>
              <a:ext uri="{FF2B5EF4-FFF2-40B4-BE49-F238E27FC236}">
                <a16:creationId xmlns:a16="http://schemas.microsoft.com/office/drawing/2014/main" id="{33EAA048-AD16-D769-E515-F5CF74F44A6A}"/>
              </a:ext>
            </a:extLst>
          </p:cNvPr>
          <p:cNvSpPr txBox="1"/>
          <p:nvPr/>
        </p:nvSpPr>
        <p:spPr>
          <a:xfrm>
            <a:off x="3468984" y="7923821"/>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$1,050</a:t>
            </a:r>
          </a:p>
        </p:txBody>
      </p:sp>
      <p:sp>
        <p:nvSpPr>
          <p:cNvPr id="16" name="Rectangle 15">
            <a:extLst>
              <a:ext uri="{FF2B5EF4-FFF2-40B4-BE49-F238E27FC236}">
                <a16:creationId xmlns:a16="http://schemas.microsoft.com/office/drawing/2014/main" id="{DEB0CD2D-B099-9FE8-8830-C3D683191E06}"/>
              </a:ext>
            </a:extLst>
          </p:cNvPr>
          <p:cNvSpPr/>
          <p:nvPr/>
        </p:nvSpPr>
        <p:spPr>
          <a:xfrm>
            <a:off x="5239635" y="7913336"/>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#4</a:t>
            </a:r>
          </a:p>
        </p:txBody>
      </p:sp>
      <p:sp>
        <p:nvSpPr>
          <p:cNvPr id="18" name="TextBox 17">
            <a:extLst>
              <a:ext uri="{FF2B5EF4-FFF2-40B4-BE49-F238E27FC236}">
                <a16:creationId xmlns:a16="http://schemas.microsoft.com/office/drawing/2014/main" id="{FE319B56-2360-ABA2-3D8B-1B18882271B2}"/>
              </a:ext>
            </a:extLst>
          </p:cNvPr>
          <p:cNvSpPr txBox="1"/>
          <p:nvPr/>
        </p:nvSpPr>
        <p:spPr>
          <a:xfrm>
            <a:off x="359032" y="6618229"/>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NOT “significant”</a:t>
            </a:r>
            <a:endParaRPr lang="en-US" sz="1600" dirty="0">
              <a:solidFill>
                <a:schemeClr val="tx1">
                  <a:lumMod val="50000"/>
                  <a:lumOff val="50000"/>
                </a:schemeClr>
              </a:solidFill>
            </a:endParaRPr>
          </a:p>
        </p:txBody>
      </p:sp>
      <p:sp>
        <p:nvSpPr>
          <p:cNvPr id="19" name="TextBox 18">
            <a:extLst>
              <a:ext uri="{FF2B5EF4-FFF2-40B4-BE49-F238E27FC236}">
                <a16:creationId xmlns:a16="http://schemas.microsoft.com/office/drawing/2014/main" id="{EF20AB57-21AC-EAA2-8E2E-CEE02636A4C4}"/>
              </a:ext>
            </a:extLst>
          </p:cNvPr>
          <p:cNvSpPr txBox="1"/>
          <p:nvPr/>
        </p:nvSpPr>
        <p:spPr>
          <a:xfrm>
            <a:off x="2980642" y="8958471"/>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“significant”</a:t>
            </a:r>
            <a:endParaRPr lang="en-US" sz="1600" dirty="0">
              <a:solidFill>
                <a:schemeClr val="tx1">
                  <a:lumMod val="50000"/>
                  <a:lumOff val="50000"/>
                </a:schemeClr>
              </a:solidFill>
            </a:endParaRPr>
          </a:p>
        </p:txBody>
      </p:sp>
      <p:sp>
        <p:nvSpPr>
          <p:cNvPr id="20" name="TextBox 19">
            <a:extLst>
              <a:ext uri="{FF2B5EF4-FFF2-40B4-BE49-F238E27FC236}">
                <a16:creationId xmlns:a16="http://schemas.microsoft.com/office/drawing/2014/main" id="{ADF81D63-09C2-6A5E-F1D2-DA6D57F4E503}"/>
              </a:ext>
            </a:extLst>
          </p:cNvPr>
          <p:cNvSpPr txBox="1"/>
          <p:nvPr/>
        </p:nvSpPr>
        <p:spPr>
          <a:xfrm>
            <a:off x="1535783" y="3970836"/>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50% chance you win $2,000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50% chance you win </a:t>
            </a:r>
            <a:r>
              <a:rPr kumimoji="0" lang="en-US" sz="180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(0.50)(</a:t>
            </a:r>
            <a:r>
              <a:rPr lang="en-US" dirty="0">
                <a:solidFill>
                  <a:prstClr val="black">
                    <a:lumMod val="50000"/>
                    <a:lumOff val="50000"/>
                  </a:prstClr>
                </a:solidFill>
                <a:latin typeface="Arial" panose="020B0604020202020204" pitchFamily="34" charset="0"/>
                <a:cs typeface="Arial" panose="020B0604020202020204" pitchFamily="34" charset="0"/>
              </a:rPr>
              <a:t>20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00) + (0.50)(100) = </a:t>
            </a:r>
            <a:r>
              <a:rPr kumimoji="0" lang="en-US" sz="1800" b="1" i="0" u="none" strike="noStrike" kern="1200" cap="none" spc="0" normalizeH="0" noProof="0" dirty="0">
                <a:ln>
                  <a:noFill/>
                </a:ln>
                <a:solidFill>
                  <a:srgbClr val="E46C0A"/>
                </a:solidFill>
                <a:effectLst/>
                <a:uLnTx/>
                <a:uFillTx/>
                <a:latin typeface="Arial" panose="020B0604020202020204" pitchFamily="34" charset="0"/>
                <a:ea typeface="+mn-ea"/>
                <a:cs typeface="Arial" panose="020B0604020202020204" pitchFamily="34" charset="0"/>
              </a:rPr>
              <a:t>$1,050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702DC198-6FD2-A7F6-1E4D-5EBF24279DBE}"/>
              </a:ext>
            </a:extLst>
          </p:cNvPr>
          <p:cNvSpPr/>
          <p:nvPr/>
        </p:nvSpPr>
        <p:spPr>
          <a:xfrm>
            <a:off x="1068684" y="3362072"/>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#4</a:t>
            </a:r>
          </a:p>
        </p:txBody>
      </p:sp>
    </p:spTree>
    <p:extLst>
      <p:ext uri="{BB962C8B-B14F-4D97-AF65-F5344CB8AC3E}">
        <p14:creationId xmlns:p14="http://schemas.microsoft.com/office/powerpoint/2010/main" val="3311993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6E90-F61F-3509-986D-8E27ABED6CF4}"/>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D38DC5B9-0A3E-4389-95CC-B60E08744D6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5F8BCB83-923D-F455-9210-C40B6D89531F}"/>
              </a:ext>
            </a:extLst>
          </p:cNvPr>
          <p:cNvSpPr/>
          <p:nvPr/>
        </p:nvSpPr>
        <p:spPr>
          <a:xfrm>
            <a:off x="531516" y="1295400"/>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a:extLst>
              <a:ext uri="{FF2B5EF4-FFF2-40B4-BE49-F238E27FC236}">
                <a16:creationId xmlns:a16="http://schemas.microsoft.com/office/drawing/2014/main" id="{431D53EA-2878-A03C-2525-81DA098F99C2}"/>
              </a:ext>
            </a:extLst>
          </p:cNvPr>
          <p:cNvSpPr txBox="1"/>
          <p:nvPr/>
        </p:nvSpPr>
        <p:spPr>
          <a:xfrm>
            <a:off x="1198296" y="4019562"/>
            <a:ext cx="5448240" cy="175432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Statistical significance tells us if we can be certain about the</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r>
              <a:rPr kumimoji="0" lang="en-US" sz="1800" b="1" i="0" u="none" strike="noStrike" kern="1200" cap="all"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direction</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of our program effects (the confidence interval does NOT contain zero).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01C63F55-5F42-6710-5DC2-0A77491FDA64}"/>
              </a:ext>
            </a:extLst>
          </p:cNvPr>
          <p:cNvSpPr/>
          <p:nvPr/>
        </p:nvSpPr>
        <p:spPr>
          <a:xfrm>
            <a:off x="762000" y="2929714"/>
            <a:ext cx="6477000" cy="83099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lumMod val="50000"/>
                    <a:lumOff val="50000"/>
                  </a:prstClr>
                </a:solidFill>
                <a:latin typeface="Stencil" panose="040409050D0802020404" pitchFamily="82" charset="0"/>
              </a:rPr>
              <a:t>complicated meaning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lumMod val="50000"/>
                    <a:lumOff val="50000"/>
                  </a:prstClr>
                </a:solidFill>
                <a:latin typeface="Stencil" panose="040409050D0802020404" pitchFamily="82" charset="0"/>
              </a:rPr>
              <a:t>of significance:</a:t>
            </a:r>
            <a:endPar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endParaRPr>
          </a:p>
        </p:txBody>
      </p:sp>
      <p:cxnSp>
        <p:nvCxnSpPr>
          <p:cNvPr id="8" name="Straight Connector 7">
            <a:extLst>
              <a:ext uri="{FF2B5EF4-FFF2-40B4-BE49-F238E27FC236}">
                <a16:creationId xmlns:a16="http://schemas.microsoft.com/office/drawing/2014/main" id="{F5CB55F4-0360-36F1-2D03-B9CD10E6AFAB}"/>
              </a:ext>
            </a:extLst>
          </p:cNvPr>
          <p:cNvCxnSpPr/>
          <p:nvPr/>
        </p:nvCxnSpPr>
        <p:spPr>
          <a:xfrm flipV="1">
            <a:off x="1143000" y="7519264"/>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C97FFA0-A1E3-9617-98AC-541ED49215C2}"/>
              </a:ext>
            </a:extLst>
          </p:cNvPr>
          <p:cNvSpPr/>
          <p:nvPr/>
        </p:nvSpPr>
        <p:spPr>
          <a:xfrm>
            <a:off x="4771322" y="746036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6" name="Straight Connector 5">
            <a:extLst>
              <a:ext uri="{FF2B5EF4-FFF2-40B4-BE49-F238E27FC236}">
                <a16:creationId xmlns:a16="http://schemas.microsoft.com/office/drawing/2014/main" id="{4D16F74A-7A82-B833-08EC-8252DF87A962}"/>
              </a:ext>
            </a:extLst>
          </p:cNvPr>
          <p:cNvCxnSpPr>
            <a:cxnSpLocks/>
          </p:cNvCxnSpPr>
          <p:nvPr/>
        </p:nvCxnSpPr>
        <p:spPr>
          <a:xfrm>
            <a:off x="2667000" y="6553200"/>
            <a:ext cx="0" cy="35052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F7203F5-1B52-86C5-1F24-2FE08AF94C98}"/>
              </a:ext>
            </a:extLst>
          </p:cNvPr>
          <p:cNvSpPr txBox="1"/>
          <p:nvPr/>
        </p:nvSpPr>
        <p:spPr>
          <a:xfrm>
            <a:off x="2360508" y="6038943"/>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3" name="Rectangle 2">
            <a:extLst>
              <a:ext uri="{FF2B5EF4-FFF2-40B4-BE49-F238E27FC236}">
                <a16:creationId xmlns:a16="http://schemas.microsoft.com/office/drawing/2014/main" id="{EFED1747-BD2B-1AD5-4E39-AC03BEAB0D8C}"/>
              </a:ext>
            </a:extLst>
          </p:cNvPr>
          <p:cNvSpPr/>
          <p:nvPr/>
        </p:nvSpPr>
        <p:spPr>
          <a:xfrm>
            <a:off x="986832" y="6988603"/>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5" name="Straight Connector 4">
            <a:extLst>
              <a:ext uri="{FF2B5EF4-FFF2-40B4-BE49-F238E27FC236}">
                <a16:creationId xmlns:a16="http://schemas.microsoft.com/office/drawing/2014/main" id="{652BB77E-B0FA-60CB-A58C-5112318A5925}"/>
              </a:ext>
            </a:extLst>
          </p:cNvPr>
          <p:cNvCxnSpPr>
            <a:cxnSpLocks/>
          </p:cNvCxnSpPr>
          <p:nvPr/>
        </p:nvCxnSpPr>
        <p:spPr>
          <a:xfrm>
            <a:off x="2836151" y="9121776"/>
            <a:ext cx="3031249"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F8015D39-696D-046E-AEF8-01E3B44557F8}"/>
              </a:ext>
            </a:extLst>
          </p:cNvPr>
          <p:cNvSpPr/>
          <p:nvPr/>
        </p:nvSpPr>
        <p:spPr>
          <a:xfrm>
            <a:off x="4182065" y="907133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384C835C-8960-0FF2-32A5-5093C0418359}"/>
              </a:ext>
            </a:extLst>
          </p:cNvPr>
          <p:cNvSpPr/>
          <p:nvPr/>
        </p:nvSpPr>
        <p:spPr>
          <a:xfrm>
            <a:off x="6016236" y="8877181"/>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#4</a:t>
            </a:r>
          </a:p>
        </p:txBody>
      </p:sp>
      <p:sp>
        <p:nvSpPr>
          <p:cNvPr id="18" name="TextBox 17">
            <a:extLst>
              <a:ext uri="{FF2B5EF4-FFF2-40B4-BE49-F238E27FC236}">
                <a16:creationId xmlns:a16="http://schemas.microsoft.com/office/drawing/2014/main" id="{13AE55DC-02D2-4410-EEE8-6807AEC9F61F}"/>
              </a:ext>
            </a:extLst>
          </p:cNvPr>
          <p:cNvSpPr txBox="1"/>
          <p:nvPr/>
        </p:nvSpPr>
        <p:spPr>
          <a:xfrm>
            <a:off x="3300719" y="7646845"/>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NOT “significant”</a:t>
            </a:r>
            <a:endParaRPr lang="en-US" sz="1600" dirty="0">
              <a:solidFill>
                <a:schemeClr val="tx1">
                  <a:lumMod val="50000"/>
                  <a:lumOff val="50000"/>
                </a:schemeClr>
              </a:solidFill>
            </a:endParaRPr>
          </a:p>
        </p:txBody>
      </p:sp>
      <p:sp>
        <p:nvSpPr>
          <p:cNvPr id="19" name="TextBox 18">
            <a:extLst>
              <a:ext uri="{FF2B5EF4-FFF2-40B4-BE49-F238E27FC236}">
                <a16:creationId xmlns:a16="http://schemas.microsoft.com/office/drawing/2014/main" id="{FA43E2B9-7622-75FA-A7DC-B4B601AA30BB}"/>
              </a:ext>
            </a:extLst>
          </p:cNvPr>
          <p:cNvSpPr txBox="1"/>
          <p:nvPr/>
        </p:nvSpPr>
        <p:spPr>
          <a:xfrm>
            <a:off x="2973493" y="9338846"/>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“significant”</a:t>
            </a:r>
            <a:endParaRPr lang="en-US" sz="16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8A4BE799-6FB8-342A-1D4C-F3C2403468A5}"/>
              </a:ext>
            </a:extLst>
          </p:cNvPr>
          <p:cNvCxnSpPr>
            <a:cxnSpLocks/>
          </p:cNvCxnSpPr>
          <p:nvPr/>
        </p:nvCxnSpPr>
        <p:spPr>
          <a:xfrm flipH="1">
            <a:off x="2033282" y="7816122"/>
            <a:ext cx="1435702"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910EA53-D0E3-ACB9-5864-B7424CF9DEF6}"/>
              </a:ext>
            </a:extLst>
          </p:cNvPr>
          <p:cNvCxnSpPr>
            <a:cxnSpLocks/>
          </p:cNvCxnSpPr>
          <p:nvPr/>
        </p:nvCxnSpPr>
        <p:spPr>
          <a:xfrm>
            <a:off x="5750669" y="7816939"/>
            <a:ext cx="840084"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54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CE392-D1C3-4085-2F64-83E51680A3B9}"/>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E19E9025-3630-7F77-B57A-1BBCCC8E6AB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224F96FB-57E9-77DF-C201-677DA510E4E4}"/>
              </a:ext>
            </a:extLst>
          </p:cNvPr>
          <p:cNvSpPr/>
          <p:nvPr/>
        </p:nvSpPr>
        <p:spPr>
          <a:xfrm>
            <a:off x="531516" y="1295400"/>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a:extLst>
              <a:ext uri="{FF2B5EF4-FFF2-40B4-BE49-F238E27FC236}">
                <a16:creationId xmlns:a16="http://schemas.microsoft.com/office/drawing/2014/main" id="{5C02AFF6-4EB8-D051-27D2-1A694E7EAD46}"/>
              </a:ext>
            </a:extLst>
          </p:cNvPr>
          <p:cNvSpPr txBox="1"/>
          <p:nvPr/>
        </p:nvSpPr>
        <p:spPr>
          <a:xfrm>
            <a:off x="1230652" y="3482382"/>
            <a:ext cx="5703548" cy="286232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In some cases, we can gather more information (a larger sample size, or in this metaphor play a game repeatedly) and narrow the range of plausible outcomes (make the confidence interval smaller).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When comparing bets with similar expected values a narrower range of outcomes might help hedge the risk of “making the bet” (or investing in a program).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7F8A7FF5-F30C-D9BA-F592-75886C02E262}"/>
              </a:ext>
            </a:extLst>
          </p:cNvPr>
          <p:cNvSpPr/>
          <p:nvPr/>
        </p:nvSpPr>
        <p:spPr>
          <a:xfrm>
            <a:off x="762000" y="2929714"/>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lumMod val="50000"/>
                    <a:lumOff val="50000"/>
                  </a:prstClr>
                </a:solidFill>
                <a:latin typeface="Stencil" panose="040409050D0802020404" pitchFamily="82" charset="0"/>
              </a:rPr>
              <a:t>complicated meaning of significance:</a:t>
            </a:r>
            <a:endPar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endParaRPr>
          </a:p>
        </p:txBody>
      </p:sp>
      <p:cxnSp>
        <p:nvCxnSpPr>
          <p:cNvPr id="8" name="Straight Connector 7">
            <a:extLst>
              <a:ext uri="{FF2B5EF4-FFF2-40B4-BE49-F238E27FC236}">
                <a16:creationId xmlns:a16="http://schemas.microsoft.com/office/drawing/2014/main" id="{E48AFFCE-C94A-9EFD-5A86-B4862E835D6D}"/>
              </a:ext>
            </a:extLst>
          </p:cNvPr>
          <p:cNvCxnSpPr/>
          <p:nvPr/>
        </p:nvCxnSpPr>
        <p:spPr>
          <a:xfrm flipV="1">
            <a:off x="1143000" y="7280102"/>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CA89FE9-2F3D-F2E6-B62D-62888ED7514A}"/>
              </a:ext>
            </a:extLst>
          </p:cNvPr>
          <p:cNvSpPr/>
          <p:nvPr/>
        </p:nvSpPr>
        <p:spPr>
          <a:xfrm>
            <a:off x="4771322" y="7221198"/>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F4632B0C-5AF4-D1BC-FD6B-18B9FBF8C894}"/>
              </a:ext>
            </a:extLst>
          </p:cNvPr>
          <p:cNvSpPr txBox="1"/>
          <p:nvPr/>
        </p:nvSpPr>
        <p:spPr>
          <a:xfrm>
            <a:off x="583598" y="7221198"/>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a:extLst>
              <a:ext uri="{FF2B5EF4-FFF2-40B4-BE49-F238E27FC236}">
                <a16:creationId xmlns:a16="http://schemas.microsoft.com/office/drawing/2014/main" id="{A85F8B2D-9CE1-A4CB-73AE-9BC847FD53BE}"/>
              </a:ext>
            </a:extLst>
          </p:cNvPr>
          <p:cNvSpPr txBox="1"/>
          <p:nvPr/>
        </p:nvSpPr>
        <p:spPr>
          <a:xfrm>
            <a:off x="5964477" y="7392506"/>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a:extLst>
              <a:ext uri="{FF2B5EF4-FFF2-40B4-BE49-F238E27FC236}">
                <a16:creationId xmlns:a16="http://schemas.microsoft.com/office/drawing/2014/main" id="{FFBFD230-033A-92DB-7F89-1E79C69B144E}"/>
              </a:ext>
            </a:extLst>
          </p:cNvPr>
          <p:cNvCxnSpPr>
            <a:cxnSpLocks/>
          </p:cNvCxnSpPr>
          <p:nvPr/>
        </p:nvCxnSpPr>
        <p:spPr>
          <a:xfrm>
            <a:off x="2667000" y="6553200"/>
            <a:ext cx="0" cy="35052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60C163-451B-07D6-1311-FE10D598249C}"/>
              </a:ext>
            </a:extLst>
          </p:cNvPr>
          <p:cNvSpPr txBox="1"/>
          <p:nvPr/>
        </p:nvSpPr>
        <p:spPr>
          <a:xfrm>
            <a:off x="2360508" y="6038943"/>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2" name="TextBox 1">
            <a:extLst>
              <a:ext uri="{FF2B5EF4-FFF2-40B4-BE49-F238E27FC236}">
                <a16:creationId xmlns:a16="http://schemas.microsoft.com/office/drawing/2014/main" id="{D2CDF160-14C5-876C-0273-BD1F2B9073EA}"/>
              </a:ext>
            </a:extLst>
          </p:cNvPr>
          <p:cNvSpPr txBox="1"/>
          <p:nvPr/>
        </p:nvSpPr>
        <p:spPr>
          <a:xfrm>
            <a:off x="4104233" y="6693641"/>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3" name="Rectangle 2">
            <a:extLst>
              <a:ext uri="{FF2B5EF4-FFF2-40B4-BE49-F238E27FC236}">
                <a16:creationId xmlns:a16="http://schemas.microsoft.com/office/drawing/2014/main" id="{C9F6C89A-2B73-C3D0-48D8-ED7A0639B420}"/>
              </a:ext>
            </a:extLst>
          </p:cNvPr>
          <p:cNvSpPr/>
          <p:nvPr/>
        </p:nvSpPr>
        <p:spPr>
          <a:xfrm>
            <a:off x="986832" y="6749441"/>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
        <p:nvSpPr>
          <p:cNvPr id="18" name="TextBox 17">
            <a:extLst>
              <a:ext uri="{FF2B5EF4-FFF2-40B4-BE49-F238E27FC236}">
                <a16:creationId xmlns:a16="http://schemas.microsoft.com/office/drawing/2014/main" id="{C94E9D0A-EEC3-E2ED-8D6C-561B781F1622}"/>
              </a:ext>
            </a:extLst>
          </p:cNvPr>
          <p:cNvSpPr txBox="1"/>
          <p:nvPr/>
        </p:nvSpPr>
        <p:spPr>
          <a:xfrm>
            <a:off x="3048001" y="7421788"/>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NOT “significant”</a:t>
            </a:r>
            <a:endParaRPr lang="en-US" sz="16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ADCFF709-9D62-DD35-0E02-99A791D6C826}"/>
              </a:ext>
            </a:extLst>
          </p:cNvPr>
          <p:cNvCxnSpPr>
            <a:cxnSpLocks/>
          </p:cNvCxnSpPr>
          <p:nvPr/>
        </p:nvCxnSpPr>
        <p:spPr>
          <a:xfrm flipH="1">
            <a:off x="2033282" y="7576960"/>
            <a:ext cx="1435702"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BD4F12D-7351-F338-0418-261A3D53BA8F}"/>
              </a:ext>
            </a:extLst>
          </p:cNvPr>
          <p:cNvCxnSpPr>
            <a:cxnSpLocks/>
          </p:cNvCxnSpPr>
          <p:nvPr/>
        </p:nvCxnSpPr>
        <p:spPr>
          <a:xfrm>
            <a:off x="5257800" y="7576960"/>
            <a:ext cx="840084"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2EF8319-4FF2-372F-BA59-9EE3DE85EDC4}"/>
              </a:ext>
            </a:extLst>
          </p:cNvPr>
          <p:cNvCxnSpPr>
            <a:cxnSpLocks/>
          </p:cNvCxnSpPr>
          <p:nvPr/>
        </p:nvCxnSpPr>
        <p:spPr>
          <a:xfrm>
            <a:off x="2836151" y="8852708"/>
            <a:ext cx="3031249"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08E3367B-0BCA-0D08-49CB-4493980993EA}"/>
              </a:ext>
            </a:extLst>
          </p:cNvPr>
          <p:cNvSpPr/>
          <p:nvPr/>
        </p:nvSpPr>
        <p:spPr>
          <a:xfrm>
            <a:off x="4797324" y="879380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a:extLst>
              <a:ext uri="{FF2B5EF4-FFF2-40B4-BE49-F238E27FC236}">
                <a16:creationId xmlns:a16="http://schemas.microsoft.com/office/drawing/2014/main" id="{5B292B46-A5EF-601E-A094-E9B588FEBBD3}"/>
              </a:ext>
            </a:extLst>
          </p:cNvPr>
          <p:cNvSpPr txBox="1"/>
          <p:nvPr/>
        </p:nvSpPr>
        <p:spPr>
          <a:xfrm>
            <a:off x="2362200" y="8987991"/>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a:t>
            </a:r>
            <a:r>
              <a:rPr lang="en-US" b="1" dirty="0">
                <a:solidFill>
                  <a:schemeClr val="accent6">
                    <a:lumMod val="75000"/>
                  </a:schemeClr>
                </a:solidFill>
                <a:latin typeface="Arial" panose="020B0604020202020204" pitchFamily="34" charset="0"/>
                <a:cs typeface="Arial" panose="020B0604020202020204" pitchFamily="34" charset="0"/>
              </a:rPr>
              <a:t>1</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00</a:t>
            </a:r>
          </a:p>
        </p:txBody>
      </p:sp>
      <p:sp>
        <p:nvSpPr>
          <p:cNvPr id="32" name="TextBox 31">
            <a:extLst>
              <a:ext uri="{FF2B5EF4-FFF2-40B4-BE49-F238E27FC236}">
                <a16:creationId xmlns:a16="http://schemas.microsoft.com/office/drawing/2014/main" id="{D9987A73-CA2A-7FF9-0FAE-D1DAE4B6DBD2}"/>
              </a:ext>
            </a:extLst>
          </p:cNvPr>
          <p:cNvSpPr txBox="1"/>
          <p:nvPr/>
        </p:nvSpPr>
        <p:spPr>
          <a:xfrm>
            <a:off x="4902225" y="9003268"/>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$3,300</a:t>
            </a:r>
          </a:p>
        </p:txBody>
      </p:sp>
      <p:sp>
        <p:nvSpPr>
          <p:cNvPr id="33" name="TextBox 32">
            <a:extLst>
              <a:ext uri="{FF2B5EF4-FFF2-40B4-BE49-F238E27FC236}">
                <a16:creationId xmlns:a16="http://schemas.microsoft.com/office/drawing/2014/main" id="{71434FB9-9652-5B6E-5DE9-C91D263FEADF}"/>
              </a:ext>
            </a:extLst>
          </p:cNvPr>
          <p:cNvSpPr txBox="1"/>
          <p:nvPr/>
        </p:nvSpPr>
        <p:spPr>
          <a:xfrm>
            <a:off x="4077856" y="8338960"/>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34" name="Rectangle 33">
            <a:extLst>
              <a:ext uri="{FF2B5EF4-FFF2-40B4-BE49-F238E27FC236}">
                <a16:creationId xmlns:a16="http://schemas.microsoft.com/office/drawing/2014/main" id="{2E2F609D-74BC-3DF0-D892-C20D5DC19811}"/>
              </a:ext>
            </a:extLst>
          </p:cNvPr>
          <p:cNvSpPr/>
          <p:nvPr/>
        </p:nvSpPr>
        <p:spPr>
          <a:xfrm>
            <a:off x="5964477" y="8621875"/>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#3</a:t>
            </a:r>
          </a:p>
        </p:txBody>
      </p:sp>
      <p:sp>
        <p:nvSpPr>
          <p:cNvPr id="35" name="TextBox 34">
            <a:extLst>
              <a:ext uri="{FF2B5EF4-FFF2-40B4-BE49-F238E27FC236}">
                <a16:creationId xmlns:a16="http://schemas.microsoft.com/office/drawing/2014/main" id="{FEA38E82-74AC-B2CC-F40C-72ED994001FB}"/>
              </a:ext>
            </a:extLst>
          </p:cNvPr>
          <p:cNvSpPr txBox="1"/>
          <p:nvPr/>
        </p:nvSpPr>
        <p:spPr>
          <a:xfrm>
            <a:off x="434901" y="8635027"/>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“significant”</a:t>
            </a:r>
            <a:endParaRPr lang="en-US" sz="1600" dirty="0">
              <a:solidFill>
                <a:schemeClr val="tx1">
                  <a:lumMod val="50000"/>
                  <a:lumOff val="50000"/>
                </a:schemeClr>
              </a:solidFill>
            </a:endParaRPr>
          </a:p>
        </p:txBody>
      </p:sp>
    </p:spTree>
    <p:extLst>
      <p:ext uri="{BB962C8B-B14F-4D97-AF65-F5344CB8AC3E}">
        <p14:creationId xmlns:p14="http://schemas.microsoft.com/office/powerpoint/2010/main" val="1628748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2460-107D-123B-6542-9A1E81429B06}"/>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6C252D8E-778E-2895-2A67-9BC9B5DF2FBF}"/>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859B42EF-AD82-AE1A-37FB-5C9EB7AC521D}"/>
              </a:ext>
            </a:extLst>
          </p:cNvPr>
          <p:cNvSpPr/>
          <p:nvPr/>
        </p:nvSpPr>
        <p:spPr>
          <a:xfrm>
            <a:off x="531516" y="1295400"/>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2" name="TextBox 21">
            <a:extLst>
              <a:ext uri="{FF2B5EF4-FFF2-40B4-BE49-F238E27FC236}">
                <a16:creationId xmlns:a16="http://schemas.microsoft.com/office/drawing/2014/main" id="{3F7A7998-3586-39D9-EC49-D304887771D1}"/>
              </a:ext>
            </a:extLst>
          </p:cNvPr>
          <p:cNvSpPr txBox="1"/>
          <p:nvPr/>
        </p:nvSpPr>
        <p:spPr>
          <a:xfrm>
            <a:off x="986832" y="3463242"/>
            <a:ext cx="6427329" cy="34163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It is only one piece of information, though. And a somewhat arbitrary criteria in the world of expected values.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lumMod val="50000"/>
                    <a:lumOff val="50000"/>
                  </a:prstClr>
                </a:solidFill>
                <a:latin typeface="Arial" panose="020B0604020202020204" pitchFamily="34" charset="0"/>
                <a:cs typeface="Arial" panose="020B0604020202020204" pitchFamily="34" charset="0"/>
              </a:rPr>
              <a:t>Which bet has the higher payoff (both in max payout and in expected value terms)? </a:t>
            </a:r>
            <a:r>
              <a:rPr kumimoji="0" lang="en-US" sz="180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algn="ctr">
              <a:defRPr/>
            </a:pPr>
            <a:r>
              <a:rPr lang="en-US" dirty="0">
                <a:solidFill>
                  <a:prstClr val="black">
                    <a:lumMod val="50000"/>
                    <a:lumOff val="50000"/>
                  </a:prstClr>
                </a:solidFill>
                <a:latin typeface="Arial" panose="020B0604020202020204" pitchFamily="34" charset="0"/>
                <a:cs typeface="Arial" panose="020B0604020202020204" pitchFamily="34" charset="0"/>
              </a:rPr>
              <a:t>Which is “significant”? </a:t>
            </a:r>
          </a:p>
          <a:p>
            <a:pPr algn="ctr">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algn="ctr">
              <a:defRPr/>
            </a:pPr>
            <a:r>
              <a:rPr lang="en-US" dirty="0">
                <a:solidFill>
                  <a:prstClr val="black">
                    <a:lumMod val="50000"/>
                    <a:lumOff val="50000"/>
                  </a:prstClr>
                </a:solidFill>
                <a:latin typeface="Arial" panose="020B0604020202020204" pitchFamily="34" charset="0"/>
                <a:cs typeface="Arial" panose="020B0604020202020204" pitchFamily="34" charset="0"/>
              </a:rPr>
              <a:t>Statistical significance should NOT be the first or only piece of information to consider.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DD1786F3-436F-0A5D-F19F-DA9AE05FED74}"/>
              </a:ext>
            </a:extLst>
          </p:cNvPr>
          <p:cNvSpPr/>
          <p:nvPr/>
        </p:nvSpPr>
        <p:spPr>
          <a:xfrm>
            <a:off x="762000" y="2929714"/>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prstClr val="black">
                    <a:lumMod val="50000"/>
                    <a:lumOff val="50000"/>
                  </a:prstClr>
                </a:solidFill>
                <a:latin typeface="Stencil" panose="040409050D0802020404" pitchFamily="82" charset="0"/>
              </a:rPr>
              <a:t>complicated meaning of significance:</a:t>
            </a:r>
            <a:endPar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endParaRPr>
          </a:p>
        </p:txBody>
      </p:sp>
      <p:cxnSp>
        <p:nvCxnSpPr>
          <p:cNvPr id="8" name="Straight Connector 7">
            <a:extLst>
              <a:ext uri="{FF2B5EF4-FFF2-40B4-BE49-F238E27FC236}">
                <a16:creationId xmlns:a16="http://schemas.microsoft.com/office/drawing/2014/main" id="{C591911A-D4BD-36C7-419E-84E0CF5F2494}"/>
              </a:ext>
            </a:extLst>
          </p:cNvPr>
          <p:cNvCxnSpPr/>
          <p:nvPr/>
        </p:nvCxnSpPr>
        <p:spPr>
          <a:xfrm flipV="1">
            <a:off x="1143000" y="7519264"/>
            <a:ext cx="5867400" cy="1"/>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67EE228-0412-26A3-7496-E6B4A8328FE9}"/>
              </a:ext>
            </a:extLst>
          </p:cNvPr>
          <p:cNvSpPr/>
          <p:nvPr/>
        </p:nvSpPr>
        <p:spPr>
          <a:xfrm>
            <a:off x="4771322" y="746036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909097FD-3095-812B-8DC3-4BD3D1421CBC}"/>
              </a:ext>
            </a:extLst>
          </p:cNvPr>
          <p:cNvSpPr txBox="1"/>
          <p:nvPr/>
        </p:nvSpPr>
        <p:spPr>
          <a:xfrm>
            <a:off x="583598" y="7460360"/>
            <a:ext cx="14496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accent6">
                    <a:lumMod val="75000"/>
                  </a:schemeClr>
                </a:solidFill>
                <a:latin typeface="Arial" panose="020B0604020202020204" pitchFamily="34" charset="0"/>
                <a:cs typeface="Arial" panose="020B0604020202020204" pitchFamily="34" charset="0"/>
              </a:rPr>
              <a:t>– </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4" name="TextBox 13">
            <a:extLst>
              <a:ext uri="{FF2B5EF4-FFF2-40B4-BE49-F238E27FC236}">
                <a16:creationId xmlns:a16="http://schemas.microsoft.com/office/drawing/2014/main" id="{9EAC8101-5E18-5F58-9C9E-13F153735D9C}"/>
              </a:ext>
            </a:extLst>
          </p:cNvPr>
          <p:cNvSpPr txBox="1"/>
          <p:nvPr/>
        </p:nvSpPr>
        <p:spPr>
          <a:xfrm>
            <a:off x="5964477" y="7631668"/>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$4,000</a:t>
            </a:r>
          </a:p>
        </p:txBody>
      </p:sp>
      <p:cxnSp>
        <p:nvCxnSpPr>
          <p:cNvPr id="6" name="Straight Connector 5">
            <a:extLst>
              <a:ext uri="{FF2B5EF4-FFF2-40B4-BE49-F238E27FC236}">
                <a16:creationId xmlns:a16="http://schemas.microsoft.com/office/drawing/2014/main" id="{C5C3763C-8BE0-6C67-811D-57D85505CBD3}"/>
              </a:ext>
            </a:extLst>
          </p:cNvPr>
          <p:cNvCxnSpPr>
            <a:cxnSpLocks/>
          </p:cNvCxnSpPr>
          <p:nvPr/>
        </p:nvCxnSpPr>
        <p:spPr>
          <a:xfrm>
            <a:off x="2667000" y="6553200"/>
            <a:ext cx="0" cy="3505200"/>
          </a:xfrm>
          <a:prstGeom prst="line">
            <a:avLst/>
          </a:prstGeom>
          <a:ln w="381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600451A-B9FD-9849-05FE-8B1D3DC3D7BE}"/>
              </a:ext>
            </a:extLst>
          </p:cNvPr>
          <p:cNvSpPr txBox="1"/>
          <p:nvPr/>
        </p:nvSpPr>
        <p:spPr>
          <a:xfrm>
            <a:off x="2096059" y="9514431"/>
            <a:ext cx="550151" cy="523220"/>
          </a:xfrm>
          <a:prstGeom prst="rect">
            <a:avLst/>
          </a:prstGeom>
          <a:noFill/>
        </p:spPr>
        <p:txBody>
          <a:bodyPr wrap="none" rtlCol="0">
            <a:spAutoFit/>
          </a:bodyPr>
          <a:lstStyle/>
          <a:p>
            <a:r>
              <a:rPr lang="en-US" sz="2800" dirty="0">
                <a:solidFill>
                  <a:schemeClr val="tx1">
                    <a:lumMod val="50000"/>
                    <a:lumOff val="50000"/>
                  </a:schemeClr>
                </a:solidFill>
              </a:rPr>
              <a:t>$0</a:t>
            </a:r>
          </a:p>
        </p:txBody>
      </p:sp>
      <p:sp>
        <p:nvSpPr>
          <p:cNvPr id="2" name="TextBox 1">
            <a:extLst>
              <a:ext uri="{FF2B5EF4-FFF2-40B4-BE49-F238E27FC236}">
                <a16:creationId xmlns:a16="http://schemas.microsoft.com/office/drawing/2014/main" id="{A1B7B7B2-CF80-9A94-6651-9491CDAE7928}"/>
              </a:ext>
            </a:extLst>
          </p:cNvPr>
          <p:cNvSpPr txBox="1"/>
          <p:nvPr/>
        </p:nvSpPr>
        <p:spPr>
          <a:xfrm>
            <a:off x="4104233" y="6932803"/>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$2,500</a:t>
            </a:r>
          </a:p>
        </p:txBody>
      </p:sp>
      <p:sp>
        <p:nvSpPr>
          <p:cNvPr id="3" name="Rectangle 2">
            <a:extLst>
              <a:ext uri="{FF2B5EF4-FFF2-40B4-BE49-F238E27FC236}">
                <a16:creationId xmlns:a16="http://schemas.microsoft.com/office/drawing/2014/main" id="{346B7CE7-31C5-A115-2504-3D2F3C676570}"/>
              </a:ext>
            </a:extLst>
          </p:cNvPr>
          <p:cNvSpPr/>
          <p:nvPr/>
        </p:nvSpPr>
        <p:spPr>
          <a:xfrm>
            <a:off x="986832" y="6988603"/>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cxnSp>
        <p:nvCxnSpPr>
          <p:cNvPr id="5" name="Straight Connector 4">
            <a:extLst>
              <a:ext uri="{FF2B5EF4-FFF2-40B4-BE49-F238E27FC236}">
                <a16:creationId xmlns:a16="http://schemas.microsoft.com/office/drawing/2014/main" id="{1CCAC396-C088-4271-5543-CDFC1E82397F}"/>
              </a:ext>
            </a:extLst>
          </p:cNvPr>
          <p:cNvCxnSpPr>
            <a:cxnSpLocks/>
          </p:cNvCxnSpPr>
          <p:nvPr/>
        </p:nvCxnSpPr>
        <p:spPr>
          <a:xfrm>
            <a:off x="2836151" y="9121776"/>
            <a:ext cx="3031249"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9740C99D-EF55-F770-94DC-7928AC935479}"/>
              </a:ext>
            </a:extLst>
          </p:cNvPr>
          <p:cNvSpPr/>
          <p:nvPr/>
        </p:nvSpPr>
        <p:spPr>
          <a:xfrm>
            <a:off x="4182065" y="907133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C42B460C-DC8F-63BB-993A-03690CE20737}"/>
              </a:ext>
            </a:extLst>
          </p:cNvPr>
          <p:cNvSpPr txBox="1"/>
          <p:nvPr/>
        </p:nvSpPr>
        <p:spPr>
          <a:xfrm>
            <a:off x="2436516" y="9200632"/>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a:t>
            </a:r>
            <a:r>
              <a:rPr lang="en-US" b="1" dirty="0">
                <a:solidFill>
                  <a:schemeClr val="accent6">
                    <a:lumMod val="75000"/>
                  </a:schemeClr>
                </a:solidFill>
                <a:latin typeface="Arial" panose="020B0604020202020204" pitchFamily="34" charset="0"/>
                <a:cs typeface="Arial" panose="020B0604020202020204" pitchFamily="34" charset="0"/>
              </a:rPr>
              <a:t>1</a:t>
            </a: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00</a:t>
            </a:r>
          </a:p>
        </p:txBody>
      </p:sp>
      <p:sp>
        <p:nvSpPr>
          <p:cNvPr id="13" name="TextBox 12">
            <a:extLst>
              <a:ext uri="{FF2B5EF4-FFF2-40B4-BE49-F238E27FC236}">
                <a16:creationId xmlns:a16="http://schemas.microsoft.com/office/drawing/2014/main" id="{C45AE89C-F975-815A-61E9-FA1798A59068}"/>
              </a:ext>
            </a:extLst>
          </p:cNvPr>
          <p:cNvSpPr txBox="1"/>
          <p:nvPr/>
        </p:nvSpPr>
        <p:spPr>
          <a:xfrm>
            <a:off x="4849160" y="9200632"/>
            <a:ext cx="144968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$2,000</a:t>
            </a:r>
          </a:p>
        </p:txBody>
      </p:sp>
      <p:sp>
        <p:nvSpPr>
          <p:cNvPr id="15" name="TextBox 14">
            <a:extLst>
              <a:ext uri="{FF2B5EF4-FFF2-40B4-BE49-F238E27FC236}">
                <a16:creationId xmlns:a16="http://schemas.microsoft.com/office/drawing/2014/main" id="{0F4FEDCE-59E6-4C89-927D-7B0F010875CF}"/>
              </a:ext>
            </a:extLst>
          </p:cNvPr>
          <p:cNvSpPr txBox="1"/>
          <p:nvPr/>
        </p:nvSpPr>
        <p:spPr>
          <a:xfrm>
            <a:off x="3468984" y="8610600"/>
            <a:ext cx="1449684"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accent6">
                    <a:lumMod val="75000"/>
                  </a:schemeClr>
                </a:solidFill>
                <a:effectLst/>
                <a:uLnTx/>
                <a:uFillTx/>
                <a:latin typeface="Arial" panose="020B0604020202020204" pitchFamily="34" charset="0"/>
                <a:ea typeface="+mn-ea"/>
                <a:cs typeface="Arial" panose="020B0604020202020204" pitchFamily="34" charset="0"/>
              </a:rPr>
              <a:t>$1,050</a:t>
            </a:r>
          </a:p>
        </p:txBody>
      </p:sp>
      <p:sp>
        <p:nvSpPr>
          <p:cNvPr id="16" name="Rectangle 15">
            <a:extLst>
              <a:ext uri="{FF2B5EF4-FFF2-40B4-BE49-F238E27FC236}">
                <a16:creationId xmlns:a16="http://schemas.microsoft.com/office/drawing/2014/main" id="{4202729C-E713-9881-9F7E-42F7D71ACEB9}"/>
              </a:ext>
            </a:extLst>
          </p:cNvPr>
          <p:cNvSpPr/>
          <p:nvPr/>
        </p:nvSpPr>
        <p:spPr>
          <a:xfrm>
            <a:off x="6016236" y="8877181"/>
            <a:ext cx="1449684"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#4</a:t>
            </a:r>
          </a:p>
        </p:txBody>
      </p:sp>
      <p:sp>
        <p:nvSpPr>
          <p:cNvPr id="18" name="TextBox 17">
            <a:extLst>
              <a:ext uri="{FF2B5EF4-FFF2-40B4-BE49-F238E27FC236}">
                <a16:creationId xmlns:a16="http://schemas.microsoft.com/office/drawing/2014/main" id="{23B28171-D745-16E0-71C1-2085736C5F8C}"/>
              </a:ext>
            </a:extLst>
          </p:cNvPr>
          <p:cNvSpPr txBox="1"/>
          <p:nvPr/>
        </p:nvSpPr>
        <p:spPr>
          <a:xfrm>
            <a:off x="3048001" y="7660950"/>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NOT “significant”</a:t>
            </a:r>
            <a:endParaRPr lang="en-US" sz="1600" dirty="0">
              <a:solidFill>
                <a:schemeClr val="tx1">
                  <a:lumMod val="50000"/>
                  <a:lumOff val="50000"/>
                </a:schemeClr>
              </a:solidFill>
            </a:endParaRPr>
          </a:p>
        </p:txBody>
      </p:sp>
      <p:sp>
        <p:nvSpPr>
          <p:cNvPr id="19" name="TextBox 18">
            <a:extLst>
              <a:ext uri="{FF2B5EF4-FFF2-40B4-BE49-F238E27FC236}">
                <a16:creationId xmlns:a16="http://schemas.microsoft.com/office/drawing/2014/main" id="{DECFC4E4-1F7E-36A0-B079-4C27A9460F8E}"/>
              </a:ext>
            </a:extLst>
          </p:cNvPr>
          <p:cNvSpPr txBox="1"/>
          <p:nvPr/>
        </p:nvSpPr>
        <p:spPr>
          <a:xfrm>
            <a:off x="457009" y="8914534"/>
            <a:ext cx="2613100" cy="338554"/>
          </a:xfrm>
          <a:prstGeom prst="rect">
            <a:avLst/>
          </a:prstGeom>
          <a:noFill/>
        </p:spPr>
        <p:txBody>
          <a:bodyPr wrap="square" rtlCol="0">
            <a:spAutoFit/>
          </a:bodyPr>
          <a:lstStyle/>
          <a:p>
            <a:pPr algn="ctr"/>
            <a:r>
              <a:rPr lang="en-US" sz="1600" b="1" dirty="0">
                <a:solidFill>
                  <a:schemeClr val="tx1">
                    <a:lumMod val="50000"/>
                    <a:lumOff val="50000"/>
                  </a:schemeClr>
                </a:solidFill>
              </a:rPr>
              <a:t>“significant”</a:t>
            </a:r>
            <a:endParaRPr lang="en-US" sz="16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B2153DC9-30CE-C9DA-BF3A-C55488CFC01F}"/>
              </a:ext>
            </a:extLst>
          </p:cNvPr>
          <p:cNvCxnSpPr>
            <a:cxnSpLocks/>
          </p:cNvCxnSpPr>
          <p:nvPr/>
        </p:nvCxnSpPr>
        <p:spPr>
          <a:xfrm flipH="1">
            <a:off x="2033282" y="7816122"/>
            <a:ext cx="1435702"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0BD75DA-1B0A-4B25-FC5F-9D8B4CD5FE24}"/>
              </a:ext>
            </a:extLst>
          </p:cNvPr>
          <p:cNvCxnSpPr>
            <a:cxnSpLocks/>
          </p:cNvCxnSpPr>
          <p:nvPr/>
        </p:nvCxnSpPr>
        <p:spPr>
          <a:xfrm>
            <a:off x="5257800" y="7816122"/>
            <a:ext cx="840084" cy="0"/>
          </a:xfrm>
          <a:prstGeom prst="straightConnector1">
            <a:avLst/>
          </a:prstGeom>
          <a:ln w="2222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2214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A2A4A19-B384-42F8-8C0D-94C30AAB39F2}" type="slidenum">
              <a:rPr lang="en-US" smtClean="0"/>
              <a:t>2</a:t>
            </a:fld>
            <a:endParaRPr lang="en-US"/>
          </a:p>
        </p:txBody>
      </p:sp>
      <p:sp>
        <p:nvSpPr>
          <p:cNvPr id="6" name="Title 1"/>
          <p:cNvSpPr>
            <a:spLocks noGrp="1"/>
          </p:cNvSpPr>
          <p:nvPr>
            <p:ph type="title"/>
          </p:nvPr>
        </p:nvSpPr>
        <p:spPr>
          <a:xfrm>
            <a:off x="356235" y="1066800"/>
            <a:ext cx="6995160" cy="1676400"/>
          </a:xfrm>
        </p:spPr>
        <p:txBody>
          <a:bodyPr/>
          <a:lstStyle/>
          <a:p>
            <a:r>
              <a:rPr lang="en-US" dirty="0"/>
              <a:t>Which model is the “right” one?</a:t>
            </a:r>
          </a:p>
        </p:txBody>
      </p:sp>
      <p:pic>
        <p:nvPicPr>
          <p:cNvPr id="9" name="Picture 8"/>
          <p:cNvPicPr>
            <a:picLocks noChangeAspect="1"/>
          </p:cNvPicPr>
          <p:nvPr/>
        </p:nvPicPr>
        <p:blipFill>
          <a:blip r:embed="rId2"/>
          <a:stretch>
            <a:fillRect/>
          </a:stretch>
        </p:blipFill>
        <p:spPr>
          <a:xfrm>
            <a:off x="444793" y="3170034"/>
            <a:ext cx="6829376" cy="4449966"/>
          </a:xfrm>
          <a:prstGeom prst="rect">
            <a:avLst/>
          </a:prstGeom>
        </p:spPr>
      </p:pic>
    </p:spTree>
    <p:extLst>
      <p:ext uri="{BB962C8B-B14F-4D97-AF65-F5344CB8AC3E}">
        <p14:creationId xmlns:p14="http://schemas.microsoft.com/office/powerpoint/2010/main" val="3801797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3804776" y="4724400"/>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3394356" y="6039232"/>
            <a:ext cx="77938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2000" baseline="-25000" dirty="0"/>
              <a:t>1</a:t>
            </a:r>
            <a:r>
              <a:rPr lang="en-US" sz="2000" dirty="0"/>
              <a:t> = 0</a:t>
            </a:r>
          </a:p>
        </p:txBody>
      </p:sp>
      <p:cxnSp>
        <p:nvCxnSpPr>
          <p:cNvPr id="6" name="Straight Connector 5"/>
          <p:cNvCxnSpPr/>
          <p:nvPr/>
        </p:nvCxnSpPr>
        <p:spPr>
          <a:xfrm>
            <a:off x="3516577" y="5257885"/>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4093067" y="4755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20</a:t>
            </a:fld>
            <a:endParaRPr lang="en-US"/>
          </a:p>
        </p:txBody>
      </p:sp>
      <p:sp>
        <p:nvSpPr>
          <p:cNvPr id="21" name="Oval 20"/>
          <p:cNvSpPr/>
          <p:nvPr/>
        </p:nvSpPr>
        <p:spPr>
          <a:xfrm>
            <a:off x="4211187" y="517771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2514600" y="8077200"/>
            <a:ext cx="1886607" cy="646331"/>
          </a:xfrm>
          <a:prstGeom prst="rect">
            <a:avLst/>
          </a:prstGeom>
          <a:noFill/>
        </p:spPr>
        <p:txBody>
          <a:bodyPr wrap="none" rtlCol="0">
            <a:spAutoFit/>
          </a:bodyPr>
          <a:lstStyle/>
          <a:p>
            <a:pPr algn="ctr"/>
            <a:r>
              <a:rPr lang="en-US" dirty="0">
                <a:solidFill>
                  <a:schemeClr val="tx1">
                    <a:lumMod val="50000"/>
                    <a:lumOff val="50000"/>
                  </a:schemeClr>
                </a:solidFill>
              </a:rPr>
              <a:t>NULL HYPOTHESIS</a:t>
            </a:r>
          </a:p>
          <a:p>
            <a:pPr algn="ctr"/>
            <a:r>
              <a:rPr lang="en-US" dirty="0">
                <a:solidFill>
                  <a:schemeClr val="tx1">
                    <a:lumMod val="50000"/>
                    <a:lumOff val="50000"/>
                  </a:schemeClr>
                </a:solidFill>
              </a:rPr>
              <a:t>(NO IMPACT)</a:t>
            </a:r>
          </a:p>
        </p:txBody>
      </p:sp>
      <p:sp>
        <p:nvSpPr>
          <p:cNvPr id="18" name="TextBox 17"/>
          <p:cNvSpPr txBox="1"/>
          <p:nvPr/>
        </p:nvSpPr>
        <p:spPr>
          <a:xfrm>
            <a:off x="5188332" y="3794016"/>
            <a:ext cx="1739900" cy="646331"/>
          </a:xfrm>
          <a:prstGeom prst="rect">
            <a:avLst/>
          </a:prstGeom>
          <a:noFill/>
        </p:spPr>
        <p:txBody>
          <a:bodyPr wrap="none" rtlCol="0">
            <a:spAutoFit/>
          </a:bodyPr>
          <a:lstStyle/>
          <a:p>
            <a:pPr algn="ctr"/>
            <a:r>
              <a:rPr lang="en-US" dirty="0">
                <a:solidFill>
                  <a:schemeClr val="tx1">
                    <a:lumMod val="50000"/>
                    <a:lumOff val="50000"/>
                  </a:schemeClr>
                </a:solidFill>
              </a:rPr>
              <a:t>SLOPE ESTIMATE</a:t>
            </a:r>
          </a:p>
          <a:p>
            <a:pPr algn="ctr"/>
            <a:r>
              <a:rPr lang="en-US" dirty="0">
                <a:solidFill>
                  <a:schemeClr val="tx1">
                    <a:lumMod val="50000"/>
                    <a:lumOff val="50000"/>
                  </a:schemeClr>
                </a:solidFill>
              </a:rPr>
              <a:t>(BEST GUESS)</a:t>
            </a:r>
          </a:p>
        </p:txBody>
      </p:sp>
      <p:sp>
        <p:nvSpPr>
          <p:cNvPr id="19" name="TextBox 18"/>
          <p:cNvSpPr txBox="1"/>
          <p:nvPr/>
        </p:nvSpPr>
        <p:spPr>
          <a:xfrm>
            <a:off x="5573509" y="6221427"/>
            <a:ext cx="1410514" cy="646331"/>
          </a:xfrm>
          <a:prstGeom prst="rect">
            <a:avLst/>
          </a:prstGeom>
          <a:noFill/>
        </p:spPr>
        <p:txBody>
          <a:bodyPr wrap="none" rtlCol="0">
            <a:spAutoFit/>
          </a:bodyPr>
          <a:lstStyle/>
          <a:p>
            <a:pPr algn="ctr"/>
            <a:r>
              <a:rPr lang="en-US" dirty="0">
                <a:solidFill>
                  <a:schemeClr val="tx1">
                    <a:lumMod val="50000"/>
                    <a:lumOff val="50000"/>
                  </a:schemeClr>
                </a:solidFill>
              </a:rPr>
              <a:t>CONFIDENCE</a:t>
            </a:r>
            <a:br>
              <a:rPr lang="en-US" dirty="0">
                <a:solidFill>
                  <a:schemeClr val="tx1">
                    <a:lumMod val="50000"/>
                    <a:lumOff val="50000"/>
                  </a:schemeClr>
                </a:solidFill>
              </a:rPr>
            </a:br>
            <a:r>
              <a:rPr lang="en-US" dirty="0">
                <a:solidFill>
                  <a:schemeClr val="tx1">
                    <a:lumMod val="50000"/>
                    <a:lumOff val="50000"/>
                  </a:schemeClr>
                </a:solidFill>
              </a:rPr>
              <a:t>INTERVAL</a:t>
            </a:r>
          </a:p>
        </p:txBody>
      </p:sp>
      <p:sp>
        <p:nvSpPr>
          <p:cNvPr id="27" name="Rectangle 26"/>
          <p:cNvSpPr/>
          <p:nvPr/>
        </p:nvSpPr>
        <p:spPr>
          <a:xfrm>
            <a:off x="1544837" y="1698208"/>
            <a:ext cx="5257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Regression</a:t>
            </a:r>
          </a:p>
          <a:p>
            <a:pPr lvl="0" algn="ctr"/>
            <a:r>
              <a:rPr lang="en-US" sz="3600" dirty="0">
                <a:solidFill>
                  <a:schemeClr val="accent6">
                    <a:lumMod val="75000"/>
                  </a:schemeClr>
                </a:solidFill>
                <a:latin typeface="Stencil" panose="040409050D0802020404" pitchFamily="82" charset="0"/>
              </a:rPr>
              <a:t>Coefficient plots</a:t>
            </a:r>
          </a:p>
        </p:txBody>
      </p:sp>
      <p:sp>
        <p:nvSpPr>
          <p:cNvPr id="28" name="TextBox 27"/>
          <p:cNvSpPr txBox="1"/>
          <p:nvPr/>
        </p:nvSpPr>
        <p:spPr>
          <a:xfrm>
            <a:off x="533400" y="3648240"/>
            <a:ext cx="2824941" cy="646331"/>
          </a:xfrm>
          <a:prstGeom prst="rect">
            <a:avLst/>
          </a:prstGeom>
          <a:noFill/>
        </p:spPr>
        <p:txBody>
          <a:bodyPr wrap="none" rtlCol="0">
            <a:spAutoFit/>
          </a:bodyPr>
          <a:lstStyle/>
          <a:p>
            <a:pPr algn="ctr"/>
            <a:r>
              <a:rPr lang="en-US" dirty="0">
                <a:solidFill>
                  <a:schemeClr val="tx1">
                    <a:lumMod val="50000"/>
                    <a:lumOff val="50000"/>
                  </a:schemeClr>
                </a:solidFill>
              </a:rPr>
              <a:t>STATISTICAL SIGNIFICANCE</a:t>
            </a:r>
            <a:br>
              <a:rPr lang="en-US" dirty="0">
                <a:solidFill>
                  <a:schemeClr val="tx1">
                    <a:lumMod val="50000"/>
                    <a:lumOff val="50000"/>
                  </a:schemeClr>
                </a:solidFill>
              </a:rPr>
            </a:br>
            <a:r>
              <a:rPr lang="en-US" dirty="0">
                <a:solidFill>
                  <a:schemeClr val="tx1">
                    <a:lumMod val="50000"/>
                    <a:lumOff val="50000"/>
                  </a:schemeClr>
                </a:solidFill>
              </a:rPr>
              <a:t>(N.S. IF C.I. CONTAINS ZERO)</a:t>
            </a:r>
          </a:p>
        </p:txBody>
      </p:sp>
      <p:cxnSp>
        <p:nvCxnSpPr>
          <p:cNvPr id="9" name="Straight Arrow Connector 8"/>
          <p:cNvCxnSpPr/>
          <p:nvPr/>
        </p:nvCxnSpPr>
        <p:spPr>
          <a:xfrm flipH="1">
            <a:off x="4464167" y="4224132"/>
            <a:ext cx="789205" cy="72562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5006288" y="5471787"/>
            <a:ext cx="634013" cy="74964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3804776" y="6629484"/>
            <a:ext cx="0" cy="136754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2927026" y="4329435"/>
            <a:ext cx="770208" cy="75778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559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997" y="7003651"/>
            <a:ext cx="4928577" cy="2554545"/>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cost of the program is the bet</a:t>
            </a: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 we are making.</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expected value of the program is represented by the point estimate of the slope (b1).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The risk (certainty) of the bet is symbolized by the confidence interval.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600"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aseline="0" dirty="0">
                <a:solidFill>
                  <a:prstClr val="black">
                    <a:lumMod val="50000"/>
                    <a:lumOff val="50000"/>
                  </a:prstClr>
                </a:solidFill>
                <a:latin typeface="Arial" panose="020B0604020202020204" pitchFamily="34" charset="0"/>
                <a:cs typeface="Arial" panose="020B0604020202020204" pitchFamily="34" charset="0"/>
              </a:rPr>
              <a:t>Preferences</a:t>
            </a:r>
            <a:r>
              <a:rPr lang="en-US" sz="1600" dirty="0">
                <a:solidFill>
                  <a:prstClr val="black">
                    <a:lumMod val="50000"/>
                    <a:lumOff val="50000"/>
                  </a:prstClr>
                </a:solidFill>
                <a:latin typeface="Arial" panose="020B0604020202020204" pitchFamily="34" charset="0"/>
                <a:cs typeface="Arial" panose="020B0604020202020204" pitchFamily="34" charset="0"/>
              </a:rPr>
              <a:t> for bets is always a balance between expected pay-off and risk (uncertainty). </a:t>
            </a:r>
            <a:endParaRPr lang="en-US" sz="1600" baseline="0" dirty="0">
              <a:solidFill>
                <a:prstClr val="black">
                  <a:lumMod val="50000"/>
                  <a:lumOff val="50000"/>
                </a:prstClr>
              </a:solidFill>
              <a:latin typeface="Arial" panose="020B0604020202020204" pitchFamily="34" charset="0"/>
              <a:cs typeface="Arial" panose="020B0604020202020204" pitchFamily="34" charset="0"/>
            </a:endParaRPr>
          </a:p>
        </p:txBody>
      </p:sp>
      <p:cxnSp>
        <p:nvCxnSpPr>
          <p:cNvPr id="4" name="Straight Connector 3"/>
          <p:cNvCxnSpPr/>
          <p:nvPr/>
        </p:nvCxnSpPr>
        <p:spPr>
          <a:xfrm>
            <a:off x="2442138"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2148609"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6" name="Straight Connector 5"/>
          <p:cNvCxnSpPr/>
          <p:nvPr/>
        </p:nvCxnSpPr>
        <p:spPr>
          <a:xfrm>
            <a:off x="4880538" y="4642424"/>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457028" y="413954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0" name="TextBox 13"/>
          <p:cNvSpPr txBox="1"/>
          <p:nvPr/>
        </p:nvSpPr>
        <p:spPr>
          <a:xfrm>
            <a:off x="4778357" y="5675469"/>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r>
              <a:rPr kumimoji="0" lang="en-US" sz="1600" b="0" i="0" u="none" strike="noStrike" kern="1200" cap="none" spc="0" normalizeH="0" baseline="0" noProof="0" dirty="0">
                <a:ln>
                  <a:noFill/>
                </a:ln>
                <a:solidFill>
                  <a:prstClr val="black"/>
                </a:solidFill>
                <a:effectLst/>
                <a:uLnTx/>
                <a:uFillTx/>
                <a:latin typeface="Calibri"/>
                <a:ea typeface="+mn-ea"/>
                <a:cs typeface="+mn-cs"/>
              </a:rPr>
              <a:t> = 0</a:t>
            </a:r>
          </a:p>
        </p:txBody>
      </p:sp>
      <p:cxnSp>
        <p:nvCxnSpPr>
          <p:cNvPr id="11" name="Straight Connector 10"/>
          <p:cNvCxnSpPr/>
          <p:nvPr/>
        </p:nvCxnSpPr>
        <p:spPr>
          <a:xfrm>
            <a:off x="2579298" y="4642424"/>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916373"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TextBox 18"/>
          <p:cNvSpPr txBox="1"/>
          <p:nvPr/>
        </p:nvSpPr>
        <p:spPr>
          <a:xfrm>
            <a:off x="2782070" y="4128121"/>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b</a:t>
            </a:r>
            <a:r>
              <a:rPr kumimoji="0" lang="en-US" sz="1600" b="0" i="0" u="none" strike="noStrike" kern="1200" cap="none" spc="0" normalizeH="0" baseline="-25000" noProof="0" dirty="0">
                <a:ln>
                  <a:noFill/>
                </a:ln>
                <a:solidFill>
                  <a:prstClr val="black"/>
                </a:solidFill>
                <a:effectLst/>
                <a:uLnTx/>
                <a:uFillTx/>
                <a:latin typeface="Calibri"/>
                <a:ea typeface="+mn-ea"/>
                <a:cs typeface="+mn-cs"/>
              </a:rPr>
              <a:t>1</a:t>
            </a:r>
          </a:p>
        </p:txBody>
      </p:sp>
      <p:sp>
        <p:nvSpPr>
          <p:cNvPr id="14" name="TextBox 21"/>
          <p:cNvSpPr txBox="1"/>
          <p:nvPr/>
        </p:nvSpPr>
        <p:spPr>
          <a:xfrm>
            <a:off x="1903574"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1</a:t>
            </a:r>
          </a:p>
        </p:txBody>
      </p:sp>
      <p:sp>
        <p:nvSpPr>
          <p:cNvPr id="15" name="TextBox 22"/>
          <p:cNvSpPr txBox="1"/>
          <p:nvPr/>
        </p:nvSpPr>
        <p:spPr>
          <a:xfrm>
            <a:off x="4423338" y="319071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Program 2</a:t>
            </a:r>
          </a:p>
        </p:txBody>
      </p:sp>
      <mc:AlternateContent xmlns:mc="http://schemas.openxmlformats.org/markup-compatibility/2006" xmlns:a14="http://schemas.microsoft.com/office/drawing/2010/main">
        <mc:Choice Requires="a14">
          <p:sp>
            <p:nvSpPr>
              <p:cNvPr id="16" name="TextBox 15"/>
              <p:cNvSpPr txBox="1"/>
              <p:nvPr/>
            </p:nvSpPr>
            <p:spPr>
              <a:xfrm>
                <a:off x="1772836" y="1943322"/>
                <a:ext cx="472994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R</a:t>
                </a:r>
                <a14:m>
                  <m:oMath xmlns:m="http://schemas.openxmlformats.org/officeDocument/2006/math">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eading</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Speed</m:t>
                    </m:r>
                    <m:r>
                      <a:rPr kumimoji="0" lang="en-US" sz="1800" b="0" i="1" u="none" strike="noStrike" kern="1200" cap="none" spc="0" normalizeH="0" baseline="0" noProof="0">
                        <a:ln>
                          <a:noFill/>
                        </a:ln>
                        <a:solidFill>
                          <a:prstClr val="black"/>
                        </a:solidFill>
                        <a:effectLst/>
                        <a:uLnTx/>
                        <a:uFillTx/>
                        <a:latin typeface="Cambria Math"/>
                        <a:ea typeface="+mn-ea"/>
                        <a:cs typeface="+mn-cs"/>
                      </a:rPr>
                      <m:t>=</m:t>
                    </m:r>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0</m:t>
                        </m:r>
                      </m:sub>
                    </m:sSub>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a:t>
                </a:r>
                <a14:m>
                  <m:oMath xmlns:m="http://schemas.openxmlformats.org/officeDocument/2006/math">
                    <m:sSub>
                      <m:sSub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prstClr val="black"/>
                            </a:solidFill>
                            <a:effectLst/>
                            <a:uLnTx/>
                            <a:uFillTx/>
                            <a:latin typeface="Cambria Math"/>
                            <a:ea typeface="+mn-ea"/>
                            <a:cs typeface="+mn-cs"/>
                          </a:rPr>
                          <m:t>𝑏</m:t>
                        </m:r>
                      </m:e>
                      <m:sub>
                        <m:r>
                          <a:rPr kumimoji="0" lang="en-US" sz="1800" b="0" i="1" u="none" strike="noStrike" kern="1200" cap="none" spc="0" normalizeH="0" baseline="0" noProof="0">
                            <a:ln>
                              <a:noFill/>
                            </a:ln>
                            <a:solidFill>
                              <a:prstClr val="black"/>
                            </a:solidFill>
                            <a:effectLst/>
                            <a:uLnTx/>
                            <a:uFillTx/>
                            <a:latin typeface="Cambria Math"/>
                            <a:ea typeface="+mn-ea"/>
                            <a:cs typeface="+mn-cs"/>
                          </a:rPr>
                          <m:t>1</m:t>
                        </m:r>
                      </m:sub>
                    </m:sSub>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Hours</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of</m:t>
                    </m:r>
                    <m:r>
                      <a:rPr kumimoji="0" lang="en-US" sz="1800" b="0" i="0" u="none" strike="noStrike" kern="1200" cap="none" spc="0" normalizeH="0" baseline="0" noProof="0">
                        <a:ln>
                          <a:noFill/>
                        </a:ln>
                        <a:solidFill>
                          <a:prstClr val="black"/>
                        </a:solidFill>
                        <a:effectLst/>
                        <a:uLnTx/>
                        <a:uFillTx/>
                        <a:latin typeface="Cambria Math"/>
                        <a:ea typeface="+mn-ea"/>
                        <a:cs typeface="+mn-cs"/>
                      </a:rPr>
                      <m:t> </m:t>
                    </m:r>
                    <m:r>
                      <m:rPr>
                        <m:sty m:val="p"/>
                      </m:rPr>
                      <a:rPr kumimoji="0" lang="en-US" sz="1800" b="0" i="0" u="none" strike="noStrike" kern="1200" cap="none" spc="0" normalizeH="0" baseline="0" noProof="0">
                        <a:ln>
                          <a:noFill/>
                        </a:ln>
                        <a:solidFill>
                          <a:prstClr val="black"/>
                        </a:solidFill>
                        <a:effectLst/>
                        <a:uLnTx/>
                        <a:uFillTx/>
                        <a:latin typeface="Cambria Math"/>
                        <a:ea typeface="+mn-ea"/>
                        <a:cs typeface="+mn-cs"/>
                      </a:rPr>
                      <m:t>Tutoring</m:t>
                    </m:r>
                  </m:oMath>
                </a14:m>
                <a:r>
                  <a:rPr kumimoji="0" lang="en-US" sz="1800" b="0" i="0" u="none" strike="noStrike" kern="1200" cap="none" spc="0" normalizeH="0" baseline="0" noProof="0" dirty="0">
                    <a:ln>
                      <a:noFill/>
                    </a:ln>
                    <a:solidFill>
                      <a:prstClr val="black"/>
                    </a:solidFill>
                    <a:effectLst/>
                    <a:uLnTx/>
                    <a:uFillTx/>
                    <a:latin typeface="Calibri"/>
                    <a:ea typeface="+mn-ea"/>
                    <a:cs typeface="+mn-cs"/>
                  </a:rPr>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772836" y="1943322"/>
                <a:ext cx="4729949" cy="369332"/>
              </a:xfrm>
              <a:prstGeom prst="rect">
                <a:avLst/>
              </a:prstGeom>
              <a:blipFill>
                <a:blip r:embed="rId2"/>
                <a:stretch>
                  <a:fillRect l="-1160" t="-10000" r="-129" b="-26667"/>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cxnSp>
        <p:nvCxnSpPr>
          <p:cNvPr id="20" name="Straight Connector 19"/>
          <p:cNvCxnSpPr/>
          <p:nvPr/>
        </p:nvCxnSpPr>
        <p:spPr>
          <a:xfrm>
            <a:off x="5108271" y="4108939"/>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5148" y="4562253"/>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TextBox 2"/>
          <p:cNvSpPr txBox="1"/>
          <p:nvPr/>
        </p:nvSpPr>
        <p:spPr>
          <a:xfrm>
            <a:off x="1719223" y="6196329"/>
            <a:ext cx="46256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F79646">
                    <a:lumMod val="75000"/>
                  </a:srgbClr>
                </a:solidFill>
                <a:effectLst/>
                <a:uLnTx/>
                <a:uFillTx/>
                <a:latin typeface="Calibri"/>
                <a:ea typeface="+mn-ea"/>
                <a:cs typeface="+mn-cs"/>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program is better?</a:t>
            </a:r>
          </a:p>
        </p:txBody>
      </p:sp>
    </p:spTree>
    <p:extLst>
      <p:ext uri="{BB962C8B-B14F-4D97-AF65-F5344CB8AC3E}">
        <p14:creationId xmlns:p14="http://schemas.microsoft.com/office/powerpoint/2010/main" val="2250487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22</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1006565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23</a:t>
            </a:fld>
            <a:endParaRPr lang="en-US" sz="765" b="0">
              <a:solidFill>
                <a:prstClr val="black">
                  <a:tint val="75000"/>
                </a:prstClr>
              </a:solidFill>
              <a:latin typeface="Calibri"/>
            </a:endParaRPr>
          </a:p>
        </p:txBody>
      </p:sp>
      <mc:AlternateContent xmlns:mc="http://schemas.openxmlformats.org/markup-compatibility/2006" xmlns:a14="http://schemas.microsoft.com/office/drawing/2010/main">
        <mc:Choice Requires="a14">
          <p:sp>
            <p:nvSpPr>
              <p:cNvPr id="6" name="TextBox 5"/>
              <p:cNvSpPr txBox="1"/>
              <p:nvPr/>
            </p:nvSpPr>
            <p:spPr>
              <a:xfrm>
                <a:off x="1363297" y="3740159"/>
                <a:ext cx="5045805"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srgbClr val="00B050"/>
                              </a:solidFill>
                              <a:latin typeface="Cambria Math" panose="02040503050406030204" pitchFamily="18" charset="0"/>
                            </a:rPr>
                          </m:ctrlPr>
                        </m:sSubPr>
                        <m:e>
                          <m:r>
                            <a:rPr lang="en-US" sz="2400" i="1">
                              <a:solidFill>
                                <a:srgbClr val="00B050"/>
                              </a:solidFill>
                              <a:latin typeface="Cambria Math"/>
                            </a:rPr>
                            <m:t>𝑏</m:t>
                          </m:r>
                        </m:e>
                        <m:sub>
                          <m:r>
                            <a:rPr lang="en-US" sz="2400" i="1">
                              <a:solidFill>
                                <a:srgbClr val="00B050"/>
                              </a:solidFill>
                              <a:latin typeface="Cambria Math"/>
                            </a:rPr>
                            <m:t>0</m:t>
                          </m:r>
                        </m:sub>
                      </m:sSub>
                      <m:r>
                        <a:rPr lang="en-US" sz="2400" i="1">
                          <a:solidFill>
                            <a:prstClr val="black"/>
                          </a:solidFill>
                          <a:latin typeface="Cambria Math"/>
                        </a:rPr>
                        <m:t>+</m:t>
                      </m:r>
                      <m:sSub>
                        <m:sSubPr>
                          <m:ctrlPr>
                            <a:rPr lang="en-US" sz="2400" i="1">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a:ea typeface="Cambria Math"/>
                        </a:rPr>
                        <m:t>𝐶𝑎𝑓𝑓𝑒𝑖𝑛𝑒</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1363297" y="3740159"/>
                <a:ext cx="5045805" cy="461665"/>
              </a:xfrm>
              <a:prstGeom prst="rect">
                <a:avLst/>
              </a:prstGeom>
              <a:blipFill>
                <a:blip r:embed="rId2"/>
                <a:stretch>
                  <a:fillRect b="-18667"/>
                </a:stretch>
              </a:blipFill>
            </p:spPr>
            <p:txBody>
              <a:bodyPr/>
              <a:lstStyle/>
              <a:p>
                <a:r>
                  <a:rPr lang="en-US">
                    <a:noFill/>
                  </a:rPr>
                  <a:t> </a:t>
                </a:r>
              </a:p>
            </p:txBody>
          </p:sp>
        </mc:Fallback>
      </mc:AlternateContent>
      <p:cxnSp>
        <p:nvCxnSpPr>
          <p:cNvPr id="4" name="Straight Connector 3"/>
          <p:cNvCxnSpPr/>
          <p:nvPr/>
        </p:nvCxnSpPr>
        <p:spPr>
          <a:xfrm>
            <a:off x="2465393" y="6586041"/>
            <a:ext cx="2963228"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3361378"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8" name="Oval 7"/>
          <p:cNvSpPr/>
          <p:nvPr/>
        </p:nvSpPr>
        <p:spPr>
          <a:xfrm>
            <a:off x="3434244" y="571164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9" name="Oval 8"/>
          <p:cNvSpPr/>
          <p:nvPr/>
        </p:nvSpPr>
        <p:spPr>
          <a:xfrm>
            <a:off x="3428846" y="5771018"/>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0" name="Oval 9"/>
          <p:cNvSpPr/>
          <p:nvPr/>
        </p:nvSpPr>
        <p:spPr>
          <a:xfrm>
            <a:off x="3382967" y="58195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1" name="Oval 10"/>
          <p:cNvSpPr/>
          <p:nvPr/>
        </p:nvSpPr>
        <p:spPr>
          <a:xfrm>
            <a:off x="3482822" y="5870871"/>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2" name="Oval 11"/>
          <p:cNvSpPr/>
          <p:nvPr/>
        </p:nvSpPr>
        <p:spPr>
          <a:xfrm>
            <a:off x="3385667" y="5919449"/>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3" name="Oval 12"/>
          <p:cNvSpPr/>
          <p:nvPr/>
        </p:nvSpPr>
        <p:spPr>
          <a:xfrm>
            <a:off x="3466629" y="59680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4" name="Oval 13"/>
          <p:cNvSpPr/>
          <p:nvPr/>
        </p:nvSpPr>
        <p:spPr>
          <a:xfrm>
            <a:off x="3482822" y="5590202"/>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5" name="Oval 14"/>
          <p:cNvSpPr/>
          <p:nvPr/>
        </p:nvSpPr>
        <p:spPr>
          <a:xfrm>
            <a:off x="3404558" y="5538926"/>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6" name="Oval 15"/>
          <p:cNvSpPr/>
          <p:nvPr/>
        </p:nvSpPr>
        <p:spPr>
          <a:xfrm>
            <a:off x="4359916" y="542018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7" name="Oval 16"/>
          <p:cNvSpPr/>
          <p:nvPr/>
        </p:nvSpPr>
        <p:spPr>
          <a:xfrm>
            <a:off x="4359916"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8" name="Oval 17"/>
          <p:cNvSpPr/>
          <p:nvPr/>
        </p:nvSpPr>
        <p:spPr>
          <a:xfrm>
            <a:off x="4443577" y="538779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19" name="Oval 18"/>
          <p:cNvSpPr/>
          <p:nvPr/>
        </p:nvSpPr>
        <p:spPr>
          <a:xfrm>
            <a:off x="4462469" y="5493047"/>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0" name="Oval 19"/>
          <p:cNvSpPr/>
          <p:nvPr/>
        </p:nvSpPr>
        <p:spPr>
          <a:xfrm>
            <a:off x="4381505" y="5541624"/>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1" name="Oval 20"/>
          <p:cNvSpPr/>
          <p:nvPr/>
        </p:nvSpPr>
        <p:spPr>
          <a:xfrm>
            <a:off x="4430083" y="554432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2" name="Oval 21"/>
          <p:cNvSpPr/>
          <p:nvPr/>
        </p:nvSpPr>
        <p:spPr>
          <a:xfrm>
            <a:off x="4400397" y="563068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3" name="Oval 22"/>
          <p:cNvSpPr/>
          <p:nvPr/>
        </p:nvSpPr>
        <p:spPr>
          <a:xfrm>
            <a:off x="4405794" y="522587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4" name="Oval 23"/>
          <p:cNvSpPr/>
          <p:nvPr/>
        </p:nvSpPr>
        <p:spPr>
          <a:xfrm>
            <a:off x="3385667" y="561449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5" name="Oval 24"/>
          <p:cNvSpPr/>
          <p:nvPr/>
        </p:nvSpPr>
        <p:spPr>
          <a:xfrm>
            <a:off x="3458533" y="5808800"/>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6" name="Oval 25"/>
          <p:cNvSpPr/>
          <p:nvPr/>
        </p:nvSpPr>
        <p:spPr>
          <a:xfrm>
            <a:off x="4416590" y="5323025"/>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7" name="Oval 26"/>
          <p:cNvSpPr/>
          <p:nvPr/>
        </p:nvSpPr>
        <p:spPr>
          <a:xfrm>
            <a:off x="4381505" y="5479553"/>
            <a:ext cx="48578" cy="48578"/>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cxnSp>
        <p:nvCxnSpPr>
          <p:cNvPr id="28" name="Straight Connector 27"/>
          <p:cNvCxnSpPr/>
          <p:nvPr/>
        </p:nvCxnSpPr>
        <p:spPr>
          <a:xfrm flipV="1">
            <a:off x="2465394" y="4885828"/>
            <a:ext cx="0" cy="1700213"/>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219807" y="4691519"/>
            <a:ext cx="686406" cy="229743"/>
          </a:xfrm>
          <a:prstGeom prst="rect">
            <a:avLst/>
          </a:prstGeom>
          <a:noFill/>
        </p:spPr>
        <p:txBody>
          <a:bodyPr wrap="none" rtlCol="0">
            <a:spAutoFit/>
          </a:bodyPr>
          <a:lstStyle/>
          <a:p>
            <a:pPr defTabSz="582930">
              <a:defRPr/>
            </a:pPr>
            <a:r>
              <a:rPr lang="en-US" sz="893" dirty="0">
                <a:solidFill>
                  <a:prstClr val="black"/>
                </a:solidFill>
                <a:latin typeface="Calibri"/>
              </a:rPr>
              <a:t>Heart Rate</a:t>
            </a:r>
          </a:p>
        </p:txBody>
      </p:sp>
      <p:sp>
        <p:nvSpPr>
          <p:cNvPr id="31" name="TextBox 30"/>
          <p:cNvSpPr txBox="1"/>
          <p:nvPr/>
        </p:nvSpPr>
        <p:spPr>
          <a:xfrm>
            <a:off x="4142052" y="4931559"/>
            <a:ext cx="603050" cy="327782"/>
          </a:xfrm>
          <a:prstGeom prst="rect">
            <a:avLst/>
          </a:prstGeom>
          <a:noFill/>
        </p:spPr>
        <p:txBody>
          <a:bodyPr wrap="none" rtlCol="0">
            <a:spAutoFit/>
          </a:bodyPr>
          <a:lstStyle/>
          <a:p>
            <a:pPr algn="ctr" defTabSz="582930">
              <a:defRPr/>
            </a:pPr>
            <a:r>
              <a:rPr lang="en-US" sz="765" dirty="0">
                <a:solidFill>
                  <a:srgbClr val="E46C0A"/>
                </a:solidFill>
                <a:latin typeface="Calibri"/>
              </a:rPr>
              <a:t>Treatment</a:t>
            </a:r>
            <a:br>
              <a:rPr lang="en-US" sz="765" dirty="0">
                <a:solidFill>
                  <a:prstClr val="black"/>
                </a:solidFill>
                <a:latin typeface="Calibri"/>
              </a:rPr>
            </a:br>
            <a:r>
              <a:rPr lang="en-US" sz="765" dirty="0">
                <a:solidFill>
                  <a:prstClr val="black"/>
                </a:solidFill>
                <a:latin typeface="Calibri"/>
              </a:rPr>
              <a:t>(Caffeine)</a:t>
            </a:r>
          </a:p>
        </p:txBody>
      </p:sp>
      <p:sp>
        <p:nvSpPr>
          <p:cNvPr id="32" name="TextBox 31"/>
          <p:cNvSpPr txBox="1"/>
          <p:nvPr/>
        </p:nvSpPr>
        <p:spPr>
          <a:xfrm>
            <a:off x="3108054" y="5223025"/>
            <a:ext cx="702436" cy="327782"/>
          </a:xfrm>
          <a:prstGeom prst="rect">
            <a:avLst/>
          </a:prstGeom>
          <a:noFill/>
        </p:spPr>
        <p:txBody>
          <a:bodyPr wrap="none" rtlCol="0">
            <a:spAutoFit/>
          </a:bodyPr>
          <a:lstStyle/>
          <a:p>
            <a:pPr algn="ctr" defTabSz="582930">
              <a:defRPr/>
            </a:pPr>
            <a:r>
              <a:rPr lang="en-US" sz="765" dirty="0">
                <a:solidFill>
                  <a:srgbClr val="00B050"/>
                </a:solidFill>
                <a:latin typeface="Calibri"/>
              </a:rPr>
              <a:t>Control</a:t>
            </a:r>
            <a:br>
              <a:rPr lang="en-US" sz="765" dirty="0">
                <a:solidFill>
                  <a:prstClr val="black"/>
                </a:solidFill>
                <a:latin typeface="Calibri"/>
              </a:rPr>
            </a:br>
            <a:r>
              <a:rPr lang="en-US" sz="765" dirty="0">
                <a:solidFill>
                  <a:prstClr val="black"/>
                </a:solidFill>
                <a:latin typeface="Calibri"/>
              </a:rPr>
              <a:t>(No caffeine)</a:t>
            </a:r>
          </a:p>
        </p:txBody>
      </p:sp>
      <p:sp>
        <p:nvSpPr>
          <p:cNvPr id="5" name="Oval 4"/>
          <p:cNvSpPr/>
          <p:nvPr/>
        </p:nvSpPr>
        <p:spPr>
          <a:xfrm>
            <a:off x="3368813" y="5694103"/>
            <a:ext cx="130862" cy="113348"/>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29" name="TextBox 28"/>
          <p:cNvSpPr txBox="1"/>
          <p:nvPr/>
        </p:nvSpPr>
        <p:spPr>
          <a:xfrm>
            <a:off x="2918778" y="5568612"/>
            <a:ext cx="457176" cy="406265"/>
          </a:xfrm>
          <a:prstGeom prst="rect">
            <a:avLst/>
          </a:prstGeom>
          <a:noFill/>
        </p:spPr>
        <p:txBody>
          <a:bodyPr wrap="none" rtlCol="0">
            <a:spAutoFit/>
          </a:bodyPr>
          <a:lstStyle/>
          <a:p>
            <a:pPr defTabSz="582930">
              <a:defRPr/>
            </a:pPr>
            <a:r>
              <a:rPr lang="en-US" sz="2040" dirty="0">
                <a:solidFill>
                  <a:srgbClr val="00B050"/>
                </a:solidFill>
                <a:latin typeface="Calibri"/>
              </a:rPr>
              <a:t>C2</a:t>
            </a:r>
          </a:p>
        </p:txBody>
      </p:sp>
      <p:sp>
        <p:nvSpPr>
          <p:cNvPr id="34" name="Oval 33"/>
          <p:cNvSpPr/>
          <p:nvPr/>
        </p:nvSpPr>
        <p:spPr>
          <a:xfrm>
            <a:off x="4359255" y="5382398"/>
            <a:ext cx="130862" cy="11334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148">
              <a:solidFill>
                <a:prstClr val="white"/>
              </a:solidFill>
              <a:latin typeface="Calibri"/>
            </a:endParaRPr>
          </a:p>
        </p:txBody>
      </p:sp>
      <p:sp>
        <p:nvSpPr>
          <p:cNvPr id="35" name="TextBox 34"/>
          <p:cNvSpPr txBox="1"/>
          <p:nvPr/>
        </p:nvSpPr>
        <p:spPr>
          <a:xfrm>
            <a:off x="4543432" y="5241697"/>
            <a:ext cx="445956" cy="406265"/>
          </a:xfrm>
          <a:prstGeom prst="rect">
            <a:avLst/>
          </a:prstGeom>
          <a:noFill/>
        </p:spPr>
        <p:txBody>
          <a:bodyPr wrap="none" rtlCol="0">
            <a:spAutoFit/>
          </a:bodyPr>
          <a:lstStyle/>
          <a:p>
            <a:pPr defTabSz="582930">
              <a:defRPr/>
            </a:pPr>
            <a:r>
              <a:rPr lang="en-US" sz="2040" dirty="0">
                <a:solidFill>
                  <a:srgbClr val="E46C0A"/>
                </a:solidFill>
                <a:latin typeface="Calibri"/>
              </a:rPr>
              <a:t>T2</a:t>
            </a:r>
          </a:p>
        </p:txBody>
      </p:sp>
      <p:sp>
        <p:nvSpPr>
          <p:cNvPr id="36" name="Rectangle 35">
            <a:extLst>
              <a:ext uri="{FF2B5EF4-FFF2-40B4-BE49-F238E27FC236}">
                <a16:creationId xmlns:a16="http://schemas.microsoft.com/office/drawing/2014/main" id="{4B160695-F797-4FED-9D74-7196D95A832E}"/>
              </a:ext>
            </a:extLst>
          </p:cNvPr>
          <p:cNvSpPr/>
          <p:nvPr/>
        </p:nvSpPr>
        <p:spPr>
          <a:xfrm>
            <a:off x="1050090" y="1169112"/>
            <a:ext cx="6183923" cy="2308324"/>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Experiment </a:t>
            </a:r>
            <a:br>
              <a:rPr lang="en-US" sz="3600" dirty="0">
                <a:solidFill>
                  <a:schemeClr val="accent6">
                    <a:lumMod val="75000"/>
                  </a:schemeClr>
                </a:solidFill>
                <a:latin typeface="Stencil" panose="040409050D0802020404" pitchFamily="82" charset="0"/>
              </a:rPr>
            </a:br>
            <a:r>
              <a:rPr lang="en-US" sz="3600" dirty="0">
                <a:solidFill>
                  <a:srgbClr val="E46C0A"/>
                </a:solidFill>
                <a:latin typeface="Stencil" panose="040409050D0802020404" pitchFamily="82" charset="0"/>
              </a:rPr>
              <a:t>with</a:t>
            </a:r>
            <a:r>
              <a:rPr lang="en-US" sz="3600" dirty="0">
                <a:solidFill>
                  <a:schemeClr val="accent6">
                    <a:lumMod val="75000"/>
                  </a:schemeClr>
                </a:solidFill>
                <a:latin typeface="Stencil" panose="040409050D0802020404" pitchFamily="82" charset="0"/>
              </a:rPr>
              <a:t> groups </a:t>
            </a:r>
          </a:p>
          <a:p>
            <a:pPr lvl="0" algn="ctr"/>
            <a:r>
              <a:rPr lang="en-US" sz="3600" dirty="0">
                <a:solidFill>
                  <a:schemeClr val="tx1">
                    <a:lumMod val="50000"/>
                    <a:lumOff val="50000"/>
                  </a:schemeClr>
                </a:solidFill>
                <a:latin typeface="Stencil" panose="040409050D0802020404" pitchFamily="82" charset="0"/>
              </a:rPr>
              <a:t>(treated:</a:t>
            </a:r>
          </a:p>
          <a:p>
            <a:pPr lvl="0" algn="ctr"/>
            <a:r>
              <a:rPr lang="en-US" sz="3600" dirty="0">
                <a:solidFill>
                  <a:schemeClr val="tx1">
                    <a:lumMod val="50000"/>
                    <a:lumOff val="50000"/>
                  </a:schemeClr>
                </a:solidFill>
                <a:latin typeface="Stencil" panose="040409050D0802020404" pitchFamily="82" charset="0"/>
              </a:rPr>
              <a:t> yes or no)</a:t>
            </a:r>
          </a:p>
        </p:txBody>
      </p:sp>
    </p:spTree>
    <p:extLst>
      <p:ext uri="{BB962C8B-B14F-4D97-AF65-F5344CB8AC3E}">
        <p14:creationId xmlns:p14="http://schemas.microsoft.com/office/powerpoint/2010/main" val="32820001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Box 3"/>
          <p:cNvSpPr txBox="1">
            <a:spLocks noChangeArrowheads="1"/>
          </p:cNvSpPr>
          <p:nvPr/>
        </p:nvSpPr>
        <p:spPr bwMode="auto">
          <a:xfrm>
            <a:off x="1066800" y="1932210"/>
            <a:ext cx="5100638" cy="1077218"/>
          </a:xfrm>
          <a:prstGeom prst="rect">
            <a:avLst/>
          </a:prstGeom>
          <a:noFill/>
          <a:ln w="9525">
            <a:noFill/>
            <a:miter lim="800000"/>
            <a:headEnd/>
            <a:tailEnd/>
          </a:ln>
        </p:spPr>
        <p:txBody>
          <a:bodyPr wrap="square">
            <a:spAutoFit/>
          </a:bodyPr>
          <a:lstStyle/>
          <a:p>
            <a:pPr algn="ctr" defTabSz="582930">
              <a:defRPr/>
            </a:pPr>
            <a:r>
              <a:rPr lang="en-US" sz="3200" cap="all" dirty="0">
                <a:solidFill>
                  <a:schemeClr val="tx1">
                    <a:lumMod val="50000"/>
                    <a:lumOff val="50000"/>
                  </a:schemeClr>
                </a:solidFill>
                <a:latin typeface="Stencil" panose="040409050D0802020404" pitchFamily="82" charset="0"/>
              </a:rPr>
              <a:t>Effects Sizes for </a:t>
            </a:r>
            <a:r>
              <a:rPr lang="en-US" sz="3200" cap="all" dirty="0">
                <a:solidFill>
                  <a:srgbClr val="E46C0A"/>
                </a:solidFill>
                <a:latin typeface="Stencil" panose="040409050D0802020404" pitchFamily="82" charset="0"/>
              </a:rPr>
              <a:t>Levels </a:t>
            </a:r>
            <a:r>
              <a:rPr lang="en-US" sz="3200" cap="all" dirty="0">
                <a:solidFill>
                  <a:schemeClr val="tx1">
                    <a:lumMod val="50000"/>
                    <a:lumOff val="50000"/>
                  </a:schemeClr>
                </a:solidFill>
                <a:latin typeface="Stencil" panose="040409050D0802020404" pitchFamily="82" charset="0"/>
              </a:rPr>
              <a:t>of A Treatment</a:t>
            </a: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8666" y="3766185"/>
            <a:ext cx="2668574" cy="267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1554481" y="6507095"/>
            <a:ext cx="5270225" cy="369332"/>
          </a:xfrm>
          <a:prstGeom prst="rect">
            <a:avLst/>
          </a:prstGeom>
          <a:solidFill>
            <a:schemeClr val="bg1"/>
          </a:solidFill>
        </p:spPr>
        <p:txBody>
          <a:bodyPr wrap="none" rtlCol="0">
            <a:spAutoFit/>
          </a:bodyPr>
          <a:lstStyle/>
          <a:p>
            <a:pPr defTabSz="582930">
              <a:defRPr/>
            </a:pPr>
            <a:r>
              <a:rPr lang="en-US" dirty="0">
                <a:solidFill>
                  <a:prstClr val="black"/>
                </a:solidFill>
                <a:latin typeface="Calibri"/>
              </a:rPr>
              <a:t>For a one-unit change in X, we expect a </a:t>
            </a:r>
            <a:r>
              <a:rPr lang="el-GR" i="1" dirty="0">
                <a:solidFill>
                  <a:prstClr val="black"/>
                </a:solidFill>
                <a:latin typeface="Calibri"/>
              </a:rPr>
              <a:t>β</a:t>
            </a:r>
            <a:r>
              <a:rPr lang="en-US" i="1" baseline="-25000" dirty="0">
                <a:solidFill>
                  <a:prstClr val="black"/>
                </a:solidFill>
                <a:latin typeface="Calibri"/>
              </a:rPr>
              <a:t>1</a:t>
            </a:r>
            <a:r>
              <a:rPr lang="en-US" dirty="0">
                <a:solidFill>
                  <a:prstClr val="black"/>
                </a:solidFill>
                <a:latin typeface="Calibri"/>
              </a:rPr>
              <a:t> change in Y.</a:t>
            </a:r>
          </a:p>
        </p:txBody>
      </p:sp>
      <p:cxnSp>
        <p:nvCxnSpPr>
          <p:cNvPr id="10" name="Straight Connector 9"/>
          <p:cNvCxnSpPr/>
          <p:nvPr/>
        </p:nvCxnSpPr>
        <p:spPr>
          <a:xfrm>
            <a:off x="2477453" y="5070952"/>
            <a:ext cx="721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3198500" y="4883467"/>
            <a:ext cx="0" cy="1874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365349" y="4883129"/>
            <a:ext cx="156108" cy="187825"/>
          </a:xfrm>
          <a:prstGeom prst="rightBrace">
            <a:avLst/>
          </a:prstGeom>
          <a:ln w="254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1F497D"/>
              </a:solidFill>
              <a:latin typeface="Calibri"/>
            </a:endParaRPr>
          </a:p>
        </p:txBody>
      </p:sp>
      <p:sp>
        <p:nvSpPr>
          <p:cNvPr id="13" name="TextBox 12"/>
          <p:cNvSpPr txBox="1"/>
          <p:nvPr/>
        </p:nvSpPr>
        <p:spPr>
          <a:xfrm>
            <a:off x="3534705" y="4888917"/>
            <a:ext cx="418704" cy="210058"/>
          </a:xfrm>
          <a:prstGeom prst="rect">
            <a:avLst/>
          </a:prstGeom>
          <a:noFill/>
          <a:ln>
            <a:noFill/>
          </a:ln>
        </p:spPr>
        <p:txBody>
          <a:bodyPr wrap="none" rtlCol="0">
            <a:spAutoFit/>
          </a:bodyPr>
          <a:lstStyle/>
          <a:p>
            <a:pPr defTabSz="582930">
              <a:defRPr/>
            </a:pPr>
            <a:r>
              <a:rPr lang="en-US" sz="765" b="1" dirty="0">
                <a:solidFill>
                  <a:srgbClr val="1F497D"/>
                </a:solidFill>
                <a:latin typeface="Calibri"/>
              </a:rPr>
              <a:t>Effect</a:t>
            </a:r>
          </a:p>
        </p:txBody>
      </p:sp>
      <p:cxnSp>
        <p:nvCxnSpPr>
          <p:cNvPr id="3" name="Straight Connector 2"/>
          <p:cNvCxnSpPr/>
          <p:nvPr/>
        </p:nvCxnSpPr>
        <p:spPr>
          <a:xfrm>
            <a:off x="4926465" y="7010400"/>
            <a:ext cx="1445672"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Right Brace 1"/>
          <p:cNvSpPr/>
          <p:nvPr/>
        </p:nvSpPr>
        <p:spPr>
          <a:xfrm rot="5400000">
            <a:off x="2762421" y="4934733"/>
            <a:ext cx="151109" cy="63150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prstClr val="black"/>
              </a:solidFill>
              <a:latin typeface="Calibri"/>
            </a:endParaRPr>
          </a:p>
        </p:txBody>
      </p:sp>
      <p:sp>
        <p:nvSpPr>
          <p:cNvPr id="4" name="TextBox 3"/>
          <p:cNvSpPr txBox="1"/>
          <p:nvPr/>
        </p:nvSpPr>
        <p:spPr>
          <a:xfrm>
            <a:off x="2491809" y="5367346"/>
            <a:ext cx="797013" cy="229743"/>
          </a:xfrm>
          <a:prstGeom prst="rect">
            <a:avLst/>
          </a:prstGeom>
          <a:solidFill>
            <a:schemeClr val="bg1"/>
          </a:solidFill>
        </p:spPr>
        <p:txBody>
          <a:bodyPr wrap="none" rtlCol="0">
            <a:spAutoFit/>
          </a:bodyPr>
          <a:lstStyle/>
          <a:p>
            <a:pPr defTabSz="582930">
              <a:defRPr/>
            </a:pPr>
            <a:r>
              <a:rPr lang="en-US" sz="893" dirty="0">
                <a:solidFill>
                  <a:srgbClr val="FF0000"/>
                </a:solidFill>
                <a:latin typeface="Calibri"/>
              </a:rPr>
              <a:t>One unit of X</a:t>
            </a:r>
          </a:p>
        </p:txBody>
      </p:sp>
      <mc:AlternateContent xmlns:mc="http://schemas.openxmlformats.org/markup-compatibility/2006" xmlns:a14="http://schemas.microsoft.com/office/drawing/2010/main">
        <mc:Choice Requires="a14">
          <p:sp>
            <p:nvSpPr>
              <p:cNvPr id="5" name="TextBox 4"/>
              <p:cNvSpPr txBox="1"/>
              <p:nvPr/>
            </p:nvSpPr>
            <p:spPr>
              <a:xfrm>
                <a:off x="4969688" y="3911918"/>
                <a:ext cx="1687963"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𝑦</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ea typeface="Cambria Math"/>
                            </a:rPr>
                            <m:t>𝛽</m:t>
                          </m:r>
                        </m:e>
                        <m:sub>
                          <m:r>
                            <a:rPr lang="en-US" sz="2000" i="1">
                              <a:solidFill>
                                <a:prstClr val="black"/>
                              </a:solidFill>
                              <a:latin typeface="Cambria Math"/>
                              <a:ea typeface="Cambria Math"/>
                            </a:rPr>
                            <m:t>1</m:t>
                          </m:r>
                        </m:sub>
                      </m:sSub>
                      <m:r>
                        <a:rPr lang="en-US" sz="2000" i="1">
                          <a:solidFill>
                            <a:prstClr val="black"/>
                          </a:solidFill>
                          <a:latin typeface="Cambria Math"/>
                        </a:rPr>
                        <m:t>𝑥</m:t>
                      </m:r>
                    </m:oMath>
                  </m:oMathPara>
                </a14:m>
                <a:endParaRPr lang="en-US" sz="2000" dirty="0">
                  <a:solidFill>
                    <a:prstClr val="black"/>
                  </a:solidFill>
                  <a:latin typeface="Calibri"/>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969688" y="3911918"/>
                <a:ext cx="1687963" cy="400110"/>
              </a:xfrm>
              <a:prstGeom prst="rect">
                <a:avLst/>
              </a:prstGeom>
              <a:blipFill>
                <a:blip r:embed="rId3"/>
                <a:stretch>
                  <a:fillRect b="-15385"/>
                </a:stretch>
              </a:blipFill>
            </p:spPr>
            <p:txBody>
              <a:bodyPr/>
              <a:lstStyle/>
              <a:p>
                <a:r>
                  <a:rPr lang="en-US">
                    <a:noFill/>
                  </a:rPr>
                  <a:t> </a:t>
                </a:r>
              </a:p>
            </p:txBody>
          </p:sp>
        </mc:Fallback>
      </mc:AlternateContent>
      <p:sp>
        <p:nvSpPr>
          <p:cNvPr id="14" name="Oval 13"/>
          <p:cNvSpPr/>
          <p:nvPr/>
        </p:nvSpPr>
        <p:spPr>
          <a:xfrm>
            <a:off x="5600724" y="4898344"/>
            <a:ext cx="97155" cy="97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582930">
              <a:defRPr/>
            </a:pPr>
            <a:endParaRPr lang="en-US" sz="1600">
              <a:solidFill>
                <a:prstClr val="white"/>
              </a:solidFill>
              <a:latin typeface="Calibri"/>
            </a:endParaRPr>
          </a:p>
        </p:txBody>
      </p:sp>
      <p:cxnSp>
        <p:nvCxnSpPr>
          <p:cNvPr id="15" name="Straight Connector 14"/>
          <p:cNvCxnSpPr/>
          <p:nvPr/>
        </p:nvCxnSpPr>
        <p:spPr>
          <a:xfrm>
            <a:off x="5088454" y="4566220"/>
            <a:ext cx="0" cy="13872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631074" y="5945842"/>
            <a:ext cx="934871" cy="369332"/>
          </a:xfrm>
          <a:prstGeom prst="rect">
            <a:avLst/>
          </a:prstGeom>
          <a:noFill/>
        </p:spPr>
        <p:txBody>
          <a:bodyPr wrap="none" rtlCol="0">
            <a:spAutoFit/>
          </a:bodyPr>
          <a:lstStyle/>
          <a:p>
            <a:pPr defTabSz="582930">
              <a:defRPr/>
            </a:pPr>
            <a:r>
              <a:rPr lang="en-US" dirty="0">
                <a:solidFill>
                  <a:prstClr val="black"/>
                </a:solidFill>
                <a:latin typeface="Calibri"/>
              </a:rPr>
              <a:t>Slope=0</a:t>
            </a:r>
          </a:p>
        </p:txBody>
      </p:sp>
      <p:cxnSp>
        <p:nvCxnSpPr>
          <p:cNvPr id="17" name="Straight Connector 16"/>
          <p:cNvCxnSpPr/>
          <p:nvPr/>
        </p:nvCxnSpPr>
        <p:spPr>
          <a:xfrm>
            <a:off x="5333547" y="4946922"/>
            <a:ext cx="63150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54786" y="4510601"/>
            <a:ext cx="808235" cy="338554"/>
          </a:xfrm>
          <a:prstGeom prst="rect">
            <a:avLst/>
          </a:prstGeom>
          <a:noFill/>
        </p:spPr>
        <p:txBody>
          <a:bodyPr wrap="none" rtlCol="0">
            <a:spAutoFit/>
          </a:bodyPr>
          <a:lstStyle/>
          <a:p>
            <a:pPr defTabSz="582930">
              <a:defRPr/>
            </a:pPr>
            <a:r>
              <a:rPr lang="el-GR" sz="1600" i="1" dirty="0">
                <a:solidFill>
                  <a:srgbClr val="1F497D"/>
                </a:solidFill>
                <a:latin typeface="Calibri"/>
              </a:rPr>
              <a:t>β</a:t>
            </a:r>
            <a:r>
              <a:rPr lang="en-US" sz="1600" i="1" baseline="-25000" dirty="0">
                <a:solidFill>
                  <a:srgbClr val="1F497D"/>
                </a:solidFill>
                <a:latin typeface="Calibri"/>
              </a:rPr>
              <a:t>1 </a:t>
            </a:r>
            <a:r>
              <a:rPr lang="en-US" sz="1600" dirty="0">
                <a:solidFill>
                  <a:srgbClr val="1F497D"/>
                </a:solidFill>
                <a:latin typeface="Calibri"/>
              </a:rPr>
              <a:t>=140</a:t>
            </a:r>
          </a:p>
        </p:txBody>
      </p:sp>
      <p:sp>
        <p:nvSpPr>
          <p:cNvPr id="19" name="TextBox 18"/>
          <p:cNvSpPr txBox="1"/>
          <p:nvPr/>
        </p:nvSpPr>
        <p:spPr>
          <a:xfrm>
            <a:off x="2737050" y="8039109"/>
            <a:ext cx="2432717" cy="1015663"/>
          </a:xfrm>
          <a:prstGeom prst="rect">
            <a:avLst/>
          </a:prstGeom>
          <a:noFill/>
        </p:spPr>
        <p:txBody>
          <a:bodyPr wrap="none" rtlCol="0">
            <a:spAutoFit/>
          </a:bodyPr>
          <a:lstStyle/>
          <a:p>
            <a:pPr algn="ctr" defTabSz="582930">
              <a:defRPr/>
            </a:pPr>
            <a:r>
              <a:rPr lang="en-US" sz="2000" dirty="0">
                <a:solidFill>
                  <a:srgbClr val="1F497D"/>
                </a:solidFill>
                <a:latin typeface="Calibri"/>
              </a:rPr>
              <a:t>How big is the effect?</a:t>
            </a:r>
          </a:p>
          <a:p>
            <a:pPr algn="ctr" defTabSz="582930">
              <a:defRPr/>
            </a:pPr>
            <a:endParaRPr lang="en-US" sz="2000" dirty="0">
              <a:solidFill>
                <a:srgbClr val="1F497D"/>
              </a:solidFill>
              <a:latin typeface="Calibri"/>
            </a:endParaRPr>
          </a:p>
          <a:p>
            <a:pPr algn="ctr" defTabSz="582930">
              <a:defRPr/>
            </a:pPr>
            <a:r>
              <a:rPr lang="en-US" sz="2000" dirty="0">
                <a:solidFill>
                  <a:srgbClr val="1F497D"/>
                </a:solidFill>
                <a:latin typeface="Calibri"/>
              </a:rPr>
              <a:t>Is it significant?</a:t>
            </a:r>
          </a:p>
        </p:txBody>
      </p:sp>
    </p:spTree>
    <p:extLst>
      <p:ext uri="{BB962C8B-B14F-4D97-AF65-F5344CB8AC3E}">
        <p14:creationId xmlns:p14="http://schemas.microsoft.com/office/powerpoint/2010/main" val="34313842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p:cNvSpPr txBox="1"/>
              <p:nvPr/>
            </p:nvSpPr>
            <p:spPr>
              <a:xfrm>
                <a:off x="854166" y="2625447"/>
                <a:ext cx="4235070" cy="400110"/>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000" i="1">
                          <a:solidFill>
                            <a:prstClr val="black"/>
                          </a:solidFill>
                          <a:latin typeface="Cambria Math"/>
                        </a:rPr>
                        <m:t>𝐻𝑒𝑎𝑟𝑡𝑟𝑎𝑡𝑒</m:t>
                      </m:r>
                      <m:r>
                        <a:rPr lang="en-US" sz="2000" i="1">
                          <a:solidFill>
                            <a:prstClr val="black"/>
                          </a:solidFill>
                          <a:latin typeface="Cambria Math"/>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a:rPr>
                            <m:t>𝑏</m:t>
                          </m:r>
                        </m:e>
                        <m:sub>
                          <m:r>
                            <a:rPr lang="en-US" sz="2000" i="1">
                              <a:solidFill>
                                <a:prstClr val="black"/>
                              </a:solidFill>
                              <a:latin typeface="Cambria Math"/>
                            </a:rPr>
                            <m:t>0</m:t>
                          </m:r>
                        </m:sub>
                      </m:sSub>
                      <m:r>
                        <a:rPr lang="en-US" sz="2000" i="1">
                          <a:solidFill>
                            <a:prstClr val="black"/>
                          </a:solidFill>
                          <a:latin typeface="Cambria Math"/>
                        </a:rPr>
                        <m:t>+</m:t>
                      </m:r>
                      <m:sSub>
                        <m:sSubPr>
                          <m:ctrlPr>
                            <a:rPr lang="en-US" sz="2000" i="1" smtClean="0">
                              <a:solidFill>
                                <a:srgbClr val="E46C0A"/>
                              </a:solidFill>
                              <a:latin typeface="Cambria Math" panose="02040503050406030204" pitchFamily="18" charset="0"/>
                            </a:rPr>
                          </m:ctrlPr>
                        </m:sSubPr>
                        <m:e>
                          <m:r>
                            <a:rPr lang="en-US" sz="2000" i="1">
                              <a:solidFill>
                                <a:srgbClr val="E46C0A"/>
                              </a:solidFill>
                              <a:latin typeface="Cambria Math"/>
                            </a:rPr>
                            <m:t>𝑏</m:t>
                          </m:r>
                        </m:e>
                        <m:sub>
                          <m:r>
                            <a:rPr lang="en-US" sz="2000" i="1">
                              <a:solidFill>
                                <a:srgbClr val="E46C0A"/>
                              </a:solidFill>
                              <a:latin typeface="Cambria Math"/>
                            </a:rPr>
                            <m:t>1</m:t>
                          </m:r>
                        </m:sub>
                      </m:sSub>
                      <m:r>
                        <a:rPr lang="en-US" sz="2000" i="1">
                          <a:solidFill>
                            <a:prstClr val="black"/>
                          </a:solidFill>
                          <a:latin typeface="Cambria Math"/>
                          <a:ea typeface="Cambria Math"/>
                        </a:rPr>
                        <m:t>∙</m:t>
                      </m:r>
                      <m:r>
                        <a:rPr lang="en-US" sz="2000" i="1">
                          <a:solidFill>
                            <a:prstClr val="black"/>
                          </a:solidFill>
                          <a:latin typeface="Cambria Math"/>
                          <a:ea typeface="Cambria Math"/>
                        </a:rPr>
                        <m:t>𝐶𝑎𝑓𝑓𝑒𝑖𝑛𝑒</m:t>
                      </m:r>
                      <m:r>
                        <a:rPr lang="en-US" sz="2000" i="1">
                          <a:solidFill>
                            <a:prstClr val="black"/>
                          </a:solidFill>
                          <a:latin typeface="Cambria Math"/>
                        </a:rPr>
                        <m:t>+</m:t>
                      </m:r>
                      <m:r>
                        <a:rPr lang="en-US" sz="2000" i="1">
                          <a:solidFill>
                            <a:prstClr val="black"/>
                          </a:solidFill>
                          <a:latin typeface="Cambria Math"/>
                          <a:ea typeface="Cambria Math"/>
                        </a:rPr>
                        <m:t>𝜀</m:t>
                      </m:r>
                    </m:oMath>
                  </m:oMathPara>
                </a14:m>
                <a:endParaRPr lang="en-US" sz="20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854166" y="2625447"/>
                <a:ext cx="4235070" cy="400110"/>
              </a:xfrm>
              <a:prstGeom prst="rect">
                <a:avLst/>
              </a:prstGeom>
              <a:blipFill>
                <a:blip r:embed="rId3"/>
                <a:stretch>
                  <a:fillRect b="-15385"/>
                </a:stretch>
              </a:blipFill>
            </p:spPr>
            <p:txBody>
              <a:bodyPr/>
              <a:lstStyle/>
              <a:p>
                <a:r>
                  <a:rPr lang="en-US">
                    <a:noFill/>
                  </a:rPr>
                  <a:t> </a:t>
                </a:r>
              </a:p>
            </p:txBody>
          </p:sp>
        </mc:Fallback>
      </mc:AlternateContent>
      <p:grpSp>
        <p:nvGrpSpPr>
          <p:cNvPr id="2" name="Group 1"/>
          <p:cNvGrpSpPr/>
          <p:nvPr/>
        </p:nvGrpSpPr>
        <p:grpSpPr>
          <a:xfrm>
            <a:off x="1040053" y="4361480"/>
            <a:ext cx="2627094" cy="2623185"/>
            <a:chOff x="2362200" y="685800"/>
            <a:chExt cx="4120932" cy="4114800"/>
          </a:xfrm>
        </p:grpSpPr>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0" y="685800"/>
              <a:ext cx="412093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3733800" y="2700291"/>
              <a:ext cx="11310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4864855" y="2406197"/>
              <a:ext cx="0" cy="29409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5126578" y="2405664"/>
              <a:ext cx="244876" cy="294627"/>
            </a:xfrm>
            <a:prstGeom prst="righ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582930">
                <a:defRPr/>
              </a:pPr>
              <a:endParaRPr lang="en-US" sz="1148">
                <a:solidFill>
                  <a:srgbClr val="FF0000"/>
                </a:solidFill>
                <a:latin typeface="Calibri"/>
              </a:endParaRPr>
            </a:p>
          </p:txBody>
        </p:sp>
        <p:sp>
          <p:nvSpPr>
            <p:cNvPr id="7" name="TextBox 6"/>
            <p:cNvSpPr txBox="1"/>
            <p:nvPr/>
          </p:nvSpPr>
          <p:spPr>
            <a:xfrm>
              <a:off x="5392236" y="2414744"/>
              <a:ext cx="627564" cy="514168"/>
            </a:xfrm>
            <a:prstGeom prst="rect">
              <a:avLst/>
            </a:prstGeom>
            <a:solidFill>
              <a:schemeClr val="bg1"/>
            </a:solidFill>
          </p:spPr>
          <p:txBody>
            <a:bodyPr wrap="square" rtlCol="0">
              <a:spAutoFit/>
            </a:bodyPr>
            <a:lstStyle/>
            <a:p>
              <a:pPr defTabSz="582930">
                <a:defRPr/>
              </a:pPr>
              <a:r>
                <a:rPr lang="en-US" sz="765" b="1" dirty="0">
                  <a:solidFill>
                    <a:prstClr val="black"/>
                  </a:solidFill>
                  <a:latin typeface="Calibri"/>
                </a:rPr>
                <a:t>Effect</a:t>
              </a:r>
            </a:p>
          </p:txBody>
        </p:sp>
      </p:grpSp>
      <p:cxnSp>
        <p:nvCxnSpPr>
          <p:cNvPr id="10" name="Straight Connector 9"/>
          <p:cNvCxnSpPr/>
          <p:nvPr/>
        </p:nvCxnSpPr>
        <p:spPr>
          <a:xfrm>
            <a:off x="5219668" y="5118406"/>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958025" y="5956611"/>
            <a:ext cx="564578"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prstClr val="black"/>
                </a:solidFill>
                <a:latin typeface="Calibri"/>
              </a:rPr>
              <a:t>b</a:t>
            </a:r>
            <a:r>
              <a:rPr lang="en-US" sz="1275" baseline="-25000" dirty="0">
                <a:solidFill>
                  <a:prstClr val="black"/>
                </a:solidFill>
                <a:latin typeface="Calibri"/>
              </a:rPr>
              <a:t>1</a:t>
            </a:r>
            <a:r>
              <a:rPr lang="en-US" sz="1275" dirty="0">
                <a:solidFill>
                  <a:prstClr val="black"/>
                </a:solidFill>
                <a:latin typeface="Calibri"/>
              </a:rPr>
              <a:t> = 0</a:t>
            </a:r>
          </a:p>
        </p:txBody>
      </p:sp>
      <p:cxnSp>
        <p:nvCxnSpPr>
          <p:cNvPr id="12" name="Straight Connector 11"/>
          <p:cNvCxnSpPr/>
          <p:nvPr/>
        </p:nvCxnSpPr>
        <p:spPr>
          <a:xfrm>
            <a:off x="5545070" y="5453733"/>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11"/>
          <p:cNvSpPr txBox="1"/>
          <p:nvPr/>
        </p:nvSpPr>
        <p:spPr>
          <a:xfrm>
            <a:off x="5912583" y="5133149"/>
            <a:ext cx="316112" cy="2885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1275" dirty="0">
                <a:solidFill>
                  <a:srgbClr val="E46C0A"/>
                </a:solidFill>
                <a:latin typeface="Calibri"/>
              </a:rPr>
              <a:t>b</a:t>
            </a:r>
            <a:r>
              <a:rPr lang="en-US" sz="1020" baseline="-25000" dirty="0">
                <a:solidFill>
                  <a:srgbClr val="E46C0A"/>
                </a:solidFill>
                <a:latin typeface="Calibri"/>
              </a:rPr>
              <a:t>1</a:t>
            </a:r>
          </a:p>
        </p:txBody>
      </p:sp>
      <p:sp>
        <p:nvSpPr>
          <p:cNvPr id="14" name="Oval 13"/>
          <p:cNvSpPr/>
          <p:nvPr/>
        </p:nvSpPr>
        <p:spPr>
          <a:xfrm>
            <a:off x="5987884" y="5402624"/>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1148">
              <a:solidFill>
                <a:srgbClr val="E46C0A"/>
              </a:solidFill>
              <a:latin typeface="Calibri"/>
            </a:endParaRPr>
          </a:p>
        </p:txBody>
      </p:sp>
      <p:sp>
        <p:nvSpPr>
          <p:cNvPr id="15" name="TextBox 11"/>
          <p:cNvSpPr txBox="1"/>
          <p:nvPr/>
        </p:nvSpPr>
        <p:spPr>
          <a:xfrm>
            <a:off x="4805958" y="3568931"/>
            <a:ext cx="2363853" cy="1015663"/>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Positive &amp; Significant</a:t>
            </a:r>
          </a:p>
          <a:p>
            <a:pPr algn="ctr" defTabSz="582930">
              <a:defRPr/>
            </a:pPr>
            <a:r>
              <a:rPr lang="en-US" sz="2000" dirty="0">
                <a:solidFill>
                  <a:srgbClr val="E46C0A"/>
                </a:solidFill>
                <a:latin typeface="Calibri"/>
              </a:rPr>
              <a:t> Impact </a:t>
            </a:r>
          </a:p>
          <a:p>
            <a:pPr algn="ctr" defTabSz="582930">
              <a:defRPr/>
            </a:pPr>
            <a:r>
              <a:rPr lang="en-US" sz="2000" dirty="0">
                <a:solidFill>
                  <a:srgbClr val="E46C0A"/>
                </a:solidFill>
                <a:latin typeface="Calibri"/>
              </a:rPr>
              <a:t>on Outcome</a:t>
            </a:r>
            <a:endParaRPr lang="en-US" sz="1400" baseline="-25000" dirty="0">
              <a:solidFill>
                <a:srgbClr val="E46C0A"/>
              </a:solidFill>
              <a:latin typeface="Calibri"/>
            </a:endParaRPr>
          </a:p>
        </p:txBody>
      </p:sp>
      <p:sp>
        <p:nvSpPr>
          <p:cNvPr id="18" name="TextBox 3">
            <a:extLst>
              <a:ext uri="{FF2B5EF4-FFF2-40B4-BE49-F238E27FC236}">
                <a16:creationId xmlns:a16="http://schemas.microsoft.com/office/drawing/2014/main" id="{73D51465-DEDE-4D9F-86F1-F6C9A5B71128}"/>
              </a:ext>
            </a:extLst>
          </p:cNvPr>
          <p:cNvSpPr txBox="1">
            <a:spLocks noChangeArrowheads="1"/>
          </p:cNvSpPr>
          <p:nvPr/>
        </p:nvSpPr>
        <p:spPr bwMode="auto">
          <a:xfrm>
            <a:off x="1219200" y="1492184"/>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511736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054" y="4240063"/>
            <a:ext cx="2627094" cy="2623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3" name="TextBox 2"/>
              <p:cNvSpPr txBox="1"/>
              <p:nvPr/>
            </p:nvSpPr>
            <p:spPr>
              <a:xfrm>
                <a:off x="1219200" y="3352800"/>
                <a:ext cx="5545814" cy="461665"/>
              </a:xfrm>
              <a:prstGeom prst="rect">
                <a:avLst/>
              </a:prstGeom>
              <a:noFill/>
            </p:spPr>
            <p:txBody>
              <a:bodyPr wrap="none" rtlCol="0">
                <a:spAutoFit/>
              </a:bodyPr>
              <a:lstStyle/>
              <a:p>
                <a:pPr defTabSz="582930">
                  <a:defRPr/>
                </a:pPr>
                <a14:m>
                  <m:oMathPara xmlns:m="http://schemas.openxmlformats.org/officeDocument/2006/math">
                    <m:oMathParaPr>
                      <m:jc m:val="centerGroup"/>
                    </m:oMathParaPr>
                    <m:oMath xmlns:m="http://schemas.openxmlformats.org/officeDocument/2006/math">
                      <m:r>
                        <a:rPr lang="en-US" sz="2400" i="1">
                          <a:solidFill>
                            <a:prstClr val="black"/>
                          </a:solidFill>
                          <a:latin typeface="Cambria Math"/>
                        </a:rPr>
                        <m:t>𝐻𝑒𝑎𝑟𝑡𝑟𝑎𝑡𝑒</m:t>
                      </m:r>
                      <m:r>
                        <a:rPr lang="en-US" sz="2400" i="1">
                          <a:solidFill>
                            <a:prstClr val="black"/>
                          </a:solidFill>
                          <a:latin typeface="Cambria Math"/>
                        </a:rPr>
                        <m:t>=</m:t>
                      </m:r>
                      <m:sSub>
                        <m:sSubPr>
                          <m:ctrlPr>
                            <a:rPr lang="en-US" sz="2400" i="1">
                              <a:solidFill>
                                <a:prstClr val="black"/>
                              </a:solidFill>
                              <a:latin typeface="Cambria Math" panose="02040503050406030204" pitchFamily="18" charset="0"/>
                            </a:rPr>
                          </m:ctrlPr>
                        </m:sSubPr>
                        <m:e>
                          <m:r>
                            <a:rPr lang="en-US" sz="2400" i="1">
                              <a:solidFill>
                                <a:prstClr val="black"/>
                              </a:solidFill>
                              <a:latin typeface="Cambria Math"/>
                            </a:rPr>
                            <m:t>𝑏</m:t>
                          </m:r>
                        </m:e>
                        <m:sub>
                          <m:r>
                            <a:rPr lang="en-US" sz="2400" i="1">
                              <a:solidFill>
                                <a:prstClr val="black"/>
                              </a:solidFill>
                              <a:latin typeface="Cambria Math"/>
                            </a:rPr>
                            <m:t>0</m:t>
                          </m:r>
                        </m:sub>
                      </m:sSub>
                      <m:r>
                        <a:rPr lang="en-US" sz="2400" i="1">
                          <a:solidFill>
                            <a:prstClr val="black"/>
                          </a:solidFill>
                          <a:latin typeface="Cambria Math"/>
                        </a:rPr>
                        <m:t>+</m:t>
                      </m:r>
                      <m:sSub>
                        <m:sSubPr>
                          <m:ctrlPr>
                            <a:rPr lang="en-US" sz="2400" i="1" smtClean="0">
                              <a:solidFill>
                                <a:srgbClr val="E46C0A"/>
                              </a:solidFill>
                              <a:latin typeface="Cambria Math" panose="02040503050406030204" pitchFamily="18" charset="0"/>
                            </a:rPr>
                          </m:ctrlPr>
                        </m:sSubPr>
                        <m:e>
                          <m:r>
                            <a:rPr lang="en-US" sz="2400" i="1">
                              <a:solidFill>
                                <a:srgbClr val="E46C0A"/>
                              </a:solidFill>
                              <a:latin typeface="Cambria Math"/>
                            </a:rPr>
                            <m:t>𝑏</m:t>
                          </m:r>
                        </m:e>
                        <m:sub>
                          <m:r>
                            <a:rPr lang="en-US" sz="2400" i="1">
                              <a:solidFill>
                                <a:srgbClr val="E46C0A"/>
                              </a:solidFill>
                              <a:latin typeface="Cambria Math"/>
                            </a:rPr>
                            <m:t>1</m:t>
                          </m:r>
                        </m:sub>
                      </m:sSub>
                      <m:r>
                        <a:rPr lang="en-US" sz="2400" i="1">
                          <a:solidFill>
                            <a:prstClr val="black"/>
                          </a:solidFill>
                          <a:latin typeface="Cambria Math"/>
                          <a:ea typeface="Cambria Math"/>
                        </a:rPr>
                        <m:t>∙</m:t>
                      </m:r>
                      <m:r>
                        <a:rPr lang="en-US" sz="2400" i="1">
                          <a:solidFill>
                            <a:prstClr val="black"/>
                          </a:solidFill>
                          <a:latin typeface="Cambria Math" panose="02040503050406030204" pitchFamily="18" charset="0"/>
                          <a:ea typeface="Cambria Math"/>
                        </a:rPr>
                        <m:t>𝑃𝑜𝑡𝑎𝑡𝑜</m:t>
                      </m:r>
                      <m:r>
                        <a:rPr lang="en-US" sz="2400" i="1">
                          <a:solidFill>
                            <a:prstClr val="black"/>
                          </a:solidFill>
                          <a:latin typeface="Cambria Math" panose="02040503050406030204" pitchFamily="18" charset="0"/>
                          <a:ea typeface="Cambria Math"/>
                        </a:rPr>
                        <m:t> </m:t>
                      </m:r>
                      <m:r>
                        <a:rPr lang="en-US" sz="2400" i="1">
                          <a:solidFill>
                            <a:prstClr val="black"/>
                          </a:solidFill>
                          <a:latin typeface="Cambria Math" panose="02040503050406030204" pitchFamily="18" charset="0"/>
                          <a:ea typeface="Cambria Math"/>
                        </a:rPr>
                        <m:t>𝐶h𝑖𝑝𝑠</m:t>
                      </m:r>
                      <m:r>
                        <a:rPr lang="en-US" sz="2400" i="1">
                          <a:solidFill>
                            <a:prstClr val="black"/>
                          </a:solidFill>
                          <a:latin typeface="Cambria Math"/>
                        </a:rPr>
                        <m:t>+</m:t>
                      </m:r>
                      <m:r>
                        <a:rPr lang="en-US" sz="2400" i="1">
                          <a:solidFill>
                            <a:prstClr val="black"/>
                          </a:solidFill>
                          <a:latin typeface="Cambria Math"/>
                          <a:ea typeface="Cambria Math"/>
                        </a:rPr>
                        <m:t>𝜀</m:t>
                      </m:r>
                    </m:oMath>
                  </m:oMathPara>
                </a14:m>
                <a:endParaRPr lang="en-US" sz="2400" i="1" dirty="0">
                  <a:solidFill>
                    <a:prstClr val="black"/>
                  </a:solidFill>
                  <a:latin typeface="Calibri"/>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219200" y="3352800"/>
                <a:ext cx="5545814" cy="461665"/>
              </a:xfrm>
              <a:prstGeom prst="rect">
                <a:avLst/>
              </a:prstGeom>
              <a:blipFill>
                <a:blip r:embed="rId4"/>
                <a:stretch>
                  <a:fillRect b="-17105"/>
                </a:stretch>
              </a:blipFill>
            </p:spPr>
            <p:txBody>
              <a:bodyPr/>
              <a:lstStyle/>
              <a:p>
                <a:r>
                  <a:rPr lang="en-US">
                    <a:noFill/>
                  </a:rPr>
                  <a:t> </a:t>
                </a:r>
              </a:p>
            </p:txBody>
          </p:sp>
        </mc:Fallback>
      </mc:AlternateContent>
      <p:cxnSp>
        <p:nvCxnSpPr>
          <p:cNvPr id="5" name="Straight Connector 4"/>
          <p:cNvCxnSpPr/>
          <p:nvPr/>
        </p:nvCxnSpPr>
        <p:spPr>
          <a:xfrm>
            <a:off x="5784753" y="482099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390461" y="5818775"/>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7" name="Straight Connector 6"/>
          <p:cNvCxnSpPr/>
          <p:nvPr/>
        </p:nvCxnSpPr>
        <p:spPr>
          <a:xfrm>
            <a:off x="5479639" y="5141576"/>
            <a:ext cx="949690" cy="0"/>
          </a:xfrm>
          <a:prstGeom prst="line">
            <a:avLst/>
          </a:prstGeom>
          <a:ln w="25400">
            <a:solidFill>
              <a:srgbClr val="E46C0A"/>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784753" y="4577694"/>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srgbClr val="E46C0A"/>
                </a:solidFill>
                <a:latin typeface="Calibri"/>
              </a:rPr>
              <a:t>b</a:t>
            </a:r>
            <a:r>
              <a:rPr lang="en-US" sz="1600" baseline="-25000" dirty="0">
                <a:solidFill>
                  <a:srgbClr val="E46C0A"/>
                </a:solidFill>
                <a:latin typeface="Calibri"/>
              </a:rPr>
              <a:t>1</a:t>
            </a:r>
          </a:p>
        </p:txBody>
      </p:sp>
      <p:sp>
        <p:nvSpPr>
          <p:cNvPr id="9" name="Oval 8"/>
          <p:cNvSpPr/>
          <p:nvPr/>
        </p:nvSpPr>
        <p:spPr>
          <a:xfrm>
            <a:off x="5922453" y="5090467"/>
            <a:ext cx="99243" cy="102218"/>
          </a:xfrm>
          <a:prstGeom prst="ellipse">
            <a:avLst/>
          </a:prstGeom>
          <a:solidFill>
            <a:srgbClr val="E46C0A"/>
          </a:solidFill>
          <a:ln>
            <a:solidFill>
              <a:srgbClr val="E46C0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16" name="TextBox 11"/>
          <p:cNvSpPr txBox="1"/>
          <p:nvPr/>
        </p:nvSpPr>
        <p:spPr>
          <a:xfrm>
            <a:off x="1918118" y="7623030"/>
            <a:ext cx="4479014"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582930">
              <a:defRPr/>
            </a:pPr>
            <a:r>
              <a:rPr lang="en-US" sz="2000" dirty="0">
                <a:solidFill>
                  <a:srgbClr val="E46C0A"/>
                </a:solidFill>
                <a:latin typeface="Calibri"/>
              </a:rPr>
              <a:t>Not statistically significant – i.e. we can’t tell whether the program has a positive or negative impact since the confidence interval is on both sides of zero. </a:t>
            </a:r>
            <a:endParaRPr lang="en-US" sz="1400" baseline="-25000" dirty="0">
              <a:solidFill>
                <a:srgbClr val="E46C0A"/>
              </a:solidFill>
              <a:latin typeface="Calibri"/>
            </a:endParaRPr>
          </a:p>
        </p:txBody>
      </p:sp>
      <p:sp>
        <p:nvSpPr>
          <p:cNvPr id="11" name="TextBox 3">
            <a:extLst>
              <a:ext uri="{FF2B5EF4-FFF2-40B4-BE49-F238E27FC236}">
                <a16:creationId xmlns:a16="http://schemas.microsoft.com/office/drawing/2014/main" id="{EAE98A95-3B9D-4190-B752-6B320261A5C9}"/>
              </a:ext>
            </a:extLst>
          </p:cNvPr>
          <p:cNvSpPr txBox="1">
            <a:spLocks noChangeArrowheads="1"/>
          </p:cNvSpPr>
          <p:nvPr/>
        </p:nvSpPr>
        <p:spPr bwMode="auto">
          <a:xfrm>
            <a:off x="1219200" y="1447800"/>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effect </a:t>
            </a:r>
            <a:r>
              <a:rPr lang="en-US" sz="3200" cap="all" dirty="0">
                <a:solidFill>
                  <a:schemeClr val="tx1">
                    <a:lumMod val="50000"/>
                    <a:lumOff val="50000"/>
                  </a:schemeClr>
                </a:solidFill>
                <a:latin typeface="Stencil" panose="040409050D0802020404" pitchFamily="82" charset="0"/>
              </a:rPr>
              <a:t>size</a:t>
            </a:r>
          </a:p>
        </p:txBody>
      </p:sp>
    </p:spTree>
    <p:extLst>
      <p:ext uri="{BB962C8B-B14F-4D97-AF65-F5344CB8AC3E}">
        <p14:creationId xmlns:p14="http://schemas.microsoft.com/office/powerpoint/2010/main" val="2112918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lgn="r" defTabSz="582930">
              <a:defRPr/>
            </a:pPr>
            <a:fld id="{A953BAF0-9579-42B3-B979-30EFD986705E}" type="slidenum">
              <a:rPr lang="en-US" sz="765" b="0">
                <a:solidFill>
                  <a:prstClr val="black">
                    <a:tint val="75000"/>
                  </a:prstClr>
                </a:solidFill>
                <a:latin typeface="Calibri"/>
              </a:rPr>
              <a:pPr algn="r" defTabSz="582930">
                <a:defRPr/>
              </a:pPr>
              <a:t>27</a:t>
            </a:fld>
            <a:endParaRPr lang="en-US" sz="765" b="0">
              <a:solidFill>
                <a:prstClr val="black">
                  <a:tint val="75000"/>
                </a:prstClr>
              </a:solidFill>
              <a:latin typeface="Calibri"/>
            </a:endParaRPr>
          </a:p>
        </p:txBody>
      </p:sp>
      <p:cxnSp>
        <p:nvCxnSpPr>
          <p:cNvPr id="3" name="Straight Connector 2"/>
          <p:cNvCxnSpPr/>
          <p:nvPr/>
        </p:nvCxnSpPr>
        <p:spPr>
          <a:xfrm>
            <a:off x="3813978" y="5213252"/>
            <a:ext cx="993" cy="867634"/>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00433" y="6076894"/>
            <a:ext cx="898003"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2400" baseline="-25000" dirty="0">
                <a:solidFill>
                  <a:prstClr val="black"/>
                </a:solidFill>
                <a:latin typeface="Calibri"/>
              </a:rPr>
              <a:t>1</a:t>
            </a:r>
            <a:r>
              <a:rPr lang="en-US" sz="2400" dirty="0">
                <a:solidFill>
                  <a:prstClr val="black"/>
                </a:solidFill>
                <a:latin typeface="Calibri"/>
              </a:rPr>
              <a:t> = 0</a:t>
            </a:r>
          </a:p>
        </p:txBody>
      </p:sp>
      <p:cxnSp>
        <p:nvCxnSpPr>
          <p:cNvPr id="5" name="Straight Connector 4"/>
          <p:cNvCxnSpPr/>
          <p:nvPr/>
        </p:nvCxnSpPr>
        <p:spPr>
          <a:xfrm>
            <a:off x="3630251" y="5553349"/>
            <a:ext cx="94969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914938" y="4937515"/>
            <a:ext cx="415498"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82930">
              <a:defRPr/>
            </a:pPr>
            <a:r>
              <a:rPr lang="en-US" sz="2400" dirty="0">
                <a:solidFill>
                  <a:prstClr val="black"/>
                </a:solidFill>
                <a:latin typeface="Calibri"/>
              </a:rPr>
              <a:t>b</a:t>
            </a:r>
            <a:r>
              <a:rPr lang="en-US" sz="1600" baseline="-25000" dirty="0">
                <a:solidFill>
                  <a:prstClr val="black"/>
                </a:solidFill>
                <a:latin typeface="Calibri"/>
              </a:rPr>
              <a:t>1</a:t>
            </a:r>
          </a:p>
        </p:txBody>
      </p:sp>
      <p:sp>
        <p:nvSpPr>
          <p:cNvPr id="7" name="Oval 6"/>
          <p:cNvSpPr/>
          <p:nvPr/>
        </p:nvSpPr>
        <p:spPr>
          <a:xfrm>
            <a:off x="4073066" y="5502240"/>
            <a:ext cx="99243" cy="102218"/>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582930">
              <a:defRPr/>
            </a:pPr>
            <a:endParaRPr lang="en-US" sz="2000">
              <a:solidFill>
                <a:prstClr val="white"/>
              </a:solidFill>
              <a:latin typeface="Calibri"/>
            </a:endParaRPr>
          </a:p>
        </p:txBody>
      </p:sp>
      <p:sp>
        <p:nvSpPr>
          <p:cNvPr id="8" name="TextBox 7"/>
          <p:cNvSpPr txBox="1"/>
          <p:nvPr/>
        </p:nvSpPr>
        <p:spPr>
          <a:xfrm>
            <a:off x="2540592" y="7750314"/>
            <a:ext cx="2078069"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NULL HYPOTHESIS</a:t>
            </a:r>
          </a:p>
          <a:p>
            <a:pPr algn="ctr" defTabSz="582930">
              <a:defRPr/>
            </a:pPr>
            <a:r>
              <a:rPr lang="en-US" sz="2000" dirty="0">
                <a:solidFill>
                  <a:prstClr val="black">
                    <a:lumMod val="50000"/>
                    <a:lumOff val="50000"/>
                  </a:prstClr>
                </a:solidFill>
                <a:latin typeface="Calibri"/>
              </a:rPr>
              <a:t>(NO IMPACT)</a:t>
            </a:r>
          </a:p>
        </p:txBody>
      </p:sp>
      <p:sp>
        <p:nvSpPr>
          <p:cNvPr id="9" name="TextBox 8"/>
          <p:cNvSpPr txBox="1"/>
          <p:nvPr/>
        </p:nvSpPr>
        <p:spPr>
          <a:xfrm>
            <a:off x="4718243" y="3670399"/>
            <a:ext cx="1918026"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SLOPE ESTIMATE</a:t>
            </a:r>
          </a:p>
          <a:p>
            <a:pPr algn="ctr" defTabSz="582930">
              <a:defRPr/>
            </a:pPr>
            <a:r>
              <a:rPr lang="en-US" sz="2000" dirty="0">
                <a:solidFill>
                  <a:prstClr val="black">
                    <a:lumMod val="50000"/>
                    <a:lumOff val="50000"/>
                  </a:prstClr>
                </a:solidFill>
                <a:latin typeface="Calibri"/>
              </a:rPr>
              <a:t>(BEST GUESS)</a:t>
            </a:r>
          </a:p>
        </p:txBody>
      </p:sp>
      <p:sp>
        <p:nvSpPr>
          <p:cNvPr id="10" name="TextBox 9"/>
          <p:cNvSpPr txBox="1"/>
          <p:nvPr/>
        </p:nvSpPr>
        <p:spPr>
          <a:xfrm>
            <a:off x="4618661" y="6167607"/>
            <a:ext cx="154497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CONFIDENCE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INTERVAL</a:t>
            </a:r>
          </a:p>
        </p:txBody>
      </p:sp>
      <p:sp>
        <p:nvSpPr>
          <p:cNvPr id="11" name="TextBox 10"/>
          <p:cNvSpPr txBox="1"/>
          <p:nvPr/>
        </p:nvSpPr>
        <p:spPr>
          <a:xfrm>
            <a:off x="511256" y="3853041"/>
            <a:ext cx="3118995" cy="707886"/>
          </a:xfrm>
          <a:prstGeom prst="rect">
            <a:avLst/>
          </a:prstGeom>
          <a:noFill/>
        </p:spPr>
        <p:txBody>
          <a:bodyPr wrap="none" rtlCol="0">
            <a:spAutoFit/>
          </a:bodyPr>
          <a:lstStyle/>
          <a:p>
            <a:pPr algn="ctr" defTabSz="582930">
              <a:defRPr/>
            </a:pPr>
            <a:r>
              <a:rPr lang="en-US" sz="2000" dirty="0">
                <a:solidFill>
                  <a:prstClr val="black">
                    <a:lumMod val="50000"/>
                    <a:lumOff val="50000"/>
                  </a:prstClr>
                </a:solidFill>
                <a:latin typeface="Calibri"/>
              </a:rPr>
              <a:t>STATISTICAL SIGNIFICANCE</a:t>
            </a:r>
            <a:br>
              <a:rPr lang="en-US" sz="2000" dirty="0">
                <a:solidFill>
                  <a:prstClr val="black">
                    <a:lumMod val="50000"/>
                    <a:lumOff val="50000"/>
                  </a:prstClr>
                </a:solidFill>
                <a:latin typeface="Calibri"/>
              </a:rPr>
            </a:br>
            <a:r>
              <a:rPr lang="en-US" sz="2000" dirty="0">
                <a:solidFill>
                  <a:prstClr val="black">
                    <a:lumMod val="50000"/>
                    <a:lumOff val="50000"/>
                  </a:prstClr>
                </a:solidFill>
                <a:latin typeface="Calibri"/>
              </a:rPr>
              <a:t>(N.S. IF C.I. CONTAINS ZERO)</a:t>
            </a:r>
          </a:p>
        </p:txBody>
      </p:sp>
      <p:cxnSp>
        <p:nvCxnSpPr>
          <p:cNvPr id="12" name="Straight Arrow Connector 11"/>
          <p:cNvCxnSpPr/>
          <p:nvPr/>
        </p:nvCxnSpPr>
        <p:spPr>
          <a:xfrm flipH="1">
            <a:off x="4245585" y="4544682"/>
            <a:ext cx="503118" cy="4625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4579943" y="5689711"/>
            <a:ext cx="404183" cy="477896"/>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800756" y="6827395"/>
            <a:ext cx="0" cy="871811"/>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54412" y="4961462"/>
            <a:ext cx="491008" cy="483085"/>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3">
            <a:extLst>
              <a:ext uri="{FF2B5EF4-FFF2-40B4-BE49-F238E27FC236}">
                <a16:creationId xmlns:a16="http://schemas.microsoft.com/office/drawing/2014/main" id="{5FC00F27-D42E-4E30-96DA-5C31730EF267}"/>
              </a:ext>
            </a:extLst>
          </p:cNvPr>
          <p:cNvSpPr txBox="1">
            <a:spLocks noChangeArrowheads="1"/>
          </p:cNvSpPr>
          <p:nvPr/>
        </p:nvSpPr>
        <p:spPr bwMode="auto">
          <a:xfrm>
            <a:off x="1029307" y="1448796"/>
            <a:ext cx="5100638" cy="584775"/>
          </a:xfrm>
          <a:prstGeom prst="rect">
            <a:avLst/>
          </a:prstGeom>
          <a:noFill/>
          <a:ln w="9525">
            <a:noFill/>
            <a:miter lim="800000"/>
            <a:headEnd/>
            <a:tailEnd/>
          </a:ln>
        </p:spPr>
        <p:txBody>
          <a:bodyPr wrap="square">
            <a:spAutoFit/>
          </a:bodyPr>
          <a:lstStyle/>
          <a:p>
            <a:pPr algn="ctr" defTabSz="582930">
              <a:defRPr/>
            </a:pPr>
            <a:r>
              <a:rPr lang="en-US" sz="3200" cap="all" dirty="0">
                <a:solidFill>
                  <a:srgbClr val="E46C0A"/>
                </a:solidFill>
                <a:latin typeface="Stencil" panose="040409050D0802020404" pitchFamily="82" charset="0"/>
              </a:rPr>
              <a:t>hypothesis </a:t>
            </a:r>
            <a:r>
              <a:rPr lang="en-US" sz="3200" cap="all" dirty="0">
                <a:solidFill>
                  <a:schemeClr val="tx1">
                    <a:lumMod val="50000"/>
                    <a:lumOff val="50000"/>
                  </a:schemeClr>
                </a:solidFill>
                <a:latin typeface="Stencil" panose="040409050D0802020404" pitchFamily="82" charset="0"/>
              </a:rPr>
              <a:t>testing</a:t>
            </a:r>
          </a:p>
        </p:txBody>
      </p:sp>
    </p:spTree>
    <p:extLst>
      <p:ext uri="{BB962C8B-B14F-4D97-AF65-F5344CB8AC3E}">
        <p14:creationId xmlns:p14="http://schemas.microsoft.com/office/powerpoint/2010/main" val="390136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2049485"/>
            <a:ext cx="5894070" cy="1077218"/>
          </a:xfrm>
          <a:prstGeom prst="rect">
            <a:avLst/>
          </a:prstGeom>
        </p:spPr>
        <p:txBody>
          <a:bodyPr wrap="square">
            <a:spAutoFit/>
          </a:bodyPr>
          <a:lstStyle/>
          <a:p>
            <a:pPr lvl="0" algn="just"/>
            <a:r>
              <a:rPr lang="en-US" sz="1600" dirty="0">
                <a:solidFill>
                  <a:schemeClr val="tx1">
                    <a:lumMod val="50000"/>
                    <a:lumOff val="50000"/>
                  </a:schemeClr>
                </a:solidFill>
                <a:latin typeface="Arial" panose="020B0604020202020204" pitchFamily="34" charset="0"/>
                <a:cs typeface="Arial" panose="020B0604020202020204" pitchFamily="34" charset="0"/>
              </a:rPr>
              <a:t>Consider two programs that are meant to improve reading comprehension.  The dependent variable is a score on a reading comprehension exam (higher being better).  Which program do you prefer and why?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47244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53008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24231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27602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26259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4267200"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28</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4190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Tree>
    <p:extLst>
      <p:ext uri="{BB962C8B-B14F-4D97-AF65-F5344CB8AC3E}">
        <p14:creationId xmlns:p14="http://schemas.microsoft.com/office/powerpoint/2010/main" val="1286451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997801"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574291"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467868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01575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488145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15"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16" name="TextBox 15"/>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29</a:t>
            </a:fld>
            <a:endParaRPr lang="en-US"/>
          </a:p>
        </p:txBody>
      </p:sp>
      <p:cxnSp>
        <p:nvCxnSpPr>
          <p:cNvPr id="20" name="Straight Connector 19"/>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692411"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Rectangle 17"/>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9" name="TextBox 18"/>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464439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Interpreting </a:t>
            </a:r>
            <a:br>
              <a:rPr lang="en-US" dirty="0"/>
            </a:br>
            <a:r>
              <a:rPr lang="en-US" dirty="0">
                <a:solidFill>
                  <a:schemeClr val="tx1">
                    <a:lumMod val="50000"/>
                    <a:lumOff val="50000"/>
                  </a:schemeClr>
                </a:solidFill>
              </a:rPr>
              <a:t>program impact</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a:p>
        </p:txBody>
      </p:sp>
    </p:spTree>
    <p:extLst>
      <p:ext uri="{BB962C8B-B14F-4D97-AF65-F5344CB8AC3E}">
        <p14:creationId xmlns:p14="http://schemas.microsoft.com/office/powerpoint/2010/main" val="679568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30</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TextBox 30"/>
          <p:cNvSpPr txBox="1"/>
          <p:nvPr/>
        </p:nvSpPr>
        <p:spPr>
          <a:xfrm>
            <a:off x="1945803" y="8580649"/>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2338274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1676400"/>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31</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657600" y="6251357"/>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569061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4318971" y="5043825"/>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4396809" y="6410563"/>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30" name="Oval 29"/>
          <p:cNvSpPr/>
          <p:nvPr/>
        </p:nvSpPr>
        <p:spPr>
          <a:xfrm>
            <a:off x="4871598" y="617118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4495800" y="4846622"/>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816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4682244" y="433231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mc:AlternateContent xmlns:mc="http://schemas.openxmlformats.org/markup-compatibility/2006" xmlns:a14="http://schemas.microsoft.com/office/drawing/2010/main">
        <mc:Choice Requires="a14">
          <p:sp>
            <p:nvSpPr>
              <p:cNvPr id="34" name="TextBox 33"/>
              <p:cNvSpPr txBox="1"/>
              <p:nvPr/>
            </p:nvSpPr>
            <p:spPr>
              <a:xfrm>
                <a:off x="1520758" y="254526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34" name="TextBox 33"/>
              <p:cNvSpPr txBox="1">
                <a:spLocks noRot="1" noChangeAspect="1" noMove="1" noResize="1" noEditPoints="1" noAdjustHandles="1" noChangeArrowheads="1" noChangeShapeType="1" noTextEdit="1"/>
              </p:cNvSpPr>
              <p:nvPr/>
            </p:nvSpPr>
            <p:spPr>
              <a:xfrm>
                <a:off x="1520758" y="2545260"/>
                <a:ext cx="4729949" cy="369332"/>
              </a:xfrm>
              <a:prstGeom prst="rect">
                <a:avLst/>
              </a:prstGeom>
              <a:blipFill rotWithShape="0">
                <a:blip r:embed="rId2"/>
                <a:stretch>
                  <a:fillRect l="-1031" t="-10000" r="-258" b="-26667"/>
                </a:stretch>
              </a:blipFill>
            </p:spPr>
            <p:txBody>
              <a:bodyPr/>
              <a:lstStyle/>
              <a:p>
                <a:r>
                  <a:rPr lang="en-US">
                    <a:noFill/>
                  </a:rPr>
                  <a:t> </a:t>
                </a:r>
              </a:p>
            </p:txBody>
          </p:sp>
        </mc:Fallback>
      </mc:AlternateContent>
      <p:sp>
        <p:nvSpPr>
          <p:cNvPr id="15" name="TextBox 14"/>
          <p:cNvSpPr txBox="1"/>
          <p:nvPr/>
        </p:nvSpPr>
        <p:spPr>
          <a:xfrm>
            <a:off x="1964699" y="8904157"/>
            <a:ext cx="4148893" cy="646331"/>
          </a:xfrm>
          <a:prstGeom prst="rect">
            <a:avLst/>
          </a:prstGeom>
          <a:noFill/>
        </p:spPr>
        <p:txBody>
          <a:bodyPr wrap="none" rtlCol="0">
            <a:spAutoFit/>
          </a:bodyPr>
          <a:lstStyle/>
          <a:p>
            <a:pPr algn="ctr"/>
            <a:r>
              <a:rPr lang="en-US" i="1" dirty="0">
                <a:solidFill>
                  <a:schemeClr val="accent6">
                    <a:lumMod val="75000"/>
                  </a:schemeClr>
                </a:solidFill>
              </a:rPr>
              <a:t>Which model is statistically significant?</a:t>
            </a:r>
          </a:p>
          <a:p>
            <a:pPr algn="ctr"/>
            <a:r>
              <a:rPr lang="en-US" i="1" dirty="0">
                <a:solidFill>
                  <a:schemeClr val="accent6">
                    <a:lumMod val="75000"/>
                  </a:schemeClr>
                </a:solidFill>
              </a:rPr>
              <a:t>Which program has more positive impact?</a:t>
            </a:r>
          </a:p>
        </p:txBody>
      </p:sp>
    </p:spTree>
    <p:extLst>
      <p:ext uri="{BB962C8B-B14F-4D97-AF65-F5344CB8AC3E}">
        <p14:creationId xmlns:p14="http://schemas.microsoft.com/office/powerpoint/2010/main" val="3232105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32</a:t>
            </a:fld>
            <a:endParaRPr lang="en-US"/>
          </a:p>
        </p:txBody>
      </p:sp>
      <p:cxnSp>
        <p:nvCxnSpPr>
          <p:cNvPr id="18" name="Straight Connector 17"/>
          <p:cNvCxnSpPr/>
          <p:nvPr/>
        </p:nvCxnSpPr>
        <p:spPr>
          <a:xfrm>
            <a:off x="3555354" y="4163077"/>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8248008"/>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352800" y="72390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755312" y="734339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cxnSp>
        <p:nvCxnSpPr>
          <p:cNvPr id="23" name="Straight Connector 22"/>
          <p:cNvCxnSpPr/>
          <p:nvPr/>
        </p:nvCxnSpPr>
        <p:spPr>
          <a:xfrm>
            <a:off x="2086339" y="6170079"/>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2257554" y="6081744"/>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2182359" y="6242086"/>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713522" y="5630151"/>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sp>
        <p:nvSpPr>
          <p:cNvPr id="27" name="TextBox 22"/>
          <p:cNvSpPr txBox="1"/>
          <p:nvPr/>
        </p:nvSpPr>
        <p:spPr>
          <a:xfrm>
            <a:off x="3542386" y="4269952"/>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Oval 29"/>
          <p:cNvSpPr/>
          <p:nvPr/>
        </p:nvSpPr>
        <p:spPr>
          <a:xfrm>
            <a:off x="4871598" y="71588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641377" y="4832577"/>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962124" y="475240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18"/>
          <p:cNvSpPr txBox="1"/>
          <p:nvPr/>
        </p:nvSpPr>
        <p:spPr>
          <a:xfrm>
            <a:off x="3845022" y="494600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21"/>
          <p:cNvSpPr txBox="1"/>
          <p:nvPr/>
        </p:nvSpPr>
        <p:spPr>
          <a:xfrm>
            <a:off x="4374022" y="6644917"/>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3</a:t>
            </a:r>
          </a:p>
        </p:txBody>
      </p:sp>
      <mc:AlternateContent xmlns:mc="http://schemas.openxmlformats.org/markup-compatibility/2006" xmlns:a14="http://schemas.microsoft.com/office/drawing/2010/main">
        <mc:Choice Requires="a14">
          <p:sp>
            <p:nvSpPr>
              <p:cNvPr id="28" name="TextBox 27"/>
              <p:cNvSpPr txBox="1"/>
              <p:nvPr/>
            </p:nvSpPr>
            <p:spPr>
              <a:xfrm>
                <a:off x="1520758" y="2872166"/>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0758" y="2872166"/>
                <a:ext cx="4729949" cy="369332"/>
              </a:xfrm>
              <a:prstGeom prst="rect">
                <a:avLst/>
              </a:prstGeom>
              <a:blipFill rotWithShape="0">
                <a:blip r:embed="rId2"/>
                <a:stretch>
                  <a:fillRect l="-1031" t="-8197" r="-258" b="-24590"/>
                </a:stretch>
              </a:blipFill>
            </p:spPr>
            <p:txBody>
              <a:bodyPr/>
              <a:lstStyle/>
              <a:p>
                <a:r>
                  <a:rPr lang="en-US">
                    <a:noFill/>
                  </a:rPr>
                  <a:t> </a:t>
                </a:r>
              </a:p>
            </p:txBody>
          </p:sp>
        </mc:Fallback>
      </mc:AlternateContent>
    </p:spTree>
    <p:extLst>
      <p:ext uri="{BB962C8B-B14F-4D97-AF65-F5344CB8AC3E}">
        <p14:creationId xmlns:p14="http://schemas.microsoft.com/office/powerpoint/2010/main" val="3389443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TextBox 15"/>
              <p:cNvSpPr txBox="1"/>
              <p:nvPr/>
            </p:nvSpPr>
            <p:spPr>
              <a:xfrm>
                <a:off x="1524000" y="1828800"/>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16" name="TextBox 15"/>
              <p:cNvSpPr txBox="1">
                <a:spLocks noRot="1" noChangeAspect="1" noMove="1" noResize="1" noEditPoints="1" noAdjustHandles="1" noChangeArrowheads="1" noChangeShapeType="1" noTextEdit="1"/>
              </p:cNvSpPr>
              <p:nvPr/>
            </p:nvSpPr>
            <p:spPr>
              <a:xfrm>
                <a:off x="1524000" y="1828800"/>
                <a:ext cx="4729949" cy="369332"/>
              </a:xfrm>
              <a:prstGeom prst="rect">
                <a:avLst/>
              </a:prstGeom>
              <a:blipFill rotWithShape="0">
                <a:blip r:embed="rId2"/>
                <a:stretch>
                  <a:fillRect l="-1031" t="-8197" r="-129" b="-24590"/>
                </a:stretch>
              </a:blipFill>
            </p:spPr>
            <p:txBody>
              <a:bodyPr/>
              <a:lstStyle/>
              <a:p>
                <a:r>
                  <a:rPr lang="en-US">
                    <a:noFill/>
                  </a:rPr>
                  <a:t> </a:t>
                </a:r>
              </a:p>
            </p:txBody>
          </p:sp>
        </mc:Fallback>
      </mc:AlternateContent>
      <p:sp>
        <p:nvSpPr>
          <p:cNvPr id="17" name="Slide Number Placeholder 16"/>
          <p:cNvSpPr>
            <a:spLocks noGrp="1"/>
          </p:cNvSpPr>
          <p:nvPr>
            <p:ph type="sldNum" sz="quarter" idx="12"/>
          </p:nvPr>
        </p:nvSpPr>
        <p:spPr/>
        <p:txBody>
          <a:bodyPr/>
          <a:lstStyle/>
          <a:p>
            <a:fld id="{8A2A4A19-B384-42F8-8C0D-94C30AAB39F2}" type="slidenum">
              <a:rPr lang="en-US" smtClean="0"/>
              <a:pPr/>
              <a:t>33</a:t>
            </a:fld>
            <a:endParaRPr lang="en-US"/>
          </a:p>
        </p:txBody>
      </p:sp>
      <p:pic>
        <p:nvPicPr>
          <p:cNvPr id="18" name="Picture 2" descr="http://westinstenv.org/wp-content/postimage/accuracy_precision.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 b="49343"/>
          <a:stretch/>
        </p:blipFill>
        <p:spPr bwMode="auto">
          <a:xfrm>
            <a:off x="1236808" y="7125485"/>
            <a:ext cx="5304331" cy="2288874"/>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2286000"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2" name="TextBox 3"/>
          <p:cNvSpPr txBox="1"/>
          <p:nvPr/>
        </p:nvSpPr>
        <p:spPr>
          <a:xfrm>
            <a:off x="1992471"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4724400" y="46482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11"/>
          <p:cNvSpPr txBox="1"/>
          <p:nvPr/>
        </p:nvSpPr>
        <p:spPr>
          <a:xfrm>
            <a:off x="5300890" y="41453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5" name="TextBox 13"/>
          <p:cNvSpPr txBox="1"/>
          <p:nvPr/>
        </p:nvSpPr>
        <p:spPr>
          <a:xfrm>
            <a:off x="4622219" y="56812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6" name="Straight Connector 25"/>
          <p:cNvCxnSpPr/>
          <p:nvPr/>
        </p:nvCxnSpPr>
        <p:spPr>
          <a:xfrm>
            <a:off x="2423160" y="46482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2760235"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18"/>
          <p:cNvSpPr txBox="1"/>
          <p:nvPr/>
        </p:nvSpPr>
        <p:spPr>
          <a:xfrm>
            <a:off x="2625932" y="41338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9" name="TextBox 21"/>
          <p:cNvSpPr txBox="1"/>
          <p:nvPr/>
        </p:nvSpPr>
        <p:spPr>
          <a:xfrm>
            <a:off x="1747436"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30" name="TextBox 22"/>
          <p:cNvSpPr txBox="1"/>
          <p:nvPr/>
        </p:nvSpPr>
        <p:spPr>
          <a:xfrm>
            <a:off x="4267200" y="31964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p:cxnSp>
        <p:nvCxnSpPr>
          <p:cNvPr id="31" name="Straight Connector 30"/>
          <p:cNvCxnSpPr/>
          <p:nvPr/>
        </p:nvCxnSpPr>
        <p:spPr>
          <a:xfrm>
            <a:off x="4952133" y="41147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19010" y="45680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p:cNvSpPr txBox="1"/>
          <p:nvPr/>
        </p:nvSpPr>
        <p:spPr>
          <a:xfrm>
            <a:off x="3014180" y="6868178"/>
            <a:ext cx="1672253" cy="369332"/>
          </a:xfrm>
          <a:prstGeom prst="rect">
            <a:avLst/>
          </a:prstGeom>
          <a:noFill/>
        </p:spPr>
        <p:txBody>
          <a:bodyPr wrap="none" rtlCol="0">
            <a:spAutoFit/>
          </a:bodyPr>
          <a:lstStyle/>
          <a:p>
            <a:pPr algn="ctr"/>
            <a:r>
              <a:rPr lang="en-US" i="1" dirty="0">
                <a:solidFill>
                  <a:schemeClr val="accent6">
                    <a:lumMod val="75000"/>
                  </a:schemeClr>
                </a:solidFill>
              </a:rPr>
              <a:t>Model precision</a:t>
            </a:r>
          </a:p>
        </p:txBody>
      </p:sp>
      <p:sp>
        <p:nvSpPr>
          <p:cNvPr id="21" name="TextBox 20"/>
          <p:cNvSpPr txBox="1"/>
          <p:nvPr/>
        </p:nvSpPr>
        <p:spPr>
          <a:xfrm>
            <a:off x="1718582" y="7326355"/>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1</a:t>
            </a:r>
          </a:p>
        </p:txBody>
      </p:sp>
      <p:sp>
        <p:nvSpPr>
          <p:cNvPr id="33" name="TextBox 32"/>
          <p:cNvSpPr txBox="1"/>
          <p:nvPr/>
        </p:nvSpPr>
        <p:spPr>
          <a:xfrm>
            <a:off x="4238346" y="7310151"/>
            <a:ext cx="1877823" cy="369332"/>
          </a:xfrm>
          <a:prstGeom prst="rect">
            <a:avLst/>
          </a:prstGeom>
          <a:noFill/>
        </p:spPr>
        <p:txBody>
          <a:bodyPr wrap="none" rtlCol="0">
            <a:spAutoFit/>
          </a:bodyPr>
          <a:lstStyle/>
          <a:p>
            <a:pPr algn="ctr"/>
            <a:r>
              <a:rPr lang="en-US" dirty="0" err="1">
                <a:solidFill>
                  <a:schemeClr val="accent6">
                    <a:lumMod val="75000"/>
                  </a:schemeClr>
                </a:solidFill>
              </a:rPr>
              <a:t>Eval</a:t>
            </a:r>
            <a:r>
              <a:rPr lang="en-US" dirty="0">
                <a:solidFill>
                  <a:schemeClr val="accent6">
                    <a:lumMod val="75000"/>
                  </a:schemeClr>
                </a:solidFill>
              </a:rPr>
              <a:t>. of Program 2</a:t>
            </a:r>
          </a:p>
        </p:txBody>
      </p:sp>
    </p:spTree>
    <p:extLst>
      <p:ext uri="{BB962C8B-B14F-4D97-AF65-F5344CB8AC3E}">
        <p14:creationId xmlns:p14="http://schemas.microsoft.com/office/powerpoint/2010/main" val="2040957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7708" y="2706128"/>
            <a:ext cx="5894070" cy="1323439"/>
          </a:xfrm>
          <a:prstGeom prst="rect">
            <a:avLst/>
          </a:prstGeom>
        </p:spPr>
        <p:txBody>
          <a:bodyPr wrap="square">
            <a:spAutoFit/>
          </a:bodyPr>
          <a:lstStyle/>
          <a:p>
            <a:pPr lvl="0" algn="ctr"/>
            <a:r>
              <a:rPr lang="en-US" sz="1600" dirty="0">
                <a:solidFill>
                  <a:schemeClr val="tx1">
                    <a:lumMod val="50000"/>
                    <a:lumOff val="50000"/>
                  </a:schemeClr>
                </a:solidFill>
                <a:latin typeface="Arial" panose="020B0604020202020204" pitchFamily="34" charset="0"/>
                <a:cs typeface="Arial" panose="020B0604020202020204" pitchFamily="34" charset="0"/>
              </a:rPr>
              <a:t>For now we are focusing on the interpretation of coefficient plots. But next week we will look at how adding control variables change models. They can shift coefficients, and change standard errors, changing the interpretations of program effectiveness. </a:t>
            </a:r>
          </a:p>
        </p:txBody>
      </p:sp>
      <p:cxnSp>
        <p:nvCxnSpPr>
          <p:cNvPr id="4" name="Straight Connector 3"/>
          <p:cNvCxnSpPr/>
          <p:nvPr/>
        </p:nvCxnSpPr>
        <p:spPr>
          <a:xfrm>
            <a:off x="2286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5" name="TextBox 3"/>
          <p:cNvSpPr txBox="1"/>
          <p:nvPr/>
        </p:nvSpPr>
        <p:spPr>
          <a:xfrm>
            <a:off x="19924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6" name="Straight Connector 5"/>
          <p:cNvCxnSpPr/>
          <p:nvPr/>
        </p:nvCxnSpPr>
        <p:spPr>
          <a:xfrm>
            <a:off x="1828800" y="6477001"/>
            <a:ext cx="148971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11"/>
          <p:cNvSpPr txBox="1"/>
          <p:nvPr/>
        </p:nvSpPr>
        <p:spPr>
          <a:xfrm>
            <a:off x="2405290" y="5974124"/>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TextBox 13"/>
          <p:cNvSpPr txBox="1"/>
          <p:nvPr/>
        </p:nvSpPr>
        <p:spPr>
          <a:xfrm>
            <a:off x="4622219"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11" name="Straight Connector 10"/>
          <p:cNvCxnSpPr/>
          <p:nvPr/>
        </p:nvCxnSpPr>
        <p:spPr>
          <a:xfrm>
            <a:off x="5242560" y="6477001"/>
            <a:ext cx="777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579635"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TextBox 18"/>
          <p:cNvSpPr txBox="1"/>
          <p:nvPr/>
        </p:nvSpPr>
        <p:spPr>
          <a:xfrm>
            <a:off x="5445332" y="5962698"/>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4" name="TextBox 21"/>
          <p:cNvSpPr txBox="1"/>
          <p:nvPr/>
        </p:nvSpPr>
        <p:spPr>
          <a:xfrm>
            <a:off x="1747436" y="5025289"/>
            <a:ext cx="96372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1</a:t>
            </a:r>
          </a:p>
        </p:txBody>
      </p:sp>
      <p:sp>
        <p:nvSpPr>
          <p:cNvPr id="15" name="TextBox 22"/>
          <p:cNvSpPr txBox="1"/>
          <p:nvPr/>
        </p:nvSpPr>
        <p:spPr>
          <a:xfrm>
            <a:off x="4267200" y="5025289"/>
            <a:ext cx="2017475"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Model 2 w Controls</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34</a:t>
            </a:fld>
            <a:endParaRPr lang="en-US"/>
          </a:p>
        </p:txBody>
      </p:sp>
      <p:cxnSp>
        <p:nvCxnSpPr>
          <p:cNvPr id="20" name="Straight Connector 19"/>
          <p:cNvCxnSpPr/>
          <p:nvPr/>
        </p:nvCxnSpPr>
        <p:spPr>
          <a:xfrm>
            <a:off x="4952133"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523410" y="639683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p:cNvSpPr txBox="1"/>
          <p:nvPr/>
        </p:nvSpPr>
        <p:spPr>
          <a:xfrm>
            <a:off x="1641931" y="9201947"/>
            <a:ext cx="4625625" cy="369332"/>
          </a:xfrm>
          <a:prstGeom prst="rect">
            <a:avLst/>
          </a:prstGeom>
          <a:noFill/>
        </p:spPr>
        <p:txBody>
          <a:bodyPr wrap="none" rtlCol="0">
            <a:spAutoFit/>
          </a:bodyPr>
          <a:lstStyle/>
          <a:p>
            <a:r>
              <a:rPr lang="en-US" i="1" dirty="0">
                <a:solidFill>
                  <a:schemeClr val="accent6">
                    <a:lumMod val="75000"/>
                  </a:schemeClr>
                </a:solidFill>
              </a:rPr>
              <a:t>(assume these are all 95% confidence intervals)</a:t>
            </a:r>
          </a:p>
        </p:txBody>
      </p:sp>
      <p:sp>
        <p:nvSpPr>
          <p:cNvPr id="19" name="Rectangle 18"/>
          <p:cNvSpPr/>
          <p:nvPr/>
        </p:nvSpPr>
        <p:spPr>
          <a:xfrm>
            <a:off x="1482417" y="1320730"/>
            <a:ext cx="5155738" cy="523220"/>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Looking ahead</a:t>
            </a:r>
          </a:p>
        </p:txBody>
      </p:sp>
    </p:spTree>
    <p:extLst>
      <p:ext uri="{BB962C8B-B14F-4D97-AF65-F5344CB8AC3E}">
        <p14:creationId xmlns:p14="http://schemas.microsoft.com/office/powerpoint/2010/main" val="48863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What is a </a:t>
            </a:r>
            <a:br>
              <a:rPr lang="en-US" dirty="0"/>
            </a:br>
            <a:r>
              <a:rPr lang="en-US" dirty="0"/>
              <a:t>p-value?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35</a:t>
            </a:fld>
            <a:endParaRPr lang="en-US"/>
          </a:p>
        </p:txBody>
      </p:sp>
    </p:spTree>
    <p:extLst>
      <p:ext uri="{BB962C8B-B14F-4D97-AF65-F5344CB8AC3E}">
        <p14:creationId xmlns:p14="http://schemas.microsoft.com/office/powerpoint/2010/main" val="3622339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Which of these is statistically significant?</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36</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763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37</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3276600" y="6607398"/>
            <a:ext cx="248502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4144021" y="6046657"/>
            <a:ext cx="885179"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99% CI</a:t>
            </a:r>
            <a:endParaRPr lang="en-US" sz="1600" baseline="-25000" dirty="0"/>
          </a:p>
        </p:txBody>
      </p:sp>
      <p:sp>
        <p:nvSpPr>
          <p:cNvPr id="26" name="TextBox 21"/>
          <p:cNvSpPr txBox="1"/>
          <p:nvPr/>
        </p:nvSpPr>
        <p:spPr>
          <a:xfrm>
            <a:off x="4104458" y="4305751"/>
            <a:ext cx="81785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95% CI</a:t>
            </a:r>
          </a:p>
        </p:txBody>
      </p:sp>
      <p:sp>
        <p:nvSpPr>
          <p:cNvPr id="27" name="TextBox 22"/>
          <p:cNvSpPr txBox="1"/>
          <p:nvPr/>
        </p:nvSpPr>
        <p:spPr>
          <a:xfrm>
            <a:off x="1518482" y="9517497"/>
            <a:ext cx="4734501"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1" dirty="0">
                <a:solidFill>
                  <a:schemeClr val="tx1">
                    <a:lumMod val="50000"/>
                    <a:lumOff val="50000"/>
                  </a:schemeClr>
                </a:solidFill>
              </a:rPr>
              <a:t>These are both estimates from the same model.</a:t>
            </a:r>
          </a:p>
        </p:txBody>
      </p:sp>
      <p:sp>
        <p:nvSpPr>
          <p:cNvPr id="30" name="Oval 29"/>
          <p:cNvSpPr/>
          <p:nvPr/>
        </p:nvSpPr>
        <p:spPr>
          <a:xfrm>
            <a:off x="4490598" y="652722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1" name="Straight Connector 30"/>
          <p:cNvCxnSpPr/>
          <p:nvPr/>
        </p:nvCxnSpPr>
        <p:spPr>
          <a:xfrm>
            <a:off x="3888920" y="4846622"/>
            <a:ext cx="115824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435547" y="476645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374312" y="494882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1"/>
          <p:cNvSpPr txBox="1"/>
          <p:nvPr/>
        </p:nvSpPr>
        <p:spPr>
          <a:xfrm>
            <a:off x="4419218" y="67626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Tree>
    <p:extLst>
      <p:ext uri="{BB962C8B-B14F-4D97-AF65-F5344CB8AC3E}">
        <p14:creationId xmlns:p14="http://schemas.microsoft.com/office/powerpoint/2010/main" val="2002146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5943600" cy="954107"/>
          </a:xfrm>
          <a:prstGeom prst="rect">
            <a:avLst/>
          </a:prstGeom>
        </p:spPr>
        <p:txBody>
          <a:bodyPr wrap="square">
            <a:spAutoFit/>
          </a:bodyPr>
          <a:lstStyle/>
          <a:p>
            <a:pPr lvl="0" algn="ctr"/>
            <a:r>
              <a:rPr lang="en-US" sz="2800" dirty="0">
                <a:solidFill>
                  <a:schemeClr val="accent6">
                    <a:lumMod val="75000"/>
                  </a:schemeClr>
                </a:solidFill>
                <a:latin typeface="Stencil" panose="040409050D0802020404" pitchFamily="82" charset="0"/>
              </a:rPr>
              <a:t>What is the p-value </a:t>
            </a:r>
            <a:br>
              <a:rPr lang="en-US" sz="2800" dirty="0">
                <a:solidFill>
                  <a:schemeClr val="accent6">
                    <a:lumMod val="75000"/>
                  </a:schemeClr>
                </a:solidFill>
                <a:latin typeface="Stencil" panose="040409050D0802020404" pitchFamily="82" charset="0"/>
              </a:rPr>
            </a:br>
            <a:r>
              <a:rPr lang="en-US" sz="2800" dirty="0">
                <a:solidFill>
                  <a:schemeClr val="accent6">
                    <a:lumMod val="75000"/>
                  </a:schemeClr>
                </a:solidFill>
                <a:latin typeface="Stencil" panose="040409050D0802020404" pitchFamily="82" charset="0"/>
              </a:rPr>
              <a:t>in this case?</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38</a:t>
            </a:fld>
            <a:endParaRPr lang="en-US"/>
          </a:p>
        </p:txBody>
      </p:sp>
      <p:cxnSp>
        <p:nvCxnSpPr>
          <p:cNvPr id="18" name="Straight Connector 17"/>
          <p:cNvCxnSpPr/>
          <p:nvPr/>
        </p:nvCxnSpPr>
        <p:spPr>
          <a:xfrm>
            <a:off x="3555354" y="3847196"/>
            <a:ext cx="0" cy="396240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3224975" y="7932127"/>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sp>
        <p:nvSpPr>
          <p:cNvPr id="26" name="TextBox 21"/>
          <p:cNvSpPr txBox="1"/>
          <p:nvPr/>
        </p:nvSpPr>
        <p:spPr>
          <a:xfrm>
            <a:off x="3837216" y="5031048"/>
            <a:ext cx="1024639"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97% CI</a:t>
            </a:r>
          </a:p>
        </p:txBody>
      </p:sp>
      <p:sp>
        <p:nvSpPr>
          <p:cNvPr id="27" name="TextBox 22"/>
          <p:cNvSpPr txBox="1"/>
          <p:nvPr/>
        </p:nvSpPr>
        <p:spPr>
          <a:xfrm>
            <a:off x="533400" y="8786960"/>
            <a:ext cx="6253918"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i="1" dirty="0">
                <a:solidFill>
                  <a:schemeClr val="tx1">
                    <a:lumMod val="50000"/>
                    <a:lumOff val="50000"/>
                  </a:schemeClr>
                </a:solidFill>
                <a:latin typeface="Arial" panose="020B0604020202020204" pitchFamily="34" charset="0"/>
                <a:cs typeface="Arial" panose="020B0604020202020204" pitchFamily="34" charset="0"/>
              </a:rPr>
              <a:t>The p-value tells you how large you can draw your confidence interval before it contains the null.</a:t>
            </a:r>
          </a:p>
        </p:txBody>
      </p:sp>
      <p:cxnSp>
        <p:nvCxnSpPr>
          <p:cNvPr id="31" name="Straight Connector 30"/>
          <p:cNvCxnSpPr/>
          <p:nvPr/>
        </p:nvCxnSpPr>
        <p:spPr>
          <a:xfrm>
            <a:off x="3540580" y="5667409"/>
            <a:ext cx="1676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4296751" y="5589716"/>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TextBox 11"/>
          <p:cNvSpPr txBox="1"/>
          <p:nvPr/>
        </p:nvSpPr>
        <p:spPr>
          <a:xfrm>
            <a:off x="4235516" y="577209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3" name="TextBox 21"/>
          <p:cNvSpPr txBox="1"/>
          <p:nvPr/>
        </p:nvSpPr>
        <p:spPr>
          <a:xfrm>
            <a:off x="1108838" y="5436576"/>
            <a:ext cx="1626086" cy="461665"/>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dirty="0"/>
              <a:t>P-</a:t>
            </a:r>
            <a:r>
              <a:rPr lang="en-US" sz="2400" dirty="0" err="1"/>
              <a:t>val</a:t>
            </a:r>
            <a:r>
              <a:rPr lang="en-US" sz="2400" dirty="0"/>
              <a:t> = 0.03</a:t>
            </a:r>
          </a:p>
        </p:txBody>
      </p:sp>
    </p:spTree>
    <p:extLst>
      <p:ext uri="{BB962C8B-B14F-4D97-AF65-F5344CB8AC3E}">
        <p14:creationId xmlns:p14="http://schemas.microsoft.com/office/powerpoint/2010/main" val="2449683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06671" y="2014068"/>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Which program is better?</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39</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306671" y="6488808"/>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07532" y="6488808"/>
            <a:ext cx="49275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95%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346087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lose $2,000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3742654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0471" y="2321119"/>
            <a:ext cx="3597350"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What about now?</a:t>
            </a:r>
          </a:p>
        </p:txBody>
      </p:sp>
      <p:sp>
        <p:nvSpPr>
          <p:cNvPr id="17" name="Slide Number Placeholder 16"/>
          <p:cNvSpPr>
            <a:spLocks noGrp="1"/>
          </p:cNvSpPr>
          <p:nvPr>
            <p:ph type="sldNum" sz="quarter" idx="12"/>
          </p:nvPr>
        </p:nvSpPr>
        <p:spPr/>
        <p:txBody>
          <a:bodyPr/>
          <a:lstStyle/>
          <a:p>
            <a:fld id="{8A2A4A19-B384-42F8-8C0D-94C30AAB39F2}" type="slidenum">
              <a:rPr lang="en-US" smtClean="0"/>
              <a:pPr/>
              <a:t>40</a:t>
            </a:fld>
            <a:endParaRPr lang="en-US"/>
          </a:p>
        </p:txBody>
      </p:sp>
      <p:cxnSp>
        <p:nvCxnSpPr>
          <p:cNvPr id="18" name="Straight Connector 17"/>
          <p:cNvCxnSpPr/>
          <p:nvPr/>
        </p:nvCxnSpPr>
        <p:spPr>
          <a:xfrm>
            <a:off x="16002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3"/>
          <p:cNvSpPr txBox="1"/>
          <p:nvPr/>
        </p:nvSpPr>
        <p:spPr>
          <a:xfrm>
            <a:off x="1306671"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0" name="Straight Connector 19"/>
          <p:cNvCxnSpPr/>
          <p:nvPr/>
        </p:nvCxnSpPr>
        <p:spPr>
          <a:xfrm>
            <a:off x="1676400" y="6488808"/>
            <a:ext cx="24384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11"/>
          <p:cNvSpPr txBox="1"/>
          <p:nvPr/>
        </p:nvSpPr>
        <p:spPr>
          <a:xfrm>
            <a:off x="2709183" y="5928067"/>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2" name="TextBox 13"/>
          <p:cNvSpPr txBox="1"/>
          <p:nvPr/>
        </p:nvSpPr>
        <p:spPr>
          <a:xfrm>
            <a:off x="5385086" y="7510046"/>
            <a:ext cx="660758"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t>b</a:t>
            </a:r>
            <a:r>
              <a:rPr lang="en-US" sz="1600" baseline="-25000" dirty="0"/>
              <a:t>1</a:t>
            </a:r>
            <a:r>
              <a:rPr lang="en-US" sz="1600" dirty="0"/>
              <a:t> = 0</a:t>
            </a:r>
          </a:p>
        </p:txBody>
      </p:sp>
      <p:cxnSp>
        <p:nvCxnSpPr>
          <p:cNvPr id="23" name="Straight Connector 22"/>
          <p:cNvCxnSpPr/>
          <p:nvPr/>
        </p:nvCxnSpPr>
        <p:spPr>
          <a:xfrm>
            <a:off x="5894441" y="6488808"/>
            <a:ext cx="337631"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5989487"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TextBox 18"/>
          <p:cNvSpPr txBox="1"/>
          <p:nvPr/>
        </p:nvSpPr>
        <p:spPr>
          <a:xfrm>
            <a:off x="5855184" y="5974505"/>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26" name="TextBox 21"/>
          <p:cNvSpPr txBox="1"/>
          <p:nvPr/>
        </p:nvSpPr>
        <p:spPr>
          <a:xfrm>
            <a:off x="1061636"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1</a:t>
            </a:r>
          </a:p>
        </p:txBody>
      </p:sp>
      <p:sp>
        <p:nvSpPr>
          <p:cNvPr id="27" name="TextBox 22"/>
          <p:cNvSpPr txBox="1"/>
          <p:nvPr/>
        </p:nvSpPr>
        <p:spPr>
          <a:xfrm>
            <a:off x="5030067" y="5025289"/>
            <a:ext cx="1150828"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Program 2</a:t>
            </a:r>
          </a:p>
        </p:txBody>
      </p:sp>
      <mc:AlternateContent xmlns:mc="http://schemas.openxmlformats.org/markup-compatibility/2006" xmlns:a14="http://schemas.microsoft.com/office/drawing/2010/main">
        <mc:Choice Requires="a14">
          <p:sp>
            <p:nvSpPr>
              <p:cNvPr id="28" name="TextBox 27"/>
              <p:cNvSpPr txBox="1"/>
              <p:nvPr/>
            </p:nvSpPr>
            <p:spPr>
              <a:xfrm>
                <a:off x="1524000" y="3682323"/>
                <a:ext cx="4729949" cy="369332"/>
              </a:xfrm>
              <a:prstGeom prst="rect">
                <a:avLst/>
              </a:prstGeom>
              <a:noFill/>
            </p:spPr>
            <p:txBody>
              <a:bodyPr wrap="none" rtlCol="0">
                <a:spAutoFit/>
              </a:bodyPr>
              <a:lstStyle/>
              <a:p>
                <a:r>
                  <a:rPr lang="en-US" dirty="0"/>
                  <a:t>R</a:t>
                </a:r>
                <a14:m>
                  <m:oMath xmlns:m="http://schemas.openxmlformats.org/officeDocument/2006/math">
                    <m:r>
                      <m:rPr>
                        <m:sty m:val="p"/>
                      </m:rPr>
                      <a:rPr lang="en-US">
                        <a:latin typeface="Cambria Math"/>
                      </a:rPr>
                      <m:t>eading</m:t>
                    </m:r>
                    <m:r>
                      <a:rPr lang="en-US">
                        <a:latin typeface="Cambria Math"/>
                      </a:rPr>
                      <m:t> </m:t>
                    </m:r>
                    <m:r>
                      <m:rPr>
                        <m:sty m:val="p"/>
                      </m:rPr>
                      <a:rPr lang="en-US">
                        <a:latin typeface="Cambria Math"/>
                      </a:rPr>
                      <m:t>Speed</m:t>
                    </m:r>
                    <m:r>
                      <a:rPr lang="en-US" i="1">
                        <a:latin typeface="Cambria Math"/>
                      </a:rPr>
                      <m:t>=</m:t>
                    </m:r>
                    <m:sSub>
                      <m:sSubPr>
                        <m:ctrlPr>
                          <a:rPr lang="en-US" i="1">
                            <a:latin typeface="Cambria Math" panose="02040503050406030204" pitchFamily="18" charset="0"/>
                          </a:rPr>
                        </m:ctrlPr>
                      </m:sSubPr>
                      <m:e>
                        <m:r>
                          <a:rPr lang="en-US" i="1">
                            <a:latin typeface="Cambria Math"/>
                          </a:rPr>
                          <m:t>𝑏</m:t>
                        </m:r>
                      </m:e>
                      <m:sub>
                        <m:r>
                          <a:rPr lang="en-US" i="1">
                            <a:latin typeface="Cambria Math"/>
                          </a:rPr>
                          <m:t>0</m:t>
                        </m:r>
                      </m:sub>
                    </m:sSub>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a:rPr>
                          <m:t>𝑏</m:t>
                        </m:r>
                      </m:e>
                      <m:sub>
                        <m:r>
                          <a:rPr lang="en-US" i="1">
                            <a:latin typeface="Cambria Math"/>
                          </a:rPr>
                          <m:t>1</m:t>
                        </m:r>
                      </m:sub>
                    </m:sSub>
                    <m:r>
                      <m:rPr>
                        <m:sty m:val="p"/>
                      </m:rPr>
                      <a:rPr lang="en-US">
                        <a:latin typeface="Cambria Math"/>
                      </a:rPr>
                      <m:t>Hours</m:t>
                    </m:r>
                    <m:r>
                      <a:rPr lang="en-US">
                        <a:latin typeface="Cambria Math"/>
                      </a:rPr>
                      <m:t> </m:t>
                    </m:r>
                    <m:r>
                      <m:rPr>
                        <m:sty m:val="p"/>
                      </m:rPr>
                      <a:rPr lang="en-US">
                        <a:latin typeface="Cambria Math"/>
                      </a:rPr>
                      <m:t>of</m:t>
                    </m:r>
                    <m:r>
                      <a:rPr lang="en-US">
                        <a:latin typeface="Cambria Math"/>
                      </a:rPr>
                      <m:t> </m:t>
                    </m:r>
                    <m:r>
                      <m:rPr>
                        <m:sty m:val="p"/>
                      </m:rPr>
                      <a:rPr lang="en-US">
                        <a:latin typeface="Cambria Math"/>
                      </a:rPr>
                      <m:t>Tutoring</m:t>
                    </m:r>
                  </m:oMath>
                </a14:m>
                <a:r>
                  <a:rPr lang="en-US" dirty="0"/>
                  <a:t>  + e</a:t>
                </a:r>
              </a:p>
            </p:txBody>
          </p:sp>
        </mc:Choice>
        <mc:Fallback xmlns="">
          <p:sp>
            <p:nvSpPr>
              <p:cNvPr id="28" name="TextBox 27"/>
              <p:cNvSpPr txBox="1">
                <a:spLocks noRot="1" noChangeAspect="1" noMove="1" noResize="1" noEditPoints="1" noAdjustHandles="1" noChangeArrowheads="1" noChangeShapeType="1" noTextEdit="1"/>
              </p:cNvSpPr>
              <p:nvPr/>
            </p:nvSpPr>
            <p:spPr>
              <a:xfrm>
                <a:off x="1524000" y="3682323"/>
                <a:ext cx="4729949" cy="369332"/>
              </a:xfrm>
              <a:prstGeom prst="rect">
                <a:avLst/>
              </a:prstGeom>
              <a:blipFill>
                <a:blip r:embed="rId2"/>
                <a:stretch>
                  <a:fillRect l="-1031" t="-8197" r="-387" b="-24590"/>
                </a:stretch>
              </a:blipFill>
            </p:spPr>
            <p:txBody>
              <a:bodyPr/>
              <a:lstStyle/>
              <a:p>
                <a:r>
                  <a:rPr lang="en-US">
                    <a:noFill/>
                  </a:rPr>
                  <a:t> </a:t>
                </a:r>
              </a:p>
            </p:txBody>
          </p:sp>
        </mc:Fallback>
      </mc:AlternateContent>
      <p:cxnSp>
        <p:nvCxnSpPr>
          <p:cNvPr id="29" name="Straight Connector 28"/>
          <p:cNvCxnSpPr/>
          <p:nvPr/>
        </p:nvCxnSpPr>
        <p:spPr>
          <a:xfrm>
            <a:off x="5715000" y="5943516"/>
            <a:ext cx="1558" cy="136099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825469" y="640863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p:cNvSpPr/>
          <p:nvPr/>
        </p:nvSpPr>
        <p:spPr>
          <a:xfrm>
            <a:off x="1447800" y="8869837"/>
            <a:ext cx="5456821" cy="523220"/>
          </a:xfrm>
          <a:prstGeom prst="rect">
            <a:avLst/>
          </a:prstGeom>
        </p:spPr>
        <p:txBody>
          <a:bodyPr wrap="square">
            <a:spAutoFit/>
          </a:bodyPr>
          <a:lstStyle/>
          <a:p>
            <a:pPr lvl="0"/>
            <a:r>
              <a:rPr lang="en-US" sz="2800" dirty="0">
                <a:solidFill>
                  <a:schemeClr val="accent6">
                    <a:lumMod val="75000"/>
                  </a:schemeClr>
                </a:solidFill>
                <a:latin typeface="Stencil" panose="040409050D0802020404" pitchFamily="82" charset="0"/>
              </a:rPr>
              <a:t>90% </a:t>
            </a:r>
            <a:r>
              <a:rPr lang="en-US" sz="2800" dirty="0">
                <a:solidFill>
                  <a:schemeClr val="tx1">
                    <a:lumMod val="50000"/>
                    <a:lumOff val="50000"/>
                  </a:schemeClr>
                </a:solidFill>
                <a:latin typeface="Stencil" panose="040409050D0802020404" pitchFamily="82" charset="0"/>
              </a:rPr>
              <a:t>confidence intervals</a:t>
            </a:r>
          </a:p>
        </p:txBody>
      </p:sp>
    </p:spTree>
    <p:extLst>
      <p:ext uri="{BB962C8B-B14F-4D97-AF65-F5344CB8AC3E}">
        <p14:creationId xmlns:p14="http://schemas.microsoft.com/office/powerpoint/2010/main" val="951119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fld id="{8A2A4A19-B384-42F8-8C0D-94C30AAB39F2}" type="slidenum">
              <a:rPr lang="en-US" smtClean="0"/>
              <a:pPr/>
              <a:t>41</a:t>
            </a:fld>
            <a:endParaRPr lang="en-US"/>
          </a:p>
        </p:txBody>
      </p:sp>
      <p:sp>
        <p:nvSpPr>
          <p:cNvPr id="27" name="Rectangle 26"/>
          <p:cNvSpPr/>
          <p:nvPr/>
        </p:nvSpPr>
        <p:spPr>
          <a:xfrm>
            <a:off x="531516" y="1715693"/>
            <a:ext cx="6781800" cy="1200329"/>
          </a:xfrm>
          <a:prstGeom prst="rect">
            <a:avLst/>
          </a:prstGeom>
        </p:spPr>
        <p:txBody>
          <a:bodyPr wrap="square">
            <a:spAutoFit/>
          </a:bodyPr>
          <a:lstStyle/>
          <a:p>
            <a:pPr lvl="0" algn="ctr"/>
            <a:r>
              <a:rPr lang="en-US" sz="3600" dirty="0">
                <a:solidFill>
                  <a:schemeClr val="accent6">
                    <a:lumMod val="75000"/>
                  </a:schemeClr>
                </a:solidFill>
                <a:latin typeface="Stencil" panose="040409050D0802020404" pitchFamily="82" charset="0"/>
              </a:rPr>
              <a:t>Which bet would </a:t>
            </a:r>
          </a:p>
          <a:p>
            <a:pPr lvl="0" algn="ctr"/>
            <a:r>
              <a:rPr lang="en-US" sz="3600" dirty="0">
                <a:solidFill>
                  <a:schemeClr val="accent6">
                    <a:lumMod val="75000"/>
                  </a:schemeClr>
                </a:solidFill>
                <a:latin typeface="Stencil" panose="040409050D0802020404" pitchFamily="82" charset="0"/>
              </a:rPr>
              <a:t>you prefer?</a:t>
            </a:r>
          </a:p>
        </p:txBody>
      </p:sp>
      <p:sp>
        <p:nvSpPr>
          <p:cNvPr id="20" name="TextBox 19"/>
          <p:cNvSpPr txBox="1"/>
          <p:nvPr/>
        </p:nvSpPr>
        <p:spPr>
          <a:xfrm>
            <a:off x="990600" y="449580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p:txBody>
      </p:sp>
      <p:sp>
        <p:nvSpPr>
          <p:cNvPr id="22" name="TextBox 21"/>
          <p:cNvSpPr txBox="1"/>
          <p:nvPr/>
        </p:nvSpPr>
        <p:spPr>
          <a:xfrm>
            <a:off x="1009650" y="6772870"/>
            <a:ext cx="5448240" cy="923330"/>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$4,000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$0</a:t>
            </a:r>
          </a:p>
        </p:txBody>
      </p:sp>
      <p:sp>
        <p:nvSpPr>
          <p:cNvPr id="23" name="Rectangle 22"/>
          <p:cNvSpPr/>
          <p:nvPr/>
        </p:nvSpPr>
        <p:spPr>
          <a:xfrm>
            <a:off x="685800" y="3889135"/>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#1</a:t>
            </a:r>
          </a:p>
        </p:txBody>
      </p:sp>
      <p:sp>
        <p:nvSpPr>
          <p:cNvPr id="24" name="Rectangle 23"/>
          <p:cNvSpPr/>
          <p:nvPr/>
        </p:nvSpPr>
        <p:spPr>
          <a:xfrm>
            <a:off x="762000" y="6143242"/>
            <a:ext cx="6477000" cy="461665"/>
          </a:xfrm>
          <a:prstGeom prst="rect">
            <a:avLst/>
          </a:prstGeom>
        </p:spPr>
        <p:txBody>
          <a:bodyPr wrap="square">
            <a:spAutoFit/>
          </a:bodyPr>
          <a:lstStyle/>
          <a:p>
            <a:pPr lvl="0" algn="ctr"/>
            <a:r>
              <a:rPr lang="en-US" sz="2400" dirty="0">
                <a:solidFill>
                  <a:schemeClr val="tx1">
                    <a:lumMod val="50000"/>
                    <a:lumOff val="50000"/>
                  </a:schemeClr>
                </a:solidFill>
                <a:latin typeface="Stencil" panose="040409050D0802020404" pitchFamily="82" charset="0"/>
              </a:rPr>
              <a:t>Bet #2</a:t>
            </a:r>
          </a:p>
        </p:txBody>
      </p:sp>
    </p:spTree>
    <p:extLst>
      <p:ext uri="{BB962C8B-B14F-4D97-AF65-F5344CB8AC3E}">
        <p14:creationId xmlns:p14="http://schemas.microsoft.com/office/powerpoint/2010/main" val="40262422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Mechanics of</a:t>
            </a:r>
            <a:br>
              <a:rPr lang="en-US" dirty="0"/>
            </a:br>
            <a:r>
              <a:rPr lang="en-US" dirty="0"/>
              <a:t>Confidence intervals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42</a:t>
            </a:fld>
            <a:endParaRPr lang="en-US"/>
          </a:p>
        </p:txBody>
      </p:sp>
    </p:spTree>
    <p:extLst>
      <p:ext uri="{BB962C8B-B14F-4D97-AF65-F5344CB8AC3E}">
        <p14:creationId xmlns:p14="http://schemas.microsoft.com/office/powerpoint/2010/main" val="33689872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43</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 (AGAIN)</a:t>
            </a:r>
          </a:p>
        </p:txBody>
      </p:sp>
      <p:graphicFrame>
        <p:nvGraphicFramePr>
          <p:cNvPr id="32" name="Object 2"/>
          <p:cNvGraphicFramePr>
            <a:graphicFrameLocks noChangeAspect="1"/>
          </p:cNvGraphicFramePr>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name="Equation" r:id="rId2" imgW="1079280" imgH="444240" progId="Equation.3">
                  <p:embed/>
                </p:oleObj>
              </mc:Choice>
              <mc:Fallback>
                <p:oleObj name="Equation" r:id="rId2" imgW="1079280" imgH="4442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Slope</a:t>
            </a:r>
            <a:r>
              <a:rPr lang="en-US" dirty="0">
                <a:solidFill>
                  <a:schemeClr val="accent6">
                    <a:lumMod val="75000"/>
                  </a:schemeClr>
                </a:solidFill>
              </a:rPr>
              <a:t>:</a:t>
            </a:r>
          </a:p>
        </p:txBody>
      </p:sp>
      <p:graphicFrame>
        <p:nvGraphicFramePr>
          <p:cNvPr id="35" name="Object 3"/>
          <p:cNvGraphicFramePr>
            <a:graphicFrameLocks noChangeAspect="1"/>
          </p:cNvGraphicFramePr>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name="Equation" r:id="rId4" imgW="647700" imgH="292100" progId="Equation.3">
                  <p:embed/>
                </p:oleObj>
              </mc:Choice>
              <mc:Fallback>
                <p:oleObj name="Equation" r:id="rId4" imgW="647700" imgH="292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name="Equation" r:id="rId6" imgW="660400" imgH="419100" progId="Equation.3">
                  <p:embed/>
                </p:oleObj>
              </mc:Choice>
              <mc:Fallback>
                <p:oleObj name="Equation" r:id="rId6" imgW="6604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name="Equation" r:id="rId8" imgW="952087" imgH="241195" progId="Equation.3">
                  <p:embed/>
                </p:oleObj>
              </mc:Choice>
              <mc:Fallback>
                <p:oleObj name="Equation" r:id="rId8" imgW="952087" imgH="241195"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name="Equation" r:id="rId10" imgW="114151" imgH="215619" progId="Equation.3">
                  <p:embed/>
                </p:oleObj>
              </mc:Choice>
              <mc:Fallback>
                <p:oleObj name="Equation" r:id="rId10" imgW="114151" imgH="21561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name="Equation" r:id="rId12" imgW="876300" imgH="228600" progId="Equation.3">
                  <p:embed/>
                </p:oleObj>
              </mc:Choice>
              <mc:Fallback>
                <p:oleObj name="Equation" r:id="rId12" imgW="87630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name="Equation" r:id="rId14" imgW="1180588" imgH="431613" progId="Equation.3">
                  <p:embed/>
                </p:oleObj>
              </mc:Choice>
              <mc:Fallback>
                <p:oleObj name="Equation" r:id="rId14" imgW="1180588" imgH="431613"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name="Equation" r:id="rId16" imgW="647700" imgH="292100" progId="Equation.3">
                  <p:embed/>
                </p:oleObj>
              </mc:Choice>
              <mc:Fallback>
                <p:oleObj name="Equation" r:id="rId16" imgW="647700" imgH="2921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name="Equation" r:id="rId18" imgW="1282680" imgH="520560" progId="Equation.3">
                  <p:embed/>
                </p:oleObj>
              </mc:Choice>
              <mc:Fallback>
                <p:oleObj name="Equation" r:id="rId18" imgW="1282680" imgH="52056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399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formula</a:t>
            </a:r>
          </a:p>
        </p:txBody>
      </p:sp>
      <p:sp>
        <p:nvSpPr>
          <p:cNvPr id="6" name="Content Placeholder 5"/>
          <p:cNvSpPr>
            <a:spLocks noGrp="1"/>
          </p:cNvSpPr>
          <p:nvPr>
            <p:ph idx="1"/>
          </p:nvPr>
        </p:nvSpPr>
        <p:spPr>
          <a:xfrm>
            <a:off x="576189" y="3387821"/>
            <a:ext cx="6697980" cy="5556040"/>
          </a:xfrm>
        </p:spPr>
        <p:txBody>
          <a:bodyPr>
            <a:normAutofit/>
          </a:bodyPr>
          <a:lstStyle/>
          <a:p>
            <a:pPr marL="0" indent="0">
              <a:lnSpc>
                <a:spcPct val="150000"/>
              </a:lnSpc>
              <a:buNone/>
            </a:pPr>
            <a:r>
              <a:rPr lang="en-US" sz="1800" dirty="0">
                <a:solidFill>
                  <a:schemeClr val="tx1">
                    <a:lumMod val="50000"/>
                    <a:lumOff val="50000"/>
                  </a:schemeClr>
                </a:solidFill>
              </a:rPr>
              <a:t>If we were sure of ourselves we wouldn’t need a margin of error!  We only have a sample, though, so we can’t be certain.</a:t>
            </a:r>
          </a:p>
        </p:txBody>
      </p:sp>
      <p:graphicFrame>
        <p:nvGraphicFramePr>
          <p:cNvPr id="43011" name="Object 3"/>
          <p:cNvGraphicFramePr>
            <a:graphicFrameLocks noChangeAspect="1"/>
          </p:cNvGraphicFramePr>
          <p:nvPr/>
        </p:nvGraphicFramePr>
        <p:xfrm>
          <a:off x="1387695" y="7070303"/>
          <a:ext cx="2586525" cy="785437"/>
        </p:xfrm>
        <a:graphic>
          <a:graphicData uri="http://schemas.openxmlformats.org/presentationml/2006/ole">
            <mc:AlternateContent xmlns:mc="http://schemas.openxmlformats.org/markup-compatibility/2006">
              <mc:Choice xmlns:v="urn:schemas-microsoft-com:vml" Requires="v">
                <p:oleObj name="Equation" r:id="rId2" imgW="2425700" imgH="736600" progId="Equation.3">
                  <p:embed/>
                </p:oleObj>
              </mc:Choice>
              <mc:Fallback>
                <p:oleObj name="Equation" r:id="rId2" imgW="2425700" imgH="736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7695" y="7070303"/>
                        <a:ext cx="2586525" cy="785437"/>
                      </a:xfrm>
                      <a:prstGeom prst="rect">
                        <a:avLst/>
                      </a:prstGeom>
                      <a:noFill/>
                    </p:spPr>
                  </p:pic>
                </p:oleObj>
              </mc:Fallback>
            </mc:AlternateContent>
          </a:graphicData>
        </a:graphic>
      </p:graphicFrame>
      <p:pic>
        <p:nvPicPr>
          <p:cNvPr id="43013" name="Picture 5" descr="http://my.ilstu.edu/~wjschne/138/ConfidenceInterval.gif"/>
          <p:cNvPicPr>
            <a:picLocks noChangeAspect="1" noChangeArrowheads="1"/>
          </p:cNvPicPr>
          <p:nvPr/>
        </p:nvPicPr>
        <p:blipFill>
          <a:blip r:embed="rId4" cstate="print">
            <a:grayscl/>
          </a:blip>
          <a:srcRect/>
          <a:stretch>
            <a:fillRect/>
          </a:stretch>
        </p:blipFill>
        <p:spPr bwMode="auto">
          <a:xfrm>
            <a:off x="1619251" y="4575810"/>
            <a:ext cx="4519413" cy="1684020"/>
          </a:xfrm>
          <a:prstGeom prst="rect">
            <a:avLst/>
          </a:prstGeom>
          <a:noFill/>
        </p:spPr>
      </p:pic>
      <p:sp>
        <p:nvSpPr>
          <p:cNvPr id="8" name="TextBox 7"/>
          <p:cNvSpPr txBox="1"/>
          <p:nvPr/>
        </p:nvSpPr>
        <p:spPr>
          <a:xfrm>
            <a:off x="4648200" y="7046692"/>
            <a:ext cx="2514600" cy="954107"/>
          </a:xfrm>
          <a:prstGeom prst="rect">
            <a:avLst/>
          </a:prstGeom>
          <a:noFill/>
        </p:spPr>
        <p:txBody>
          <a:bodyPr wrap="square" rtlCol="0">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The population parameters are never known, so we use t-stats and the formula for the sample standard error.</a:t>
            </a:r>
          </a:p>
        </p:txBody>
      </p:sp>
      <p:sp>
        <p:nvSpPr>
          <p:cNvPr id="3" name="TextBox 2"/>
          <p:cNvSpPr txBox="1"/>
          <p:nvPr/>
        </p:nvSpPr>
        <p:spPr>
          <a:xfrm>
            <a:off x="1828800" y="8081023"/>
            <a:ext cx="1704313" cy="369332"/>
          </a:xfrm>
          <a:prstGeom prst="rect">
            <a:avLst/>
          </a:prstGeom>
          <a:noFill/>
        </p:spPr>
        <p:txBody>
          <a:bodyPr wrap="none" rtlCol="0">
            <a:spAutoFit/>
          </a:bodyPr>
          <a:lstStyle/>
          <a:p>
            <a:r>
              <a:rPr lang="en-US" dirty="0">
                <a:solidFill>
                  <a:schemeClr val="accent6">
                    <a:lumMod val="75000"/>
                  </a:schemeClr>
                </a:solidFill>
              </a:rPr>
              <a:t>(CI of the mean)</a:t>
            </a:r>
          </a:p>
        </p:txBody>
      </p:sp>
      <p:sp>
        <p:nvSpPr>
          <p:cNvPr id="4" name="Slide Number Placeholder 3"/>
          <p:cNvSpPr>
            <a:spLocks noGrp="1"/>
          </p:cNvSpPr>
          <p:nvPr>
            <p:ph type="sldNum" sz="quarter" idx="12"/>
          </p:nvPr>
        </p:nvSpPr>
        <p:spPr/>
        <p:txBody>
          <a:bodyPr/>
          <a:lstStyle/>
          <a:p>
            <a:fld id="{8A2A4A19-B384-42F8-8C0D-94C30AAB39F2}" type="slidenum">
              <a:rPr lang="en-US" smtClean="0"/>
              <a:t>44</a:t>
            </a:fld>
            <a:endParaRPr lang="en-US" dirty="0"/>
          </a:p>
        </p:txBody>
      </p:sp>
    </p:spTree>
    <p:extLst>
      <p:ext uri="{BB962C8B-B14F-4D97-AF65-F5344CB8AC3E}">
        <p14:creationId xmlns:p14="http://schemas.microsoft.com/office/powerpoint/2010/main" val="1902564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45</a:t>
            </a:fld>
            <a:endParaRPr lang="en-US"/>
          </a:p>
        </p:txBody>
      </p:sp>
      <p:sp>
        <p:nvSpPr>
          <p:cNvPr id="3" name="TextBox 2"/>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 standard deviation from the mean in both directions, we know that this will include 68.2% of the cases.</a:t>
            </a:r>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55572" y="5829300"/>
            <a:ext cx="381000" cy="18288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7242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46</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4" name="Right Brace 3"/>
          <p:cNvSpPr/>
          <p:nvPr/>
        </p:nvSpPr>
        <p:spPr>
          <a:xfrm rot="5400000">
            <a:off x="3733800" y="5334000"/>
            <a:ext cx="381000" cy="28194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600200" y="7315200"/>
            <a:ext cx="4918310" cy="1323439"/>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If we examine an interval that is 1.5 standard deviations from the mean in both directions, we know that this will include 86.6% of the cases.</a:t>
            </a:r>
          </a:p>
        </p:txBody>
      </p:sp>
    </p:spTree>
    <p:extLst>
      <p:ext uri="{BB962C8B-B14F-4D97-AF65-F5344CB8AC3E}">
        <p14:creationId xmlns:p14="http://schemas.microsoft.com/office/powerpoint/2010/main" val="16812484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http://www.regentsprep.org/Regents/math/algtrig/ATS2/normal67.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8A2A4A19-B384-42F8-8C0D-94C30AAB39F2}" type="slidenum">
              <a:rPr lang="en-US" smtClean="0"/>
              <a:pPr/>
              <a:t>47</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What is a t-value?</a:t>
            </a:r>
          </a:p>
        </p:txBody>
      </p:sp>
      <p:sp>
        <p:nvSpPr>
          <p:cNvPr id="7" name="TextBox 6"/>
          <p:cNvSpPr txBox="1"/>
          <p:nvPr/>
        </p:nvSpPr>
        <p:spPr>
          <a:xfrm>
            <a:off x="1490835" y="8001000"/>
            <a:ext cx="4918310" cy="1015663"/>
          </a:xfrm>
          <a:prstGeom prst="rect">
            <a:avLst/>
          </a:prstGeom>
          <a:noFill/>
        </p:spPr>
        <p:txBody>
          <a:bodyPr wrap="square" rtlCol="0">
            <a:spAutoFit/>
          </a:bodyPr>
          <a:lstStyle/>
          <a:p>
            <a:pPr algn="ctr"/>
            <a:r>
              <a:rPr lang="en-US" sz="2000" dirty="0">
                <a:solidFill>
                  <a:schemeClr val="accent6">
                    <a:lumMod val="75000"/>
                  </a:schemeClr>
                </a:solidFill>
                <a:latin typeface="Arial" panose="020B0604020202020204" pitchFamily="34" charset="0"/>
                <a:cs typeface="Arial" panose="020B0604020202020204" pitchFamily="34" charset="0"/>
              </a:rPr>
              <a:t>I want a 95% confidence interval, so I find the t-value where 95% of the data falls within the interval (in a 2-sided test).</a:t>
            </a:r>
          </a:p>
        </p:txBody>
      </p:sp>
      <p:cxnSp>
        <p:nvCxnSpPr>
          <p:cNvPr id="6" name="Straight Connector 5"/>
          <p:cNvCxnSpPr/>
          <p:nvPr/>
        </p:nvCxnSpPr>
        <p:spPr>
          <a:xfrm>
            <a:off x="2104644" y="6019800"/>
            <a:ext cx="3581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661732" y="6778921"/>
            <a:ext cx="853119" cy="400110"/>
          </a:xfrm>
          <a:prstGeom prst="rect">
            <a:avLst/>
          </a:prstGeom>
          <a:noFill/>
        </p:spPr>
        <p:txBody>
          <a:bodyPr wrap="none" rtlCol="0">
            <a:spAutoFit/>
          </a:bodyPr>
          <a:lstStyle/>
          <a:p>
            <a:r>
              <a:rPr lang="en-US" sz="2000" dirty="0">
                <a:solidFill>
                  <a:schemeClr val="accent6">
                    <a:lumMod val="75000"/>
                  </a:schemeClr>
                </a:solidFill>
              </a:rPr>
              <a:t>t=1.96</a:t>
            </a:r>
          </a:p>
        </p:txBody>
      </p:sp>
      <p:cxnSp>
        <p:nvCxnSpPr>
          <p:cNvPr id="10" name="Straight Arrow Connector 9"/>
          <p:cNvCxnSpPr/>
          <p:nvPr/>
        </p:nvCxnSpPr>
        <p:spPr>
          <a:xfrm flipV="1">
            <a:off x="4191000" y="6324600"/>
            <a:ext cx="1371600" cy="1578162"/>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445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48</a:t>
            </a:fld>
            <a:endParaRPr lang="en-US"/>
          </a:p>
        </p:txBody>
      </p:sp>
      <p:sp>
        <p:nvSpPr>
          <p:cNvPr id="5"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Determine t-value:</a:t>
            </a:r>
          </a:p>
        </p:txBody>
      </p:sp>
      <p:graphicFrame>
        <p:nvGraphicFramePr>
          <p:cNvPr id="8" name="Object 3"/>
          <p:cNvGraphicFramePr>
            <a:graphicFrameLocks noChangeAspect="1"/>
          </p:cNvGraphicFramePr>
          <p:nvPr/>
        </p:nvGraphicFramePr>
        <p:xfrm>
          <a:off x="2557256" y="3169515"/>
          <a:ext cx="2432193" cy="422275"/>
        </p:xfrm>
        <a:graphic>
          <a:graphicData uri="http://schemas.openxmlformats.org/presentationml/2006/ole">
            <mc:AlternateContent xmlns:mc="http://schemas.openxmlformats.org/markup-compatibility/2006">
              <mc:Choice xmlns:v="urn:schemas-microsoft-com:vml" Requires="v">
                <p:oleObj name="Equation" r:id="rId3" imgW="1320480" imgH="228600" progId="Equation.3">
                  <p:embed/>
                </p:oleObj>
              </mc:Choice>
              <mc:Fallback>
                <p:oleObj name="Equation" r:id="rId3" imgW="1320480" imgH="228600" progId="Equation.3">
                  <p:embed/>
                  <p:pic>
                    <p:nvPicPr>
                      <p:cNvPr id="0" name=""/>
                      <p:cNvPicPr>
                        <a:picLocks noChangeAspect="1" noChangeArrowheads="1"/>
                      </p:cNvPicPr>
                      <p:nvPr/>
                    </p:nvPicPr>
                    <p:blipFill>
                      <a:blip r:embed="rId4"/>
                      <a:srcRect/>
                      <a:stretch>
                        <a:fillRect/>
                      </a:stretch>
                    </p:blipFill>
                    <p:spPr bwMode="auto">
                      <a:xfrm>
                        <a:off x="2557256" y="3169515"/>
                        <a:ext cx="2432193" cy="422275"/>
                      </a:xfrm>
                      <a:prstGeom prst="rect">
                        <a:avLst/>
                      </a:prstGeom>
                      <a:noFill/>
                    </p:spPr>
                  </p:pic>
                </p:oleObj>
              </mc:Fallback>
            </mc:AlternateContent>
          </a:graphicData>
        </a:graphic>
      </p:graphicFrame>
      <p:graphicFrame>
        <p:nvGraphicFramePr>
          <p:cNvPr id="9" name="Object 5"/>
          <p:cNvGraphicFramePr>
            <a:graphicFrameLocks noChangeAspect="1"/>
          </p:cNvGraphicFramePr>
          <p:nvPr/>
        </p:nvGraphicFramePr>
        <p:xfrm>
          <a:off x="2514600" y="2514600"/>
          <a:ext cx="2517507" cy="442913"/>
        </p:xfrm>
        <a:graphic>
          <a:graphicData uri="http://schemas.openxmlformats.org/presentationml/2006/ole">
            <mc:AlternateContent xmlns:mc="http://schemas.openxmlformats.org/markup-compatibility/2006">
              <mc:Choice xmlns:v="urn:schemas-microsoft-com:vml" Requires="v">
                <p:oleObj name="Equation" r:id="rId5" imgW="1371600" imgH="241200" progId="Equation.3">
                  <p:embed/>
                </p:oleObj>
              </mc:Choice>
              <mc:Fallback>
                <p:oleObj name="Equation" r:id="rId5" imgW="1371600" imgH="241200" progId="Equation.3">
                  <p:embed/>
                  <p:pic>
                    <p:nvPicPr>
                      <p:cNvPr id="0" name=""/>
                      <p:cNvPicPr>
                        <a:picLocks noChangeAspect="1" noChangeArrowheads="1"/>
                      </p:cNvPicPr>
                      <p:nvPr/>
                    </p:nvPicPr>
                    <p:blipFill>
                      <a:blip r:embed="rId6"/>
                      <a:srcRect/>
                      <a:stretch>
                        <a:fillRect/>
                      </a:stretch>
                    </p:blipFill>
                    <p:spPr bwMode="auto">
                      <a:xfrm>
                        <a:off x="2514600" y="2514600"/>
                        <a:ext cx="2517507" cy="442913"/>
                      </a:xfrm>
                      <a:prstGeom prst="rect">
                        <a:avLst/>
                      </a:prstGeom>
                      <a:noFill/>
                    </p:spPr>
                  </p:pic>
                </p:oleObj>
              </mc:Fallback>
            </mc:AlternateContent>
          </a:graphicData>
        </a:graphic>
      </p:graphicFrame>
      <p:sp>
        <p:nvSpPr>
          <p:cNvPr id="6" name="TextBox 5"/>
          <p:cNvSpPr txBox="1"/>
          <p:nvPr/>
        </p:nvSpPr>
        <p:spPr>
          <a:xfrm>
            <a:off x="1600200" y="4314128"/>
            <a:ext cx="5131533" cy="3785652"/>
          </a:xfrm>
          <a:prstGeom prst="rect">
            <a:avLst/>
          </a:prstGeom>
          <a:noFill/>
        </p:spPr>
        <p:txBody>
          <a:bodyPr wrap="none" rtlCol="0">
            <a:spAutoFit/>
          </a:bodyPr>
          <a:lstStyle/>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Select a level of confidence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Figure out your sample size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Find a t-table</a:t>
            </a:r>
          </a:p>
          <a:p>
            <a:pPr marL="342900" indent="-342900">
              <a:lnSpc>
                <a:spcPct val="200000"/>
              </a:lnSpc>
              <a:buFont typeface="+mj-lt"/>
              <a:buAutoNum type="arabicParenR"/>
            </a:pPr>
            <a:r>
              <a:rPr lang="en-US" sz="2000" dirty="0">
                <a:solidFill>
                  <a:schemeClr val="tx1">
                    <a:lumMod val="50000"/>
                    <a:lumOff val="50000"/>
                  </a:schemeClr>
                </a:solidFill>
                <a:latin typeface="Arial" panose="020B0604020202020204" pitchFamily="34" charset="0"/>
                <a:cs typeface="Arial" panose="020B0604020202020204" pitchFamily="34" charset="0"/>
              </a:rPr>
              <a:t>Match level of confidence to sample size</a:t>
            </a:r>
          </a:p>
          <a:p>
            <a:pPr marL="342900" indent="-342900">
              <a:lnSpc>
                <a:spcPct val="200000"/>
              </a:lnSpc>
              <a:buFont typeface="+mj-lt"/>
              <a:buAutoNum type="arabicParenR"/>
            </a:pPr>
            <a:endParaRPr lang="en-US" sz="2000" dirty="0">
              <a:solidFill>
                <a:schemeClr val="tx1">
                  <a:lumMod val="50000"/>
                  <a:lumOff val="50000"/>
                </a:schemeClr>
              </a:solidFill>
              <a:latin typeface="Arial" panose="020B0604020202020204" pitchFamily="34" charset="0"/>
              <a:cs typeface="Arial" panose="020B0604020202020204" pitchFamily="34" charset="0"/>
            </a:endParaRPr>
          </a:p>
          <a:p>
            <a:pPr>
              <a:lnSpc>
                <a:spcPct val="200000"/>
              </a:lnSpc>
            </a:pPr>
            <a:r>
              <a:rPr lang="en-US" sz="2000" i="1" dirty="0">
                <a:solidFill>
                  <a:schemeClr val="tx1">
                    <a:lumMod val="50000"/>
                    <a:lumOff val="50000"/>
                  </a:schemeClr>
                </a:solidFill>
                <a:latin typeface="Arial" panose="020B0604020202020204" pitchFamily="34" charset="0"/>
                <a:cs typeface="Arial" panose="020B0604020202020204" pitchFamily="34" charset="0"/>
              </a:rPr>
              <a:t>Or just use software like a normal person</a:t>
            </a:r>
          </a:p>
        </p:txBody>
      </p:sp>
    </p:spTree>
    <p:extLst>
      <p:ext uri="{BB962C8B-B14F-4D97-AF65-F5344CB8AC3E}">
        <p14:creationId xmlns:p14="http://schemas.microsoft.com/office/powerpoint/2010/main" val="2636971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7158B1-DDBF-4C77-8730-E5701968978E}"/>
              </a:ext>
            </a:extLst>
          </p:cNvPr>
          <p:cNvSpPr>
            <a:spLocks noGrp="1"/>
          </p:cNvSpPr>
          <p:nvPr>
            <p:ph type="sldNum" sz="quarter" idx="12"/>
          </p:nvPr>
        </p:nvSpPr>
        <p:spPr/>
        <p:txBody>
          <a:bodyPr/>
          <a:lstStyle/>
          <a:p>
            <a:fld id="{8A2A4A19-B384-42F8-8C0D-94C30AAB39F2}" type="slidenum">
              <a:rPr lang="en-US" smtClean="0"/>
              <a:pPr/>
              <a:t>49</a:t>
            </a:fld>
            <a:endParaRPr lang="en-US"/>
          </a:p>
        </p:txBody>
      </p:sp>
      <p:sp>
        <p:nvSpPr>
          <p:cNvPr id="3" name="Rectangle 2">
            <a:extLst>
              <a:ext uri="{FF2B5EF4-FFF2-40B4-BE49-F238E27FC236}">
                <a16:creationId xmlns:a16="http://schemas.microsoft.com/office/drawing/2014/main" id="{E988E723-3C7C-4684-B462-9EBC57FA68FC}"/>
              </a:ext>
            </a:extLst>
          </p:cNvPr>
          <p:cNvSpPr/>
          <p:nvPr/>
        </p:nvSpPr>
        <p:spPr>
          <a:xfrm>
            <a:off x="445477" y="990600"/>
            <a:ext cx="7962900" cy="8771632"/>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 create some fake data</a:t>
            </a:r>
          </a:p>
          <a:p>
            <a:r>
              <a:rPr lang="en-US" sz="1200" dirty="0">
                <a:latin typeface="Courier New" panose="02070309020205020404" pitchFamily="49" charset="0"/>
                <a:cs typeface="Courier New" panose="02070309020205020404" pitchFamily="49" charset="0"/>
              </a:rPr>
              <a:t># y = heartrate</a:t>
            </a:r>
          </a:p>
          <a:p>
            <a:r>
              <a:rPr lang="en-US" sz="1200" dirty="0">
                <a:latin typeface="Courier New" panose="02070309020205020404" pitchFamily="49" charset="0"/>
                <a:cs typeface="Courier New" panose="02070309020205020404" pitchFamily="49" charset="0"/>
              </a:rPr>
              <a:t># t = treatment (e.g. caffeine)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t &lt;- rep( c(0,1), 50 )</a:t>
            </a:r>
          </a:p>
          <a:p>
            <a:r>
              <a:rPr lang="en-US" sz="1200" dirty="0">
                <a:latin typeface="Courier New" panose="02070309020205020404" pitchFamily="49" charset="0"/>
                <a:cs typeface="Courier New" panose="02070309020205020404" pitchFamily="49" charset="0"/>
              </a:rPr>
              <a:t>y &lt;- 70 + </a:t>
            </a:r>
            <a:r>
              <a:rPr lang="en-US" sz="1200" dirty="0" err="1">
                <a:latin typeface="Courier New" panose="02070309020205020404" pitchFamily="49" charset="0"/>
                <a:cs typeface="Courier New" panose="02070309020205020404" pitchFamily="49" charset="0"/>
              </a:rPr>
              <a:t>rnorm</a:t>
            </a:r>
            <a:r>
              <a:rPr lang="en-US" sz="1200" dirty="0">
                <a:latin typeface="Courier New" panose="02070309020205020404" pitchFamily="49" charset="0"/>
                <a:cs typeface="Courier New" panose="02070309020205020404" pitchFamily="49" charset="0"/>
              </a:rPr>
              <a:t>(100,0,3) + 5*t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plot( factor(t), y,</a:t>
            </a:r>
          </a:p>
          <a:p>
            <a:r>
              <a:rPr lang="en-US" sz="1200" dirty="0">
                <a:latin typeface="Courier New" panose="02070309020205020404" pitchFamily="49" charset="0"/>
                <a:cs typeface="Courier New" panose="02070309020205020404" pitchFamily="49" charset="0"/>
              </a:rPr>
              <a:t>+       main="Comparison of Group Means",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xlab</a:t>
            </a:r>
            <a:r>
              <a:rPr lang="en-US" sz="1200" dirty="0">
                <a:latin typeface="Courier New" panose="02070309020205020404" pitchFamily="49" charset="0"/>
                <a:cs typeface="Courier New" panose="02070309020205020404" pitchFamily="49" charset="0"/>
              </a:rPr>
              <a:t>="Treatment Group",</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ylab</a:t>
            </a:r>
            <a:r>
              <a:rPr lang="en-US" sz="1200" dirty="0">
                <a:latin typeface="Courier New" panose="02070309020205020404" pitchFamily="49" charset="0"/>
                <a:cs typeface="Courier New" panose="02070309020205020404" pitchFamily="49" charset="0"/>
              </a:rPr>
              <a:t>="Heart Rate"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mean.t &lt;- mean( y[ t == 1 ] )</a:t>
            </a:r>
          </a:p>
          <a:p>
            <a:r>
              <a:rPr lang="en-US" sz="1200" dirty="0" err="1">
                <a:latin typeface="Courier New" panose="02070309020205020404" pitchFamily="49" charset="0"/>
                <a:cs typeface="Courier New" panose="02070309020205020404" pitchFamily="49" charset="0"/>
              </a:rPr>
              <a:t>mean.c</a:t>
            </a:r>
            <a:r>
              <a:rPr lang="en-US" sz="1200" dirty="0">
                <a:latin typeface="Courier New" panose="02070309020205020404" pitchFamily="49" charset="0"/>
                <a:cs typeface="Courier New" panose="02070309020205020404" pitchFamily="49" charset="0"/>
              </a:rPr>
              <a:t> &lt;- mean( y[ t == 0 ]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mean.c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70.29385</a:t>
            </a:r>
          </a:p>
          <a:p>
            <a:r>
              <a:rPr lang="en-US" sz="1200" dirty="0">
                <a:latin typeface="Courier New" panose="02070309020205020404" pitchFamily="49" charset="0"/>
                <a:cs typeface="Courier New" panose="02070309020205020404" pitchFamily="49" charset="0"/>
              </a:rPr>
              <a:t>mean.t</a:t>
            </a:r>
          </a:p>
          <a:p>
            <a:r>
              <a:rPr lang="en-US" sz="1200" dirty="0">
                <a:latin typeface="Courier New" panose="02070309020205020404" pitchFamily="49" charset="0"/>
                <a:cs typeface="Courier New" panose="02070309020205020404" pitchFamily="49" charset="0"/>
              </a:rPr>
              <a:t>[1] 75.25103</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effect size</a:t>
            </a:r>
          </a:p>
          <a:p>
            <a:r>
              <a:rPr lang="en-US" sz="1200" dirty="0">
                <a:latin typeface="Courier New" panose="02070309020205020404" pitchFamily="49" charset="0"/>
                <a:cs typeface="Courier New" panose="02070309020205020404" pitchFamily="49" charset="0"/>
              </a:rPr>
              <a:t>mean.t - </a:t>
            </a:r>
            <a:r>
              <a:rPr lang="en-US" sz="1200" dirty="0" err="1">
                <a:latin typeface="Courier New" panose="02070309020205020404" pitchFamily="49" charset="0"/>
                <a:cs typeface="Courier New" panose="02070309020205020404" pitchFamily="49" charset="0"/>
              </a:rPr>
              <a:t>mean.c</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[1] 4.957187</a:t>
            </a:r>
          </a:p>
          <a:p>
            <a:r>
              <a:rPr lang="en-US" sz="1200" dirty="0">
                <a:latin typeface="Courier New" panose="02070309020205020404" pitchFamily="49" charset="0"/>
                <a:cs typeface="Courier New" panose="02070309020205020404" pitchFamily="49" charset="0"/>
              </a:rPr>
              <a:t> </a:t>
            </a:r>
          </a:p>
          <a:p>
            <a:r>
              <a:rPr lang="en-US" sz="1200" dirty="0" err="1">
                <a:latin typeface="Courier New" panose="02070309020205020404" pitchFamily="49" charset="0"/>
                <a:cs typeface="Courier New" panose="02070309020205020404" pitchFamily="49" charset="0"/>
              </a:rPr>
              <a:t>t.test</a:t>
            </a:r>
            <a:r>
              <a:rPr lang="en-US" sz="1200" dirty="0">
                <a:latin typeface="Courier New" panose="02070309020205020404" pitchFamily="49" charset="0"/>
                <a:cs typeface="Courier New" panose="02070309020205020404" pitchFamily="49" charset="0"/>
              </a:rPr>
              <a:t>( y ~ 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Welch Two Sample t-test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data:  y by t</a:t>
            </a:r>
          </a:p>
          <a:p>
            <a:r>
              <a:rPr lang="en-US" sz="1200" dirty="0">
                <a:latin typeface="Courier New" panose="02070309020205020404" pitchFamily="49" charset="0"/>
                <a:cs typeface="Courier New" panose="02070309020205020404" pitchFamily="49" charset="0"/>
              </a:rPr>
              <a:t>t = -8.1231, df = 97.927, p-value = 1.391e-12</a:t>
            </a:r>
          </a:p>
          <a:p>
            <a:r>
              <a:rPr lang="en-US" sz="1200" dirty="0">
                <a:latin typeface="Courier New" panose="02070309020205020404" pitchFamily="49" charset="0"/>
                <a:cs typeface="Courier New" panose="02070309020205020404" pitchFamily="49" charset="0"/>
              </a:rPr>
              <a:t>alternative hypothesis: true difference in means is not equal to 0</a:t>
            </a:r>
          </a:p>
          <a:p>
            <a:r>
              <a:rPr lang="en-US" sz="1200" dirty="0">
                <a:latin typeface="Courier New" panose="02070309020205020404" pitchFamily="49" charset="0"/>
                <a:cs typeface="Courier New" panose="02070309020205020404" pitchFamily="49" charset="0"/>
              </a:rPr>
              <a:t>95 percent confidence interval:</a:t>
            </a:r>
          </a:p>
          <a:p>
            <a:r>
              <a:rPr lang="en-US" sz="1200" dirty="0">
                <a:latin typeface="Courier New" panose="02070309020205020404" pitchFamily="49" charset="0"/>
                <a:cs typeface="Courier New" panose="02070309020205020404" pitchFamily="49" charset="0"/>
              </a:rPr>
              <a:t> -6.168235 -3.746139</a:t>
            </a:r>
          </a:p>
          <a:p>
            <a:r>
              <a:rPr lang="en-US" sz="1200" dirty="0">
                <a:latin typeface="Courier New" panose="02070309020205020404" pitchFamily="49" charset="0"/>
                <a:cs typeface="Courier New" panose="02070309020205020404" pitchFamily="49" charset="0"/>
              </a:rPr>
              <a:t>sample estimates:</a:t>
            </a:r>
          </a:p>
          <a:p>
            <a:r>
              <a:rPr lang="en-US" sz="1200" dirty="0">
                <a:latin typeface="Courier New" panose="02070309020205020404" pitchFamily="49" charset="0"/>
                <a:cs typeface="Courier New" panose="02070309020205020404" pitchFamily="49" charset="0"/>
              </a:rPr>
              <a:t>mean in group 0 mean in group 1 </a:t>
            </a:r>
          </a:p>
          <a:p>
            <a:r>
              <a:rPr lang="en-US" sz="1200" dirty="0">
                <a:latin typeface="Courier New" panose="02070309020205020404" pitchFamily="49" charset="0"/>
                <a:cs typeface="Courier New" panose="02070309020205020404" pitchFamily="49" charset="0"/>
              </a:rPr>
              <a:t>       70.29385        75.25103 </a:t>
            </a:r>
          </a:p>
        </p:txBody>
      </p:sp>
      <p:sp>
        <p:nvSpPr>
          <p:cNvPr id="4" name="Rectangle 3">
            <a:extLst>
              <a:ext uri="{FF2B5EF4-FFF2-40B4-BE49-F238E27FC236}">
                <a16:creationId xmlns:a16="http://schemas.microsoft.com/office/drawing/2014/main" id="{5A6AF388-BF5D-4608-A039-2D09C98F6170}"/>
              </a:ext>
            </a:extLst>
          </p:cNvPr>
          <p:cNvSpPr/>
          <p:nvPr/>
        </p:nvSpPr>
        <p:spPr>
          <a:xfrm>
            <a:off x="4746401" y="985583"/>
            <a:ext cx="2585888" cy="1569660"/>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head( </a:t>
            </a:r>
            <a:r>
              <a:rPr lang="en-US" sz="1200" dirty="0" err="1">
                <a:latin typeface="Courier New" panose="02070309020205020404" pitchFamily="49" charset="0"/>
                <a:cs typeface="Courier New" panose="02070309020205020404" pitchFamily="49" charset="0"/>
              </a:rPr>
              <a:t>data.frame</a:t>
            </a:r>
            <a:r>
              <a:rPr lang="en-US" sz="1200" dirty="0">
                <a:latin typeface="Courier New" panose="02070309020205020404" pitchFamily="49" charset="0"/>
                <a:cs typeface="Courier New" panose="02070309020205020404" pitchFamily="49" charset="0"/>
              </a:rPr>
              <a:t>( y, t ) )</a:t>
            </a:r>
          </a:p>
          <a:p>
            <a:r>
              <a:rPr lang="en-US" sz="1200" dirty="0">
                <a:latin typeface="Courier New" panose="02070309020205020404" pitchFamily="49" charset="0"/>
                <a:cs typeface="Courier New" panose="02070309020205020404" pitchFamily="49" charset="0"/>
              </a:rPr>
              <a:t>         y t</a:t>
            </a:r>
          </a:p>
          <a:p>
            <a:r>
              <a:rPr lang="en-US" sz="1200" dirty="0">
                <a:latin typeface="Courier New" panose="02070309020205020404" pitchFamily="49" charset="0"/>
                <a:cs typeface="Courier New" panose="02070309020205020404" pitchFamily="49" charset="0"/>
              </a:rPr>
              <a:t>1 67.67494 0</a:t>
            </a:r>
          </a:p>
          <a:p>
            <a:r>
              <a:rPr lang="en-US" sz="1200" dirty="0">
                <a:latin typeface="Courier New" panose="02070309020205020404" pitchFamily="49" charset="0"/>
                <a:cs typeface="Courier New" panose="02070309020205020404" pitchFamily="49" charset="0"/>
              </a:rPr>
              <a:t>2 71.19501 1</a:t>
            </a:r>
          </a:p>
          <a:p>
            <a:r>
              <a:rPr lang="en-US" sz="1200" dirty="0">
                <a:latin typeface="Courier New" panose="02070309020205020404" pitchFamily="49" charset="0"/>
                <a:cs typeface="Courier New" panose="02070309020205020404" pitchFamily="49" charset="0"/>
              </a:rPr>
              <a:t>3 69.81960 0</a:t>
            </a:r>
          </a:p>
          <a:p>
            <a:r>
              <a:rPr lang="en-US" sz="1200" dirty="0">
                <a:latin typeface="Courier New" panose="02070309020205020404" pitchFamily="49" charset="0"/>
                <a:cs typeface="Courier New" panose="02070309020205020404" pitchFamily="49" charset="0"/>
              </a:rPr>
              <a:t>4 73.58000 1</a:t>
            </a:r>
          </a:p>
          <a:p>
            <a:r>
              <a:rPr lang="en-US" sz="1200" dirty="0">
                <a:latin typeface="Courier New" panose="02070309020205020404" pitchFamily="49" charset="0"/>
                <a:cs typeface="Courier New" panose="02070309020205020404" pitchFamily="49" charset="0"/>
              </a:rPr>
              <a:t>5 65.47680 0</a:t>
            </a:r>
          </a:p>
          <a:p>
            <a:r>
              <a:rPr lang="en-US" sz="1200" dirty="0">
                <a:latin typeface="Courier New" panose="02070309020205020404" pitchFamily="49" charset="0"/>
                <a:cs typeface="Courier New" panose="02070309020205020404" pitchFamily="49" charset="0"/>
              </a:rPr>
              <a:t>6 74.04290 1</a:t>
            </a:r>
          </a:p>
        </p:txBody>
      </p:sp>
      <p:pic>
        <p:nvPicPr>
          <p:cNvPr id="5" name="Picture 4">
            <a:extLst>
              <a:ext uri="{FF2B5EF4-FFF2-40B4-BE49-F238E27FC236}">
                <a16:creationId xmlns:a16="http://schemas.microsoft.com/office/drawing/2014/main" id="{97323781-E9ED-424A-8B92-D7924C82A80B}"/>
              </a:ext>
            </a:extLst>
          </p:cNvPr>
          <p:cNvPicPr>
            <a:picLocks noChangeAspect="1"/>
          </p:cNvPicPr>
          <p:nvPr/>
        </p:nvPicPr>
        <p:blipFill>
          <a:blip r:embed="rId2"/>
          <a:stretch>
            <a:fillRect/>
          </a:stretch>
        </p:blipFill>
        <p:spPr>
          <a:xfrm>
            <a:off x="445477" y="3150261"/>
            <a:ext cx="3124200" cy="1918649"/>
          </a:xfrm>
          <a:prstGeom prst="rect">
            <a:avLst/>
          </a:prstGeom>
        </p:spPr>
      </p:pic>
    </p:spTree>
    <p:extLst>
      <p:ext uri="{BB962C8B-B14F-4D97-AF65-F5344CB8AC3E}">
        <p14:creationId xmlns:p14="http://schemas.microsoft.com/office/powerpoint/2010/main" val="264346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031325"/>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(0.75)(1500)</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(0.25)(1100)</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$1,400</a:t>
            </a:r>
          </a:p>
        </p:txBody>
      </p:sp>
      <p:sp>
        <p:nvSpPr>
          <p:cNvPr id="22" name="TextBox 21"/>
          <p:cNvSpPr txBox="1"/>
          <p:nvPr/>
        </p:nvSpPr>
        <p:spPr>
          <a:xfrm>
            <a:off x="1009650" y="7036475"/>
            <a:ext cx="5448240" cy="2031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 bet costs $1,000 to place</a:t>
            </a:r>
            <a:b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75% chance you win $4,000</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There is a 25% chance you </a:t>
            </a:r>
            <a:r>
              <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lose $2,000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prstClr val="black">
                  <a:lumMod val="50000"/>
                  <a:lumOff val="50000"/>
                </a:prstClr>
              </a:solidFill>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(0.75)(4000) – (0.25)(2000)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baseline="0" dirty="0">
                <a:solidFill>
                  <a:prstClr val="black">
                    <a:lumMod val="50000"/>
                    <a:lumOff val="50000"/>
                  </a:prstClr>
                </a:solidFill>
                <a:latin typeface="Arial" panose="020B0604020202020204" pitchFamily="34" charset="0"/>
                <a:cs typeface="Arial" panose="020B0604020202020204" pitchFamily="34" charset="0"/>
              </a:rPr>
              <a:t>$2,500</a:t>
            </a:r>
            <a:endParaRPr kumimoji="0" lang="en-US" sz="1800" b="1"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sp>
        <p:nvSpPr>
          <p:cNvPr id="24" name="Rectangle 23"/>
          <p:cNvSpPr/>
          <p:nvPr/>
        </p:nvSpPr>
        <p:spPr>
          <a:xfrm>
            <a:off x="683916" y="6426875"/>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#2</a:t>
            </a:r>
          </a:p>
        </p:txBody>
      </p:sp>
    </p:spTree>
    <p:extLst>
      <p:ext uri="{BB962C8B-B14F-4D97-AF65-F5344CB8AC3E}">
        <p14:creationId xmlns:p14="http://schemas.microsoft.com/office/powerpoint/2010/main" val="3935784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373577" y="4191000"/>
            <a:ext cx="5078907" cy="369332"/>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If </a:t>
            </a:r>
            <a:r>
              <a:rPr lang="en-US" b="1" dirty="0">
                <a:solidFill>
                  <a:schemeClr val="tx1">
                    <a:lumMod val="50000"/>
                    <a:lumOff val="50000"/>
                  </a:schemeClr>
                </a:solidFill>
                <a:latin typeface="Arial" panose="020B0604020202020204" pitchFamily="34" charset="0"/>
                <a:cs typeface="Arial" panose="020B0604020202020204" pitchFamily="34" charset="0"/>
              </a:rPr>
              <a:t>alpha=0.05</a:t>
            </a:r>
            <a:r>
              <a:rPr lang="en-US" dirty="0">
                <a:solidFill>
                  <a:schemeClr val="tx1">
                    <a:lumMod val="50000"/>
                    <a:lumOff val="50000"/>
                  </a:schemeClr>
                </a:solidFill>
                <a:latin typeface="Arial" panose="020B0604020202020204" pitchFamily="34" charset="0"/>
                <a:cs typeface="Arial" panose="020B0604020202020204" pitchFamily="34" charset="0"/>
              </a:rPr>
              <a:t>, what is our level of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50</a:t>
            </a:fld>
            <a:endParaRPr lang="en-US" dirty="0"/>
          </a:p>
        </p:txBody>
      </p:sp>
    </p:spTree>
    <p:extLst>
      <p:ext uri="{BB962C8B-B14F-4D97-AF65-F5344CB8AC3E}">
        <p14:creationId xmlns:p14="http://schemas.microsoft.com/office/powerpoint/2010/main" val="28986889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4" name="Group 28"/>
          <p:cNvGrpSpPr>
            <a:grpSpLocks/>
          </p:cNvGrpSpPr>
          <p:nvPr/>
        </p:nvGrpSpPr>
        <p:grpSpPr bwMode="auto">
          <a:xfrm>
            <a:off x="1524000" y="3754988"/>
            <a:ext cx="2474754" cy="3144044"/>
            <a:chOff x="3506" y="1220"/>
            <a:chExt cx="1834" cy="2330"/>
          </a:xfrm>
        </p:grpSpPr>
        <p:pic>
          <p:nvPicPr>
            <p:cNvPr id="5" name="Picture 22"/>
            <p:cNvPicPr>
              <a:picLocks noChangeAspect="1" noChangeArrowheads="1"/>
            </p:cNvPicPr>
            <p:nvPr/>
          </p:nvPicPr>
          <p:blipFill>
            <a:blip r:embed="rId2" cstate="print">
              <a:grayscl/>
            </a:blip>
            <a:srcRect l="17368" t="16400" r="16345" b="15306"/>
            <a:stretch>
              <a:fillRect/>
            </a:stretch>
          </p:blipFill>
          <p:spPr bwMode="auto">
            <a:xfrm>
              <a:off x="3768" y="2434"/>
              <a:ext cx="1572" cy="1009"/>
            </a:xfrm>
            <a:prstGeom prst="rect">
              <a:avLst/>
            </a:prstGeom>
            <a:noFill/>
            <a:ln w="9525">
              <a:noFill/>
              <a:miter lim="800000"/>
              <a:headEnd/>
              <a:tailEnd/>
            </a:ln>
            <a:effectLst/>
          </p:spPr>
        </p:pic>
        <p:graphicFrame>
          <p:nvGraphicFramePr>
            <p:cNvPr id="6" name="Object 8"/>
            <p:cNvGraphicFramePr>
              <a:graphicFrameLocks noChangeAspect="1"/>
            </p:cNvGraphicFramePr>
            <p:nvPr/>
          </p:nvGraphicFramePr>
          <p:xfrm>
            <a:off x="4535" y="3415"/>
            <a:ext cx="102" cy="114"/>
          </p:xfrm>
          <a:graphic>
            <a:graphicData uri="http://schemas.openxmlformats.org/presentationml/2006/ole">
              <mc:AlternateContent xmlns:mc="http://schemas.openxmlformats.org/markup-compatibility/2006">
                <mc:Choice xmlns:v="urn:schemas-microsoft-com:vml" Requires="v">
                  <p:oleObj name="Equation" r:id="rId3" imgW="215713" imgH="241091" progId="Equation.3">
                    <p:embed/>
                  </p:oleObj>
                </mc:Choice>
                <mc:Fallback>
                  <p:oleObj name="Equation" r:id="rId3" imgW="215713" imgH="2410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5" y="34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Line 10"/>
            <p:cNvSpPr>
              <a:spLocks noChangeShapeType="1"/>
            </p:cNvSpPr>
            <p:nvPr/>
          </p:nvSpPr>
          <p:spPr bwMode="auto">
            <a:xfrm>
              <a:off x="4577" y="2490"/>
              <a:ext cx="0" cy="868"/>
            </a:xfrm>
            <a:prstGeom prst="line">
              <a:avLst/>
            </a:prstGeom>
            <a:noFill/>
            <a:ln w="9525">
              <a:solidFill>
                <a:schemeClr val="tx1"/>
              </a:solidFill>
              <a:round/>
              <a:headEnd/>
              <a:tailEnd/>
            </a:ln>
            <a:effectLst/>
          </p:spPr>
          <p:txBody>
            <a:bodyPr/>
            <a:lstStyle/>
            <a:p>
              <a:endParaRPr lang="en-US" sz="1530"/>
            </a:p>
          </p:txBody>
        </p:sp>
        <p:pic>
          <p:nvPicPr>
            <p:cNvPr id="8" name="Picture 4"/>
            <p:cNvPicPr>
              <a:picLocks noChangeAspect="1" noChangeArrowheads="1"/>
            </p:cNvPicPr>
            <p:nvPr/>
          </p:nvPicPr>
          <p:blipFill>
            <a:blip r:embed="rId2" cstate="print">
              <a:grayscl/>
            </a:blip>
            <a:srcRect l="17368" t="16400" r="16345" b="15306"/>
            <a:stretch>
              <a:fillRect/>
            </a:stretch>
          </p:blipFill>
          <p:spPr bwMode="auto">
            <a:xfrm>
              <a:off x="3506" y="1220"/>
              <a:ext cx="1572" cy="1009"/>
            </a:xfrm>
            <a:prstGeom prst="rect">
              <a:avLst/>
            </a:prstGeom>
            <a:noFill/>
            <a:ln w="9525">
              <a:noFill/>
              <a:miter lim="800000"/>
              <a:headEnd/>
              <a:tailEnd/>
            </a:ln>
            <a:effectLst/>
          </p:spPr>
        </p:pic>
        <p:graphicFrame>
          <p:nvGraphicFramePr>
            <p:cNvPr id="9" name="Object 7"/>
            <p:cNvGraphicFramePr>
              <a:graphicFrameLocks noChangeAspect="1"/>
            </p:cNvGraphicFramePr>
            <p:nvPr/>
          </p:nvGraphicFramePr>
          <p:xfrm>
            <a:off x="4256" y="2210"/>
            <a:ext cx="114" cy="126"/>
          </p:xfrm>
          <a:graphic>
            <a:graphicData uri="http://schemas.openxmlformats.org/presentationml/2006/ole">
              <mc:AlternateContent xmlns:mc="http://schemas.openxmlformats.org/markup-compatibility/2006">
                <mc:Choice xmlns:v="urn:schemas-microsoft-com:vml" Requires="v">
                  <p:oleObj name="Equation" r:id="rId5" imgW="241091" imgH="266469" progId="Equation.3">
                    <p:embed/>
                  </p:oleObj>
                </mc:Choice>
                <mc:Fallback>
                  <p:oleObj name="Equation" r:id="rId5" imgW="241091" imgH="2664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6" y="2210"/>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9"/>
            <p:cNvSpPr>
              <a:spLocks noChangeShapeType="1"/>
            </p:cNvSpPr>
            <p:nvPr/>
          </p:nvSpPr>
          <p:spPr bwMode="auto">
            <a:xfrm>
              <a:off x="4306" y="1268"/>
              <a:ext cx="0" cy="894"/>
            </a:xfrm>
            <a:prstGeom prst="line">
              <a:avLst/>
            </a:prstGeom>
            <a:noFill/>
            <a:ln w="9525">
              <a:solidFill>
                <a:schemeClr val="tx1"/>
              </a:solidFill>
              <a:round/>
              <a:headEnd/>
              <a:tailEnd/>
            </a:ln>
            <a:effectLst/>
          </p:spPr>
          <p:txBody>
            <a:bodyPr/>
            <a:lstStyle/>
            <a:p>
              <a:endParaRPr lang="en-US" sz="1530"/>
            </a:p>
          </p:txBody>
        </p:sp>
        <p:graphicFrame>
          <p:nvGraphicFramePr>
            <p:cNvPr id="11" name="Object 11"/>
            <p:cNvGraphicFramePr>
              <a:graphicFrameLocks noChangeAspect="1"/>
            </p:cNvGraphicFramePr>
            <p:nvPr/>
          </p:nvGraphicFramePr>
          <p:xfrm>
            <a:off x="4541" y="1615"/>
            <a:ext cx="102" cy="114"/>
          </p:xfrm>
          <a:graphic>
            <a:graphicData uri="http://schemas.openxmlformats.org/presentationml/2006/ole">
              <mc:AlternateContent xmlns:mc="http://schemas.openxmlformats.org/markup-compatibility/2006">
                <mc:Choice xmlns:v="urn:schemas-microsoft-com:vml" Requires="v">
                  <p:oleObj name="Equation" r:id="rId7" imgW="215713" imgH="241091" progId="Equation.3">
                    <p:embed/>
                  </p:oleObj>
                </mc:Choice>
                <mc:Fallback>
                  <p:oleObj name="Equation" r:id="rId7" imgW="215713" imgH="2410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1" y="1615"/>
                          <a:ext cx="102" cy="11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Line 13"/>
            <p:cNvSpPr>
              <a:spLocks noChangeShapeType="1"/>
            </p:cNvSpPr>
            <p:nvPr/>
          </p:nvSpPr>
          <p:spPr bwMode="auto">
            <a:xfrm flipV="1">
              <a:off x="4575" y="1753"/>
              <a:ext cx="0" cy="401"/>
            </a:xfrm>
            <a:prstGeom prst="line">
              <a:avLst/>
            </a:prstGeom>
            <a:noFill/>
            <a:ln w="9525">
              <a:solidFill>
                <a:schemeClr val="tx1"/>
              </a:solidFill>
              <a:round/>
              <a:headEnd/>
              <a:tailEnd/>
            </a:ln>
            <a:effectLst/>
          </p:spPr>
          <p:txBody>
            <a:bodyPr/>
            <a:lstStyle/>
            <a:p>
              <a:endParaRPr lang="en-US" sz="1530"/>
            </a:p>
          </p:txBody>
        </p:sp>
        <p:sp>
          <p:nvSpPr>
            <p:cNvPr id="13" name="Line 15"/>
            <p:cNvSpPr>
              <a:spLocks noChangeShapeType="1"/>
            </p:cNvSpPr>
            <p:nvPr/>
          </p:nvSpPr>
          <p:spPr bwMode="auto">
            <a:xfrm>
              <a:off x="4573" y="1861"/>
              <a:ext cx="0" cy="977"/>
            </a:xfrm>
            <a:prstGeom prst="line">
              <a:avLst/>
            </a:prstGeom>
            <a:noFill/>
            <a:ln w="9525">
              <a:solidFill>
                <a:schemeClr val="tx1"/>
              </a:solidFill>
              <a:prstDash val="sysDot"/>
              <a:round/>
              <a:headEnd/>
              <a:tailEnd/>
            </a:ln>
            <a:effectLst/>
          </p:spPr>
          <p:txBody>
            <a:bodyPr/>
            <a:lstStyle/>
            <a:p>
              <a:endParaRPr lang="en-US" sz="1530"/>
            </a:p>
          </p:txBody>
        </p:sp>
        <p:sp>
          <p:nvSpPr>
            <p:cNvPr id="14" name="Line 19"/>
            <p:cNvSpPr>
              <a:spLocks noChangeShapeType="1"/>
            </p:cNvSpPr>
            <p:nvPr/>
          </p:nvSpPr>
          <p:spPr bwMode="auto">
            <a:xfrm flipV="1">
              <a:off x="4237" y="2951"/>
              <a:ext cx="0" cy="401"/>
            </a:xfrm>
            <a:prstGeom prst="line">
              <a:avLst/>
            </a:prstGeom>
            <a:noFill/>
            <a:ln w="9525">
              <a:solidFill>
                <a:schemeClr val="tx1"/>
              </a:solidFill>
              <a:round/>
              <a:headEnd/>
              <a:tailEnd/>
            </a:ln>
            <a:effectLst/>
          </p:spPr>
          <p:txBody>
            <a:bodyPr/>
            <a:lstStyle/>
            <a:p>
              <a:endParaRPr lang="en-US" sz="1530"/>
            </a:p>
          </p:txBody>
        </p:sp>
        <p:sp>
          <p:nvSpPr>
            <p:cNvPr id="15" name="Line 20"/>
            <p:cNvSpPr>
              <a:spLocks noChangeShapeType="1"/>
            </p:cNvSpPr>
            <p:nvPr/>
          </p:nvSpPr>
          <p:spPr bwMode="auto">
            <a:xfrm flipV="1">
              <a:off x="4884" y="2955"/>
              <a:ext cx="0" cy="409"/>
            </a:xfrm>
            <a:prstGeom prst="line">
              <a:avLst/>
            </a:prstGeom>
            <a:noFill/>
            <a:ln w="9525">
              <a:solidFill>
                <a:schemeClr val="tx1"/>
              </a:solidFill>
              <a:round/>
              <a:headEnd/>
              <a:tailEnd/>
            </a:ln>
            <a:effectLst/>
          </p:spPr>
          <p:txBody>
            <a:bodyPr/>
            <a:lstStyle/>
            <a:p>
              <a:endParaRPr lang="en-US" sz="1530"/>
            </a:p>
          </p:txBody>
        </p:sp>
        <p:sp>
          <p:nvSpPr>
            <p:cNvPr id="16" name="Line 21"/>
            <p:cNvSpPr>
              <a:spLocks noChangeShapeType="1"/>
            </p:cNvSpPr>
            <p:nvPr/>
          </p:nvSpPr>
          <p:spPr bwMode="auto">
            <a:xfrm>
              <a:off x="4309" y="2358"/>
              <a:ext cx="0" cy="1051"/>
            </a:xfrm>
            <a:prstGeom prst="line">
              <a:avLst/>
            </a:prstGeom>
            <a:noFill/>
            <a:ln w="9525">
              <a:solidFill>
                <a:schemeClr val="tx1"/>
              </a:solidFill>
              <a:prstDash val="sysDot"/>
              <a:round/>
              <a:headEnd/>
              <a:tailEnd/>
            </a:ln>
            <a:effectLst/>
          </p:spPr>
          <p:txBody>
            <a:bodyPr/>
            <a:lstStyle/>
            <a:p>
              <a:endParaRPr lang="en-US" sz="1530"/>
            </a:p>
          </p:txBody>
        </p:sp>
        <p:sp>
          <p:nvSpPr>
            <p:cNvPr id="17" name="Line 25"/>
            <p:cNvSpPr>
              <a:spLocks noChangeShapeType="1"/>
            </p:cNvSpPr>
            <p:nvPr/>
          </p:nvSpPr>
          <p:spPr bwMode="auto">
            <a:xfrm flipH="1">
              <a:off x="4240" y="3281"/>
              <a:ext cx="644" cy="0"/>
            </a:xfrm>
            <a:prstGeom prst="line">
              <a:avLst/>
            </a:prstGeom>
            <a:noFill/>
            <a:ln w="9525">
              <a:solidFill>
                <a:schemeClr val="tx1"/>
              </a:solidFill>
              <a:round/>
              <a:headEnd type="triangle" w="med" len="med"/>
              <a:tailEnd type="triangle" w="med" len="med"/>
            </a:ln>
            <a:effectLst/>
          </p:spPr>
          <p:txBody>
            <a:bodyPr/>
            <a:lstStyle/>
            <a:p>
              <a:endParaRPr lang="en-US" sz="1530"/>
            </a:p>
          </p:txBody>
        </p:sp>
        <p:graphicFrame>
          <p:nvGraphicFramePr>
            <p:cNvPr id="18" name="Object 27"/>
            <p:cNvGraphicFramePr>
              <a:graphicFrameLocks noChangeAspect="1"/>
            </p:cNvGraphicFramePr>
            <p:nvPr/>
          </p:nvGraphicFramePr>
          <p:xfrm>
            <a:off x="4243" y="3424"/>
            <a:ext cx="114" cy="126"/>
          </p:xfrm>
          <a:graphic>
            <a:graphicData uri="http://schemas.openxmlformats.org/presentationml/2006/ole">
              <mc:AlternateContent xmlns:mc="http://schemas.openxmlformats.org/markup-compatibility/2006">
                <mc:Choice xmlns:v="urn:schemas-microsoft-com:vml" Requires="v">
                  <p:oleObj name="Equation" r:id="rId8" imgW="241091" imgH="266469" progId="Equation.3">
                    <p:embed/>
                  </p:oleObj>
                </mc:Choice>
                <mc:Fallback>
                  <p:oleObj name="Equation" r:id="rId8" imgW="241091" imgH="266469"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3" y="3424"/>
                          <a:ext cx="114" cy="1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20"/>
          <p:cNvGrpSpPr/>
          <p:nvPr/>
        </p:nvGrpSpPr>
        <p:grpSpPr>
          <a:xfrm>
            <a:off x="4953000" y="3243609"/>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9"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219200" y="7588000"/>
            <a:ext cx="5078907" cy="1169551"/>
          </a:xfrm>
          <a:prstGeom prst="rect">
            <a:avLst/>
          </a:prstGeom>
          <a:noFill/>
        </p:spPr>
        <p:txBody>
          <a:bodyPr wrap="square" rtlCol="0">
            <a:spAutoFit/>
          </a:bodyPr>
          <a:lstStyle/>
          <a:p>
            <a:pPr algn="just"/>
            <a:r>
              <a:rPr lang="en-US" sz="1400" dirty="0">
                <a:solidFill>
                  <a:schemeClr val="tx1">
                    <a:lumMod val="50000"/>
                    <a:lumOff val="50000"/>
                  </a:schemeClr>
                </a:solidFill>
              </a:rPr>
              <a:t>Chose an </a:t>
            </a:r>
            <a:r>
              <a:rPr lang="en-US" sz="1400" b="1" dirty="0">
                <a:solidFill>
                  <a:schemeClr val="tx1">
                    <a:lumMod val="50000"/>
                    <a:lumOff val="50000"/>
                  </a:schemeClr>
                </a:solidFill>
              </a:rPr>
              <a:t>alpha-level</a:t>
            </a:r>
            <a:r>
              <a:rPr lang="en-US" sz="1400" dirty="0">
                <a:solidFill>
                  <a:schemeClr val="tx1">
                    <a:lumMod val="50000"/>
                    <a:lumOff val="50000"/>
                  </a:schemeClr>
                </a:solidFill>
              </a:rPr>
              <a:t>, which determines the size of the confidence interval.  This example uses alpha=0.05.  We would expect five samples in one-hundred to result in confidence intervals that do not contain the true mean.  We see 3 in 50 draws here, which is consistent with expectations.</a:t>
            </a:r>
          </a:p>
        </p:txBody>
      </p:sp>
      <p:sp>
        <p:nvSpPr>
          <p:cNvPr id="3" name="Slide Number Placeholder 2"/>
          <p:cNvSpPr>
            <a:spLocks noGrp="1"/>
          </p:cNvSpPr>
          <p:nvPr>
            <p:ph type="sldNum" sz="quarter" idx="12"/>
          </p:nvPr>
        </p:nvSpPr>
        <p:spPr/>
        <p:txBody>
          <a:bodyPr/>
          <a:lstStyle/>
          <a:p>
            <a:fld id="{8A2A4A19-B384-42F8-8C0D-94C30AAB39F2}" type="slidenum">
              <a:rPr lang="en-US" smtClean="0"/>
              <a:t>51</a:t>
            </a:fld>
            <a:endParaRPr lang="en-US" dirty="0"/>
          </a:p>
        </p:txBody>
      </p:sp>
      <p:cxnSp>
        <p:nvCxnSpPr>
          <p:cNvPr id="23" name="Straight Arrow Connector 22"/>
          <p:cNvCxnSpPr/>
          <p:nvPr/>
        </p:nvCxnSpPr>
        <p:spPr>
          <a:xfrm flipH="1">
            <a:off x="6279436" y="6291271"/>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6283571" y="4749084"/>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6298842" y="3988158"/>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2380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grpSp>
        <p:nvGrpSpPr>
          <p:cNvPr id="21" name="Group 20"/>
          <p:cNvGrpSpPr/>
          <p:nvPr/>
        </p:nvGrpSpPr>
        <p:grpSpPr>
          <a:xfrm>
            <a:off x="2971800" y="3124200"/>
            <a:ext cx="995839" cy="3950969"/>
            <a:chOff x="6019800" y="1524000"/>
            <a:chExt cx="1171575" cy="4648199"/>
          </a:xfrm>
        </p:grpSpPr>
        <p:pic>
          <p:nvPicPr>
            <p:cNvPr id="19" name="Picture 2" descr="http://upload.wikimedia.org/wikipedia/commons/thumb/8/8f/NYW-confidence-interval.svg/300px-NYW-confidence-interval.svg.png"/>
            <p:cNvPicPr>
              <a:picLocks noChangeAspect="1" noChangeArrowheads="1"/>
            </p:cNvPicPr>
            <p:nvPr/>
          </p:nvPicPr>
          <p:blipFill>
            <a:blip r:embed="rId2" cstate="print">
              <a:duotone>
                <a:schemeClr val="accent6">
                  <a:shade val="45000"/>
                  <a:satMod val="135000"/>
                </a:schemeClr>
                <a:prstClr val="white"/>
              </a:duotone>
            </a:blip>
            <a:srcRect/>
            <a:stretch>
              <a:fillRect/>
            </a:stretch>
          </p:blipFill>
          <p:spPr bwMode="auto">
            <a:xfrm rot="5400000">
              <a:off x="4281488" y="3262312"/>
              <a:ext cx="4648199" cy="1171575"/>
            </a:xfrm>
            <a:prstGeom prst="rect">
              <a:avLst/>
            </a:prstGeom>
            <a:noFill/>
          </p:spPr>
        </p:pic>
        <p:sp>
          <p:nvSpPr>
            <p:cNvPr id="20" name="TextBox 19"/>
            <p:cNvSpPr txBox="1"/>
            <p:nvPr/>
          </p:nvSpPr>
          <p:spPr>
            <a:xfrm>
              <a:off x="6454590" y="1524000"/>
              <a:ext cx="381000" cy="385626"/>
            </a:xfrm>
            <a:prstGeom prst="rect">
              <a:avLst/>
            </a:prstGeom>
            <a:solidFill>
              <a:schemeClr val="bg1"/>
            </a:solidFill>
          </p:spPr>
          <p:txBody>
            <a:bodyPr wrap="square" rtlCol="0">
              <a:spAutoFit/>
            </a:bodyPr>
            <a:lstStyle/>
            <a:p>
              <a:r>
                <a:rPr lang="el-GR" sz="1530" dirty="0"/>
                <a:t>μ</a:t>
              </a:r>
              <a:endParaRPr lang="en-US" sz="1530" dirty="0"/>
            </a:p>
          </p:txBody>
        </p:sp>
      </p:grpSp>
      <p:sp>
        <p:nvSpPr>
          <p:cNvPr id="22" name="TextBox 21"/>
          <p:cNvSpPr txBox="1"/>
          <p:nvPr/>
        </p:nvSpPr>
        <p:spPr>
          <a:xfrm>
            <a:off x="1394536" y="7756857"/>
            <a:ext cx="5146205" cy="923330"/>
          </a:xfrm>
          <a:prstGeom prst="rect">
            <a:avLst/>
          </a:prstGeom>
          <a:noFill/>
        </p:spPr>
        <p:txBody>
          <a:bodyPr wrap="square" rtlCol="0">
            <a:spAutoFit/>
          </a:bodyPr>
          <a:lstStyle/>
          <a:p>
            <a:pPr algn="just"/>
            <a:r>
              <a:rPr lang="en-US" dirty="0">
                <a:solidFill>
                  <a:schemeClr val="tx1">
                    <a:lumMod val="50000"/>
                    <a:lumOff val="50000"/>
                  </a:schemeClr>
                </a:solidFill>
                <a:latin typeface="Arial" panose="020B0604020202020204" pitchFamily="34" charset="0"/>
                <a:cs typeface="Arial" panose="020B0604020202020204" pitchFamily="34" charset="0"/>
              </a:rPr>
              <a:t>What if we change our alpha from 0.05 to 0.10, how many of these confidence intervals would not contain the true mean?</a:t>
            </a:r>
          </a:p>
        </p:txBody>
      </p:sp>
      <p:sp>
        <p:nvSpPr>
          <p:cNvPr id="3" name="Slide Number Placeholder 2"/>
          <p:cNvSpPr>
            <a:spLocks noGrp="1"/>
          </p:cNvSpPr>
          <p:nvPr>
            <p:ph type="sldNum" sz="quarter" idx="12"/>
          </p:nvPr>
        </p:nvSpPr>
        <p:spPr/>
        <p:txBody>
          <a:bodyPr/>
          <a:lstStyle/>
          <a:p>
            <a:fld id="{8A2A4A19-B384-42F8-8C0D-94C30AAB39F2}" type="slidenum">
              <a:rPr lang="en-US" smtClean="0"/>
              <a:t>52</a:t>
            </a:fld>
            <a:endParaRPr lang="en-US" dirty="0"/>
          </a:p>
        </p:txBody>
      </p:sp>
      <p:cxnSp>
        <p:nvCxnSpPr>
          <p:cNvPr id="23" name="Straight Arrow Connector 22"/>
          <p:cNvCxnSpPr/>
          <p:nvPr/>
        </p:nvCxnSpPr>
        <p:spPr>
          <a:xfrm flipV="1">
            <a:off x="2007944" y="6160029"/>
            <a:ext cx="959563" cy="48"/>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971967" y="4646509"/>
            <a:ext cx="942550" cy="3093"/>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020823" y="3873321"/>
            <a:ext cx="959563" cy="0"/>
          </a:xfrm>
          <a:prstGeom prst="straightConnector1">
            <a:avLst/>
          </a:prstGeom>
          <a:ln w="3492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0026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lstStyle/>
          <a:p>
            <a:r>
              <a:rPr lang="en-US" dirty="0"/>
              <a:t>How often are we wrong?</a:t>
            </a:r>
          </a:p>
        </p:txBody>
      </p:sp>
      <p:sp>
        <p:nvSpPr>
          <p:cNvPr id="22" name="TextBox 21"/>
          <p:cNvSpPr txBox="1"/>
          <p:nvPr/>
        </p:nvSpPr>
        <p:spPr>
          <a:xfrm>
            <a:off x="1536674" y="3891240"/>
            <a:ext cx="5078907" cy="872034"/>
          </a:xfrm>
          <a:prstGeom prst="rect">
            <a:avLst/>
          </a:prstGeom>
          <a:noFill/>
        </p:spPr>
        <p:txBody>
          <a:bodyPr wrap="square" rtlCol="0">
            <a:spAutoFit/>
          </a:bodyPr>
          <a:lstStyle/>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Is a </a:t>
            </a:r>
            <a:r>
              <a:rPr lang="en-US" b="1" dirty="0">
                <a:solidFill>
                  <a:schemeClr val="tx1">
                    <a:lumMod val="50000"/>
                    <a:lumOff val="50000"/>
                  </a:schemeClr>
                </a:solidFill>
                <a:latin typeface="Arial" panose="020B0604020202020204" pitchFamily="34" charset="0"/>
                <a:cs typeface="Arial" panose="020B0604020202020204" pitchFamily="34" charset="0"/>
              </a:rPr>
              <a:t>90% confidence interval </a:t>
            </a:r>
            <a:r>
              <a:rPr lang="en-US" dirty="0">
                <a:solidFill>
                  <a:schemeClr val="tx1">
                    <a:lumMod val="50000"/>
                    <a:lumOff val="50000"/>
                  </a:schemeClr>
                </a:solidFill>
                <a:latin typeface="Arial" panose="020B0604020202020204" pitchFamily="34" charset="0"/>
                <a:cs typeface="Arial" panose="020B0604020202020204" pitchFamily="34" charset="0"/>
              </a:rPr>
              <a:t>bigger </a:t>
            </a:r>
          </a:p>
          <a:p>
            <a:pPr algn="just">
              <a:lnSpc>
                <a:spcPct val="150000"/>
              </a:lnSpc>
            </a:pPr>
            <a:r>
              <a:rPr lang="en-US" dirty="0">
                <a:solidFill>
                  <a:schemeClr val="tx1">
                    <a:lumMod val="50000"/>
                    <a:lumOff val="50000"/>
                  </a:schemeClr>
                </a:solidFill>
                <a:latin typeface="Arial" panose="020B0604020202020204" pitchFamily="34" charset="0"/>
                <a:cs typeface="Arial" panose="020B0604020202020204" pitchFamily="34" charset="0"/>
              </a:rPr>
              <a:t>or small than a </a:t>
            </a:r>
            <a:r>
              <a:rPr lang="en-US" b="1" dirty="0">
                <a:solidFill>
                  <a:schemeClr val="tx1">
                    <a:lumMod val="50000"/>
                    <a:lumOff val="50000"/>
                  </a:schemeClr>
                </a:solidFill>
                <a:latin typeface="Arial" panose="020B0604020202020204" pitchFamily="34" charset="0"/>
                <a:cs typeface="Arial" panose="020B0604020202020204" pitchFamily="34" charset="0"/>
              </a:rPr>
              <a:t>95% confidence interval</a:t>
            </a:r>
            <a:r>
              <a:rPr lang="en-US" dirty="0">
                <a:solidFill>
                  <a:schemeClr val="tx1">
                    <a:lumMod val="50000"/>
                    <a:lumOff val="50000"/>
                  </a:schemeClr>
                </a:solidFill>
                <a:latin typeface="Arial" panose="020B0604020202020204" pitchFamily="34" charset="0"/>
                <a:cs typeface="Arial" panose="020B0604020202020204" pitchFamily="34" charset="0"/>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t>53</a:t>
            </a:fld>
            <a:endParaRPr lang="en-US" dirty="0"/>
          </a:p>
        </p:txBody>
      </p:sp>
      <p:cxnSp>
        <p:nvCxnSpPr>
          <p:cNvPr id="5" name="Straight Connector 4"/>
          <p:cNvCxnSpPr/>
          <p:nvPr/>
        </p:nvCxnSpPr>
        <p:spPr>
          <a:xfrm>
            <a:off x="2286000" y="7772400"/>
            <a:ext cx="3037596"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11"/>
          <p:cNvSpPr txBox="1"/>
          <p:nvPr/>
        </p:nvSpPr>
        <p:spPr>
          <a:xfrm>
            <a:off x="3688512" y="7211659"/>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7" name="Oval 6"/>
          <p:cNvSpPr/>
          <p:nvPr/>
        </p:nvSpPr>
        <p:spPr>
          <a:xfrm>
            <a:off x="3804798" y="7692229"/>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8" name="Straight Connector 7"/>
          <p:cNvCxnSpPr/>
          <p:nvPr/>
        </p:nvCxnSpPr>
        <p:spPr>
          <a:xfrm>
            <a:off x="2979964" y="6436180"/>
            <a:ext cx="1600200" cy="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11"/>
          <p:cNvSpPr txBox="1"/>
          <p:nvPr/>
        </p:nvSpPr>
        <p:spPr>
          <a:xfrm>
            <a:off x="3623200" y="5867400"/>
            <a:ext cx="388248"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t>b</a:t>
            </a:r>
            <a:r>
              <a:rPr lang="en-US" sz="1600" baseline="-25000" dirty="0"/>
              <a:t>1</a:t>
            </a:r>
          </a:p>
        </p:txBody>
      </p:sp>
      <p:sp>
        <p:nvSpPr>
          <p:cNvPr id="10" name="Oval 9"/>
          <p:cNvSpPr/>
          <p:nvPr/>
        </p:nvSpPr>
        <p:spPr>
          <a:xfrm>
            <a:off x="3739486" y="6347970"/>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38122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 are going:</a:t>
            </a:r>
          </a:p>
        </p:txBody>
      </p:sp>
      <p:pic>
        <p:nvPicPr>
          <p:cNvPr id="15" name="Picture 2" descr="http://westinstenv.org/wp-content/postimage/accuracy_precisio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43178" y="2834385"/>
            <a:ext cx="5304331" cy="451850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362200" y="7924800"/>
            <a:ext cx="3531736" cy="1477328"/>
          </a:xfrm>
          <a:prstGeom prst="rect">
            <a:avLst/>
          </a:prstGeom>
          <a:noFill/>
        </p:spPr>
        <p:txBody>
          <a:bodyPr wrap="non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Regression estimates should be: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Unbiased</a:t>
            </a:r>
            <a:r>
              <a:rPr lang="en-US" dirty="0">
                <a:solidFill>
                  <a:schemeClr val="tx1">
                    <a:lumMod val="50000"/>
                    <a:lumOff val="50000"/>
                  </a:schemeClr>
                </a:solidFill>
                <a:latin typeface="Arial" panose="020B0604020202020204" pitchFamily="34" charset="0"/>
                <a:cs typeface="Arial" panose="020B0604020202020204" pitchFamily="34" charset="0"/>
              </a:rPr>
              <a:t> (accurate)</a:t>
            </a:r>
          </a:p>
          <a:p>
            <a:pPr marL="342900" indent="-342900">
              <a:buFont typeface="+mj-lt"/>
              <a:buAutoNum type="arabicPeriod"/>
            </a:pPr>
            <a:endParaRPr lang="en-US" dirty="0">
              <a:solidFill>
                <a:schemeClr val="tx1">
                  <a:lumMod val="50000"/>
                  <a:lumOff val="50000"/>
                </a:schemeClr>
              </a:solidFill>
              <a:latin typeface="Arial" panose="020B0604020202020204" pitchFamily="34" charset="0"/>
              <a:cs typeface="Arial" panose="020B0604020202020204" pitchFamily="34" charset="0"/>
            </a:endParaRPr>
          </a:p>
          <a:p>
            <a:pPr marL="342900" indent="-342900">
              <a:buFont typeface="+mj-lt"/>
              <a:buAutoNum type="arabicPeriod"/>
            </a:pPr>
            <a:r>
              <a:rPr lang="en-US" dirty="0">
                <a:solidFill>
                  <a:schemeClr val="accent6">
                    <a:lumMod val="75000"/>
                  </a:schemeClr>
                </a:solidFill>
                <a:latin typeface="Stencil" panose="040409050D0802020404" pitchFamily="82" charset="0"/>
                <a:cs typeface="Arial" panose="020B0604020202020204" pitchFamily="34" charset="0"/>
              </a:rPr>
              <a:t>Efficient</a:t>
            </a:r>
            <a:r>
              <a:rPr lang="en-US" dirty="0">
                <a:solidFill>
                  <a:schemeClr val="tx1">
                    <a:lumMod val="50000"/>
                    <a:lumOff val="50000"/>
                  </a:schemeClr>
                </a:solidFill>
                <a:latin typeface="Arial" panose="020B0604020202020204" pitchFamily="34" charset="0"/>
                <a:cs typeface="Arial" panose="020B0604020202020204" pitchFamily="34" charset="0"/>
              </a:rPr>
              <a:t> (precise)</a:t>
            </a:r>
          </a:p>
        </p:txBody>
      </p:sp>
      <p:sp>
        <p:nvSpPr>
          <p:cNvPr id="4" name="Slide Number Placeholder 3"/>
          <p:cNvSpPr>
            <a:spLocks noGrp="1"/>
          </p:cNvSpPr>
          <p:nvPr>
            <p:ph type="sldNum" sz="quarter" idx="12"/>
          </p:nvPr>
        </p:nvSpPr>
        <p:spPr/>
        <p:txBody>
          <a:bodyPr/>
          <a:lstStyle/>
          <a:p>
            <a:fld id="{8A2A4A19-B384-42F8-8C0D-94C30AAB39F2}" type="slidenum">
              <a:rPr lang="en-US" smtClean="0"/>
              <a:t>54</a:t>
            </a:fld>
            <a:endParaRPr lang="en-US" dirty="0"/>
          </a:p>
        </p:txBody>
      </p:sp>
    </p:spTree>
    <p:extLst>
      <p:ext uri="{BB962C8B-B14F-4D97-AF65-F5344CB8AC3E}">
        <p14:creationId xmlns:p14="http://schemas.microsoft.com/office/powerpoint/2010/main" val="2567608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143001"/>
            <a:ext cx="5246370" cy="971550"/>
          </a:xfrm>
        </p:spPr>
        <p:txBody>
          <a:bodyPr>
            <a:noAutofit/>
          </a:bodyPr>
          <a:lstStyle/>
          <a:p>
            <a:r>
              <a:rPr lang="en-US" sz="2400" dirty="0"/>
              <a:t>Coefficient plots as an alternative to dense regression tables</a:t>
            </a:r>
          </a:p>
        </p:txBody>
      </p:sp>
      <p:pic>
        <p:nvPicPr>
          <p:cNvPr id="44034" name="Picture 2" descr="http://tables2graphs.com/lib/exe/fetch.php?media=http%3A%2F%2Fsvn.cluelessresearch.com%2Ftables2graphs%2Fstevens_fig.png"/>
          <p:cNvPicPr>
            <a:picLocks noChangeAspect="1" noChangeArrowheads="1"/>
          </p:cNvPicPr>
          <p:nvPr/>
        </p:nvPicPr>
        <p:blipFill>
          <a:blip r:embed="rId2" cstate="print"/>
          <a:srcRect/>
          <a:stretch>
            <a:fillRect/>
          </a:stretch>
        </p:blipFill>
        <p:spPr bwMode="auto">
          <a:xfrm>
            <a:off x="3677876" y="3695976"/>
            <a:ext cx="3291493" cy="2785110"/>
          </a:xfrm>
          <a:prstGeom prst="rect">
            <a:avLst/>
          </a:prstGeom>
          <a:noFill/>
        </p:spPr>
      </p:pic>
      <p:graphicFrame>
        <p:nvGraphicFramePr>
          <p:cNvPr id="5" name="Table 4"/>
          <p:cNvGraphicFramePr>
            <a:graphicFrameLocks noGrp="1"/>
          </p:cNvGraphicFramePr>
          <p:nvPr/>
        </p:nvGraphicFramePr>
        <p:xfrm>
          <a:off x="388620" y="2891790"/>
          <a:ext cx="2489946" cy="4057191"/>
        </p:xfrm>
        <a:graphic>
          <a:graphicData uri="http://schemas.openxmlformats.org/drawingml/2006/table">
            <a:tbl>
              <a:tblPr/>
              <a:tblGrid>
                <a:gridCol w="706753">
                  <a:extLst>
                    <a:ext uri="{9D8B030D-6E8A-4147-A177-3AD203B41FA5}">
                      <a16:colId xmlns:a16="http://schemas.microsoft.com/office/drawing/2014/main" val="20000"/>
                    </a:ext>
                  </a:extLst>
                </a:gridCol>
                <a:gridCol w="394337">
                  <a:extLst>
                    <a:ext uri="{9D8B030D-6E8A-4147-A177-3AD203B41FA5}">
                      <a16:colId xmlns:a16="http://schemas.microsoft.com/office/drawing/2014/main" val="20001"/>
                    </a:ext>
                  </a:extLst>
                </a:gridCol>
                <a:gridCol w="1388856">
                  <a:extLst>
                    <a:ext uri="{9D8B030D-6E8A-4147-A177-3AD203B41FA5}">
                      <a16:colId xmlns:a16="http://schemas.microsoft.com/office/drawing/2014/main" val="20002"/>
                    </a:ext>
                  </a:extLst>
                </a:gridCol>
              </a:tblGrid>
              <a:tr h="144651">
                <a:tc>
                  <a:txBody>
                    <a:bodyPr/>
                    <a:lstStyle/>
                    <a:p>
                      <a:pPr algn="l"/>
                      <a:r>
                        <a:rPr lang="en-US" sz="900"/>
                        <a:t>Variable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gridSpan="2">
                  <a:txBody>
                    <a:bodyPr/>
                    <a:lstStyle/>
                    <a:p>
                      <a:pPr algn="ctr"/>
                      <a:r>
                        <a:rPr lang="en-US" sz="900" dirty="0"/>
                        <a:t>Coefficient (Standard Error)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DEE7EC"/>
                    </a:solidFill>
                  </a:tcPr>
                </a:tc>
                <a:tc hMerge="1">
                  <a:txBody>
                    <a:bodyPr/>
                    <a:lstStyle/>
                    <a:p>
                      <a:endParaRPr lang="en-US"/>
                    </a:p>
                  </a:txBody>
                  <a:tcPr/>
                </a:tc>
                <a:extLst>
                  <a:ext uri="{0D108BD9-81ED-4DB2-BD59-A6C34878D82A}">
                    <a16:rowId xmlns:a16="http://schemas.microsoft.com/office/drawing/2014/main" val="10000"/>
                  </a:ext>
                </a:extLst>
              </a:tr>
              <a:tr h="92835">
                <a:tc>
                  <a:txBody>
                    <a:bodyPr/>
                    <a:lstStyle/>
                    <a:p>
                      <a:r>
                        <a:rPr lang="en-US" sz="500"/>
                        <a:t>Constant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gridSpan="2">
                  <a:txBody>
                    <a:bodyPr/>
                    <a:lstStyle/>
                    <a:p>
                      <a:pPr algn="ctr"/>
                      <a:r>
                        <a:rPr lang="en-US" sz="500" dirty="0"/>
                        <a:t>.41 (.93)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extLst>
                  <a:ext uri="{0D108BD9-81ED-4DB2-BD59-A6C34878D82A}">
                    <a16:rowId xmlns:a16="http://schemas.microsoft.com/office/drawing/2014/main" val="10001"/>
                  </a:ext>
                </a:extLst>
              </a:tr>
              <a:tr h="118743">
                <a:tc gridSpan="3">
                  <a:txBody>
                    <a:bodyPr/>
                    <a:lstStyle/>
                    <a:p>
                      <a:r>
                        <a:rPr lang="en-US" sz="700" b="1"/>
                        <a:t>Countries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118743">
                <a:tc gridSpan="2">
                  <a:txBody>
                    <a:bodyPr/>
                    <a:lstStyle/>
                    <a:p>
                      <a:pPr algn="l"/>
                      <a:r>
                        <a:rPr lang="en-US" sz="700"/>
                        <a:t>Argentina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1.31 (.33)</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743">
                <a:tc gridSpan="2">
                  <a:txBody>
                    <a:bodyPr/>
                    <a:lstStyle/>
                    <a:p>
                      <a:pPr algn="l"/>
                      <a:r>
                        <a:rPr lang="en-US" sz="700"/>
                        <a:t>Chile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.93 (.32)</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8743">
                <a:tc gridSpan="2">
                  <a:txBody>
                    <a:bodyPr/>
                    <a:lstStyle/>
                    <a:p>
                      <a:pPr algn="l"/>
                      <a:r>
                        <a:rPr lang="en-US" sz="700"/>
                        <a:t>Colombia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1.46 (.32) </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18743">
                <a:tc gridSpan="2">
                  <a:txBody>
                    <a:bodyPr/>
                    <a:lstStyle/>
                    <a:p>
                      <a:pPr algn="l"/>
                      <a:r>
                        <a:rPr lang="en-US" sz="700"/>
                        <a:t>Mexico</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.07 (.32)</a:t>
                      </a:r>
                      <a:r>
                        <a:rPr lang="en-US" sz="700" baseline="30000"/>
                        <a:t>A,CH,CO,V</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118743">
                <a:tc gridSpan="2">
                  <a:txBody>
                    <a:bodyPr/>
                    <a:lstStyle/>
                    <a:p>
                      <a:pPr algn="l"/>
                      <a:r>
                        <a:rPr lang="en-US" sz="700"/>
                        <a:t>Venezuela</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.96 (.37)</a:t>
                      </a:r>
                      <a:r>
                        <a:rPr lang="en-US" sz="700" baseline="30000"/>
                        <a:t>## B,M</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18743">
                <a:tc gridSpan="3">
                  <a:txBody>
                    <a:bodyPr/>
                    <a:lstStyle/>
                    <a:p>
                      <a:r>
                        <a:rPr lang="en-US" sz="700" b="1"/>
                        <a:t>Threat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05244">
                <a:tc gridSpan="2">
                  <a:txBody>
                    <a:bodyPr/>
                    <a:lstStyle/>
                    <a:p>
                      <a:pPr algn="l"/>
                      <a:r>
                        <a:rPr lang="en-US" sz="700"/>
                        <a:t>Retrospective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.20 (.13)</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05244">
                <a:tc gridSpan="2">
                  <a:txBody>
                    <a:bodyPr/>
                    <a:lstStyle/>
                    <a:p>
                      <a:pPr algn="l"/>
                      <a:r>
                        <a:rPr lang="en-US" sz="700"/>
                        <a:t>Prospective egocentric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305244">
                <a:tc gridSpan="2">
                  <a:txBody>
                    <a:bodyPr/>
                    <a:lstStyle/>
                    <a:p>
                      <a:pPr algn="l"/>
                      <a:r>
                        <a:rPr lang="en-US" sz="700"/>
                        <a:t>Retrospective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-.21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05244">
                <a:tc gridSpan="2">
                  <a:txBody>
                    <a:bodyPr/>
                    <a:lstStyle/>
                    <a:p>
                      <a:pPr algn="l"/>
                      <a:r>
                        <a:rPr lang="en-US" sz="700"/>
                        <a:t>Prospective sociotropic economic perceptions</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-.32 (.12)</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2"/>
                  </a:ext>
                </a:extLst>
              </a:tr>
              <a:tr h="232711">
                <a:tc gridSpan="2">
                  <a:txBody>
                    <a:bodyPr/>
                    <a:lstStyle/>
                    <a:p>
                      <a:pPr algn="l"/>
                      <a:r>
                        <a:rPr lang="en-US" sz="700"/>
                        <a:t>Ideological Distance from president</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sz="600"/>
                    </a:p>
                  </a:txBody>
                  <a:tcPr marL="28444" marR="28444" marT="14222" marB="14222">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endParaRPr lang="en-US" sz="700"/>
                    </a:p>
                  </a:txBody>
                  <a:tcPr marL="24177" marR="24177" marT="12089" marB="12089">
                    <a:lnL w="9525" cap="flat" cmpd="sng" algn="ctr">
                      <a:solidFill>
                        <a:srgbClr val="CCCCCC"/>
                      </a:solidFill>
                      <a:prstDash val="solid"/>
                      <a:round/>
                      <a:headEnd type="none" w="med" len="med"/>
                      <a:tailEnd type="none" w="med" len="med"/>
                    </a:lnL>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3"/>
                  </a:ext>
                </a:extLst>
              </a:tr>
              <a:tr h="118743">
                <a:tc gridSpan="3">
                  <a:txBody>
                    <a:bodyPr/>
                    <a:lstStyle/>
                    <a:p>
                      <a:r>
                        <a:rPr lang="en-US" sz="700" b="1"/>
                        <a:t>Ideology</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4"/>
                  </a:ext>
                </a:extLst>
              </a:tr>
              <a:tr h="118743">
                <a:tc gridSpan="2">
                  <a:txBody>
                    <a:bodyPr/>
                    <a:lstStyle/>
                    <a:p>
                      <a:pPr algn="l"/>
                      <a:r>
                        <a:rPr lang="en-US" sz="700"/>
                        <a:t>Ideology</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.23 (.07) </a:t>
                      </a:r>
                      <a:r>
                        <a:rPr lang="en-US" sz="700" baseline="30000"/>
                        <a:t>###</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5"/>
                  </a:ext>
                </a:extLst>
              </a:tr>
              <a:tr h="118743">
                <a:tc gridSpan="3">
                  <a:txBody>
                    <a:bodyPr/>
                    <a:lstStyle/>
                    <a:p>
                      <a:r>
                        <a:rPr lang="en-US" sz="700" b="1"/>
                        <a:t>Individual Differences</a:t>
                      </a:r>
                      <a:endParaRPr lang="en-US" sz="7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6"/>
                  </a:ext>
                </a:extLst>
              </a:tr>
              <a:tr h="118743">
                <a:tc gridSpan="2">
                  <a:txBody>
                    <a:bodyPr/>
                    <a:lstStyle/>
                    <a:p>
                      <a:pPr algn="l"/>
                      <a:r>
                        <a:rPr lang="en-US" sz="700"/>
                        <a:t>Age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.00 (.01)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7"/>
                  </a:ext>
                </a:extLst>
              </a:tr>
              <a:tr h="118743">
                <a:tc gridSpan="2">
                  <a:txBody>
                    <a:bodyPr/>
                    <a:lstStyle/>
                    <a:p>
                      <a:pPr algn="l"/>
                      <a:r>
                        <a:rPr lang="en-US" sz="700"/>
                        <a:t>Female</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-.03 (.21)</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8"/>
                  </a:ext>
                </a:extLst>
              </a:tr>
              <a:tr h="118743">
                <a:tc gridSpan="2">
                  <a:txBody>
                    <a:bodyPr/>
                    <a:lstStyle/>
                    <a:p>
                      <a:pPr algn="l"/>
                      <a:r>
                        <a:rPr lang="en-US" sz="700"/>
                        <a:t>Education</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.13 (.14)</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19"/>
                  </a:ext>
                </a:extLst>
              </a:tr>
              <a:tr h="118743">
                <a:tc gridSpan="2">
                  <a:txBody>
                    <a:bodyPr/>
                    <a:lstStyle/>
                    <a:p>
                      <a:pPr algn="l"/>
                      <a:r>
                        <a:rPr lang="en-US" sz="700"/>
                        <a:t>Academic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.15 (.29)</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0"/>
                  </a:ext>
                </a:extLst>
              </a:tr>
              <a:tr h="118743">
                <a:tc gridSpan="2">
                  <a:txBody>
                    <a:bodyPr/>
                    <a:lstStyle/>
                    <a:p>
                      <a:pPr algn="l"/>
                      <a:r>
                        <a:rPr lang="en-US" sz="700"/>
                        <a:t>Business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a:t>.31 (.25)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1"/>
                  </a:ext>
                </a:extLst>
              </a:tr>
              <a:tr h="160177">
                <a:tc gridSpan="2">
                  <a:txBody>
                    <a:bodyPr/>
                    <a:lstStyle/>
                    <a:p>
                      <a:pPr algn="l"/>
                      <a:r>
                        <a:rPr lang="en-US" sz="700" dirty="0"/>
                        <a:t>Government Sector</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700" dirty="0"/>
                        <a:t>-.10 (.27)</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2"/>
                  </a:ext>
                </a:extLst>
              </a:tr>
              <a:tr h="92835">
                <a:tc gridSpan="2">
                  <a:txBody>
                    <a:bodyPr/>
                    <a:lstStyle/>
                    <a:p>
                      <a:pPr algn="l"/>
                      <a:r>
                        <a:rPr lang="en-US" sz="500"/>
                        <a:t>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.15</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3"/>
                  </a:ext>
                </a:extLst>
              </a:tr>
              <a:tr h="92835">
                <a:tc gridSpan="2">
                  <a:txBody>
                    <a:bodyPr/>
                    <a:lstStyle/>
                    <a:p>
                      <a:pPr algn="l"/>
                      <a:r>
                        <a:rPr lang="en-US" sz="500"/>
                        <a:t>Adjusted R</a:t>
                      </a:r>
                      <a:r>
                        <a:rPr lang="en-US" sz="500" baseline="30000"/>
                        <a:t>2</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.12</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4"/>
                  </a:ext>
                </a:extLst>
              </a:tr>
              <a:tr h="92835">
                <a:tc gridSpan="2">
                  <a:txBody>
                    <a:bodyPr/>
                    <a:lstStyle/>
                    <a:p>
                      <a:pPr algn="l"/>
                      <a:r>
                        <a:rPr lang="en-US" sz="500" i="1"/>
                        <a:t>n</a:t>
                      </a:r>
                      <a:endParaRPr lang="en-US" sz="500"/>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pPr algn="ctr"/>
                      <a:endParaRPr lang="en-US" sz="600"/>
                    </a:p>
                  </a:txBody>
                  <a:tcPr marL="8889" marR="8889" marT="8889" marB="8889"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ctr"/>
                      <a:r>
                        <a:rPr lang="en-US" sz="500"/>
                        <a:t>500</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25"/>
                  </a:ext>
                </a:extLst>
              </a:tr>
              <a:tr h="92835">
                <a:tc gridSpan="3">
                  <a:txBody>
                    <a:bodyPr/>
                    <a:lstStyle/>
                    <a:p>
                      <a:r>
                        <a:rPr lang="en-US" sz="500" baseline="30000" dirty="0"/>
                        <a:t>###</a:t>
                      </a:r>
                      <a:r>
                        <a:rPr lang="en-US" sz="500" dirty="0"/>
                        <a:t>p &lt; .01, </a:t>
                      </a:r>
                      <a:r>
                        <a:rPr lang="en-US" sz="500" baseline="30000" dirty="0"/>
                        <a:t>##</a:t>
                      </a:r>
                      <a:r>
                        <a:rPr lang="en-US" sz="500" dirty="0"/>
                        <a:t>p &lt; .05, </a:t>
                      </a:r>
                      <a:r>
                        <a:rPr lang="en-US" sz="500" baseline="30000" dirty="0"/>
                        <a:t>#</a:t>
                      </a:r>
                      <a:r>
                        <a:rPr lang="en-US" sz="500" dirty="0"/>
                        <a:t>p &lt; .10 (two-tailed)</a:t>
                      </a:r>
                    </a:p>
                  </a:txBody>
                  <a:tcPr marL="7556" marR="7556" marT="7556" marB="7556"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26"/>
                  </a:ext>
                </a:extLst>
              </a:tr>
            </a:tbl>
          </a:graphicData>
        </a:graphic>
      </p:graphicFrame>
      <p:sp>
        <p:nvSpPr>
          <p:cNvPr id="44035" name="Rectangle 3"/>
          <p:cNvSpPr>
            <a:spLocks noChangeArrowheads="1"/>
          </p:cNvSpPr>
          <p:nvPr/>
        </p:nvSpPr>
        <p:spPr bwMode="auto">
          <a:xfrm>
            <a:off x="1" y="1996827"/>
            <a:ext cx="65" cy="235449"/>
          </a:xfrm>
          <a:prstGeom prst="rect">
            <a:avLst/>
          </a:prstGeom>
          <a:noFill/>
          <a:ln w="9525">
            <a:noFill/>
            <a:miter lim="800000"/>
            <a:headEnd/>
            <a:tailEnd/>
          </a:ln>
          <a:effectLst/>
        </p:spPr>
        <p:txBody>
          <a:bodyPr vert="horz" wrap="none" lIns="0" tIns="0" rIns="0" bIns="0" numCol="1" anchor="ctr" anchorCtr="0" compatLnSpc="1">
            <a:prstTxWarp prst="textNoShape">
              <a:avLst/>
            </a:prstTxWarp>
            <a:spAutoFit/>
          </a:bodyPr>
          <a:lstStyle/>
          <a:p>
            <a:pPr defTabSz="777240" fontAlgn="base">
              <a:spcBef>
                <a:spcPct val="0"/>
              </a:spcBef>
              <a:spcAft>
                <a:spcPct val="0"/>
              </a:spcAft>
            </a:pPr>
            <a:endParaRPr lang="en-US" sz="1530">
              <a:latin typeface="Arial" pitchFamily="34" charset="0"/>
              <a:cs typeface="Arial" pitchFamily="34" charset="0"/>
            </a:endParaRPr>
          </a:p>
        </p:txBody>
      </p:sp>
      <p:sp>
        <p:nvSpPr>
          <p:cNvPr id="7" name="Rectangle 6"/>
          <p:cNvSpPr/>
          <p:nvPr/>
        </p:nvSpPr>
        <p:spPr>
          <a:xfrm>
            <a:off x="453390" y="7101841"/>
            <a:ext cx="2590800" cy="406265"/>
          </a:xfrm>
          <a:prstGeom prst="rect">
            <a:avLst/>
          </a:prstGeom>
        </p:spPr>
        <p:txBody>
          <a:bodyPr wrap="square">
            <a:spAutoFit/>
          </a:bodyPr>
          <a:lstStyle/>
          <a:p>
            <a:pPr algn="ctr"/>
            <a:r>
              <a:rPr lang="en-US" sz="1020" b="1" dirty="0"/>
              <a:t>Table 2 from Stevens (2006): </a:t>
            </a:r>
            <a:br>
              <a:rPr lang="en-US" sz="1020" b="1" dirty="0"/>
            </a:br>
            <a:r>
              <a:rPr lang="en-US" sz="1020" b="1" dirty="0"/>
              <a:t>Determinants of Authoritarian Aggression</a:t>
            </a:r>
            <a:endParaRPr lang="en-US" sz="1020" dirty="0"/>
          </a:p>
        </p:txBody>
      </p:sp>
      <p:sp>
        <p:nvSpPr>
          <p:cNvPr id="9" name="Rectangle 8"/>
          <p:cNvSpPr/>
          <p:nvPr/>
        </p:nvSpPr>
        <p:spPr>
          <a:xfrm>
            <a:off x="6088380" y="5547360"/>
            <a:ext cx="1295400" cy="647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 name="Slide Number Placeholder 2"/>
          <p:cNvSpPr>
            <a:spLocks noGrp="1"/>
          </p:cNvSpPr>
          <p:nvPr>
            <p:ph type="sldNum" sz="quarter" idx="12"/>
          </p:nvPr>
        </p:nvSpPr>
        <p:spPr/>
        <p:txBody>
          <a:bodyPr/>
          <a:lstStyle/>
          <a:p>
            <a:fld id="{8A2A4A19-B384-42F8-8C0D-94C30AAB39F2}" type="slidenum">
              <a:rPr lang="en-US" smtClean="0"/>
              <a:t>55</a:t>
            </a:fld>
            <a:endParaRPr lang="en-US" dirty="0"/>
          </a:p>
        </p:txBody>
      </p:sp>
      <p:sp>
        <p:nvSpPr>
          <p:cNvPr id="4" name="Rectangle 3"/>
          <p:cNvSpPr/>
          <p:nvPr/>
        </p:nvSpPr>
        <p:spPr>
          <a:xfrm>
            <a:off x="453390" y="8019230"/>
            <a:ext cx="7155180" cy="1754326"/>
          </a:xfrm>
          <a:prstGeom prst="rect">
            <a:avLst/>
          </a:prstGeom>
        </p:spPr>
        <p:txBody>
          <a:bodyPr wrap="square">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This figure has everything we need to interpret the regression.  It shows the magnitude of the relationship between each variable and Y, the standard error of each coefficient (encoded in the confidence interval), and statistical significance (does it cross zero?).</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Which do you prefer?</a:t>
            </a:r>
          </a:p>
        </p:txBody>
      </p:sp>
    </p:spTree>
    <p:extLst>
      <p:ext uri="{BB962C8B-B14F-4D97-AF65-F5344CB8AC3E}">
        <p14:creationId xmlns:p14="http://schemas.microsoft.com/office/powerpoint/2010/main" val="6043133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56</a:t>
            </a:fld>
            <a:endParaRPr lang="en-US" dirty="0"/>
          </a:p>
        </p:txBody>
      </p:sp>
      <p:sp>
        <p:nvSpPr>
          <p:cNvPr id="25" name="Title 1"/>
          <p:cNvSpPr txBox="1">
            <a:spLocks/>
          </p:cNvSpPr>
          <p:nvPr/>
        </p:nvSpPr>
        <p:spPr>
          <a:xfrm>
            <a:off x="1143000" y="3064748"/>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235918" y="3636248"/>
            <a:ext cx="5305852" cy="6186309"/>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Our interpretation of program impact involves an understanding of the “effect size” (regression slope) and the precision with which it is estimated (the confidence interval).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level of confidence we select determines the t-value, which determines the size of the confidence interval. </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For a program to be statistically significant, the confidence interval around the slope should not contain the null hypothesis (slope=0).</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We can choose an arbitrary level of confidence such that our confidence interval will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p-value tells us the largest confidence interval that we can draw that does not contain the null.</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Program investments are bets that balance effect size plus confidence.</a:t>
            </a:r>
          </a:p>
        </p:txBody>
      </p:sp>
      <p:sp>
        <p:nvSpPr>
          <p:cNvPr id="6" name="Title 1"/>
          <p:cNvSpPr txBox="1">
            <a:spLocks/>
          </p:cNvSpPr>
          <p:nvPr/>
        </p:nvSpPr>
        <p:spPr>
          <a:xfrm>
            <a:off x="457200" y="1390465"/>
            <a:ext cx="6606540" cy="215603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solidFill>
                  <a:schemeClr val="tx1">
                    <a:lumMod val="50000"/>
                    <a:lumOff val="50000"/>
                  </a:schemeClr>
                </a:solidFill>
                <a:cs typeface="Arial" panose="020B0604020202020204" pitchFamily="34" charset="0"/>
              </a:rPr>
              <a:t>interpreting</a:t>
            </a:r>
            <a:br>
              <a:rPr lang="en-US">
                <a:solidFill>
                  <a:schemeClr val="tx1">
                    <a:lumMod val="50000"/>
                    <a:lumOff val="50000"/>
                  </a:schemeClr>
                </a:solidFill>
                <a:cs typeface="Arial" panose="020B0604020202020204" pitchFamily="34" charset="0"/>
              </a:rPr>
            </a:br>
            <a:r>
              <a:rPr lang="en-US">
                <a:cs typeface="Arial" panose="020B0604020202020204" pitchFamily="34" charset="0"/>
              </a:rPr>
              <a:t>program</a:t>
            </a:r>
            <a:br>
              <a:rPr lang="en-US">
                <a:solidFill>
                  <a:schemeClr val="tx1">
                    <a:lumMod val="50000"/>
                    <a:lumOff val="50000"/>
                  </a:schemeClr>
                </a:solidFill>
                <a:cs typeface="Arial" panose="020B0604020202020204" pitchFamily="34" charset="0"/>
              </a:rPr>
            </a:br>
            <a:r>
              <a:rPr lang="en-US">
                <a:solidFill>
                  <a:schemeClr val="tx1">
                    <a:lumMod val="50000"/>
                    <a:lumOff val="50000"/>
                  </a:schemeClr>
                </a:solidFill>
                <a:cs typeface="Arial" panose="020B0604020202020204" pitchFamily="34" charset="0"/>
              </a:rPr>
              <a:t>impact</a:t>
            </a:r>
            <a:br>
              <a:rPr lang="en-US">
                <a:solidFill>
                  <a:schemeClr val="tx1">
                    <a:lumMod val="50000"/>
                    <a:lumOff val="50000"/>
                  </a:schemeClr>
                </a:solidFill>
                <a:cs typeface="Arial" panose="020B0604020202020204" pitchFamily="34" charset="0"/>
              </a:rPr>
            </a:br>
            <a:endParaRPr lang="en-US" dirty="0"/>
          </a:p>
        </p:txBody>
      </p:sp>
    </p:spTree>
    <p:extLst>
      <p:ext uri="{BB962C8B-B14F-4D97-AF65-F5344CB8AC3E}">
        <p14:creationId xmlns:p14="http://schemas.microsoft.com/office/powerpoint/2010/main" val="1568487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lumMod val="50000"/>
                    <a:lumOff val="50000"/>
                  </a:schemeClr>
                </a:solidFill>
              </a:rPr>
              <a:t>Aside:</a:t>
            </a:r>
            <a:br>
              <a:rPr lang="en-US" dirty="0"/>
            </a:br>
            <a:r>
              <a:rPr lang="en-US" dirty="0"/>
              <a:t>statistical power</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57</a:t>
            </a:fld>
            <a:endParaRPr lang="en-US"/>
          </a:p>
        </p:txBody>
      </p:sp>
    </p:spTree>
    <p:extLst>
      <p:ext uri="{BB962C8B-B14F-4D97-AF65-F5344CB8AC3E}">
        <p14:creationId xmlns:p14="http://schemas.microsoft.com/office/powerpoint/2010/main" val="37422238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Statistical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58</a:t>
            </a:fld>
            <a:endParaRPr lang="en-US"/>
          </a:p>
        </p:txBody>
      </p:sp>
      <p:sp>
        <p:nvSpPr>
          <p:cNvPr id="4" name="TextBox 3"/>
          <p:cNvSpPr txBox="1"/>
          <p:nvPr/>
        </p:nvSpPr>
        <p:spPr>
          <a:xfrm>
            <a:off x="1524000" y="3657600"/>
            <a:ext cx="5029200" cy="452431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Power: the ability to detect a program impact when it exists.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 Error: Claiming a program has impact when it doesn’t (false positive). This type of error is usually caused by bias in our estimate of impact.</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Type II Error: Failure to detect program impact when it exists (false negative). This type of error is usually caused by a lack of adequate statistical power (large standard errors).</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88360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power</a:t>
            </a:r>
          </a:p>
        </p:txBody>
      </p:sp>
      <p:sp>
        <p:nvSpPr>
          <p:cNvPr id="2" name="Slide Number Placeholder 1"/>
          <p:cNvSpPr>
            <a:spLocks noGrp="1"/>
          </p:cNvSpPr>
          <p:nvPr>
            <p:ph type="sldNum" sz="quarter" idx="12"/>
          </p:nvPr>
        </p:nvSpPr>
        <p:spPr/>
        <p:txBody>
          <a:bodyPr/>
          <a:lstStyle/>
          <a:p>
            <a:fld id="{8A2A4A19-B384-42F8-8C0D-94C30AAB39F2}" type="slidenum">
              <a:rPr lang="en-US" smtClean="0"/>
              <a:pPr/>
              <a:t>59</a:t>
            </a:fld>
            <a:endParaRPr lang="en-US"/>
          </a:p>
        </p:txBody>
      </p:sp>
      <p:pic>
        <p:nvPicPr>
          <p:cNvPr id="64514" name="Picture 2" descr="https://raw.githubusercontent.com/lecy/regression-simulations/master/GIFS/confidence%20intervals.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81400"/>
            <a:ext cx="7171348" cy="35856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75874" y="7914089"/>
            <a:ext cx="5029200" cy="2031325"/>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In many cases we fail to reject the null, even though our true program impact is a slope of 3.</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Note that our model is unbiased – our estimates all cluster around the true slope.</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endParaRPr lang="en-US" dirty="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318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16"/>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0" name="TextBox 19"/>
          <p:cNvSpPr txBox="1"/>
          <p:nvPr/>
        </p:nvSpPr>
        <p:spPr>
          <a:xfrm>
            <a:off x="1009650" y="3800925"/>
            <a:ext cx="5448240" cy="2308324"/>
          </a:xfrm>
          <a:prstGeom prst="rect">
            <a:avLst/>
          </a:prstGeom>
          <a:noFill/>
        </p:spPr>
        <p:txBody>
          <a:bodyPr wrap="square" rtlCol="0">
            <a:spAutoFit/>
          </a:bodyPr>
          <a:lstStyle/>
          <a:p>
            <a:pPr algn="ctr"/>
            <a:r>
              <a:rPr lang="en-US" dirty="0">
                <a:solidFill>
                  <a:schemeClr val="tx1">
                    <a:lumMod val="50000"/>
                    <a:lumOff val="50000"/>
                  </a:schemeClr>
                </a:solidFill>
                <a:latin typeface="Arial" panose="020B0604020202020204" pitchFamily="34" charset="0"/>
                <a:cs typeface="Arial" panose="020B0604020202020204" pitchFamily="34" charset="0"/>
              </a:rPr>
              <a:t>The bet costs $1,000 to place</a:t>
            </a:r>
            <a:br>
              <a:rPr lang="en-US" dirty="0">
                <a:solidFill>
                  <a:schemeClr val="tx1">
                    <a:lumMod val="50000"/>
                    <a:lumOff val="50000"/>
                  </a:schemeClr>
                </a:solidFill>
                <a:latin typeface="Arial" panose="020B0604020202020204" pitchFamily="34" charset="0"/>
                <a:cs typeface="Arial" panose="020B0604020202020204" pitchFamily="34" charset="0"/>
              </a:rPr>
            </a:br>
            <a:r>
              <a:rPr lang="en-US" dirty="0">
                <a:solidFill>
                  <a:schemeClr val="tx1">
                    <a:lumMod val="50000"/>
                    <a:lumOff val="50000"/>
                  </a:schemeClr>
                </a:solidFill>
                <a:latin typeface="Arial" panose="020B0604020202020204" pitchFamily="34" charset="0"/>
                <a:cs typeface="Arial" panose="020B0604020202020204" pitchFamily="34" charset="0"/>
              </a:rPr>
              <a:t>There is a 75% chance you win $1,500</a:t>
            </a:r>
          </a:p>
          <a:p>
            <a:pPr algn="ctr"/>
            <a:r>
              <a:rPr lang="en-US" dirty="0">
                <a:solidFill>
                  <a:schemeClr val="tx1">
                    <a:lumMod val="50000"/>
                    <a:lumOff val="50000"/>
                  </a:schemeClr>
                </a:solidFill>
                <a:latin typeface="Arial" panose="020B0604020202020204" pitchFamily="34" charset="0"/>
                <a:cs typeface="Arial" panose="020B0604020202020204" pitchFamily="34" charset="0"/>
              </a:rPr>
              <a:t>There is a 25% chance you win $1,100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Expected</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value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aseline="0" dirty="0">
                <a:solidFill>
                  <a:prstClr val="black">
                    <a:lumMod val="50000"/>
                    <a:lumOff val="50000"/>
                  </a:prstClr>
                </a:solidFill>
                <a:latin typeface="Arial" panose="020B0604020202020204" pitchFamily="34" charset="0"/>
                <a:cs typeface="Arial" panose="020B0604020202020204" pitchFamily="34" charset="0"/>
              </a:rPr>
              <a:t>(0.75)(</a:t>
            </a:r>
            <a:r>
              <a:rPr lang="en-US" b="1" baseline="0" dirty="0">
                <a:solidFill>
                  <a:srgbClr val="0070C0"/>
                </a:solidFill>
                <a:latin typeface="Arial" panose="020B0604020202020204" pitchFamily="34" charset="0"/>
                <a:cs typeface="Arial" panose="020B0604020202020204" pitchFamily="34" charset="0"/>
              </a:rPr>
              <a:t>$1,500</a:t>
            </a:r>
            <a:r>
              <a:rPr lang="en-US" baseline="0" dirty="0">
                <a:solidFill>
                  <a:prstClr val="black">
                    <a:lumMod val="50000"/>
                    <a:lumOff val="50000"/>
                  </a:prstClr>
                </a:solidFill>
                <a:latin typeface="Arial" panose="020B0604020202020204" pitchFamily="34" charset="0"/>
                <a:cs typeface="Arial" panose="020B0604020202020204" pitchFamily="34" charset="0"/>
              </a:rPr>
              <a:t>)</a:t>
            </a:r>
            <a:r>
              <a:rPr lang="en-US" dirty="0">
                <a:solidFill>
                  <a:prstClr val="black">
                    <a:lumMod val="50000"/>
                    <a:lumOff val="50000"/>
                  </a:prstClr>
                </a:solidFill>
                <a:latin typeface="Arial" panose="020B0604020202020204" pitchFamily="34" charset="0"/>
                <a:cs typeface="Arial" panose="020B0604020202020204" pitchFamily="34" charset="0"/>
              </a:rPr>
              <a:t> + </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(0.25)(</a:t>
            </a: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$1,100</a:t>
            </a:r>
            <a:r>
              <a:rPr kumimoji="0" lang="en-US" sz="18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a:t>
            </a:r>
            <a: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 = </a:t>
            </a:r>
            <a:r>
              <a:rPr kumimoji="0" lang="en-US" sz="1800" b="1" i="0" u="none" strike="noStrike" kern="1200" cap="none" spc="0" normalizeH="0" noProof="0" dirty="0">
                <a:ln>
                  <a:noFill/>
                </a:ln>
                <a:solidFill>
                  <a:srgbClr val="E46C0A"/>
                </a:solidFill>
                <a:effectLst/>
                <a:uLnTx/>
                <a:uFillTx/>
                <a:latin typeface="Arial" panose="020B0604020202020204" pitchFamily="34" charset="0"/>
                <a:ea typeface="+mn-ea"/>
                <a:cs typeface="Arial" panose="020B0604020202020204" pitchFamily="34" charset="0"/>
              </a:rPr>
              <a:t>$1,400</a:t>
            </a:r>
          </a:p>
          <a:p>
            <a:pPr marL="0" marR="0" lvl="0" indent="0" algn="ctr"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br>
            <a:endParaRPr kumimoji="0" lang="en-US" sz="18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
        <p:nvSpPr>
          <p:cNvPr id="23" name="Rectangle 22"/>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cxnSp>
        <p:nvCxnSpPr>
          <p:cNvPr id="8" name="Straight Connector 7"/>
          <p:cNvCxnSpPr/>
          <p:nvPr/>
        </p:nvCxnSpPr>
        <p:spPr>
          <a:xfrm>
            <a:off x="2976907" y="7444038"/>
            <a:ext cx="1489710" cy="0"/>
          </a:xfrm>
          <a:prstGeom prst="line">
            <a:avLst/>
          </a:prstGeom>
          <a:ln w="25400">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882924" y="736386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p:cNvSpPr txBox="1"/>
          <p:nvPr/>
        </p:nvSpPr>
        <p:spPr>
          <a:xfrm>
            <a:off x="1750686"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$1,100</a:t>
            </a:r>
          </a:p>
        </p:txBody>
      </p:sp>
      <p:sp>
        <p:nvSpPr>
          <p:cNvPr id="12" name="TextBox 11"/>
          <p:cNvSpPr txBox="1"/>
          <p:nvPr/>
        </p:nvSpPr>
        <p:spPr>
          <a:xfrm>
            <a:off x="4501897"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$1,500</a:t>
            </a:r>
          </a:p>
        </p:txBody>
      </p:sp>
      <p:sp>
        <p:nvSpPr>
          <p:cNvPr id="3" name="TextBox 2">
            <a:extLst>
              <a:ext uri="{FF2B5EF4-FFF2-40B4-BE49-F238E27FC236}">
                <a16:creationId xmlns:a16="http://schemas.microsoft.com/office/drawing/2014/main" id="{D143DE45-7005-F4AB-F3F4-F54805ED21BF}"/>
              </a:ext>
            </a:extLst>
          </p:cNvPr>
          <p:cNvSpPr txBox="1"/>
          <p:nvPr/>
        </p:nvSpPr>
        <p:spPr>
          <a:xfrm>
            <a:off x="3423896" y="6199169"/>
            <a:ext cx="1042721" cy="646331"/>
          </a:xfrm>
          <a:prstGeom prst="rect">
            <a:avLst/>
          </a:prstGeom>
          <a:noFill/>
        </p:spPr>
        <p:txBody>
          <a:bodyPr wrap="none" rtlCol="0">
            <a:spAutoFit/>
          </a:bodyPr>
          <a:lstStyle/>
          <a:p>
            <a:pPr algn="ctr"/>
            <a:r>
              <a:rPr lang="en-US" dirty="0">
                <a:solidFill>
                  <a:srgbClr val="E46C0A"/>
                </a:solidFill>
              </a:rPr>
              <a:t>expected</a:t>
            </a:r>
            <a:br>
              <a:rPr lang="en-US" dirty="0">
                <a:solidFill>
                  <a:srgbClr val="E46C0A"/>
                </a:solidFill>
              </a:rPr>
            </a:br>
            <a:r>
              <a:rPr lang="en-US" dirty="0">
                <a:solidFill>
                  <a:srgbClr val="E46C0A"/>
                </a:solidFill>
              </a:rPr>
              <a:t>value</a:t>
            </a:r>
          </a:p>
        </p:txBody>
      </p:sp>
      <p:cxnSp>
        <p:nvCxnSpPr>
          <p:cNvPr id="4" name="Straight Arrow Connector 3">
            <a:extLst>
              <a:ext uri="{FF2B5EF4-FFF2-40B4-BE49-F238E27FC236}">
                <a16:creationId xmlns:a16="http://schemas.microsoft.com/office/drawing/2014/main" id="{D4DBB95D-A180-FADA-B739-A0E3F1D8FE2C}"/>
              </a:ext>
            </a:extLst>
          </p:cNvPr>
          <p:cNvCxnSpPr>
            <a:cxnSpLocks/>
          </p:cNvCxnSpPr>
          <p:nvPr/>
        </p:nvCxnSpPr>
        <p:spPr>
          <a:xfrm>
            <a:off x="3949601" y="6853129"/>
            <a:ext cx="0" cy="335018"/>
          </a:xfrm>
          <a:prstGeom prst="straightConnector1">
            <a:avLst/>
          </a:prstGeom>
          <a:ln w="34925">
            <a:solidFill>
              <a:srgbClr val="E46C0A"/>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66B315-5E39-E2D5-8A65-29446390AD66}"/>
              </a:ext>
            </a:extLst>
          </p:cNvPr>
          <p:cNvSpPr txBox="1"/>
          <p:nvPr/>
        </p:nvSpPr>
        <p:spPr>
          <a:xfrm>
            <a:off x="3237576" y="7592707"/>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sp>
        <p:nvSpPr>
          <p:cNvPr id="21" name="TextBox 20">
            <a:extLst>
              <a:ext uri="{FF2B5EF4-FFF2-40B4-BE49-F238E27FC236}">
                <a16:creationId xmlns:a16="http://schemas.microsoft.com/office/drawing/2014/main" id="{4E8C8FA2-43D9-F1BE-0FD9-DC1B2E6FEF71}"/>
              </a:ext>
            </a:extLst>
          </p:cNvPr>
          <p:cNvSpPr txBox="1"/>
          <p:nvPr/>
        </p:nvSpPr>
        <p:spPr>
          <a:xfrm>
            <a:off x="3149167" y="8603719"/>
            <a:ext cx="1109663" cy="646331"/>
          </a:xfrm>
          <a:prstGeom prst="rect">
            <a:avLst/>
          </a:prstGeom>
          <a:noFill/>
        </p:spPr>
        <p:txBody>
          <a:bodyPr wrap="none" rtlCol="0">
            <a:spAutoFit/>
          </a:bodyPr>
          <a:lstStyle/>
          <a:p>
            <a:pPr algn="ctr"/>
            <a:r>
              <a:rPr lang="en-US" dirty="0">
                <a:solidFill>
                  <a:srgbClr val="0070C0"/>
                </a:solidFill>
              </a:rPr>
              <a:t>range of </a:t>
            </a:r>
          </a:p>
          <a:p>
            <a:pPr algn="ctr"/>
            <a:r>
              <a:rPr lang="en-US" dirty="0">
                <a:solidFill>
                  <a:srgbClr val="0070C0"/>
                </a:solidFill>
              </a:rPr>
              <a:t>outcomes</a:t>
            </a:r>
          </a:p>
        </p:txBody>
      </p:sp>
      <p:cxnSp>
        <p:nvCxnSpPr>
          <p:cNvPr id="26" name="Straight Connector 25">
            <a:extLst>
              <a:ext uri="{FF2B5EF4-FFF2-40B4-BE49-F238E27FC236}">
                <a16:creationId xmlns:a16="http://schemas.microsoft.com/office/drawing/2014/main" id="{DCA8DD9A-78A7-7D6A-F664-60DEC1F5075C}"/>
              </a:ext>
            </a:extLst>
          </p:cNvPr>
          <p:cNvCxnSpPr>
            <a:cxnSpLocks/>
          </p:cNvCxnSpPr>
          <p:nvPr/>
        </p:nvCxnSpPr>
        <p:spPr>
          <a:xfrm>
            <a:off x="2982349" y="7293686"/>
            <a:ext cx="0" cy="33501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65AE626-5A28-2783-07CE-CAFE26FA12B0}"/>
              </a:ext>
            </a:extLst>
          </p:cNvPr>
          <p:cNvCxnSpPr>
            <a:cxnSpLocks/>
          </p:cNvCxnSpPr>
          <p:nvPr/>
        </p:nvCxnSpPr>
        <p:spPr>
          <a:xfrm>
            <a:off x="4445555" y="7293686"/>
            <a:ext cx="0" cy="33501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FA7A9A33-A05B-8DCD-767A-8DD087219BF9}"/>
              </a:ext>
            </a:extLst>
          </p:cNvPr>
          <p:cNvSpPr/>
          <p:nvPr/>
        </p:nvSpPr>
        <p:spPr>
          <a:xfrm rot="16200000">
            <a:off x="3548337" y="7619903"/>
            <a:ext cx="369332" cy="1425108"/>
          </a:xfrm>
          <a:prstGeom prst="lef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31729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power</a:t>
            </a:r>
          </a:p>
        </p:txBody>
      </p:sp>
      <p:sp>
        <p:nvSpPr>
          <p:cNvPr id="3" name="Slide Number Placeholder 2"/>
          <p:cNvSpPr>
            <a:spLocks noGrp="1"/>
          </p:cNvSpPr>
          <p:nvPr>
            <p:ph type="sldNum" sz="quarter" idx="12"/>
          </p:nvPr>
        </p:nvSpPr>
        <p:spPr/>
        <p:txBody>
          <a:bodyPr/>
          <a:lstStyle/>
          <a:p>
            <a:fld id="{8A2A4A19-B384-42F8-8C0D-94C30AAB39F2}" type="slidenum">
              <a:rPr lang="en-US" smtClean="0"/>
              <a:t>60</a:t>
            </a:fld>
            <a:endParaRPr lang="en-US"/>
          </a:p>
        </p:txBody>
      </p:sp>
      <p:pic>
        <p:nvPicPr>
          <p:cNvPr id="65538" name="Picture 2" descr="https://raw.githubusercontent.com/lecy/regression-simulations/master/GIFS/confidence%20intervals%20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5031" y="2971800"/>
            <a:ext cx="7540625" cy="3770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380743" y="7696200"/>
            <a:ext cx="5029200" cy="1754326"/>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We are sure here that we have enough power to say something concrete about the program impact. We do not worry about Type II Errors in this evaluation.</a:t>
            </a:r>
          </a:p>
          <a:p>
            <a:endParaRPr lang="en-US" dirty="0">
              <a:solidFill>
                <a:schemeClr val="tx1">
                  <a:lumMod val="50000"/>
                  <a:lumOff val="50000"/>
                </a:schemeClr>
              </a:solidFill>
              <a:latin typeface="Arial" panose="020B0604020202020204" pitchFamily="34" charset="0"/>
              <a:cs typeface="Arial" panose="020B0604020202020204" pitchFamily="34" charset="0"/>
            </a:endParaRPr>
          </a:p>
          <a:p>
            <a:r>
              <a:rPr lang="en-US" dirty="0">
                <a:solidFill>
                  <a:schemeClr val="tx1">
                    <a:lumMod val="50000"/>
                    <a:lumOff val="50000"/>
                  </a:schemeClr>
                </a:solidFill>
                <a:latin typeface="Arial" panose="020B0604020202020204" pitchFamily="34" charset="0"/>
                <a:cs typeface="Arial" panose="020B0604020202020204" pitchFamily="34" charset="0"/>
              </a:rPr>
              <a:t>What has changed?</a:t>
            </a:r>
          </a:p>
        </p:txBody>
      </p:sp>
    </p:spTree>
    <p:extLst>
      <p:ext uri="{BB962C8B-B14F-4D97-AF65-F5344CB8AC3E}">
        <p14:creationId xmlns:p14="http://schemas.microsoft.com/office/powerpoint/2010/main" val="35942621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61</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514600" y="6019800"/>
            <a:ext cx="28194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90930" y="6705600"/>
            <a:ext cx="4953247" cy="707886"/>
          </a:xfrm>
          <a:prstGeom prst="rect">
            <a:avLst/>
          </a:prstGeom>
          <a:noFill/>
        </p:spPr>
        <p:txBody>
          <a:bodyPr wrap="square" rtlCol="0">
            <a:spAutoFit/>
          </a:bodyPr>
          <a:lstStyle/>
          <a:p>
            <a:r>
              <a:rPr lang="en-US" sz="2000" dirty="0">
                <a:solidFill>
                  <a:schemeClr val="accent6">
                    <a:lumMod val="75000"/>
                  </a:schemeClr>
                </a:solidFill>
              </a:rPr>
              <a:t>An interval with a width of </a:t>
            </a:r>
            <a:r>
              <a:rPr lang="en-US" sz="2000" dirty="0" err="1">
                <a:solidFill>
                  <a:schemeClr val="accent6">
                    <a:lumMod val="75000"/>
                  </a:schemeClr>
                </a:solidFill>
              </a:rPr>
              <a:t>of</a:t>
            </a:r>
            <a:r>
              <a:rPr lang="en-US" sz="2000" dirty="0">
                <a:solidFill>
                  <a:schemeClr val="accent6">
                    <a:lumMod val="75000"/>
                  </a:schemeClr>
                </a:solidFill>
              </a:rPr>
              <a:t> 1.5 </a:t>
            </a:r>
            <a:r>
              <a:rPr lang="en-US" sz="2000" dirty="0" err="1">
                <a:solidFill>
                  <a:schemeClr val="accent6">
                    <a:lumMod val="75000"/>
                  </a:schemeClr>
                </a:solidFill>
              </a:rPr>
              <a:t>stan</a:t>
            </a:r>
            <a:r>
              <a:rPr lang="en-US" sz="2000" dirty="0">
                <a:solidFill>
                  <a:schemeClr val="accent6">
                    <a:lumMod val="75000"/>
                  </a:schemeClr>
                </a:solidFill>
              </a:rPr>
              <a:t>. dev.’s ensures that we capture 86.6% of the data</a:t>
            </a:r>
          </a:p>
        </p:txBody>
      </p:sp>
    </p:spTree>
    <p:extLst>
      <p:ext uri="{BB962C8B-B14F-4D97-AF65-F5344CB8AC3E}">
        <p14:creationId xmlns:p14="http://schemas.microsoft.com/office/powerpoint/2010/main" val="1164695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62</a:t>
            </a:fld>
            <a:endParaRPr lang="en-US" dirty="0"/>
          </a:p>
        </p:txBody>
      </p:sp>
      <p:sp>
        <p:nvSpPr>
          <p:cNvPr id="9" name="TextBox 8"/>
          <p:cNvSpPr txBox="1"/>
          <p:nvPr/>
        </p:nvSpPr>
        <p:spPr>
          <a:xfrm>
            <a:off x="1028700" y="9498349"/>
            <a:ext cx="5791200" cy="369332"/>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a:t>
            </a:r>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2057400" y="6019800"/>
            <a:ext cx="37338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600200" y="6806286"/>
            <a:ext cx="4953247" cy="1015663"/>
          </a:xfrm>
          <a:prstGeom prst="rect">
            <a:avLst/>
          </a:prstGeom>
          <a:noFill/>
        </p:spPr>
        <p:txBody>
          <a:bodyPr wrap="square" rtlCol="0">
            <a:spAutoFit/>
          </a:bodyPr>
          <a:lstStyle/>
          <a:p>
            <a:pPr algn="ctr"/>
            <a:r>
              <a:rPr lang="en-US" sz="2000" dirty="0">
                <a:solidFill>
                  <a:schemeClr val="accent6">
                    <a:lumMod val="75000"/>
                  </a:schemeClr>
                </a:solidFill>
              </a:rPr>
              <a:t>If we increase the interval to 2 standard deviations we now capture 95.4% of the data for a gain of 8.8 points of confidence.</a:t>
            </a:r>
          </a:p>
        </p:txBody>
      </p:sp>
    </p:spTree>
    <p:extLst>
      <p:ext uri="{BB962C8B-B14F-4D97-AF65-F5344CB8AC3E}">
        <p14:creationId xmlns:p14="http://schemas.microsoft.com/office/powerpoint/2010/main" val="10926278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63</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2862322"/>
          </a:xfrm>
          <a:prstGeom prst="rect">
            <a:avLst/>
          </a:prstGeom>
          <a:noFill/>
        </p:spPr>
        <p:txBody>
          <a:bodyPr wrap="square" rtlCol="0">
            <a:spAutoFit/>
          </a:bodyPr>
          <a:lstStyle/>
          <a:p>
            <a:pPr algn="ctr"/>
            <a:r>
              <a:rPr lang="en-US" sz="2000" dirty="0">
                <a:solidFill>
                  <a:schemeClr val="accent6">
                    <a:lumMod val="75000"/>
                  </a:schemeClr>
                </a:solidFill>
              </a:rPr>
              <a:t>If we take another half-unit step to 2.5 standard deviations from the mean we now capture 98.8% of the data, but we gain only 3.4 points from the same increase in interval size, less than half the confidence gain as before.</a:t>
            </a:r>
          </a:p>
          <a:p>
            <a:pPr algn="ctr"/>
            <a:endParaRPr lang="en-US" sz="2000" dirty="0">
              <a:solidFill>
                <a:schemeClr val="accent6">
                  <a:lumMod val="75000"/>
                </a:schemeClr>
              </a:solidFill>
            </a:endParaRPr>
          </a:p>
          <a:p>
            <a:pPr algn="ctr"/>
            <a:r>
              <a:rPr lang="en-US" sz="2000" dirty="0">
                <a:solidFill>
                  <a:schemeClr val="accent6">
                    <a:lumMod val="75000"/>
                  </a:schemeClr>
                </a:solidFill>
              </a:rPr>
              <a:t>Increasing the interval from 2.5 to 3 standard deviations results in only 1 more point of confidence gained.</a:t>
            </a:r>
          </a:p>
        </p:txBody>
      </p:sp>
    </p:spTree>
    <p:extLst>
      <p:ext uri="{BB962C8B-B14F-4D97-AF65-F5344CB8AC3E}">
        <p14:creationId xmlns:p14="http://schemas.microsoft.com/office/powerpoint/2010/main" val="15979849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64</a:t>
            </a:fld>
            <a:endParaRPr lang="en-US" dirty="0"/>
          </a:p>
        </p:txBody>
      </p:sp>
      <p:pic>
        <p:nvPicPr>
          <p:cNvPr id="10" name="Picture 9" descr="http://www.regentsprep.org/Regents/math/algtrig/ATS2/normal67.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28" y="2667000"/>
            <a:ext cx="7088124" cy="372674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600200" y="5918916"/>
            <a:ext cx="4648200" cy="0"/>
          </a:xfrm>
          <a:prstGeom prst="line">
            <a:avLst/>
          </a:prstGeom>
          <a:ln w="47625">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340140" y="6781800"/>
            <a:ext cx="5219700" cy="1631216"/>
          </a:xfrm>
          <a:prstGeom prst="rect">
            <a:avLst/>
          </a:prstGeom>
          <a:noFill/>
        </p:spPr>
        <p:txBody>
          <a:bodyPr wrap="square" rtlCol="0">
            <a:spAutoFit/>
          </a:bodyPr>
          <a:lstStyle/>
          <a:p>
            <a:pPr algn="ctr"/>
            <a:r>
              <a:rPr lang="en-US" sz="2000" dirty="0">
                <a:solidFill>
                  <a:schemeClr val="accent6">
                    <a:lumMod val="75000"/>
                  </a:schemeClr>
                </a:solidFill>
              </a:rPr>
              <a:t>Each additional unit of confidence become more and more expensive as you approach 100%.</a:t>
            </a:r>
          </a:p>
          <a:p>
            <a:pPr algn="ctr"/>
            <a:endParaRPr lang="en-US" sz="2000" dirty="0">
              <a:solidFill>
                <a:schemeClr val="accent6">
                  <a:lumMod val="75000"/>
                </a:schemeClr>
              </a:solidFill>
            </a:endParaRPr>
          </a:p>
          <a:p>
            <a:pPr algn="ctr"/>
            <a:r>
              <a:rPr lang="en-US" sz="2000" dirty="0">
                <a:solidFill>
                  <a:schemeClr val="accent6">
                    <a:lumMod val="75000"/>
                  </a:schemeClr>
                </a:solidFill>
              </a:rPr>
              <a:t>What is the relationship between a “unit of confidence” and a confidence interval?</a:t>
            </a:r>
          </a:p>
        </p:txBody>
      </p:sp>
    </p:spTree>
    <p:extLst>
      <p:ext uri="{BB962C8B-B14F-4D97-AF65-F5344CB8AC3E}">
        <p14:creationId xmlns:p14="http://schemas.microsoft.com/office/powerpoint/2010/main" val="3996545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451" y="1238797"/>
            <a:ext cx="6995160" cy="1676400"/>
          </a:xfrm>
        </p:spPr>
        <p:txBody>
          <a:bodyPr>
            <a:normAutofit/>
          </a:bodyPr>
          <a:lstStyle/>
          <a:p>
            <a:r>
              <a:rPr lang="en-US" sz="3600" dirty="0"/>
              <a:t>What is the “cost” of gaining more confidence?</a:t>
            </a:r>
          </a:p>
        </p:txBody>
      </p:sp>
      <p:sp>
        <p:nvSpPr>
          <p:cNvPr id="3" name="Slide Number Placeholder 2"/>
          <p:cNvSpPr>
            <a:spLocks noGrp="1"/>
          </p:cNvSpPr>
          <p:nvPr>
            <p:ph type="sldNum" sz="quarter" idx="12"/>
          </p:nvPr>
        </p:nvSpPr>
        <p:spPr/>
        <p:txBody>
          <a:bodyPr/>
          <a:lstStyle/>
          <a:p>
            <a:fld id="{8A2A4A19-B384-42F8-8C0D-94C30AAB39F2}" type="slidenum">
              <a:rPr lang="en-US" smtClean="0"/>
              <a:t>65</a:t>
            </a:fld>
            <a:endParaRPr lang="en-US" dirty="0"/>
          </a:p>
        </p:txBody>
      </p:sp>
      <p:sp>
        <p:nvSpPr>
          <p:cNvPr id="14" name="Right Brace 13"/>
          <p:cNvSpPr/>
          <p:nvPr/>
        </p:nvSpPr>
        <p:spPr>
          <a:xfrm>
            <a:off x="5479596" y="71628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5486400" y="4419600"/>
            <a:ext cx="457200" cy="990600"/>
          </a:xfrm>
          <a:prstGeom prst="rightBrac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6117777" y="4680856"/>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+ 1.33 SDs</a:t>
            </a:r>
          </a:p>
        </p:txBody>
      </p:sp>
      <p:sp>
        <p:nvSpPr>
          <p:cNvPr id="18" name="TextBox 17"/>
          <p:cNvSpPr txBox="1"/>
          <p:nvPr/>
        </p:nvSpPr>
        <p:spPr>
          <a:xfrm>
            <a:off x="6130017" y="7458045"/>
            <a:ext cx="1459054" cy="400110"/>
          </a:xfrm>
          <a:prstGeom prst="rect">
            <a:avLst/>
          </a:prstGeom>
          <a:noFill/>
        </p:spPr>
        <p:txBody>
          <a:bodyPr wrap="none" rtlCol="0">
            <a:spAutoFit/>
          </a:bodyPr>
          <a:lstStyle/>
          <a:p>
            <a:r>
              <a:rPr lang="en-US" sz="2000" dirty="0">
                <a:solidFill>
                  <a:schemeClr val="accent6">
                    <a:lumMod val="75000"/>
                  </a:schemeClr>
                </a:solidFill>
                <a:latin typeface="Arial" panose="020B0604020202020204" pitchFamily="34" charset="0"/>
                <a:cs typeface="Arial" panose="020B0604020202020204" pitchFamily="34" charset="0"/>
              </a:rPr>
              <a:t>+ 0.16 SDs</a:t>
            </a:r>
          </a:p>
        </p:txBody>
      </p:sp>
      <p:pic>
        <p:nvPicPr>
          <p:cNvPr id="17" name="Picture 16"/>
          <p:cNvPicPr>
            <a:picLocks noChangeAspect="1"/>
          </p:cNvPicPr>
          <p:nvPr/>
        </p:nvPicPr>
        <p:blipFill>
          <a:blip r:embed="rId2"/>
          <a:stretch>
            <a:fillRect/>
          </a:stretch>
        </p:blipFill>
        <p:spPr>
          <a:xfrm>
            <a:off x="152400" y="3429000"/>
            <a:ext cx="5114925" cy="4905375"/>
          </a:xfrm>
          <a:prstGeom prst="rect">
            <a:avLst/>
          </a:prstGeom>
        </p:spPr>
      </p:pic>
      <p:sp>
        <p:nvSpPr>
          <p:cNvPr id="9" name="TextBox 8"/>
          <p:cNvSpPr txBox="1"/>
          <p:nvPr/>
        </p:nvSpPr>
        <p:spPr>
          <a:xfrm>
            <a:off x="1295400" y="8991600"/>
            <a:ext cx="4822377" cy="646331"/>
          </a:xfrm>
          <a:prstGeom prst="rect">
            <a:avLst/>
          </a:prstGeom>
          <a:noFill/>
        </p:spPr>
        <p:txBody>
          <a:bodyPr wrap="square" rtlCol="0">
            <a:spAutoFit/>
          </a:bodyPr>
          <a:lstStyle/>
          <a:p>
            <a:pPr algn="ctr"/>
            <a:r>
              <a:rPr lang="en-US" i="1" dirty="0">
                <a:solidFill>
                  <a:schemeClr val="accent6">
                    <a:lumMod val="75000"/>
                  </a:schemeClr>
                </a:solidFill>
              </a:rPr>
              <a:t>There is an increasing marginal cost of gaining confidence. The </a:t>
            </a:r>
          </a:p>
        </p:txBody>
      </p:sp>
    </p:spTree>
    <p:extLst>
      <p:ext uri="{BB962C8B-B14F-4D97-AF65-F5344CB8AC3E}">
        <p14:creationId xmlns:p14="http://schemas.microsoft.com/office/powerpoint/2010/main" val="2456360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66</a:t>
            </a:fld>
            <a:endParaRPr lang="en-US"/>
          </a:p>
        </p:txBody>
      </p:sp>
      <p:sp>
        <p:nvSpPr>
          <p:cNvPr id="3" name="Rectangle 2"/>
          <p:cNvSpPr/>
          <p:nvPr/>
        </p:nvSpPr>
        <p:spPr>
          <a:xfrm>
            <a:off x="228600" y="1676400"/>
            <a:ext cx="7353300" cy="4708981"/>
          </a:xfrm>
          <a:prstGeom prst="rect">
            <a:avLst/>
          </a:prstGeom>
        </p:spPr>
        <p:txBody>
          <a:bodyPr wrap="square">
            <a:spAutoFit/>
          </a:bodyPr>
          <a:lstStyle/>
          <a:p>
            <a:r>
              <a:rPr lang="en-US" sz="1200" dirty="0">
                <a:latin typeface="Courier New" panose="02070309020205020404" pitchFamily="49" charset="0"/>
                <a:cs typeface="Courier New" panose="02070309020205020404" pitchFamily="49" charset="0"/>
              </a:rPr>
              <a:t>x.85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( 0.075,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x.90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x.95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( 0.025,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x.999 &lt;- round( </a:t>
            </a:r>
            <a:r>
              <a:rPr lang="en-US" sz="1200" dirty="0" err="1">
                <a:latin typeface="Courier New" panose="02070309020205020404" pitchFamily="49" charset="0"/>
                <a:cs typeface="Courier New" panose="02070309020205020404" pitchFamily="49" charset="0"/>
              </a:rPr>
              <a:t>qnorm</a:t>
            </a:r>
            <a:r>
              <a:rPr lang="en-US" sz="1200" dirty="0">
                <a:latin typeface="Courier New" panose="02070309020205020404" pitchFamily="49" charset="0"/>
                <a:cs typeface="Courier New" panose="02070309020205020404" pitchFamily="49" charset="0"/>
              </a:rPr>
              <a:t>( 0.0005, mean = 0, </a:t>
            </a:r>
            <a:r>
              <a:rPr lang="en-US" sz="1200" dirty="0" err="1">
                <a:latin typeface="Courier New" panose="02070309020205020404" pitchFamily="49" charset="0"/>
                <a:cs typeface="Courier New" panose="02070309020205020404" pitchFamily="49" charset="0"/>
              </a:rPr>
              <a:t>sd</a:t>
            </a:r>
            <a:r>
              <a:rPr lang="en-US" sz="1200" dirty="0">
                <a:latin typeface="Courier New" panose="02070309020205020404" pitchFamily="49" charset="0"/>
                <a:cs typeface="Courier New" panose="02070309020205020404" pitchFamily="49" charset="0"/>
              </a:rPr>
              <a:t> = 1 ), 2 )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&lt;- c(x.80,x.85,x.90,x.95,x.999)</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par( mar=c(0,0,0,0)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plot.new</a:t>
            </a:r>
            <a:r>
              <a:rPr lang="en-US" sz="1200" dirty="0">
                <a:latin typeface="Courier New" panose="02070309020205020404" pitchFamily="49" charset="0"/>
                <a:cs typeface="Courier New" panose="02070309020205020404" pitchFamily="49" charset="0"/>
              </a:rPr>
              <a:t>()</a:t>
            </a:r>
          </a:p>
          <a:p>
            <a:r>
              <a:rPr lang="en-US" sz="1200" dirty="0" err="1">
                <a:latin typeface="Courier New" panose="02070309020205020404" pitchFamily="49" charset="0"/>
                <a:cs typeface="Courier New" panose="02070309020205020404" pitchFamily="49" charset="0"/>
              </a:rPr>
              <a:t>plot.window</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xlim</a:t>
            </a:r>
            <a:r>
              <a:rPr lang="en-US" sz="1200" dirty="0">
                <a:latin typeface="Courier New" panose="02070309020205020404" pitchFamily="49" charset="0"/>
                <a:cs typeface="Courier New" panose="02070309020205020404" pitchFamily="49" charset="0"/>
              </a:rPr>
              <a:t>=c(-3.5,3.5), </a:t>
            </a:r>
            <a:r>
              <a:rPr lang="en-US" sz="1200" dirty="0" err="1">
                <a:latin typeface="Courier New" panose="02070309020205020404" pitchFamily="49" charset="0"/>
                <a:cs typeface="Courier New" panose="02070309020205020404" pitchFamily="49" charset="0"/>
              </a:rPr>
              <a:t>ylim</a:t>
            </a:r>
            <a:r>
              <a:rPr lang="en-US" sz="1200" dirty="0">
                <a:latin typeface="Courier New" panose="02070309020205020404" pitchFamily="49" charset="0"/>
                <a:cs typeface="Courier New" panose="02070309020205020404" pitchFamily="49" charset="0"/>
              </a:rPr>
              <a:t>=c(1,6) )</a:t>
            </a:r>
          </a:p>
          <a:p>
            <a:endParaRPr lang="en-US" sz="1200" dirty="0">
              <a:latin typeface="Courier New" panose="02070309020205020404" pitchFamily="49" charset="0"/>
              <a:cs typeface="Courier New" panose="02070309020205020404" pitchFamily="49" charset="0"/>
            </a:endParaRPr>
          </a:p>
          <a:p>
            <a:r>
              <a:rPr lang="en-US" sz="1200" dirty="0" err="1">
                <a:latin typeface="Courier New" panose="02070309020205020404" pitchFamily="49" charset="0"/>
                <a:cs typeface="Courier New" panose="02070309020205020404" pitchFamily="49" charset="0"/>
              </a:rPr>
              <a:t>abline</a:t>
            </a:r>
            <a:r>
              <a:rPr lang="en-US" sz="1200" dirty="0">
                <a:latin typeface="Courier New" panose="02070309020205020404" pitchFamily="49" charset="0"/>
                <a:cs typeface="Courier New" panose="02070309020205020404" pitchFamily="49" charset="0"/>
              </a:rPr>
              <a:t>( v=</a:t>
            </a:r>
            <a:r>
              <a:rPr lang="en-US" sz="1200" dirty="0" err="1">
                <a:latin typeface="Courier New" panose="02070309020205020404" pitchFamily="49" charset="0"/>
                <a:cs typeface="Courier New" panose="02070309020205020404" pitchFamily="49" charset="0"/>
              </a:rPr>
              <a:t>seq</a:t>
            </a:r>
            <a:r>
              <a:rPr lang="en-US" sz="1200" dirty="0">
                <a:latin typeface="Courier New" panose="02070309020205020404" pitchFamily="49" charset="0"/>
                <a:cs typeface="Courier New" panose="02070309020205020404" pitchFamily="49" charset="0"/>
              </a:rPr>
              <a:t>(-3.5,3.5,by=0.25), </a:t>
            </a:r>
            <a:r>
              <a:rPr lang="en-US" sz="1200" dirty="0" err="1">
                <a:latin typeface="Courier New" panose="02070309020205020404" pitchFamily="49" charset="0"/>
                <a:cs typeface="Courier New" panose="02070309020205020404" pitchFamily="49" charset="0"/>
              </a:rPr>
              <a:t>lty</a:t>
            </a:r>
            <a:r>
              <a:rPr lang="en-US" sz="1200" dirty="0">
                <a:latin typeface="Courier New" panose="02070309020205020404" pitchFamily="49" charset="0"/>
                <a:cs typeface="Courier New" panose="02070309020205020404" pitchFamily="49" charset="0"/>
              </a:rPr>
              <a:t>=2, col="gray" )</a:t>
            </a:r>
          </a:p>
          <a:p>
            <a:r>
              <a:rPr lang="en-US" sz="1200" dirty="0">
                <a:latin typeface="Courier New" panose="02070309020205020404" pitchFamily="49" charset="0"/>
                <a:cs typeface="Courier New" panose="02070309020205020404" pitchFamily="49" charset="0"/>
              </a:rPr>
              <a:t>points( rep(0,5), 1:5, </a:t>
            </a:r>
            <a:r>
              <a:rPr lang="en-US" sz="1200" dirty="0" err="1">
                <a:latin typeface="Courier New" panose="02070309020205020404" pitchFamily="49" charset="0"/>
                <a:cs typeface="Courier New" panose="02070309020205020404" pitchFamily="49" charset="0"/>
              </a:rPr>
              <a:t>pch</a:t>
            </a:r>
            <a:r>
              <a:rPr lang="en-US" sz="1200" dirty="0">
                <a:latin typeface="Courier New" panose="02070309020205020404" pitchFamily="49" charset="0"/>
                <a:cs typeface="Courier New" panose="02070309020205020404" pitchFamily="49" charset="0"/>
              </a:rPr>
              <a:t>=19,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=2 )</a:t>
            </a:r>
          </a:p>
          <a:p>
            <a:r>
              <a:rPr lang="en-US" sz="1200" dirty="0">
                <a:latin typeface="Courier New" panose="02070309020205020404" pitchFamily="49" charset="0"/>
                <a:cs typeface="Courier New" panose="02070309020205020404" pitchFamily="49" charset="0"/>
              </a:rPr>
              <a:t>segments( x0=</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x1=abs(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y0=1:5,</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lwd</a:t>
            </a:r>
            <a:r>
              <a:rPr lang="en-US" sz="1200" dirty="0">
                <a:latin typeface="Courier New" panose="02070309020205020404" pitchFamily="49" charset="0"/>
                <a:cs typeface="Courier New" panose="02070309020205020404" pitchFamily="49" charset="0"/>
              </a:rPr>
              <a:t>=2 )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rep(0,5), 1:5, c("80% CI","85% CI","90% CI","95% CI","99.9% CI"),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text(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 1:5,</a:t>
            </a:r>
          </a:p>
          <a:p>
            <a:r>
              <a:rPr lang="en-US" sz="1200" dirty="0">
                <a:latin typeface="Courier New" panose="02070309020205020404" pitchFamily="49" charset="0"/>
                <a:cs typeface="Courier New" panose="02070309020205020404" pitchFamily="49" charset="0"/>
              </a:rPr>
              <a:t>      paste("t = ",abs( </a:t>
            </a:r>
            <a:r>
              <a:rPr lang="en-US" sz="1200" dirty="0" err="1">
                <a:latin typeface="Courier New" panose="02070309020205020404" pitchFamily="49" charset="0"/>
                <a:cs typeface="Courier New" panose="02070309020205020404" pitchFamily="49" charset="0"/>
              </a:rPr>
              <a:t>ci.lower</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sep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cex</a:t>
            </a:r>
            <a:r>
              <a:rPr lang="en-US" sz="1200" dirty="0">
                <a:latin typeface="Courier New" panose="02070309020205020404" pitchFamily="49" charset="0"/>
                <a:cs typeface="Courier New" panose="02070309020205020404" pitchFamily="49" charset="0"/>
              </a:rPr>
              <a:t>=1.2, </a:t>
            </a:r>
            <a:r>
              <a:rPr lang="en-US" sz="1200" dirty="0" err="1">
                <a:latin typeface="Courier New" panose="02070309020205020404" pitchFamily="49" charset="0"/>
                <a:cs typeface="Courier New" panose="02070309020205020404" pitchFamily="49" charset="0"/>
              </a:rPr>
              <a:t>pos</a:t>
            </a:r>
            <a:r>
              <a:rPr lang="en-US" sz="1200" dirty="0">
                <a:latin typeface="Courier New" panose="02070309020205020404" pitchFamily="49" charset="0"/>
                <a:cs typeface="Courier New" panose="02070309020205020404" pitchFamily="49" charset="0"/>
              </a:rPr>
              <a:t>=3 )</a:t>
            </a:r>
          </a:p>
        </p:txBody>
      </p:sp>
      <p:pic>
        <p:nvPicPr>
          <p:cNvPr id="4" name="Picture 3"/>
          <p:cNvPicPr>
            <a:picLocks noChangeAspect="1"/>
          </p:cNvPicPr>
          <p:nvPr/>
        </p:nvPicPr>
        <p:blipFill>
          <a:blip r:embed="rId2"/>
          <a:stretch>
            <a:fillRect/>
          </a:stretch>
        </p:blipFill>
        <p:spPr>
          <a:xfrm>
            <a:off x="2286000" y="6705600"/>
            <a:ext cx="2709863" cy="2598844"/>
          </a:xfrm>
          <a:prstGeom prst="rect">
            <a:avLst/>
          </a:prstGeom>
        </p:spPr>
      </p:pic>
    </p:spTree>
    <p:extLst>
      <p:ext uri="{BB962C8B-B14F-4D97-AF65-F5344CB8AC3E}">
        <p14:creationId xmlns:p14="http://schemas.microsoft.com/office/powerpoint/2010/main" val="51750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BE455-0132-D66A-DC57-CA2B0B6355F7}"/>
            </a:ext>
          </a:extLst>
        </p:cNvPr>
        <p:cNvGrpSpPr/>
        <p:nvPr/>
      </p:nvGrpSpPr>
      <p:grpSpPr>
        <a:xfrm>
          <a:off x="0" y="0"/>
          <a:ext cx="0" cy="0"/>
          <a:chOff x="0" y="0"/>
          <a:chExt cx="0" cy="0"/>
        </a:xfrm>
      </p:grpSpPr>
      <p:sp>
        <p:nvSpPr>
          <p:cNvPr id="17" name="Slide Number Placeholder 16">
            <a:extLst>
              <a:ext uri="{FF2B5EF4-FFF2-40B4-BE49-F238E27FC236}">
                <a16:creationId xmlns:a16="http://schemas.microsoft.com/office/drawing/2014/main" id="{5CDCE0C2-2ED3-84AC-F5ED-D1CAF7AFEDF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8A2A4A19-B384-42F8-8C0D-94C30AAB39F2}" type="slidenum">
              <a:rPr kumimoji="0" lang="en-US" sz="1400" b="1" i="0" u="none" strike="noStrike" kern="1200" cap="none" spc="0" normalizeH="0" baseline="0" noProof="0" smtClean="0">
                <a:ln>
                  <a:noFill/>
                </a:ln>
                <a:solidFill>
                  <a:prstClr val="white"/>
                </a:solidFill>
                <a:effectLst/>
                <a:uLnTx/>
                <a:uFillTx/>
                <a:latin typeface="Arial Black" panose="020B0A04020102020204"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a:ln>
                <a:noFill/>
              </a:ln>
              <a:solidFill>
                <a:prstClr val="white"/>
              </a:solidFill>
              <a:effectLst/>
              <a:uLnTx/>
              <a:uFillTx/>
              <a:latin typeface="Arial Black" panose="020B0A04020102020204" pitchFamily="34" charset="0"/>
              <a:ea typeface="+mn-ea"/>
              <a:cs typeface="+mn-cs"/>
            </a:endParaRPr>
          </a:p>
        </p:txBody>
      </p:sp>
      <p:sp>
        <p:nvSpPr>
          <p:cNvPr id="27" name="Rectangle 26">
            <a:extLst>
              <a:ext uri="{FF2B5EF4-FFF2-40B4-BE49-F238E27FC236}">
                <a16:creationId xmlns:a16="http://schemas.microsoft.com/office/drawing/2014/main" id="{157B6DF3-2225-0F92-5733-9E8F1CD42140}"/>
              </a:ext>
            </a:extLst>
          </p:cNvPr>
          <p:cNvSpPr/>
          <p:nvPr/>
        </p:nvSpPr>
        <p:spPr>
          <a:xfrm>
            <a:off x="531516" y="1715693"/>
            <a:ext cx="6781800" cy="120032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Which bet would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F79646">
                    <a:lumMod val="75000"/>
                  </a:srgbClr>
                </a:solidFill>
                <a:effectLst/>
                <a:uLnTx/>
                <a:uFillTx/>
                <a:latin typeface="Stencil" panose="040409050D0802020404" pitchFamily="82" charset="0"/>
                <a:ea typeface="+mn-ea"/>
                <a:cs typeface="+mn-cs"/>
              </a:rPr>
              <a:t>you prefer?</a:t>
            </a:r>
          </a:p>
        </p:txBody>
      </p:sp>
      <p:sp>
        <p:nvSpPr>
          <p:cNvPr id="23" name="Rectangle 22">
            <a:extLst>
              <a:ext uri="{FF2B5EF4-FFF2-40B4-BE49-F238E27FC236}">
                <a16:creationId xmlns:a16="http://schemas.microsoft.com/office/drawing/2014/main" id="{81D64848-B5B6-295C-1C8F-17AFC14515B6}"/>
              </a:ext>
            </a:extLst>
          </p:cNvPr>
          <p:cNvSpPr/>
          <p:nvPr/>
        </p:nvSpPr>
        <p:spPr>
          <a:xfrm>
            <a:off x="685800" y="3381810"/>
            <a:ext cx="6477000"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lumMod val="50000"/>
                    <a:lumOff val="50000"/>
                  </a:prstClr>
                </a:solidFill>
                <a:effectLst/>
                <a:uLnTx/>
                <a:uFillTx/>
                <a:latin typeface="Stencil" panose="040409050D0802020404" pitchFamily="82" charset="0"/>
                <a:ea typeface="+mn-ea"/>
                <a:cs typeface="+mn-cs"/>
              </a:rPr>
              <a:t>Bet #1</a:t>
            </a:r>
          </a:p>
        </p:txBody>
      </p:sp>
      <p:cxnSp>
        <p:nvCxnSpPr>
          <p:cNvPr id="8" name="Straight Connector 7">
            <a:extLst>
              <a:ext uri="{FF2B5EF4-FFF2-40B4-BE49-F238E27FC236}">
                <a16:creationId xmlns:a16="http://schemas.microsoft.com/office/drawing/2014/main" id="{420C6DDC-77CE-17F8-9B6A-98AEA0779AA1}"/>
              </a:ext>
            </a:extLst>
          </p:cNvPr>
          <p:cNvCxnSpPr/>
          <p:nvPr/>
        </p:nvCxnSpPr>
        <p:spPr>
          <a:xfrm>
            <a:off x="2920568" y="5175742"/>
            <a:ext cx="1489710" cy="0"/>
          </a:xfrm>
          <a:prstGeom prst="line">
            <a:avLst/>
          </a:prstGeom>
          <a:ln w="25400">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F866339-456C-1C5A-336D-43B832D4BF5C}"/>
              </a:ext>
            </a:extLst>
          </p:cNvPr>
          <p:cNvSpPr/>
          <p:nvPr/>
        </p:nvSpPr>
        <p:spPr>
          <a:xfrm>
            <a:off x="3826585" y="5095571"/>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TextBox 10">
            <a:extLst>
              <a:ext uri="{FF2B5EF4-FFF2-40B4-BE49-F238E27FC236}">
                <a16:creationId xmlns:a16="http://schemas.microsoft.com/office/drawing/2014/main" id="{5066CD2B-A84A-3EA4-E63E-0CC3DF9EB14C}"/>
              </a:ext>
            </a:extLst>
          </p:cNvPr>
          <p:cNvSpPr txBox="1"/>
          <p:nvPr/>
        </p:nvSpPr>
        <p:spPr>
          <a:xfrm>
            <a:off x="1694347" y="4991076"/>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$1,100</a:t>
            </a:r>
          </a:p>
        </p:txBody>
      </p:sp>
      <p:sp>
        <p:nvSpPr>
          <p:cNvPr id="12" name="TextBox 11">
            <a:extLst>
              <a:ext uri="{FF2B5EF4-FFF2-40B4-BE49-F238E27FC236}">
                <a16:creationId xmlns:a16="http://schemas.microsoft.com/office/drawing/2014/main" id="{6BAA2FB5-8A58-1831-9A9F-3793A3921C11}"/>
              </a:ext>
            </a:extLst>
          </p:cNvPr>
          <p:cNvSpPr txBox="1"/>
          <p:nvPr/>
        </p:nvSpPr>
        <p:spPr>
          <a:xfrm>
            <a:off x="4445558" y="4991076"/>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$1,500</a:t>
            </a:r>
          </a:p>
        </p:txBody>
      </p:sp>
      <p:sp>
        <p:nvSpPr>
          <p:cNvPr id="3" name="TextBox 2">
            <a:extLst>
              <a:ext uri="{FF2B5EF4-FFF2-40B4-BE49-F238E27FC236}">
                <a16:creationId xmlns:a16="http://schemas.microsoft.com/office/drawing/2014/main" id="{46518218-7F36-A06F-E6A7-7AD6A9F402C6}"/>
              </a:ext>
            </a:extLst>
          </p:cNvPr>
          <p:cNvSpPr txBox="1"/>
          <p:nvPr/>
        </p:nvSpPr>
        <p:spPr>
          <a:xfrm>
            <a:off x="3367557" y="3930873"/>
            <a:ext cx="1042721" cy="646331"/>
          </a:xfrm>
          <a:prstGeom prst="rect">
            <a:avLst/>
          </a:prstGeom>
          <a:noFill/>
        </p:spPr>
        <p:txBody>
          <a:bodyPr wrap="none" rtlCol="0">
            <a:spAutoFit/>
          </a:bodyPr>
          <a:lstStyle/>
          <a:p>
            <a:pPr algn="ctr"/>
            <a:r>
              <a:rPr lang="en-US" dirty="0">
                <a:solidFill>
                  <a:srgbClr val="E46C0A"/>
                </a:solidFill>
              </a:rPr>
              <a:t>expected</a:t>
            </a:r>
            <a:br>
              <a:rPr lang="en-US" dirty="0">
                <a:solidFill>
                  <a:srgbClr val="E46C0A"/>
                </a:solidFill>
              </a:rPr>
            </a:br>
            <a:r>
              <a:rPr lang="en-US" dirty="0">
                <a:solidFill>
                  <a:srgbClr val="E46C0A"/>
                </a:solidFill>
              </a:rPr>
              <a:t>value</a:t>
            </a:r>
          </a:p>
        </p:txBody>
      </p:sp>
      <p:cxnSp>
        <p:nvCxnSpPr>
          <p:cNvPr id="4" name="Straight Arrow Connector 3">
            <a:extLst>
              <a:ext uri="{FF2B5EF4-FFF2-40B4-BE49-F238E27FC236}">
                <a16:creationId xmlns:a16="http://schemas.microsoft.com/office/drawing/2014/main" id="{1B72C32F-2EAF-ECFC-5BF1-03C98401C248}"/>
              </a:ext>
            </a:extLst>
          </p:cNvPr>
          <p:cNvCxnSpPr>
            <a:cxnSpLocks/>
          </p:cNvCxnSpPr>
          <p:nvPr/>
        </p:nvCxnSpPr>
        <p:spPr>
          <a:xfrm>
            <a:off x="3893262" y="4584833"/>
            <a:ext cx="0" cy="335018"/>
          </a:xfrm>
          <a:prstGeom prst="straightConnector1">
            <a:avLst/>
          </a:prstGeom>
          <a:ln w="34925">
            <a:solidFill>
              <a:srgbClr val="E46C0A"/>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ED67BF3-70C5-F332-56C9-66DE2DBF1E6E}"/>
              </a:ext>
            </a:extLst>
          </p:cNvPr>
          <p:cNvSpPr txBox="1"/>
          <p:nvPr/>
        </p:nvSpPr>
        <p:spPr>
          <a:xfrm>
            <a:off x="3181237" y="5324411"/>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cxnSp>
        <p:nvCxnSpPr>
          <p:cNvPr id="26" name="Straight Connector 25">
            <a:extLst>
              <a:ext uri="{FF2B5EF4-FFF2-40B4-BE49-F238E27FC236}">
                <a16:creationId xmlns:a16="http://schemas.microsoft.com/office/drawing/2014/main" id="{E92A5E84-395A-43AC-F921-096CBFE5A1BD}"/>
              </a:ext>
            </a:extLst>
          </p:cNvPr>
          <p:cNvCxnSpPr>
            <a:cxnSpLocks/>
          </p:cNvCxnSpPr>
          <p:nvPr/>
        </p:nvCxnSpPr>
        <p:spPr>
          <a:xfrm>
            <a:off x="2926010" y="5025390"/>
            <a:ext cx="0" cy="33501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64B70C-8425-200D-CEEA-74E2FABEA770}"/>
              </a:ext>
            </a:extLst>
          </p:cNvPr>
          <p:cNvCxnSpPr>
            <a:cxnSpLocks/>
          </p:cNvCxnSpPr>
          <p:nvPr/>
        </p:nvCxnSpPr>
        <p:spPr>
          <a:xfrm>
            <a:off x="4389216" y="5025390"/>
            <a:ext cx="0" cy="33501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17A4BA4-304E-2365-EB45-A85E7CDF9229}"/>
              </a:ext>
            </a:extLst>
          </p:cNvPr>
          <p:cNvSpPr txBox="1"/>
          <p:nvPr/>
        </p:nvSpPr>
        <p:spPr>
          <a:xfrm>
            <a:off x="1502485" y="6400800"/>
            <a:ext cx="4648200" cy="3231654"/>
          </a:xfrm>
          <a:prstGeom prst="rect">
            <a:avLst/>
          </a:prstGeom>
          <a:noFill/>
        </p:spPr>
        <p:txBody>
          <a:bodyPr wrap="square" rtlCol="0">
            <a:spAutoFit/>
          </a:bodyPr>
          <a:lstStyle/>
          <a:p>
            <a:pPr algn="ctr"/>
            <a:r>
              <a:rPr kumimoji="0" lang="en-US" sz="1200" b="0" i="0" u="none" strike="noStrike" kern="1200" cap="all"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 bet as metaphor for regression results:</a:t>
            </a:r>
          </a:p>
          <a:p>
            <a:pPr algn="ctr"/>
            <a:endPar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In regression terms, the coefficient in the model is like the expected value. It is our best guess of the most likely outcome given all information that we have available. </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The standard error allows us to build a confidence interval around that guess, which provides a range of plausible outcomes. </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These values allow us to do scenario planning by thinking about the coefficient as the most likely outcome while also considering the full range of possible outcomes. </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Note that the range of outcomes corresponds with our selected model tolerance, a 95% confidence range, 99% confidence range, etc. </a:t>
            </a:r>
            <a:endPar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652802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E894A6-8837-D07E-89C5-287D19138B13}"/>
              </a:ext>
            </a:extLst>
          </p:cNvPr>
          <p:cNvSpPr>
            <a:spLocks noGrp="1"/>
          </p:cNvSpPr>
          <p:nvPr>
            <p:ph type="sldNum" sz="quarter" idx="12"/>
          </p:nvPr>
        </p:nvSpPr>
        <p:spPr/>
        <p:txBody>
          <a:bodyPr/>
          <a:lstStyle/>
          <a:p>
            <a:fld id="{8A2A4A19-B384-42F8-8C0D-94C30AAB39F2}" type="slidenum">
              <a:rPr lang="en-US" smtClean="0"/>
              <a:pPr/>
              <a:t>8</a:t>
            </a:fld>
            <a:endParaRPr lang="en-US"/>
          </a:p>
        </p:txBody>
      </p:sp>
      <p:pic>
        <p:nvPicPr>
          <p:cNvPr id="17" name="Picture 16">
            <a:extLst>
              <a:ext uri="{FF2B5EF4-FFF2-40B4-BE49-F238E27FC236}">
                <a16:creationId xmlns:a16="http://schemas.microsoft.com/office/drawing/2014/main" id="{D4BB83B0-BA2A-A358-10C7-F863B904C5E6}"/>
              </a:ext>
            </a:extLst>
          </p:cNvPr>
          <p:cNvPicPr>
            <a:picLocks noChangeAspect="1"/>
          </p:cNvPicPr>
          <p:nvPr/>
        </p:nvPicPr>
        <p:blipFill>
          <a:blip r:embed="rId2"/>
          <a:stretch>
            <a:fillRect/>
          </a:stretch>
        </p:blipFill>
        <p:spPr>
          <a:xfrm>
            <a:off x="700560" y="5486400"/>
            <a:ext cx="3528140" cy="2743200"/>
          </a:xfrm>
          <a:prstGeom prst="rect">
            <a:avLst/>
          </a:prstGeom>
        </p:spPr>
      </p:pic>
      <p:pic>
        <p:nvPicPr>
          <p:cNvPr id="19" name="Picture 18">
            <a:extLst>
              <a:ext uri="{FF2B5EF4-FFF2-40B4-BE49-F238E27FC236}">
                <a16:creationId xmlns:a16="http://schemas.microsoft.com/office/drawing/2014/main" id="{C78F8DA4-55C9-D58C-EB20-26E4FB748E84}"/>
              </a:ext>
            </a:extLst>
          </p:cNvPr>
          <p:cNvPicPr>
            <a:picLocks noChangeAspect="1"/>
          </p:cNvPicPr>
          <p:nvPr/>
        </p:nvPicPr>
        <p:blipFill>
          <a:blip r:embed="rId3"/>
          <a:stretch>
            <a:fillRect/>
          </a:stretch>
        </p:blipFill>
        <p:spPr>
          <a:xfrm>
            <a:off x="557020" y="1447800"/>
            <a:ext cx="3528138" cy="2743200"/>
          </a:xfrm>
          <a:prstGeom prst="rect">
            <a:avLst/>
          </a:prstGeom>
        </p:spPr>
      </p:pic>
      <p:grpSp>
        <p:nvGrpSpPr>
          <p:cNvPr id="21" name="Group 20">
            <a:extLst>
              <a:ext uri="{FF2B5EF4-FFF2-40B4-BE49-F238E27FC236}">
                <a16:creationId xmlns:a16="http://schemas.microsoft.com/office/drawing/2014/main" id="{A9AE8EBB-AC47-A11D-DF50-583986F3E490}"/>
              </a:ext>
            </a:extLst>
          </p:cNvPr>
          <p:cNvGrpSpPr/>
          <p:nvPr/>
        </p:nvGrpSpPr>
        <p:grpSpPr>
          <a:xfrm>
            <a:off x="450412" y="4277596"/>
            <a:ext cx="3894211" cy="369332"/>
            <a:chOff x="1750686" y="7259372"/>
            <a:chExt cx="3894211" cy="369332"/>
          </a:xfrm>
        </p:grpSpPr>
        <p:cxnSp>
          <p:nvCxnSpPr>
            <p:cNvPr id="22" name="Straight Connector 21">
              <a:extLst>
                <a:ext uri="{FF2B5EF4-FFF2-40B4-BE49-F238E27FC236}">
                  <a16:creationId xmlns:a16="http://schemas.microsoft.com/office/drawing/2014/main" id="{8DEC44CA-23C9-35F5-F824-52E09403E439}"/>
                </a:ext>
              </a:extLst>
            </p:cNvPr>
            <p:cNvCxnSpPr/>
            <p:nvPr/>
          </p:nvCxnSpPr>
          <p:spPr>
            <a:xfrm>
              <a:off x="2976907" y="7444038"/>
              <a:ext cx="1489710" cy="0"/>
            </a:xfrm>
            <a:prstGeom prst="line">
              <a:avLst/>
            </a:prstGeom>
            <a:ln w="25400">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180EAA-3B55-6998-AC70-34FB2D9FD146}"/>
                </a:ext>
              </a:extLst>
            </p:cNvPr>
            <p:cNvSpPr txBox="1"/>
            <p:nvPr/>
          </p:nvSpPr>
          <p:spPr>
            <a:xfrm>
              <a:off x="1750686"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$1,100</a:t>
              </a:r>
            </a:p>
          </p:txBody>
        </p:sp>
        <p:sp>
          <p:nvSpPr>
            <p:cNvPr id="25" name="TextBox 24">
              <a:extLst>
                <a:ext uri="{FF2B5EF4-FFF2-40B4-BE49-F238E27FC236}">
                  <a16:creationId xmlns:a16="http://schemas.microsoft.com/office/drawing/2014/main" id="{17849347-9A30-9165-6AA2-A51B9474DE70}"/>
                </a:ext>
              </a:extLst>
            </p:cNvPr>
            <p:cNvSpPr txBox="1"/>
            <p:nvPr/>
          </p:nvSpPr>
          <p:spPr>
            <a:xfrm>
              <a:off x="4501897"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$1,500</a:t>
              </a:r>
            </a:p>
          </p:txBody>
        </p:sp>
        <p:cxnSp>
          <p:nvCxnSpPr>
            <p:cNvPr id="28" name="Straight Connector 27">
              <a:extLst>
                <a:ext uri="{FF2B5EF4-FFF2-40B4-BE49-F238E27FC236}">
                  <a16:creationId xmlns:a16="http://schemas.microsoft.com/office/drawing/2014/main" id="{446E62F3-6A82-B32F-2BA8-FA6BA4E6EB6C}"/>
                </a:ext>
              </a:extLst>
            </p:cNvPr>
            <p:cNvCxnSpPr>
              <a:cxnSpLocks/>
            </p:cNvCxnSpPr>
            <p:nvPr/>
          </p:nvCxnSpPr>
          <p:spPr>
            <a:xfrm>
              <a:off x="2982349" y="7293686"/>
              <a:ext cx="0" cy="33501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FFB1FD-A5DF-88D3-BEF9-FB5DBB0FD4B9}"/>
                </a:ext>
              </a:extLst>
            </p:cNvPr>
            <p:cNvCxnSpPr>
              <a:cxnSpLocks/>
            </p:cNvCxnSpPr>
            <p:nvPr/>
          </p:nvCxnSpPr>
          <p:spPr>
            <a:xfrm>
              <a:off x="4445555" y="7293686"/>
              <a:ext cx="0" cy="33501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5328D0F-7974-E004-453A-44F34C02B5D1}"/>
              </a:ext>
            </a:extLst>
          </p:cNvPr>
          <p:cNvGrpSpPr/>
          <p:nvPr/>
        </p:nvGrpSpPr>
        <p:grpSpPr>
          <a:xfrm>
            <a:off x="597926" y="8244971"/>
            <a:ext cx="3894211" cy="1120583"/>
            <a:chOff x="1750686" y="6853129"/>
            <a:chExt cx="3894211" cy="1120583"/>
          </a:xfrm>
        </p:grpSpPr>
        <p:cxnSp>
          <p:nvCxnSpPr>
            <p:cNvPr id="31" name="Straight Connector 30">
              <a:extLst>
                <a:ext uri="{FF2B5EF4-FFF2-40B4-BE49-F238E27FC236}">
                  <a16:creationId xmlns:a16="http://schemas.microsoft.com/office/drawing/2014/main" id="{5B076186-CC94-0CC6-D0C0-1C18DE3C9674}"/>
                </a:ext>
              </a:extLst>
            </p:cNvPr>
            <p:cNvCxnSpPr/>
            <p:nvPr/>
          </p:nvCxnSpPr>
          <p:spPr>
            <a:xfrm>
              <a:off x="2976907" y="7444038"/>
              <a:ext cx="1489710" cy="0"/>
            </a:xfrm>
            <a:prstGeom prst="line">
              <a:avLst/>
            </a:prstGeom>
            <a:ln w="25400">
              <a:solidFill>
                <a:schemeClr val="tx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F2299B7-EB88-82C2-F31C-76C4F4493D12}"/>
                </a:ext>
              </a:extLst>
            </p:cNvPr>
            <p:cNvSpPr/>
            <p:nvPr/>
          </p:nvSpPr>
          <p:spPr>
            <a:xfrm>
              <a:off x="3685302" y="7363867"/>
              <a:ext cx="155676" cy="160342"/>
            </a:xfrm>
            <a:prstGeom prst="ellipse">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3" name="TextBox 32">
              <a:extLst>
                <a:ext uri="{FF2B5EF4-FFF2-40B4-BE49-F238E27FC236}">
                  <a16:creationId xmlns:a16="http://schemas.microsoft.com/office/drawing/2014/main" id="{B6F9CDB1-5F9E-F7DD-8E9D-EF21E508A4CE}"/>
                </a:ext>
              </a:extLst>
            </p:cNvPr>
            <p:cNvSpPr txBox="1"/>
            <p:nvPr/>
          </p:nvSpPr>
          <p:spPr>
            <a:xfrm>
              <a:off x="1750686"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$1,340</a:t>
              </a:r>
            </a:p>
          </p:txBody>
        </p:sp>
        <p:sp>
          <p:nvSpPr>
            <p:cNvPr id="34" name="TextBox 33">
              <a:extLst>
                <a:ext uri="{FF2B5EF4-FFF2-40B4-BE49-F238E27FC236}">
                  <a16:creationId xmlns:a16="http://schemas.microsoft.com/office/drawing/2014/main" id="{C976AA77-8EA9-BFC0-5B23-79511BFB2491}"/>
                </a:ext>
              </a:extLst>
            </p:cNvPr>
            <p:cNvSpPr txBox="1"/>
            <p:nvPr/>
          </p:nvSpPr>
          <p:spPr>
            <a:xfrm>
              <a:off x="4501897" y="7259372"/>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Arial" panose="020B0604020202020204" pitchFamily="34" charset="0"/>
                  <a:ea typeface="+mn-ea"/>
                  <a:cs typeface="Arial" panose="020B0604020202020204" pitchFamily="34" charset="0"/>
                </a:rPr>
                <a:t>$1,456</a:t>
              </a:r>
            </a:p>
          </p:txBody>
        </p:sp>
        <p:cxnSp>
          <p:nvCxnSpPr>
            <p:cNvPr id="35" name="Straight Arrow Connector 34">
              <a:extLst>
                <a:ext uri="{FF2B5EF4-FFF2-40B4-BE49-F238E27FC236}">
                  <a16:creationId xmlns:a16="http://schemas.microsoft.com/office/drawing/2014/main" id="{DF30CE7E-D33E-FC7E-1E14-5B1157563C87}"/>
                </a:ext>
              </a:extLst>
            </p:cNvPr>
            <p:cNvCxnSpPr>
              <a:cxnSpLocks/>
            </p:cNvCxnSpPr>
            <p:nvPr/>
          </p:nvCxnSpPr>
          <p:spPr>
            <a:xfrm>
              <a:off x="3764778" y="6853129"/>
              <a:ext cx="0" cy="335018"/>
            </a:xfrm>
            <a:prstGeom prst="straightConnector1">
              <a:avLst/>
            </a:prstGeom>
            <a:ln w="34925">
              <a:solidFill>
                <a:srgbClr val="E46C0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8AC5063-43C8-F0E1-D784-409A8559C740}"/>
                </a:ext>
              </a:extLst>
            </p:cNvPr>
            <p:cNvSpPr txBox="1"/>
            <p:nvPr/>
          </p:nvSpPr>
          <p:spPr>
            <a:xfrm>
              <a:off x="3150262" y="7604380"/>
              <a:ext cx="114300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1" i="0" u="none" strike="noStrike" kern="1200" cap="none" spc="0" normalizeH="0" baseline="0" noProof="0" dirty="0">
                  <a:ln>
                    <a:noFill/>
                  </a:ln>
                  <a:solidFill>
                    <a:srgbClr val="E46C0A"/>
                  </a:solidFill>
                  <a:effectLst/>
                  <a:uLnTx/>
                  <a:uFillTx/>
                  <a:latin typeface="Arial" panose="020B0604020202020204" pitchFamily="34" charset="0"/>
                  <a:ea typeface="+mn-ea"/>
                  <a:cs typeface="Arial" panose="020B0604020202020204" pitchFamily="34" charset="0"/>
                </a:rPr>
                <a:t>$1,400</a:t>
              </a:r>
            </a:p>
          </p:txBody>
        </p:sp>
        <p:cxnSp>
          <p:nvCxnSpPr>
            <p:cNvPr id="37" name="Straight Connector 36">
              <a:extLst>
                <a:ext uri="{FF2B5EF4-FFF2-40B4-BE49-F238E27FC236}">
                  <a16:creationId xmlns:a16="http://schemas.microsoft.com/office/drawing/2014/main" id="{1756374A-D54A-0948-2BEC-8A1E6C722254}"/>
                </a:ext>
              </a:extLst>
            </p:cNvPr>
            <p:cNvCxnSpPr>
              <a:cxnSpLocks/>
            </p:cNvCxnSpPr>
            <p:nvPr/>
          </p:nvCxnSpPr>
          <p:spPr>
            <a:xfrm>
              <a:off x="2982349" y="7293686"/>
              <a:ext cx="0" cy="33501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8711873-4FCE-5BC8-2F6E-B386E0DFBDF8}"/>
                </a:ext>
              </a:extLst>
            </p:cNvPr>
            <p:cNvCxnSpPr>
              <a:cxnSpLocks/>
            </p:cNvCxnSpPr>
            <p:nvPr/>
          </p:nvCxnSpPr>
          <p:spPr>
            <a:xfrm>
              <a:off x="4455180" y="7293686"/>
              <a:ext cx="0" cy="335018"/>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10AD064B-1D8B-ED50-4D55-AEF37C1093E5}"/>
              </a:ext>
            </a:extLst>
          </p:cNvPr>
          <p:cNvSpPr txBox="1"/>
          <p:nvPr/>
        </p:nvSpPr>
        <p:spPr>
          <a:xfrm>
            <a:off x="4774554" y="1172244"/>
            <a:ext cx="2635643" cy="8402300"/>
          </a:xfrm>
          <a:prstGeom prst="rect">
            <a:avLst/>
          </a:prstGeom>
          <a:noFill/>
        </p:spPr>
        <p:txBody>
          <a:bodyPr wrap="square" rtlCol="0">
            <a:spAutoFit/>
          </a:bodyPr>
          <a:lstStyle/>
          <a:p>
            <a:pPr algn="ctr"/>
            <a:r>
              <a:rPr kumimoji="0" lang="en-US" sz="1200" b="0" i="0" u="none" strike="noStrike" kern="1200" cap="all"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 note on the expected value metaphor of a bet:</a:t>
            </a:r>
          </a:p>
          <a:p>
            <a:pPr algn="ctr"/>
            <a:endPar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endParaRP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If you a making a single bet with only two possible outcomes, then the distribution is bimodal and it’s impossible to achieve the exact expected value. The range out outcomes give you best case and worst case. The expected value is theoretical.</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The idea of an expected value is easier to understand in a game that can be played many times. The outcome is then the average </a:t>
            </a:r>
            <a:r>
              <a:rPr lang="en-US" sz="1200" dirty="0">
                <a:solidFill>
                  <a:schemeClr val="tx1">
                    <a:lumMod val="50000"/>
                    <a:lumOff val="50000"/>
                  </a:schemeClr>
                </a:solidFill>
                <a:latin typeface="Arial" panose="020B0604020202020204" pitchFamily="34" charset="0"/>
                <a:cs typeface="Arial" panose="020B0604020202020204" pitchFamily="34" charset="0"/>
              </a:rPr>
              <a:t>payoff </a:t>
            </a:r>
            <a:r>
              <a:rPr kumimoji="0" lang="en-US" sz="1200" b="0" i="0" u="none" strike="noStrike" kern="1200" cap="none" spc="0" normalizeH="0" noProof="0" dirty="0">
                <a:ln>
                  <a:noFill/>
                </a:ln>
                <a:solidFill>
                  <a:schemeClr val="tx1">
                    <a:lumMod val="50000"/>
                    <a:lumOff val="50000"/>
                  </a:schemeClr>
                </a:solidFill>
                <a:effectLst/>
                <a:uLnTx/>
                <a:uFillTx/>
                <a:latin typeface="Arial" panose="020B0604020202020204" pitchFamily="34" charset="0"/>
                <a:ea typeface="+mn-ea"/>
                <a:cs typeface="Arial" panose="020B0604020202020204" pitchFamily="34" charset="0"/>
              </a:rPr>
              <a:t>across all plays.</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As you increase the number of plays you move toward the central limit theorem with the expected value becoming the most likely outcome. </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lang="en-US" sz="1200" dirty="0">
                <a:solidFill>
                  <a:schemeClr val="tx1">
                    <a:lumMod val="50000"/>
                    <a:lumOff val="50000"/>
                  </a:schemeClr>
                </a:solidFill>
                <a:latin typeface="Arial" panose="020B0604020202020204" pitchFamily="34" charset="0"/>
                <a:cs typeface="Arial" panose="020B0604020202020204" pitchFamily="34" charset="0"/>
              </a:rPr>
              <a:t>As you increase your rounds of play the range of </a:t>
            </a:r>
            <a:r>
              <a:rPr lang="en-US" sz="1200" b="1" i="1" dirty="0">
                <a:solidFill>
                  <a:schemeClr val="tx1">
                    <a:lumMod val="50000"/>
                    <a:lumOff val="50000"/>
                  </a:schemeClr>
                </a:solidFill>
                <a:latin typeface="Arial" panose="020B0604020202020204" pitchFamily="34" charset="0"/>
                <a:cs typeface="Arial" panose="020B0604020202020204" pitchFamily="34" charset="0"/>
              </a:rPr>
              <a:t>likely</a:t>
            </a:r>
            <a:r>
              <a:rPr lang="en-US" sz="1200" i="1" dirty="0">
                <a:solidFill>
                  <a:schemeClr val="tx1">
                    <a:lumMod val="50000"/>
                    <a:lumOff val="50000"/>
                  </a:schemeClr>
                </a:solidFill>
                <a:latin typeface="Arial" panose="020B0604020202020204" pitchFamily="34" charset="0"/>
                <a:cs typeface="Arial" panose="020B0604020202020204" pitchFamily="34" charset="0"/>
              </a:rPr>
              <a:t> </a:t>
            </a:r>
            <a:r>
              <a:rPr lang="en-US" sz="1200" dirty="0">
                <a:solidFill>
                  <a:schemeClr val="tx1">
                    <a:lumMod val="50000"/>
                    <a:lumOff val="50000"/>
                  </a:schemeClr>
                </a:solidFill>
                <a:latin typeface="Arial" panose="020B0604020202020204" pitchFamily="34" charset="0"/>
                <a:cs typeface="Arial" panose="020B0604020202020204" pitchFamily="34" charset="0"/>
              </a:rPr>
              <a:t>outcomes also narrows. Theoretically you can still win $1,100, but you would have to roll that outcome 100 times in a row, which has the following probability: </a:t>
            </a:r>
            <a:br>
              <a:rPr lang="en-US" sz="1200" dirty="0">
                <a:solidFill>
                  <a:schemeClr val="tx1">
                    <a:lumMod val="50000"/>
                    <a:lumOff val="50000"/>
                  </a:schemeClr>
                </a:solidFill>
                <a:latin typeface="Arial" panose="020B0604020202020204" pitchFamily="34" charset="0"/>
                <a:cs typeface="Arial" panose="020B0604020202020204" pitchFamily="34" charset="0"/>
              </a:rPr>
            </a:br>
            <a:br>
              <a:rPr lang="en-US" sz="1200" dirty="0">
                <a:solidFill>
                  <a:schemeClr val="tx1">
                    <a:lumMod val="50000"/>
                    <a:lumOff val="50000"/>
                  </a:schemeClr>
                </a:solidFill>
                <a:latin typeface="Arial" panose="020B0604020202020204" pitchFamily="34" charset="0"/>
                <a:cs typeface="Arial" panose="020B0604020202020204" pitchFamily="34" charset="0"/>
              </a:rPr>
            </a:br>
            <a:r>
              <a:rPr lang="en-US" sz="1200" dirty="0">
                <a:solidFill>
                  <a:schemeClr val="tx1">
                    <a:lumMod val="50000"/>
                    <a:lumOff val="50000"/>
                  </a:schemeClr>
                </a:solidFill>
                <a:latin typeface="Arial" panose="020B0604020202020204" pitchFamily="34" charset="0"/>
                <a:cs typeface="Arial" panose="020B0604020202020204" pitchFamily="34" charset="0"/>
              </a:rPr>
              <a:t>0.0000000000000000000000000000000000000000000000000000000000006</a:t>
            </a:r>
          </a:p>
          <a:p>
            <a:pPr algn="ctr"/>
            <a:endParaRPr lang="en-US" sz="1200" dirty="0">
              <a:solidFill>
                <a:schemeClr val="tx1">
                  <a:lumMod val="50000"/>
                  <a:lumOff val="50000"/>
                </a:schemeClr>
              </a:solidFill>
              <a:latin typeface="Arial" panose="020B0604020202020204" pitchFamily="34" charset="0"/>
              <a:cs typeface="Arial" panose="020B0604020202020204" pitchFamily="34" charset="0"/>
            </a:endParaRPr>
          </a:p>
          <a:p>
            <a:pPr algn="ctr"/>
            <a:r>
              <a:rPr kumimoji="0" lang="en-US" sz="12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These outcomes generated by simulations approximate a confidence intervals with </a:t>
            </a:r>
            <a:r>
              <a:rPr kumimoji="0" lang="en-US" sz="1200" b="0" i="0" u="none" strike="noStrike" kern="1200" cap="none" spc="0" normalizeH="0" noProof="0" dirty="0" err="1">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rPr>
              <a:t>th</a:t>
            </a:r>
            <a:r>
              <a:rPr lang="en-US" sz="1200" dirty="0">
                <a:solidFill>
                  <a:prstClr val="black">
                    <a:lumMod val="50000"/>
                    <a:lumOff val="50000"/>
                  </a:prstClr>
                </a:solidFill>
                <a:latin typeface="Arial" panose="020B0604020202020204" pitchFamily="34" charset="0"/>
                <a:cs typeface="Arial" panose="020B0604020202020204" pitchFamily="34" charset="0"/>
              </a:rPr>
              <a:t>e number of rounds of play acting like the sample size in a study. As you increase the sample size (number of rounds), the interval of likely outcomes (average across all games) narrows.</a:t>
            </a:r>
            <a:endParaRPr kumimoji="0" lang="en-US" sz="1200" b="0" i="0" u="none" strike="noStrike" kern="1200" cap="none" spc="0" normalizeH="0" noProof="0" dirty="0">
              <a:ln>
                <a:noFill/>
              </a:ln>
              <a:solidFill>
                <a:prstClr val="black">
                  <a:lumMod val="50000"/>
                  <a:lumOff val="50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36850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32E732-F0FE-D098-ABB1-2578975C16C0}"/>
              </a:ext>
            </a:extLst>
          </p:cNvPr>
          <p:cNvSpPr>
            <a:spLocks noGrp="1"/>
          </p:cNvSpPr>
          <p:nvPr>
            <p:ph type="sldNum" sz="quarter" idx="12"/>
          </p:nvPr>
        </p:nvSpPr>
        <p:spPr/>
        <p:txBody>
          <a:bodyPr/>
          <a:lstStyle/>
          <a:p>
            <a:fld id="{8A2A4A19-B384-42F8-8C0D-94C30AAB39F2}" type="slidenum">
              <a:rPr lang="en-US" smtClean="0"/>
              <a:pPr/>
              <a:t>9</a:t>
            </a:fld>
            <a:endParaRPr lang="en-US"/>
          </a:p>
        </p:txBody>
      </p:sp>
      <p:pic>
        <p:nvPicPr>
          <p:cNvPr id="10" name="Picture 9">
            <a:extLst>
              <a:ext uri="{FF2B5EF4-FFF2-40B4-BE49-F238E27FC236}">
                <a16:creationId xmlns:a16="http://schemas.microsoft.com/office/drawing/2014/main" id="{AE43076C-6EAB-DF5F-ACF3-771A55CC66AD}"/>
              </a:ext>
            </a:extLst>
          </p:cNvPr>
          <p:cNvPicPr>
            <a:picLocks noChangeAspect="1"/>
          </p:cNvPicPr>
          <p:nvPr/>
        </p:nvPicPr>
        <p:blipFill>
          <a:blip r:embed="rId2"/>
          <a:stretch>
            <a:fillRect/>
          </a:stretch>
        </p:blipFill>
        <p:spPr>
          <a:xfrm>
            <a:off x="381000" y="1636269"/>
            <a:ext cx="7162800" cy="6785861"/>
          </a:xfrm>
          <a:prstGeom prst="rect">
            <a:avLst/>
          </a:prstGeom>
        </p:spPr>
      </p:pic>
    </p:spTree>
    <p:extLst>
      <p:ext uri="{BB962C8B-B14F-4D97-AF65-F5344CB8AC3E}">
        <p14:creationId xmlns:p14="http://schemas.microsoft.com/office/powerpoint/2010/main" val="2950080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11313</TotalTime>
  <Words>4935</Words>
  <Application>Microsoft Office PowerPoint</Application>
  <PresentationFormat>Custom</PresentationFormat>
  <Paragraphs>745</Paragraphs>
  <Slides>66</Slides>
  <Notes>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 Mono</vt:lpstr>
      <vt:lpstr>Arial</vt:lpstr>
      <vt:lpstr>Arial Black</vt:lpstr>
      <vt:lpstr>Berlin Sans FB</vt:lpstr>
      <vt:lpstr>Calibri</vt:lpstr>
      <vt:lpstr>Cambria Math</vt:lpstr>
      <vt:lpstr>Courier New</vt:lpstr>
      <vt:lpstr>Segoe UI Symbol</vt:lpstr>
      <vt:lpstr>Stencil</vt:lpstr>
      <vt:lpstr>Office Theme</vt:lpstr>
      <vt:lpstr>Equation</vt:lpstr>
      <vt:lpstr>interpreting program impact </vt:lpstr>
      <vt:lpstr>Which model is the “right” one?</vt:lpstr>
      <vt:lpstr>Interpreting  program impact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a  p-value?</vt:lpstr>
      <vt:lpstr>PowerPoint Presentation</vt:lpstr>
      <vt:lpstr>PowerPoint Presentation</vt:lpstr>
      <vt:lpstr>PowerPoint Presentation</vt:lpstr>
      <vt:lpstr>PowerPoint Presentation</vt:lpstr>
      <vt:lpstr>PowerPoint Presentation</vt:lpstr>
      <vt:lpstr>PowerPoint Presentation</vt:lpstr>
      <vt:lpstr>Mechanics of Confidence intervals</vt:lpstr>
      <vt:lpstr>PowerPoint Presentation</vt:lpstr>
      <vt:lpstr>The formula</vt:lpstr>
      <vt:lpstr>PowerPoint Presentation</vt:lpstr>
      <vt:lpstr>PowerPoint Presentation</vt:lpstr>
      <vt:lpstr>PowerPoint Presentation</vt:lpstr>
      <vt:lpstr>PowerPoint Presentation</vt:lpstr>
      <vt:lpstr>PowerPoint Presentation</vt:lpstr>
      <vt:lpstr>How often are we wrong?</vt:lpstr>
      <vt:lpstr>How often are we wrong?</vt:lpstr>
      <vt:lpstr>How often are we wrong?</vt:lpstr>
      <vt:lpstr>How often are we wrong?</vt:lpstr>
      <vt:lpstr>Where we are going:</vt:lpstr>
      <vt:lpstr>Coefficient plots as an alternative to dense regression tables</vt:lpstr>
      <vt:lpstr>PowerPoint Presentation</vt:lpstr>
      <vt:lpstr>Aside: statistical power</vt:lpstr>
      <vt:lpstr>Statistical power</vt:lpstr>
      <vt:lpstr>Low power</vt:lpstr>
      <vt:lpstr>High power</vt:lpstr>
      <vt:lpstr>What is the “cost” of gaining more confidence?</vt:lpstr>
      <vt:lpstr>What is the “cost” of gaining more confidence?</vt:lpstr>
      <vt:lpstr>What is the “cost” of gaining more confidence?</vt:lpstr>
      <vt:lpstr>What is the “cost” of gaining more confidence?</vt:lpstr>
      <vt:lpstr>What is the “cost” of gaining more confidence?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116</cp:revision>
  <cp:lastPrinted>2019-09-03T00:45:55Z</cp:lastPrinted>
  <dcterms:created xsi:type="dcterms:W3CDTF">2013-12-05T22:08:08Z</dcterms:created>
  <dcterms:modified xsi:type="dcterms:W3CDTF">2025-07-19T01:05:37Z</dcterms:modified>
</cp:coreProperties>
</file>