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96" r:id="rId3"/>
    <p:sldMasterId id="2147483708" r:id="rId4"/>
    <p:sldMasterId id="2147483720" r:id="rId5"/>
  </p:sldMasterIdLst>
  <p:sldIdLst>
    <p:sldId id="627" r:id="rId6"/>
    <p:sldId id="286" r:id="rId7"/>
    <p:sldId id="278" r:id="rId8"/>
    <p:sldId id="277" r:id="rId9"/>
    <p:sldId id="287" r:id="rId10"/>
    <p:sldId id="288" r:id="rId11"/>
    <p:sldId id="279" r:id="rId12"/>
    <p:sldId id="628" r:id="rId13"/>
    <p:sldId id="281" r:id="rId14"/>
    <p:sldId id="280" r:id="rId15"/>
    <p:sldId id="257" r:id="rId16"/>
    <p:sldId id="283" r:id="rId17"/>
    <p:sldId id="282" r:id="rId18"/>
    <p:sldId id="536" r:id="rId19"/>
    <p:sldId id="537" r:id="rId20"/>
    <p:sldId id="606" r:id="rId21"/>
    <p:sldId id="607" r:id="rId22"/>
    <p:sldId id="276" r:id="rId23"/>
    <p:sldId id="608" r:id="rId24"/>
    <p:sldId id="268" r:id="rId25"/>
    <p:sldId id="609" r:id="rId26"/>
    <p:sldId id="53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53E16"/>
    <a:srgbClr val="404040"/>
    <a:srgbClr val="B70001"/>
    <a:srgbClr val="099798"/>
    <a:srgbClr val="3A93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0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1D2A1B3-83D7-468C-9D29-E73E42EAB5F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3412167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2A1B3-83D7-468C-9D29-E73E42EAB5F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948771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2A1B3-83D7-468C-9D29-E73E42EAB5F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514866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93A27-5C81-4AB5-8399-5D486527A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6F6EC4-1724-4F3A-A005-A37D09179D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2544C3-6EA1-491D-A3E1-C71B805F3C0B}"/>
              </a:ext>
            </a:extLst>
          </p:cNvPr>
          <p:cNvSpPr>
            <a:spLocks noGrp="1"/>
          </p:cNvSpPr>
          <p:nvPr>
            <p:ph type="dt" sz="half" idx="10"/>
          </p:nvPr>
        </p:nvSpPr>
        <p:spPr/>
        <p:txBody>
          <a:bodyPr/>
          <a:lstStyle/>
          <a:p>
            <a:fld id="{2C184D62-E87B-4E78-8D51-A71AAF7EFE70}" type="datetime1">
              <a:rPr lang="en-US" smtClean="0"/>
              <a:t>1/29/2024</a:t>
            </a:fld>
            <a:endParaRPr lang="en-US"/>
          </a:p>
        </p:txBody>
      </p:sp>
      <p:sp>
        <p:nvSpPr>
          <p:cNvPr id="5" name="Footer Placeholder 4">
            <a:extLst>
              <a:ext uri="{FF2B5EF4-FFF2-40B4-BE49-F238E27FC236}">
                <a16:creationId xmlns:a16="http://schemas.microsoft.com/office/drawing/2014/main" id="{A58F7350-6062-4FEE-93F7-39DBFDB254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1B2C2-F002-4F83-83D9-5DC9415D609A}"/>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488857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F50DE-4667-482C-A2D3-A38F59FCED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252D1C-6889-452E-A492-EBD17E108E1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89D5C-3CC8-4194-99E8-46D8E84587A4}"/>
              </a:ext>
            </a:extLst>
          </p:cNvPr>
          <p:cNvSpPr>
            <a:spLocks noGrp="1"/>
          </p:cNvSpPr>
          <p:nvPr>
            <p:ph type="dt" sz="half" idx="10"/>
          </p:nvPr>
        </p:nvSpPr>
        <p:spPr/>
        <p:txBody>
          <a:bodyPr/>
          <a:lstStyle/>
          <a:p>
            <a:fld id="{C656BC0E-6968-47DA-9DB9-D508F49A0C0D}" type="datetime1">
              <a:rPr lang="en-US" smtClean="0"/>
              <a:t>1/29/2024</a:t>
            </a:fld>
            <a:endParaRPr lang="en-US"/>
          </a:p>
        </p:txBody>
      </p:sp>
      <p:sp>
        <p:nvSpPr>
          <p:cNvPr id="5" name="Footer Placeholder 4">
            <a:extLst>
              <a:ext uri="{FF2B5EF4-FFF2-40B4-BE49-F238E27FC236}">
                <a16:creationId xmlns:a16="http://schemas.microsoft.com/office/drawing/2014/main" id="{8ECA486D-A456-4A19-8567-6ED738113E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8F71D-8FCE-4C36-90E4-F6588BE53760}"/>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151347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B1D4-BD2E-4B4C-8416-A6F619366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C0E8B-DB9C-4E7A-AA09-A1CC62E71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CB7F07-40F2-454C-8F19-1FD05CDB26B5}"/>
              </a:ext>
            </a:extLst>
          </p:cNvPr>
          <p:cNvSpPr>
            <a:spLocks noGrp="1"/>
          </p:cNvSpPr>
          <p:nvPr>
            <p:ph type="dt" sz="half" idx="10"/>
          </p:nvPr>
        </p:nvSpPr>
        <p:spPr/>
        <p:txBody>
          <a:bodyPr/>
          <a:lstStyle/>
          <a:p>
            <a:fld id="{2588A9C0-7A89-4285-8B2D-1E4FA1910F1E}" type="datetime1">
              <a:rPr lang="en-US" smtClean="0"/>
              <a:t>1/29/2024</a:t>
            </a:fld>
            <a:endParaRPr lang="en-US"/>
          </a:p>
        </p:txBody>
      </p:sp>
      <p:sp>
        <p:nvSpPr>
          <p:cNvPr id="5" name="Footer Placeholder 4">
            <a:extLst>
              <a:ext uri="{FF2B5EF4-FFF2-40B4-BE49-F238E27FC236}">
                <a16:creationId xmlns:a16="http://schemas.microsoft.com/office/drawing/2014/main" id="{03794549-F0E7-46FC-ACD4-47330C137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44BBB-A757-43CE-9651-DF91F7E0342B}"/>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843216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CECF-D588-468B-A7A3-90A98346B6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D951B1-1553-4958-9D61-E1F0A1D9DF6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AF1E5E-7AAE-444D-86E4-1C566EFC0B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0BC9A7E-E423-4A61-828D-BDF012BA275C}"/>
              </a:ext>
            </a:extLst>
          </p:cNvPr>
          <p:cNvSpPr>
            <a:spLocks noGrp="1"/>
          </p:cNvSpPr>
          <p:nvPr>
            <p:ph type="dt" sz="half" idx="10"/>
          </p:nvPr>
        </p:nvSpPr>
        <p:spPr/>
        <p:txBody>
          <a:bodyPr/>
          <a:lstStyle/>
          <a:p>
            <a:fld id="{DA5CC23E-F11C-48D9-AE55-0EF6324A9F73}" type="datetime1">
              <a:rPr lang="en-US" smtClean="0"/>
              <a:t>1/29/2024</a:t>
            </a:fld>
            <a:endParaRPr lang="en-US"/>
          </a:p>
        </p:txBody>
      </p:sp>
      <p:sp>
        <p:nvSpPr>
          <p:cNvPr id="6" name="Footer Placeholder 5">
            <a:extLst>
              <a:ext uri="{FF2B5EF4-FFF2-40B4-BE49-F238E27FC236}">
                <a16:creationId xmlns:a16="http://schemas.microsoft.com/office/drawing/2014/main" id="{A366D3F1-3B66-4228-9A47-E7D04A065F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1B5D7-E998-411F-BEDA-F76665A5D79D}"/>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384869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BB8DF-503D-48C4-9D47-463A470AD4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C338F9-2BFA-4C1A-A29F-44F778CC8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80319EB-DD39-4B32-87D0-49873CED0F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6925FA-E7BE-4DA6-B13F-609287FC5C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D98FF09-0267-44A3-B767-F5AD1CB5CCA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3EC5D4-0A9B-4479-9DD6-B1FB0CFDEBB4}"/>
              </a:ext>
            </a:extLst>
          </p:cNvPr>
          <p:cNvSpPr>
            <a:spLocks noGrp="1"/>
          </p:cNvSpPr>
          <p:nvPr>
            <p:ph type="dt" sz="half" idx="10"/>
          </p:nvPr>
        </p:nvSpPr>
        <p:spPr/>
        <p:txBody>
          <a:bodyPr/>
          <a:lstStyle/>
          <a:p>
            <a:fld id="{E6454B23-E954-413E-A340-E1B67CB96215}" type="datetime1">
              <a:rPr lang="en-US" smtClean="0"/>
              <a:t>1/29/2024</a:t>
            </a:fld>
            <a:endParaRPr lang="en-US"/>
          </a:p>
        </p:txBody>
      </p:sp>
      <p:sp>
        <p:nvSpPr>
          <p:cNvPr id="8" name="Footer Placeholder 7">
            <a:extLst>
              <a:ext uri="{FF2B5EF4-FFF2-40B4-BE49-F238E27FC236}">
                <a16:creationId xmlns:a16="http://schemas.microsoft.com/office/drawing/2014/main" id="{AD07A819-CF02-4B5A-9314-E58BF873C0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6AC02-78C3-411E-B17B-73949C2E77DE}"/>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067820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1B3D0-BEF4-46A2-8EE3-F3297DBD7D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0CE44D-5F24-4B91-A27D-C841001E269A}"/>
              </a:ext>
            </a:extLst>
          </p:cNvPr>
          <p:cNvSpPr>
            <a:spLocks noGrp="1"/>
          </p:cNvSpPr>
          <p:nvPr>
            <p:ph type="dt" sz="half" idx="10"/>
          </p:nvPr>
        </p:nvSpPr>
        <p:spPr/>
        <p:txBody>
          <a:bodyPr/>
          <a:lstStyle/>
          <a:p>
            <a:fld id="{98D01C05-EBE7-4848-9605-17FA64F26282}" type="datetime1">
              <a:rPr lang="en-US" smtClean="0"/>
              <a:t>1/29/2024</a:t>
            </a:fld>
            <a:endParaRPr lang="en-US"/>
          </a:p>
        </p:txBody>
      </p:sp>
      <p:sp>
        <p:nvSpPr>
          <p:cNvPr id="4" name="Footer Placeholder 3">
            <a:extLst>
              <a:ext uri="{FF2B5EF4-FFF2-40B4-BE49-F238E27FC236}">
                <a16:creationId xmlns:a16="http://schemas.microsoft.com/office/drawing/2014/main" id="{0594DDE8-BE40-4E0F-8179-93E9114EA3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20E8C3-3FFA-43CB-9F7D-676DA3E6D067}"/>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199174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3E83F-67C2-4EC0-A1BF-781564BDF8EB}"/>
              </a:ext>
            </a:extLst>
          </p:cNvPr>
          <p:cNvSpPr>
            <a:spLocks noGrp="1"/>
          </p:cNvSpPr>
          <p:nvPr>
            <p:ph type="dt" sz="half" idx="10"/>
          </p:nvPr>
        </p:nvSpPr>
        <p:spPr/>
        <p:txBody>
          <a:bodyPr/>
          <a:lstStyle/>
          <a:p>
            <a:fld id="{2DF4748F-0361-4B75-9FB6-0FD67B2CAA53}" type="datetime1">
              <a:rPr lang="en-US" smtClean="0"/>
              <a:t>1/29/2024</a:t>
            </a:fld>
            <a:endParaRPr lang="en-US"/>
          </a:p>
        </p:txBody>
      </p:sp>
      <p:sp>
        <p:nvSpPr>
          <p:cNvPr id="3" name="Footer Placeholder 2">
            <a:extLst>
              <a:ext uri="{FF2B5EF4-FFF2-40B4-BE49-F238E27FC236}">
                <a16:creationId xmlns:a16="http://schemas.microsoft.com/office/drawing/2014/main" id="{0A174CAF-DD5A-42DE-9ADC-E470A2FE2A0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E4DC-1BE1-416A-8CA9-3EDBC0B64E8B}"/>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9689354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0F94-114F-4B20-8531-86B9FCF7B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2FAA2F-7591-4346-BB8B-0DD708EDB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B4CFF-8B87-469F-B046-657143C665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5F8285A-56BE-4733-B81F-F0CAB5CAF031}"/>
              </a:ext>
            </a:extLst>
          </p:cNvPr>
          <p:cNvSpPr>
            <a:spLocks noGrp="1"/>
          </p:cNvSpPr>
          <p:nvPr>
            <p:ph type="dt" sz="half" idx="10"/>
          </p:nvPr>
        </p:nvSpPr>
        <p:spPr/>
        <p:txBody>
          <a:bodyPr/>
          <a:lstStyle/>
          <a:p>
            <a:fld id="{B719F1C2-23BD-4B0F-AE95-81945CE4C218}" type="datetime1">
              <a:rPr lang="en-US" smtClean="0"/>
              <a:t>1/29/2024</a:t>
            </a:fld>
            <a:endParaRPr lang="en-US"/>
          </a:p>
        </p:txBody>
      </p:sp>
      <p:sp>
        <p:nvSpPr>
          <p:cNvPr id="6" name="Footer Placeholder 5">
            <a:extLst>
              <a:ext uri="{FF2B5EF4-FFF2-40B4-BE49-F238E27FC236}">
                <a16:creationId xmlns:a16="http://schemas.microsoft.com/office/drawing/2014/main" id="{0C471FEE-C965-4808-AD73-D20914F46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D0AE28-0F2E-4DC5-8081-42E11060D6A9}"/>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220443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1D2A1B3-83D7-468C-9D29-E73E42EAB5F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2642709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92C6-9900-4026-AE3F-5DE9EE3D19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B5F55B-CF73-4795-BB09-765913996D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C86D78-3C96-4322-B161-088747E29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08C49A7-7D2D-4551-80A9-6FC8CEED8AB0}"/>
              </a:ext>
            </a:extLst>
          </p:cNvPr>
          <p:cNvSpPr>
            <a:spLocks noGrp="1"/>
          </p:cNvSpPr>
          <p:nvPr>
            <p:ph type="dt" sz="half" idx="10"/>
          </p:nvPr>
        </p:nvSpPr>
        <p:spPr/>
        <p:txBody>
          <a:bodyPr/>
          <a:lstStyle/>
          <a:p>
            <a:fld id="{F43C9308-E77D-4F00-A0E0-E2C48A09AD1C}" type="datetime1">
              <a:rPr lang="en-US" smtClean="0"/>
              <a:t>1/29/2024</a:t>
            </a:fld>
            <a:endParaRPr lang="en-US"/>
          </a:p>
        </p:txBody>
      </p:sp>
      <p:sp>
        <p:nvSpPr>
          <p:cNvPr id="6" name="Footer Placeholder 5">
            <a:extLst>
              <a:ext uri="{FF2B5EF4-FFF2-40B4-BE49-F238E27FC236}">
                <a16:creationId xmlns:a16="http://schemas.microsoft.com/office/drawing/2014/main" id="{11B8F690-9942-4FF6-8BB9-6F80782F5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1670E-28ED-4533-A0BE-7272B33C238D}"/>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5394591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66AD4-7EC1-44FD-BA32-805E71BA8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C786EE-6894-40B3-8DAA-6528BE9831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C73173-5EF4-4028-ABAA-461721A925F7}"/>
              </a:ext>
            </a:extLst>
          </p:cNvPr>
          <p:cNvSpPr>
            <a:spLocks noGrp="1"/>
          </p:cNvSpPr>
          <p:nvPr>
            <p:ph type="dt" sz="half" idx="10"/>
          </p:nvPr>
        </p:nvSpPr>
        <p:spPr/>
        <p:txBody>
          <a:bodyPr/>
          <a:lstStyle/>
          <a:p>
            <a:fld id="{0BF6E970-6936-4886-BB3E-53EA998AF177}" type="datetime1">
              <a:rPr lang="en-US" smtClean="0"/>
              <a:t>1/29/2024</a:t>
            </a:fld>
            <a:endParaRPr lang="en-US"/>
          </a:p>
        </p:txBody>
      </p:sp>
      <p:sp>
        <p:nvSpPr>
          <p:cNvPr id="5" name="Footer Placeholder 4">
            <a:extLst>
              <a:ext uri="{FF2B5EF4-FFF2-40B4-BE49-F238E27FC236}">
                <a16:creationId xmlns:a16="http://schemas.microsoft.com/office/drawing/2014/main" id="{E9952984-EED2-4AE3-A5A8-A4BEF7BFF7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4F1ED-7233-44F5-9AF2-AC5385782F71}"/>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203679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FA787-0A36-446A-AD2A-D5BD22D7EF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D43D2B-089C-4FDB-95F1-A7E0E014BC5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8847E-DAFB-49B3-8D62-FBECCC18C7D1}"/>
              </a:ext>
            </a:extLst>
          </p:cNvPr>
          <p:cNvSpPr>
            <a:spLocks noGrp="1"/>
          </p:cNvSpPr>
          <p:nvPr>
            <p:ph type="dt" sz="half" idx="10"/>
          </p:nvPr>
        </p:nvSpPr>
        <p:spPr/>
        <p:txBody>
          <a:bodyPr/>
          <a:lstStyle/>
          <a:p>
            <a:fld id="{12FEA7D1-46F2-462B-AA03-0A881131FDBD}" type="datetime1">
              <a:rPr lang="en-US" smtClean="0"/>
              <a:t>1/29/2024</a:t>
            </a:fld>
            <a:endParaRPr lang="en-US"/>
          </a:p>
        </p:txBody>
      </p:sp>
      <p:sp>
        <p:nvSpPr>
          <p:cNvPr id="5" name="Footer Placeholder 4">
            <a:extLst>
              <a:ext uri="{FF2B5EF4-FFF2-40B4-BE49-F238E27FC236}">
                <a16:creationId xmlns:a16="http://schemas.microsoft.com/office/drawing/2014/main" id="{9037F1BB-9FC8-4547-B68E-79FDA7585F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395C7B-DDD1-42C6-833D-5920DDB8B515}"/>
              </a:ext>
            </a:extLst>
          </p:cNvPr>
          <p:cNvSpPr>
            <a:spLocks noGrp="1"/>
          </p:cNvSpPr>
          <p:nvPr>
            <p:ph type="sldNum" sz="quarter" idx="12"/>
          </p:nvPr>
        </p:nvSpPr>
        <p:spPr/>
        <p:txBody>
          <a:bodyPr/>
          <a:lstStyle/>
          <a:p>
            <a:fld id="{0FDD4DA2-4FBE-4694-B57B-F9990517B432}" type="slidenum">
              <a:rPr lang="en-US" smtClean="0"/>
              <a:t>‹#›</a:t>
            </a:fld>
            <a:endParaRPr lang="en-US"/>
          </a:p>
        </p:txBody>
      </p:sp>
    </p:spTree>
    <p:extLst>
      <p:ext uri="{BB962C8B-B14F-4D97-AF65-F5344CB8AC3E}">
        <p14:creationId xmlns:p14="http://schemas.microsoft.com/office/powerpoint/2010/main" val="17893122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25C7DB5-6BF9-4FFF-A9F4-6DC7CC4F06D1}"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33855506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C7DB5-6BF9-4FFF-A9F4-6DC7CC4F06D1}"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31797837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5C7DB5-6BF9-4FFF-A9F4-6DC7CC4F06D1}"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298039309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25C7DB5-6BF9-4FFF-A9F4-6DC7CC4F06D1}"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27326480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25C7DB5-6BF9-4FFF-A9F4-6DC7CC4F06D1}"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28240112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5C7DB5-6BF9-4FFF-A9F4-6DC7CC4F06D1}"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8275566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C7DB5-6BF9-4FFF-A9F4-6DC7CC4F06D1}"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1460005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1D2A1B3-83D7-468C-9D29-E73E42EAB5F6}"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26327501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C7DB5-6BF9-4FFF-A9F4-6DC7CC4F06D1}"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12866102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5C7DB5-6BF9-4FFF-A9F4-6DC7CC4F06D1}"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8838489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C7DB5-6BF9-4FFF-A9F4-6DC7CC4F06D1}"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2473372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5C7DB5-6BF9-4FFF-A9F4-6DC7CC4F06D1}"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2F1564-9486-4F1B-AFF8-5A98F7FADDBD}" type="slidenum">
              <a:rPr lang="en-US" smtClean="0"/>
              <a:pPr/>
              <a:t>‹#›</a:t>
            </a:fld>
            <a:endParaRPr lang="en-US"/>
          </a:p>
        </p:txBody>
      </p:sp>
    </p:spTree>
    <p:extLst>
      <p:ext uri="{BB962C8B-B14F-4D97-AF65-F5344CB8AC3E}">
        <p14:creationId xmlns:p14="http://schemas.microsoft.com/office/powerpoint/2010/main" val="11893896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EAE5-A68F-47A3-B7A6-B36FD1F82F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E940F3-DBE4-417D-AED8-6F93F04D57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8BA599-12D0-45E9-830D-36FC033AA30A}"/>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5" name="Footer Placeholder 4">
            <a:extLst>
              <a:ext uri="{FF2B5EF4-FFF2-40B4-BE49-F238E27FC236}">
                <a16:creationId xmlns:a16="http://schemas.microsoft.com/office/drawing/2014/main" id="{A135C3FC-6C2A-4913-9CBD-3D280BE1DB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B50ED-74BD-471C-BE40-DAF9DF85C2EB}"/>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168795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6F8C-1BC8-4FD8-B01A-E6568978A8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21095-A566-4844-8F9D-ED7670892BF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39AFE-D345-4927-A90A-87777AD217CF}"/>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5" name="Footer Placeholder 4">
            <a:extLst>
              <a:ext uri="{FF2B5EF4-FFF2-40B4-BE49-F238E27FC236}">
                <a16:creationId xmlns:a16="http://schemas.microsoft.com/office/drawing/2014/main" id="{4AC7F4B8-49DC-4F5F-8652-B5FF030055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0BA059-1426-4CA9-B85E-37F03C8284BA}"/>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8423107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53BB-5514-4318-B01F-9FA6974BC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233ACD-05C7-4507-9272-130FB7D1C7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77BD1C-2983-4C92-85CE-C394F18EE0B5}"/>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5" name="Footer Placeholder 4">
            <a:extLst>
              <a:ext uri="{FF2B5EF4-FFF2-40B4-BE49-F238E27FC236}">
                <a16:creationId xmlns:a16="http://schemas.microsoft.com/office/drawing/2014/main" id="{419CCBED-E173-45F4-88DA-BA5427BA4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17B2E-5D40-4969-8389-763692727360}"/>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4368415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F6E49-DC96-4A42-B7DA-1CC66E13B8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8CAAF6-DCBE-432F-9AAE-31BB3A2A548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6F0172-5B7D-4627-8671-B2133F15D51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4ACDC-7508-4920-ADFF-40F3728479F3}"/>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6" name="Footer Placeholder 5">
            <a:extLst>
              <a:ext uri="{FF2B5EF4-FFF2-40B4-BE49-F238E27FC236}">
                <a16:creationId xmlns:a16="http://schemas.microsoft.com/office/drawing/2014/main" id="{B5C27B5E-6D31-49B0-929C-7B6B393306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76BE4-5318-444A-905F-BF5C0B1C6044}"/>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03839345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97DC-900D-43B8-ACC0-B928A429DC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AEE2E69-4DFE-444B-82DD-2EA91BEB01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BC2D2B-042A-41A5-8E4B-5FF67C1366F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6ED6F4-9B70-4F2A-AE8A-11A4CDCA62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C869F0-7E3C-467A-BE14-F334DE82A8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8C2940-C472-4898-A412-0F453677B582}"/>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8" name="Footer Placeholder 7">
            <a:extLst>
              <a:ext uri="{FF2B5EF4-FFF2-40B4-BE49-F238E27FC236}">
                <a16:creationId xmlns:a16="http://schemas.microsoft.com/office/drawing/2014/main" id="{9B1AFBAA-99B6-4FF0-8D23-FC5B92AC48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5F4E9A-7C35-4D5B-9AC3-06C164D6CDD2}"/>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5563302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DAA-4EC6-4650-9B79-094A27BBD0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21B204-61C8-463B-AFE7-87C5AF311C58}"/>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4" name="Footer Placeholder 3">
            <a:extLst>
              <a:ext uri="{FF2B5EF4-FFF2-40B4-BE49-F238E27FC236}">
                <a16:creationId xmlns:a16="http://schemas.microsoft.com/office/drawing/2014/main" id="{CF308FC2-86D9-487D-A305-35E2EAF555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6299B-1B8D-4E86-BDAB-5D3E3BCFE1D4}"/>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398432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1D2A1B3-83D7-468C-9D29-E73E42EAB5F6}"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6335640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EAA63-0383-4370-BAEE-D5846758F1FE}"/>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3" name="Footer Placeholder 2">
            <a:extLst>
              <a:ext uri="{FF2B5EF4-FFF2-40B4-BE49-F238E27FC236}">
                <a16:creationId xmlns:a16="http://schemas.microsoft.com/office/drawing/2014/main" id="{097EA9C3-C63C-4AA8-B4A5-A96836DC32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052740-622F-4DC2-ACE7-901B7D0C10C4}"/>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16070893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2F6DE-749F-45D9-BDE8-8D2A5BF997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468EBE-906F-4FDF-8BA1-CA38116B5F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E070FA-A8D3-4A50-9918-36E62ECE3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BA1A48-901F-41AF-B861-88CF7BA30AD9}"/>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6" name="Footer Placeholder 5">
            <a:extLst>
              <a:ext uri="{FF2B5EF4-FFF2-40B4-BE49-F238E27FC236}">
                <a16:creationId xmlns:a16="http://schemas.microsoft.com/office/drawing/2014/main" id="{C4B1E329-436D-46C6-9D17-16400B684F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CA5A0D-6EDB-4479-BB46-917D95AEFB00}"/>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7329809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9CFB-9E5C-4C6E-9F4D-7E9C54D73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55D97E-24C8-49E4-9D58-9D97874854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CAE807-7307-47B6-92E0-E29BEAD6F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05D9E03-95F2-4605-ADB5-721FEBDC7ED9}"/>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6" name="Footer Placeholder 5">
            <a:extLst>
              <a:ext uri="{FF2B5EF4-FFF2-40B4-BE49-F238E27FC236}">
                <a16:creationId xmlns:a16="http://schemas.microsoft.com/office/drawing/2014/main" id="{8E4006B0-3B67-41AA-9520-F1B9BC883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995C9F-0AF5-4BDC-9220-5292416A52A6}"/>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281672868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FD91A-2A75-468A-9FD5-D60B7BA5FA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3440A6-A0DC-4BBE-A23A-B6FE6567993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64B08D-87D7-40CC-876C-5C33ED6EE78B}"/>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5" name="Footer Placeholder 4">
            <a:extLst>
              <a:ext uri="{FF2B5EF4-FFF2-40B4-BE49-F238E27FC236}">
                <a16:creationId xmlns:a16="http://schemas.microsoft.com/office/drawing/2014/main" id="{D9383EC6-96E5-48CB-AA3E-4C1B8DBDD5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82760-A15D-4AFD-953C-F6658CEA2292}"/>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3401752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9A4421-8C83-4A4B-8F7C-31C9DB2222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B2BD46-04AE-4078-AF28-5FBBBC500CB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6867F-212C-48EF-8074-9A49989D7B5C}"/>
              </a:ext>
            </a:extLst>
          </p:cNvPr>
          <p:cNvSpPr>
            <a:spLocks noGrp="1"/>
          </p:cNvSpPr>
          <p:nvPr>
            <p:ph type="dt" sz="half" idx="10"/>
          </p:nvPr>
        </p:nvSpPr>
        <p:spPr/>
        <p:txBody>
          <a:bodyPr/>
          <a:lstStyle/>
          <a:p>
            <a:fld id="{BE1184C5-9966-4E4D-8B26-F4A142CBDA78}" type="datetimeFigureOut">
              <a:rPr lang="en-US" smtClean="0"/>
              <a:t>1/29/2024</a:t>
            </a:fld>
            <a:endParaRPr lang="en-US"/>
          </a:p>
        </p:txBody>
      </p:sp>
      <p:sp>
        <p:nvSpPr>
          <p:cNvPr id="5" name="Footer Placeholder 4">
            <a:extLst>
              <a:ext uri="{FF2B5EF4-FFF2-40B4-BE49-F238E27FC236}">
                <a16:creationId xmlns:a16="http://schemas.microsoft.com/office/drawing/2014/main" id="{74DA52ED-1B75-4D93-B6EE-6AEB18162A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603C58-2359-4440-A18C-02D0F80458ED}"/>
              </a:ext>
            </a:extLst>
          </p:cNvPr>
          <p:cNvSpPr>
            <a:spLocks noGrp="1"/>
          </p:cNvSpPr>
          <p:nvPr>
            <p:ph type="sldNum" sz="quarter" idx="12"/>
          </p:nvPr>
        </p:nvSpPr>
        <p:spPr/>
        <p:txBody>
          <a:bodyPr/>
          <a:lstStyle/>
          <a:p>
            <a:fld id="{4B8E1260-5C5A-41FF-AAF0-AF5F1128311E}" type="slidenum">
              <a:rPr lang="en-US" smtClean="0"/>
              <a:t>‹#›</a:t>
            </a:fld>
            <a:endParaRPr lang="en-US"/>
          </a:p>
        </p:txBody>
      </p:sp>
    </p:spTree>
    <p:extLst>
      <p:ext uri="{BB962C8B-B14F-4D97-AF65-F5344CB8AC3E}">
        <p14:creationId xmlns:p14="http://schemas.microsoft.com/office/powerpoint/2010/main" val="56027452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F8CB659-BAAB-4DA9-8080-ED588401F2F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24284259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CB659-BAAB-4DA9-8080-ED588401F2F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9763587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CB659-BAAB-4DA9-8080-ED588401F2F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18282914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F8CB659-BAAB-4DA9-8080-ED588401F2F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34026474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F8CB659-BAAB-4DA9-8080-ED588401F2FB}"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1742701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1D2A1B3-83D7-468C-9D29-E73E42EAB5F6}" type="datetimeFigureOut">
              <a:rPr lang="en-US" smtClean="0"/>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37595407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8CB659-BAAB-4DA9-8080-ED588401F2FB}"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42654405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8CB659-BAAB-4DA9-8080-ED588401F2FB}"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28792008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8CB659-BAAB-4DA9-8080-ED588401F2F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8880822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8CB659-BAAB-4DA9-8080-ED588401F2FB}"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258703857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CB659-BAAB-4DA9-8080-ED588401F2F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10854696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F8CB659-BAAB-4DA9-8080-ED588401F2F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36893B-9070-4648-9A95-A4B056A20E1C}" type="slidenum">
              <a:rPr lang="en-US" smtClean="0"/>
              <a:t>‹#›</a:t>
            </a:fld>
            <a:endParaRPr lang="en-US"/>
          </a:p>
        </p:txBody>
      </p:sp>
    </p:spTree>
    <p:extLst>
      <p:ext uri="{BB962C8B-B14F-4D97-AF65-F5344CB8AC3E}">
        <p14:creationId xmlns:p14="http://schemas.microsoft.com/office/powerpoint/2010/main" val="2402108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1D2A1B3-83D7-468C-9D29-E73E42EAB5F6}" type="datetimeFigureOut">
              <a:rPr lang="en-US" smtClean="0"/>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174727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D2A1B3-83D7-468C-9D29-E73E42EAB5F6}" type="datetimeFigureOut">
              <a:rPr lang="en-US" smtClean="0"/>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2484155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D2A1B3-83D7-468C-9D29-E73E42EAB5F6}"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1007753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1D2A1B3-83D7-468C-9D29-E73E42EAB5F6}" type="datetimeFigureOut">
              <a:rPr lang="en-US" smtClean="0"/>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CFA618-FAF5-412E-BE2B-CAD4877E0FC9}" type="slidenum">
              <a:rPr lang="en-US" smtClean="0"/>
              <a:t>‹#›</a:t>
            </a:fld>
            <a:endParaRPr lang="en-US"/>
          </a:p>
        </p:txBody>
      </p:sp>
    </p:spTree>
    <p:extLst>
      <p:ext uri="{BB962C8B-B14F-4D97-AF65-F5344CB8AC3E}">
        <p14:creationId xmlns:p14="http://schemas.microsoft.com/office/powerpoint/2010/main" val="8907823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2A1B3-83D7-468C-9D29-E73E42EAB5F6}"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CFA618-FAF5-412E-BE2B-CAD4877E0FC9}" type="slidenum">
              <a:rPr lang="en-US" smtClean="0"/>
              <a:t>‹#›</a:t>
            </a:fld>
            <a:endParaRPr lang="en-US"/>
          </a:p>
        </p:txBody>
      </p:sp>
    </p:spTree>
    <p:extLst>
      <p:ext uri="{BB962C8B-B14F-4D97-AF65-F5344CB8AC3E}">
        <p14:creationId xmlns:p14="http://schemas.microsoft.com/office/powerpoint/2010/main" val="2229249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88ADB2-3439-480F-828A-343BD40BAA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18C5C50-CEF0-4038-8EBF-CB13C80FAF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32D1D-09BF-4804-9D12-8FB791E6E5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598191-276C-495B-A44A-B9D8EBF2CD4E}" type="datetime1">
              <a:rPr lang="en-US" smtClean="0"/>
              <a:t>1/29/2024</a:t>
            </a:fld>
            <a:endParaRPr lang="en-US"/>
          </a:p>
        </p:txBody>
      </p:sp>
      <p:sp>
        <p:nvSpPr>
          <p:cNvPr id="5" name="Footer Placeholder 4">
            <a:extLst>
              <a:ext uri="{FF2B5EF4-FFF2-40B4-BE49-F238E27FC236}">
                <a16:creationId xmlns:a16="http://schemas.microsoft.com/office/drawing/2014/main" id="{D556848E-4C26-41B4-9BA1-57C17AB6BA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92FC73F-5748-4602-9732-C1A2EF5D7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D4DA2-4FBE-4694-B57B-F9990517B432}" type="slidenum">
              <a:rPr lang="en-US" smtClean="0"/>
              <a:t>‹#›</a:t>
            </a:fld>
            <a:endParaRPr lang="en-US"/>
          </a:p>
        </p:txBody>
      </p:sp>
    </p:spTree>
    <p:extLst>
      <p:ext uri="{BB962C8B-B14F-4D97-AF65-F5344CB8AC3E}">
        <p14:creationId xmlns:p14="http://schemas.microsoft.com/office/powerpoint/2010/main" val="20373428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C7DB5-6BF9-4FFF-A9F4-6DC7CC4F06D1}" type="datetimeFigureOut">
              <a:rPr lang="en-US" smtClean="0"/>
              <a:pPr/>
              <a:t>1/29/2024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2F1564-9486-4F1B-AFF8-5A98F7FADDBD}" type="slidenum">
              <a:rPr lang="en-US" smtClean="0"/>
              <a:pPr/>
              <a:t>‹#›</a:t>
            </a:fld>
            <a:endParaRPr lang="en-US"/>
          </a:p>
        </p:txBody>
      </p:sp>
    </p:spTree>
    <p:extLst>
      <p:ext uri="{BB962C8B-B14F-4D97-AF65-F5344CB8AC3E}">
        <p14:creationId xmlns:p14="http://schemas.microsoft.com/office/powerpoint/2010/main" val="21514747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0B6A8D-A3B0-4243-81D1-913693E88D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F8FC27-9CA8-4403-88F6-122D17D28B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F6C32D-4F1A-4C50-B2EA-00D3DFCEC7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184C5-9966-4E4D-8B26-F4A142CBDA78}" type="datetimeFigureOut">
              <a:rPr lang="en-US" smtClean="0"/>
              <a:t>1/29/2024</a:t>
            </a:fld>
            <a:endParaRPr lang="en-US"/>
          </a:p>
        </p:txBody>
      </p:sp>
      <p:sp>
        <p:nvSpPr>
          <p:cNvPr id="5" name="Footer Placeholder 4">
            <a:extLst>
              <a:ext uri="{FF2B5EF4-FFF2-40B4-BE49-F238E27FC236}">
                <a16:creationId xmlns:a16="http://schemas.microsoft.com/office/drawing/2014/main" id="{6C5CEB2F-8BCB-4E75-A1FC-CBD75B6FE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080D861-F11B-4A95-BC97-782A67E040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8E1260-5C5A-41FF-AAF0-AF5F1128311E}" type="slidenum">
              <a:rPr lang="en-US" smtClean="0"/>
              <a:t>‹#›</a:t>
            </a:fld>
            <a:endParaRPr lang="en-US"/>
          </a:p>
        </p:txBody>
      </p:sp>
    </p:spTree>
    <p:extLst>
      <p:ext uri="{BB962C8B-B14F-4D97-AF65-F5344CB8AC3E}">
        <p14:creationId xmlns:p14="http://schemas.microsoft.com/office/powerpoint/2010/main" val="8694867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CB659-BAAB-4DA9-8080-ED588401F2FB}" type="datetimeFigureOut">
              <a:rPr lang="en-US" smtClean="0"/>
              <a:t>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36893B-9070-4648-9A95-A4B056A20E1C}" type="slidenum">
              <a:rPr lang="en-US" smtClean="0"/>
              <a:t>‹#›</a:t>
            </a:fld>
            <a:endParaRPr lang="en-US"/>
          </a:p>
        </p:txBody>
      </p:sp>
    </p:spTree>
    <p:extLst>
      <p:ext uri="{BB962C8B-B14F-4D97-AF65-F5344CB8AC3E}">
        <p14:creationId xmlns:p14="http://schemas.microsoft.com/office/powerpoint/2010/main" val="65565308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cap="all" dirty="0">
                <a:solidFill>
                  <a:schemeClr val="bg1"/>
                </a:solidFill>
                <a:latin typeface="Euphemia" panose="020B0503040102020104" pitchFamily="34" charset="0"/>
              </a:rPr>
              <a:t>Preview of text analysis</a:t>
            </a:r>
          </a:p>
        </p:txBody>
      </p:sp>
      <p:sp>
        <p:nvSpPr>
          <p:cNvPr id="5" name="TextBox 4"/>
          <p:cNvSpPr txBox="1"/>
          <p:nvPr/>
        </p:nvSpPr>
        <p:spPr>
          <a:xfrm>
            <a:off x="5108449" y="5425006"/>
            <a:ext cx="2432076"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a:ln>
                  <a:noFill/>
                </a:ln>
                <a:solidFill>
                  <a:prstClr val="white"/>
                </a:solidFill>
                <a:effectLst/>
                <a:uLnTx/>
                <a:uFillTx/>
                <a:latin typeface="Book Antiqua" panose="02040602050305030304" pitchFamily="18" charset="0"/>
                <a:ea typeface="+mn-ea"/>
                <a:cs typeface="CordiaUPC" panose="020B0304020202020204" pitchFamily="34" charset="-34"/>
              </a:rPr>
              <a:t>∙ Jesse Lecy ∙</a:t>
            </a:r>
          </a:p>
        </p:txBody>
      </p:sp>
      <p:sp>
        <p:nvSpPr>
          <p:cNvPr id="6" name="Subtitle 5">
            <a:extLst>
              <a:ext uri="{FF2B5EF4-FFF2-40B4-BE49-F238E27FC236}">
                <a16:creationId xmlns:a16="http://schemas.microsoft.com/office/drawing/2014/main" id="{118B4804-A2D9-4B63-B839-7B16F030797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11098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266A-EDBD-4981-AC19-0432B39789F9}"/>
              </a:ext>
            </a:extLst>
          </p:cNvPr>
          <p:cNvSpPr>
            <a:spLocks noGrp="1"/>
          </p:cNvSpPr>
          <p:nvPr>
            <p:ph type="ctrTitle"/>
          </p:nvPr>
        </p:nvSpPr>
        <p:spPr>
          <a:xfrm>
            <a:off x="1154984" y="989045"/>
            <a:ext cx="9663954" cy="2387600"/>
          </a:xfrm>
        </p:spPr>
        <p:txBody>
          <a:bodyPr>
            <a:noAutofit/>
          </a:bodyPr>
          <a:lstStyle/>
          <a:p>
            <a:r>
              <a:rPr lang="en-US" sz="8000" cap="small" dirty="0">
                <a:solidFill>
                  <a:schemeClr val="bg1"/>
                </a:solidFill>
              </a:rPr>
              <a:t>Machine Learning</a:t>
            </a:r>
          </a:p>
        </p:txBody>
      </p:sp>
      <p:cxnSp>
        <p:nvCxnSpPr>
          <p:cNvPr id="5" name="Straight Connector 4"/>
          <p:cNvCxnSpPr/>
          <p:nvPr/>
        </p:nvCxnSpPr>
        <p:spPr>
          <a:xfrm>
            <a:off x="3433666" y="3704252"/>
            <a:ext cx="5271796"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F949266A-EDBD-4981-AC19-0432B39789F9}"/>
              </a:ext>
            </a:extLst>
          </p:cNvPr>
          <p:cNvSpPr txBox="1">
            <a:spLocks/>
          </p:cNvSpPr>
          <p:nvPr/>
        </p:nvSpPr>
        <p:spPr>
          <a:xfrm>
            <a:off x="1064788" y="2510452"/>
            <a:ext cx="9663954"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cap="small" dirty="0">
                <a:solidFill>
                  <a:schemeClr val="bg1"/>
                </a:solidFill>
              </a:rPr>
              <a:t>( classification )</a:t>
            </a:r>
          </a:p>
        </p:txBody>
      </p:sp>
    </p:spTree>
    <p:extLst>
      <p:ext uri="{BB962C8B-B14F-4D97-AF65-F5344CB8AC3E}">
        <p14:creationId xmlns:p14="http://schemas.microsoft.com/office/powerpoint/2010/main" val="78809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741" y="490451"/>
            <a:ext cx="8572500" cy="5715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98921" y="423950"/>
            <a:ext cx="5469369" cy="40010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5400" b="0" i="0" u="none" strike="noStrike" kern="1200" cap="all" spc="0" normalizeH="0" baseline="0" noProof="0" dirty="0">
                <a:ln>
                  <a:noFill/>
                </a:ln>
                <a:solidFill>
                  <a:srgbClr val="099798"/>
                </a:solidFill>
                <a:effectLst/>
                <a:uLnTx/>
                <a:uFillTx/>
                <a:latin typeface="Century Gothic" panose="020B0502020202020204" pitchFamily="34" charset="0"/>
                <a:ea typeface="+mn-ea"/>
                <a:cs typeface="+mn-cs"/>
              </a:rPr>
              <a:t>7ext a5 4ata: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000" dirty="0">
                <a:solidFill>
                  <a:srgbClr val="953E16"/>
                </a:solidFill>
                <a:latin typeface="Century Gothic" panose="020B0502020202020204" pitchFamily="34" charset="0"/>
              </a:rPr>
              <a:t>Text is a useful input for many machine learning models for prediction and trend analysis</a:t>
            </a:r>
            <a:endParaRPr kumimoji="0" lang="en-US" sz="4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3864921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No automatic alt text available.">
            <a:extLst>
              <a:ext uri="{FF2B5EF4-FFF2-40B4-BE49-F238E27FC236}">
                <a16:creationId xmlns:a16="http://schemas.microsoft.com/office/drawing/2014/main" id="{E44455F4-B4F7-4CD4-9C7C-BCF56C927F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5184" y="0"/>
            <a:ext cx="6895323" cy="67727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17880" y="1879242"/>
            <a:ext cx="3291073"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HIGH Signal </a:t>
            </a:r>
            <a:b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br>
            <a: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to Noise Ratio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(eliminates half of possible sources)</a:t>
            </a:r>
            <a:endPar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cxnSp>
        <p:nvCxnSpPr>
          <p:cNvPr id="6" name="Straight Arrow Connector 5"/>
          <p:cNvCxnSpPr/>
          <p:nvPr/>
        </p:nvCxnSpPr>
        <p:spPr>
          <a:xfrm flipV="1">
            <a:off x="4012163" y="2139850"/>
            <a:ext cx="2668555" cy="304770"/>
          </a:xfrm>
          <a:prstGeom prst="straightConnector1">
            <a:avLst/>
          </a:prstGeom>
          <a:ln w="25400">
            <a:solidFill>
              <a:srgbClr val="953E16"/>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72000" y="3853543"/>
            <a:ext cx="3442996" cy="1374740"/>
          </a:xfrm>
          <a:prstGeom prst="straightConnector1">
            <a:avLst/>
          </a:prstGeom>
          <a:ln w="25400">
            <a:solidFill>
              <a:srgbClr val="953E16"/>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41648" y="393780"/>
            <a:ext cx="4748416"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Information theory</a:t>
            </a:r>
          </a:p>
        </p:txBody>
      </p:sp>
      <p:sp>
        <p:nvSpPr>
          <p:cNvPr id="8" name="TextBox 7">
            <a:extLst>
              <a:ext uri="{FF2B5EF4-FFF2-40B4-BE49-F238E27FC236}">
                <a16:creationId xmlns:a16="http://schemas.microsoft.com/office/drawing/2014/main" id="{492070C3-347B-47C3-97F0-0A9BAE43528F}"/>
              </a:ext>
            </a:extLst>
          </p:cNvPr>
          <p:cNvSpPr txBox="1"/>
          <p:nvPr/>
        </p:nvSpPr>
        <p:spPr>
          <a:xfrm>
            <a:off x="1794111" y="4807133"/>
            <a:ext cx="3291073"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LOW Signal </a:t>
            </a:r>
            <a:b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br>
            <a:r>
              <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rPr>
              <a:t>to Noise Ratio</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(does not distinguish </a:t>
            </a:r>
            <a:br>
              <a:rPr lang="en-US" sz="2000" dirty="0">
                <a:solidFill>
                  <a:srgbClr val="953E16"/>
                </a:solidFill>
                <a:latin typeface="Century Gothic" panose="020B0502020202020204" pitchFamily="34" charset="0"/>
              </a:rPr>
            </a:br>
            <a:r>
              <a:rPr lang="en-US" sz="2000" dirty="0">
                <a:solidFill>
                  <a:srgbClr val="953E16"/>
                </a:solidFill>
                <a:latin typeface="Century Gothic" panose="020B0502020202020204" pitchFamily="34" charset="0"/>
              </a:rPr>
              <a:t>any actors)</a:t>
            </a:r>
            <a:endPar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04137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960153" y="258357"/>
            <a:ext cx="6615404" cy="3844211"/>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TextBox 12"/>
          <p:cNvSpPr txBox="1"/>
          <p:nvPr/>
        </p:nvSpPr>
        <p:spPr>
          <a:xfrm>
            <a:off x="4675972" y="1771493"/>
            <a:ext cx="2654779"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stewardship</a:t>
            </a:r>
          </a:p>
        </p:txBody>
      </p:sp>
      <p:sp>
        <p:nvSpPr>
          <p:cNvPr id="18" name="TextBox 17"/>
          <p:cNvSpPr txBox="1"/>
          <p:nvPr/>
        </p:nvSpPr>
        <p:spPr>
          <a:xfrm>
            <a:off x="1704826" y="1771492"/>
            <a:ext cx="2226473"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salvation</a:t>
            </a:r>
          </a:p>
        </p:txBody>
      </p:sp>
      <p:sp>
        <p:nvSpPr>
          <p:cNvPr id="19" name="TextBox 18"/>
          <p:cNvSpPr txBox="1"/>
          <p:nvPr/>
        </p:nvSpPr>
        <p:spPr>
          <a:xfrm>
            <a:off x="7898509" y="1776445"/>
            <a:ext cx="2682658"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recycling</a:t>
            </a:r>
          </a:p>
        </p:txBody>
      </p:sp>
      <p:sp>
        <p:nvSpPr>
          <p:cNvPr id="20" name="Oval 19"/>
          <p:cNvSpPr/>
          <p:nvPr/>
        </p:nvSpPr>
        <p:spPr>
          <a:xfrm>
            <a:off x="4359606" y="258356"/>
            <a:ext cx="6615404" cy="3844211"/>
          </a:xfrm>
          <a:prstGeom prst="ellipse">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p:cNvSpPr/>
          <p:nvPr/>
        </p:nvSpPr>
        <p:spPr>
          <a:xfrm>
            <a:off x="4485167" y="4387564"/>
            <a:ext cx="6096000" cy="2308324"/>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4A4B4A"/>
                </a:solidFill>
                <a:effectLst/>
                <a:uLnTx/>
                <a:uFillTx/>
                <a:latin typeface="LatoRegular"/>
                <a:ea typeface="+mn-ea"/>
                <a:cs typeface="+mn-cs"/>
              </a:rPr>
              <a:t>I. Arts, Culture, and Humanities</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II. Education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953E16"/>
                </a:solidFill>
                <a:effectLst/>
                <a:uLnTx/>
                <a:uFillTx/>
                <a:latin typeface="LatoRegular"/>
                <a:ea typeface="+mn-ea"/>
                <a:cs typeface="+mn-cs"/>
              </a:rPr>
              <a:t>III. Environment and Animals</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IV. Health</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V. Human Services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VI. International, Foreign Affairs </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4A4B4A"/>
                </a:solidFill>
                <a:effectLst/>
                <a:uLnTx/>
                <a:uFillTx/>
                <a:latin typeface="LatoRegular"/>
                <a:ea typeface="+mn-ea"/>
                <a:cs typeface="+mn-cs"/>
              </a:rPr>
              <a:t>VII. Public, Societal Benefit</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800" b="0" i="0" u="none" strike="noStrike" kern="1200" cap="none" spc="0" normalizeH="0" baseline="0" noProof="0" dirty="0">
                <a:ln>
                  <a:noFill/>
                </a:ln>
                <a:solidFill>
                  <a:srgbClr val="953E16"/>
                </a:solidFill>
                <a:effectLst/>
                <a:uLnTx/>
                <a:uFillTx/>
                <a:latin typeface="LatoRegular"/>
                <a:ea typeface="+mn-ea"/>
                <a:cs typeface="+mn-cs"/>
              </a:rPr>
              <a:t>VIII. Religion Related</a:t>
            </a:r>
            <a:endParaRPr kumimoji="0" lang="en-US" sz="1800" b="0" i="0" u="none" strike="noStrike" kern="1200" cap="none" spc="0" normalizeH="0" baseline="0" noProof="0" dirty="0">
              <a:ln>
                <a:noFill/>
              </a:ln>
              <a:solidFill>
                <a:srgbClr val="953E16"/>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43F192B6-C1CA-4D0F-BC4D-DC5D4069666D}"/>
              </a:ext>
            </a:extLst>
          </p:cNvPr>
          <p:cNvSpPr txBox="1"/>
          <p:nvPr/>
        </p:nvSpPr>
        <p:spPr>
          <a:xfrm>
            <a:off x="2366626" y="287255"/>
            <a:ext cx="329107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noProof="0" dirty="0">
                <a:ln>
                  <a:noFill/>
                </a:ln>
                <a:solidFill>
                  <a:srgbClr val="953E16"/>
                </a:solidFill>
                <a:effectLst/>
                <a:uLnTx/>
                <a:uFillTx/>
                <a:latin typeface="Century Gothic" panose="020B0502020202020204" pitchFamily="34" charset="0"/>
                <a:ea typeface="+mn-ea"/>
                <a:cs typeface="+mn-cs"/>
              </a:rPr>
              <a:t>Religion</a:t>
            </a:r>
          </a:p>
        </p:txBody>
      </p:sp>
      <p:cxnSp>
        <p:nvCxnSpPr>
          <p:cNvPr id="10" name="Straight Arrow Connector 9">
            <a:extLst>
              <a:ext uri="{FF2B5EF4-FFF2-40B4-BE49-F238E27FC236}">
                <a16:creationId xmlns:a16="http://schemas.microsoft.com/office/drawing/2014/main" id="{4976B822-FAA2-4E3D-8009-9F5293D353B6}"/>
              </a:ext>
            </a:extLst>
          </p:cNvPr>
          <p:cNvCxnSpPr>
            <a:cxnSpLocks/>
          </p:cNvCxnSpPr>
          <p:nvPr/>
        </p:nvCxnSpPr>
        <p:spPr>
          <a:xfrm flipV="1">
            <a:off x="1704826" y="2505965"/>
            <a:ext cx="920566" cy="1834242"/>
          </a:xfrm>
          <a:prstGeom prst="straightConnector1">
            <a:avLst/>
          </a:prstGeom>
          <a:ln w="12700">
            <a:solidFill>
              <a:srgbClr val="953E1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A262CEA-046F-4C7C-917A-0DBF1D5996B9}"/>
              </a:ext>
            </a:extLst>
          </p:cNvPr>
          <p:cNvSpPr txBox="1"/>
          <p:nvPr/>
        </p:nvSpPr>
        <p:spPr>
          <a:xfrm>
            <a:off x="6252972" y="362570"/>
            <a:ext cx="329107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noProof="0" dirty="0">
                <a:ln>
                  <a:noFill/>
                </a:ln>
                <a:solidFill>
                  <a:srgbClr val="953E16"/>
                </a:solidFill>
                <a:effectLst/>
                <a:uLnTx/>
                <a:uFillTx/>
                <a:latin typeface="Century Gothic" panose="020B0502020202020204" pitchFamily="34" charset="0"/>
                <a:ea typeface="+mn-ea"/>
                <a:cs typeface="+mn-cs"/>
              </a:rPr>
              <a:t>Environment</a:t>
            </a:r>
          </a:p>
        </p:txBody>
      </p:sp>
      <p:sp>
        <p:nvSpPr>
          <p:cNvPr id="17" name="TextBox 16">
            <a:extLst>
              <a:ext uri="{FF2B5EF4-FFF2-40B4-BE49-F238E27FC236}">
                <a16:creationId xmlns:a16="http://schemas.microsoft.com/office/drawing/2014/main" id="{363794E5-830F-481E-80D8-4834B1997EB7}"/>
              </a:ext>
            </a:extLst>
          </p:cNvPr>
          <p:cNvSpPr txBox="1"/>
          <p:nvPr/>
        </p:nvSpPr>
        <p:spPr>
          <a:xfrm>
            <a:off x="-34704" y="4387564"/>
            <a:ext cx="329107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Distinctive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constructs</a:t>
            </a:r>
            <a:endPar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cxnSp>
        <p:nvCxnSpPr>
          <p:cNvPr id="22" name="Straight Arrow Connector 21">
            <a:extLst>
              <a:ext uri="{FF2B5EF4-FFF2-40B4-BE49-F238E27FC236}">
                <a16:creationId xmlns:a16="http://schemas.microsoft.com/office/drawing/2014/main" id="{39FB0EE5-E971-41D9-A084-580FFBFB2048}"/>
              </a:ext>
            </a:extLst>
          </p:cNvPr>
          <p:cNvCxnSpPr>
            <a:cxnSpLocks/>
          </p:cNvCxnSpPr>
          <p:nvPr/>
        </p:nvCxnSpPr>
        <p:spPr>
          <a:xfrm flipH="1" flipV="1">
            <a:off x="6466114" y="2646216"/>
            <a:ext cx="2843657" cy="2382984"/>
          </a:xfrm>
          <a:prstGeom prst="straightConnector1">
            <a:avLst/>
          </a:prstGeom>
          <a:ln w="12700">
            <a:solidFill>
              <a:srgbClr val="953E16"/>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43B2E35-7EFA-486A-9E6D-D693D5060BF6}"/>
              </a:ext>
            </a:extLst>
          </p:cNvPr>
          <p:cNvSpPr txBox="1"/>
          <p:nvPr/>
        </p:nvSpPr>
        <p:spPr>
          <a:xfrm>
            <a:off x="8599222" y="4883653"/>
            <a:ext cx="3291073"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Shared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953E16"/>
                </a:solidFill>
                <a:latin typeface="Century Gothic" panose="020B0502020202020204" pitchFamily="34" charset="0"/>
              </a:rPr>
              <a:t>constructs</a:t>
            </a:r>
            <a:endParaRPr kumimoji="0" lang="en-US" sz="2000" b="0" i="0" u="none" strike="noStrike" kern="1200" cap="none" spc="0" normalizeH="0" baseline="0" noProof="0" dirty="0">
              <a:ln>
                <a:noFill/>
              </a:ln>
              <a:solidFill>
                <a:srgbClr val="953E16"/>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4064060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Rectangle 108">
            <a:extLst>
              <a:ext uri="{FF2B5EF4-FFF2-40B4-BE49-F238E27FC236}">
                <a16:creationId xmlns:a16="http://schemas.microsoft.com/office/drawing/2014/main" id="{D3182705-9276-4F54-95F1-D6C13B91BDE1}"/>
              </a:ext>
            </a:extLst>
          </p:cNvPr>
          <p:cNvSpPr/>
          <p:nvPr/>
        </p:nvSpPr>
        <p:spPr>
          <a:xfrm>
            <a:off x="0" y="2866163"/>
            <a:ext cx="12192000" cy="3991837"/>
          </a:xfrm>
          <a:prstGeom prst="rect">
            <a:avLst/>
          </a:prstGeom>
          <a:solidFill>
            <a:schemeClr val="tx1">
              <a:lumMod val="65000"/>
              <a:lumOff val="35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D940D7B8-98BF-4DA4-93BA-F2D038CA6D72}"/>
              </a:ext>
            </a:extLst>
          </p:cNvPr>
          <p:cNvSpPr>
            <a:spLocks noChangeArrowheads="1"/>
          </p:cNvSpPr>
          <p:nvPr/>
        </p:nvSpPr>
        <p:spPr bwMode="auto">
          <a:xfrm>
            <a:off x="6846165" y="1178981"/>
            <a:ext cx="4790327" cy="110799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"educ" "train" "assist" "</a:t>
            </a:r>
            <a:r>
              <a:rPr kumimoji="0" lang="en-US" altLang="en-US" sz="2400" b="0" i="0" u="none" strike="noStrike" kern="1200" cap="all" spc="0" normalizeH="0" baseline="0" noProof="0" dirty="0" err="1">
                <a:ln>
                  <a:noFill/>
                </a:ln>
                <a:solidFill>
                  <a:srgbClr val="000000"/>
                </a:solidFill>
                <a:effectLst/>
                <a:uLnTx/>
                <a:uFillTx/>
                <a:latin typeface="Lucida Console" panose="020B0609040504020204" pitchFamily="49" charset="0"/>
                <a:ea typeface="+mn-ea"/>
                <a:cs typeface="+mn-cs"/>
              </a:rPr>
              <a:t>provid</a:t>
            </a: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 "</a:t>
            </a:r>
            <a:r>
              <a:rPr kumimoji="0" lang="en-US" altLang="en-US" sz="2400" b="0" i="0" u="none" strike="noStrike" kern="1200" cap="all" spc="0" normalizeH="0" baseline="0" noProof="0" dirty="0" err="1">
                <a:ln>
                  <a:noFill/>
                </a:ln>
                <a:solidFill>
                  <a:srgbClr val="000000"/>
                </a:solidFill>
                <a:effectLst/>
                <a:uLnTx/>
                <a:uFillTx/>
                <a:latin typeface="Lucida Console" panose="020B0609040504020204" pitchFamily="49" charset="0"/>
                <a:ea typeface="+mn-ea"/>
                <a:cs typeface="+mn-cs"/>
              </a:rPr>
              <a:t>emerg</a:t>
            </a: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 "medic" "</a:t>
            </a:r>
            <a:r>
              <a:rPr kumimoji="0" lang="en-US" altLang="en-US" sz="2400" b="0" i="0" u="none" strike="noStrike" kern="1200" cap="all" spc="0" normalizeH="0" baseline="0" noProof="0" dirty="0" err="1">
                <a:ln>
                  <a:noFill/>
                </a:ln>
                <a:solidFill>
                  <a:srgbClr val="000000"/>
                </a:solidFill>
                <a:effectLst/>
                <a:uLnTx/>
                <a:uFillTx/>
                <a:latin typeface="Lucida Console" panose="020B0609040504020204" pitchFamily="49" charset="0"/>
                <a:ea typeface="+mn-ea"/>
                <a:cs typeface="+mn-cs"/>
              </a:rPr>
              <a:t>servic</a:t>
            </a: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 "</a:t>
            </a:r>
            <a:r>
              <a:rPr kumimoji="0" lang="en-US" altLang="en-US" sz="2400" b="0" i="0" u="none" strike="noStrike" kern="1200" cap="all" spc="0" normalizeH="0" baseline="0" noProof="0" dirty="0" err="1">
                <a:ln>
                  <a:noFill/>
                </a:ln>
                <a:solidFill>
                  <a:srgbClr val="000000"/>
                </a:solidFill>
                <a:effectLst/>
                <a:uLnTx/>
                <a:uFillTx/>
                <a:latin typeface="Lucida Console" panose="020B0609040504020204" pitchFamily="49" charset="0"/>
                <a:ea typeface="+mn-ea"/>
                <a:cs typeface="+mn-cs"/>
              </a:rPr>
              <a:t>communiti</a:t>
            </a:r>
            <a:r>
              <a:rPr kumimoji="0" lang="en-US" altLang="en-US" sz="2400" b="0" i="0" u="none" strike="noStrike" kern="1200" cap="all" spc="0" normalizeH="0" baseline="0" noProof="0" dirty="0">
                <a:ln>
                  <a:noFill/>
                </a:ln>
                <a:solidFill>
                  <a:srgbClr val="000000"/>
                </a:solidFill>
                <a:effectLst/>
                <a:uLnTx/>
                <a:uFillTx/>
                <a:latin typeface="Lucida Console" panose="020B0609040504020204" pitchFamily="49" charset="0"/>
                <a:ea typeface="+mn-ea"/>
                <a:cs typeface="+mn-cs"/>
              </a:rPr>
              <a:t>"</a:t>
            </a:r>
            <a:endParaRPr kumimoji="0" lang="en-US" altLang="en-US" sz="2400" b="0" i="0" u="none" strike="noStrike" kern="1200" cap="all"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4" name="Rectangle 2">
            <a:extLst>
              <a:ext uri="{FF2B5EF4-FFF2-40B4-BE49-F238E27FC236}">
                <a16:creationId xmlns:a16="http://schemas.microsoft.com/office/drawing/2014/main" id="{D8EDCBF9-BDC6-4698-B1AC-2AA36678632B}"/>
              </a:ext>
            </a:extLst>
          </p:cNvPr>
          <p:cNvSpPr>
            <a:spLocks noChangeArrowheads="1"/>
          </p:cNvSpPr>
          <p:nvPr/>
        </p:nvSpPr>
        <p:spPr bwMode="auto">
          <a:xfrm>
            <a:off x="560026" y="1056287"/>
            <a:ext cx="5049466"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800" b="0" i="0" u="none" strike="noStrike" kern="1200" cap="none" spc="0" normalizeH="0" baseline="0" noProof="0" dirty="0">
                <a:ln>
                  <a:noFill/>
                </a:ln>
                <a:solidFill>
                  <a:srgbClr val="000000"/>
                </a:solidFill>
                <a:effectLst/>
                <a:uLnTx/>
                <a:uFillTx/>
                <a:latin typeface="Calibri Light" panose="020F0302020204030204"/>
                <a:ea typeface="+mn-ea"/>
                <a:cs typeface="+mn-cs"/>
              </a:rPr>
              <a:t>To educate, train and assist in providing emergency medical service for the community.</a:t>
            </a:r>
            <a:endParaRPr kumimoji="0" lang="en-US" altLang="en-US" sz="3200" b="0" i="0" u="none" strike="noStrike" kern="1200" cap="none" spc="0" normalizeH="0" baseline="0" noProof="0" dirty="0">
              <a:ln>
                <a:noFill/>
              </a:ln>
              <a:solidFill>
                <a:prstClr val="black"/>
              </a:solidFill>
              <a:effectLst/>
              <a:uLnTx/>
              <a:uFillTx/>
              <a:latin typeface="Calibri Light" panose="020F0302020204030204"/>
              <a:ea typeface="+mn-ea"/>
              <a:cs typeface="+mn-cs"/>
            </a:endParaRPr>
          </a:p>
        </p:txBody>
      </p:sp>
      <p:sp>
        <p:nvSpPr>
          <p:cNvPr id="6" name="Rectangle 5">
            <a:extLst>
              <a:ext uri="{FF2B5EF4-FFF2-40B4-BE49-F238E27FC236}">
                <a16:creationId xmlns:a16="http://schemas.microsoft.com/office/drawing/2014/main" id="{8E613745-DF52-4805-9A30-68EAAFA86F32}"/>
              </a:ext>
            </a:extLst>
          </p:cNvPr>
          <p:cNvSpPr/>
          <p:nvPr/>
        </p:nvSpPr>
        <p:spPr>
          <a:xfrm>
            <a:off x="2673593" y="4810408"/>
            <a:ext cx="105028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a:ln>
                  <a:noFill/>
                </a:ln>
                <a:solidFill>
                  <a:prstClr val="white"/>
                </a:solidFill>
                <a:effectLst/>
                <a:uLnTx/>
                <a:uFillTx/>
                <a:latin typeface="Lucida Console" panose="020B0609040504020204" pitchFamily="49" charset="0"/>
                <a:ea typeface="+mn-ea"/>
                <a:cs typeface="+mn-cs"/>
              </a:rPr>
              <a:t>educ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AF1A9D53-307C-4F12-A3BF-D2D2C28D94FA}"/>
              </a:ext>
            </a:extLst>
          </p:cNvPr>
          <p:cNvSpPr/>
          <p:nvPr/>
        </p:nvSpPr>
        <p:spPr>
          <a:xfrm>
            <a:off x="2565390" y="5765474"/>
            <a:ext cx="126669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a:ln>
                  <a:noFill/>
                </a:ln>
                <a:solidFill>
                  <a:prstClr val="white"/>
                </a:solidFill>
                <a:effectLst/>
                <a:uLnTx/>
                <a:uFillTx/>
                <a:latin typeface="Lucida Console" panose="020B0609040504020204" pitchFamily="49" charset="0"/>
                <a:ea typeface="+mn-ea"/>
                <a:cs typeface="+mn-cs"/>
              </a:rPr>
              <a:t>train</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27F958D4-A866-4BB2-B52E-755F32FC47D2}"/>
              </a:ext>
            </a:extLst>
          </p:cNvPr>
          <p:cNvSpPr/>
          <p:nvPr/>
        </p:nvSpPr>
        <p:spPr>
          <a:xfrm>
            <a:off x="9228396" y="5765474"/>
            <a:ext cx="148309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a:ln>
                  <a:noFill/>
                </a:ln>
                <a:solidFill>
                  <a:prstClr val="white"/>
                </a:solidFill>
                <a:effectLst/>
                <a:uLnTx/>
                <a:uFillTx/>
                <a:latin typeface="Lucida Console" panose="020B0609040504020204" pitchFamily="49" charset="0"/>
                <a:ea typeface="+mn-ea"/>
                <a:cs typeface="+mn-cs"/>
              </a:rPr>
              <a:t>assist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2FD3BCBB-F55C-4057-97A6-FC57255C03A8}"/>
              </a:ext>
            </a:extLst>
          </p:cNvPr>
          <p:cNvSpPr/>
          <p:nvPr/>
        </p:nvSpPr>
        <p:spPr>
          <a:xfrm>
            <a:off x="6716526" y="3496504"/>
            <a:ext cx="148309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err="1">
                <a:ln>
                  <a:noFill/>
                </a:ln>
                <a:solidFill>
                  <a:prstClr val="white"/>
                </a:solidFill>
                <a:effectLst/>
                <a:uLnTx/>
                <a:uFillTx/>
                <a:latin typeface="Lucida Console" panose="020B0609040504020204" pitchFamily="49" charset="0"/>
                <a:ea typeface="+mn-ea"/>
                <a:cs typeface="+mn-cs"/>
              </a:rPr>
              <a:t>provid</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8B86FC71-3115-4584-A860-10782E214736}"/>
              </a:ext>
            </a:extLst>
          </p:cNvPr>
          <p:cNvSpPr/>
          <p:nvPr/>
        </p:nvSpPr>
        <p:spPr>
          <a:xfrm>
            <a:off x="9364017" y="4448280"/>
            <a:ext cx="2132315"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err="1">
                <a:ln>
                  <a:noFill/>
                </a:ln>
                <a:solidFill>
                  <a:prstClr val="white"/>
                </a:solidFill>
                <a:effectLst/>
                <a:uLnTx/>
                <a:uFillTx/>
                <a:latin typeface="Lucida Console" panose="020B0609040504020204" pitchFamily="49" charset="0"/>
                <a:ea typeface="+mn-ea"/>
                <a:cs typeface="+mn-cs"/>
              </a:rPr>
              <a:t>communiti</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05FFEA0-C7FF-44A2-9D76-EEF98D6AE478}"/>
              </a:ext>
            </a:extLst>
          </p:cNvPr>
          <p:cNvSpPr/>
          <p:nvPr/>
        </p:nvSpPr>
        <p:spPr>
          <a:xfrm>
            <a:off x="6716525" y="5765474"/>
            <a:ext cx="148309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err="1">
                <a:ln>
                  <a:noFill/>
                </a:ln>
                <a:solidFill>
                  <a:prstClr val="white"/>
                </a:solidFill>
                <a:effectLst/>
                <a:uLnTx/>
                <a:uFillTx/>
                <a:latin typeface="Lucida Console" panose="020B0609040504020204" pitchFamily="49" charset="0"/>
                <a:ea typeface="+mn-ea"/>
                <a:cs typeface="+mn-cs"/>
              </a:rPr>
              <a:t>servic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4203E271-0A3D-4306-800F-81EE627F07E5}"/>
              </a:ext>
            </a:extLst>
          </p:cNvPr>
          <p:cNvSpPr/>
          <p:nvPr/>
        </p:nvSpPr>
        <p:spPr>
          <a:xfrm>
            <a:off x="4521405" y="5066926"/>
            <a:ext cx="130783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err="1">
                <a:ln>
                  <a:noFill/>
                </a:ln>
                <a:solidFill>
                  <a:prstClr val="white"/>
                </a:solidFill>
                <a:effectLst/>
                <a:uLnTx/>
                <a:uFillTx/>
                <a:latin typeface="Lucida Console" panose="020B0609040504020204" pitchFamily="49" charset="0"/>
                <a:ea typeface="+mn-ea"/>
                <a:cs typeface="+mn-cs"/>
              </a:rPr>
              <a:t>emerg</a:t>
            </a: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E97B08E7-2FB7-46A3-A209-79639B30D458}"/>
              </a:ext>
            </a:extLst>
          </p:cNvPr>
          <p:cNvSpPr/>
          <p:nvPr/>
        </p:nvSpPr>
        <p:spPr>
          <a:xfrm>
            <a:off x="6824728" y="4718272"/>
            <a:ext cx="126669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800" b="0" i="0" u="none" strike="noStrike" kern="1200" cap="all" spc="0" normalizeH="0" baseline="0" noProof="0" dirty="0">
                <a:ln>
                  <a:noFill/>
                </a:ln>
                <a:solidFill>
                  <a:prstClr val="white"/>
                </a:solidFill>
                <a:effectLst/>
                <a:uLnTx/>
                <a:uFillTx/>
                <a:latin typeface="Lucida Console" panose="020B0609040504020204" pitchFamily="49" charset="0"/>
                <a:ea typeface="+mn-ea"/>
                <a:cs typeface="+mn-cs"/>
              </a:rPr>
              <a:t>medic</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6" name="Straight Connector 25">
            <a:extLst>
              <a:ext uri="{FF2B5EF4-FFF2-40B4-BE49-F238E27FC236}">
                <a16:creationId xmlns:a16="http://schemas.microsoft.com/office/drawing/2014/main" id="{1F47B6BA-11C0-4588-87AE-4A8BA8860335}"/>
              </a:ext>
            </a:extLst>
          </p:cNvPr>
          <p:cNvCxnSpPr>
            <a:cxnSpLocks/>
            <a:stCxn id="6" idx="3"/>
            <a:endCxn id="20" idx="1"/>
          </p:cNvCxnSpPr>
          <p:nvPr/>
        </p:nvCxnSpPr>
        <p:spPr>
          <a:xfrm>
            <a:off x="3723881" y="5072018"/>
            <a:ext cx="797524" cy="256518"/>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29" name="Straight Connector 28">
            <a:extLst>
              <a:ext uri="{FF2B5EF4-FFF2-40B4-BE49-F238E27FC236}">
                <a16:creationId xmlns:a16="http://schemas.microsoft.com/office/drawing/2014/main" id="{41A71206-D722-454D-A0B8-4F3177A192BD}"/>
              </a:ext>
            </a:extLst>
          </p:cNvPr>
          <p:cNvCxnSpPr>
            <a:cxnSpLocks/>
            <a:stCxn id="6" idx="2"/>
            <a:endCxn id="8" idx="0"/>
          </p:cNvCxnSpPr>
          <p:nvPr/>
        </p:nvCxnSpPr>
        <p:spPr>
          <a:xfrm>
            <a:off x="3198737" y="5333628"/>
            <a:ext cx="0" cy="431846"/>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45" name="Straight Connector 44">
            <a:extLst>
              <a:ext uri="{FF2B5EF4-FFF2-40B4-BE49-F238E27FC236}">
                <a16:creationId xmlns:a16="http://schemas.microsoft.com/office/drawing/2014/main" id="{95180A7E-A852-4651-8E39-EE07793A3484}"/>
              </a:ext>
            </a:extLst>
          </p:cNvPr>
          <p:cNvCxnSpPr>
            <a:cxnSpLocks/>
            <a:stCxn id="12" idx="2"/>
            <a:endCxn id="22" idx="0"/>
          </p:cNvCxnSpPr>
          <p:nvPr/>
        </p:nvCxnSpPr>
        <p:spPr>
          <a:xfrm>
            <a:off x="7458075" y="4019724"/>
            <a:ext cx="0" cy="698548"/>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48" name="Straight Connector 47">
            <a:extLst>
              <a:ext uri="{FF2B5EF4-FFF2-40B4-BE49-F238E27FC236}">
                <a16:creationId xmlns:a16="http://schemas.microsoft.com/office/drawing/2014/main" id="{FBED637C-4987-408C-92DF-512965FEAEAB}"/>
              </a:ext>
            </a:extLst>
          </p:cNvPr>
          <p:cNvCxnSpPr>
            <a:cxnSpLocks/>
            <a:stCxn id="20" idx="3"/>
            <a:endCxn id="22" idx="1"/>
          </p:cNvCxnSpPr>
          <p:nvPr/>
        </p:nvCxnSpPr>
        <p:spPr>
          <a:xfrm flipV="1">
            <a:off x="5829244" y="4979882"/>
            <a:ext cx="995484" cy="348654"/>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2" name="Straight Connector 51">
            <a:extLst>
              <a:ext uri="{FF2B5EF4-FFF2-40B4-BE49-F238E27FC236}">
                <a16:creationId xmlns:a16="http://schemas.microsoft.com/office/drawing/2014/main" id="{28C1317D-0384-4E93-8D46-131A62663AF5}"/>
              </a:ext>
            </a:extLst>
          </p:cNvPr>
          <p:cNvCxnSpPr>
            <a:cxnSpLocks/>
            <a:stCxn id="16" idx="0"/>
            <a:endCxn id="22" idx="2"/>
          </p:cNvCxnSpPr>
          <p:nvPr/>
        </p:nvCxnSpPr>
        <p:spPr>
          <a:xfrm flipV="1">
            <a:off x="7458074" y="5241492"/>
            <a:ext cx="1" cy="523982"/>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id="{F79D5690-3124-49A9-A985-CB5A0E91BC3B}"/>
              </a:ext>
            </a:extLst>
          </p:cNvPr>
          <p:cNvCxnSpPr>
            <a:cxnSpLocks/>
            <a:stCxn id="20" idx="3"/>
            <a:endCxn id="16" idx="1"/>
          </p:cNvCxnSpPr>
          <p:nvPr/>
        </p:nvCxnSpPr>
        <p:spPr>
          <a:xfrm>
            <a:off x="5829244" y="5328536"/>
            <a:ext cx="887281" cy="698548"/>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58" name="Straight Connector 57">
            <a:extLst>
              <a:ext uri="{FF2B5EF4-FFF2-40B4-BE49-F238E27FC236}">
                <a16:creationId xmlns:a16="http://schemas.microsoft.com/office/drawing/2014/main" id="{289A0C08-90D2-4944-BFC0-2D404B5EDC21}"/>
              </a:ext>
            </a:extLst>
          </p:cNvPr>
          <p:cNvCxnSpPr>
            <a:cxnSpLocks/>
            <a:stCxn id="14" idx="2"/>
            <a:endCxn id="10" idx="0"/>
          </p:cNvCxnSpPr>
          <p:nvPr/>
        </p:nvCxnSpPr>
        <p:spPr>
          <a:xfrm flipH="1">
            <a:off x="9969945" y="4971500"/>
            <a:ext cx="460230" cy="793974"/>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61" name="Straight Connector 60">
            <a:extLst>
              <a:ext uri="{FF2B5EF4-FFF2-40B4-BE49-F238E27FC236}">
                <a16:creationId xmlns:a16="http://schemas.microsoft.com/office/drawing/2014/main" id="{21FF28B3-2DC7-4858-823C-FEBC7816CE5D}"/>
              </a:ext>
            </a:extLst>
          </p:cNvPr>
          <p:cNvCxnSpPr>
            <a:cxnSpLocks/>
            <a:stCxn id="16" idx="3"/>
            <a:endCxn id="10" idx="1"/>
          </p:cNvCxnSpPr>
          <p:nvPr/>
        </p:nvCxnSpPr>
        <p:spPr>
          <a:xfrm>
            <a:off x="8199623" y="6027084"/>
            <a:ext cx="1028773" cy="0"/>
          </a:xfrm>
          <a:prstGeom prst="line">
            <a:avLst/>
          </a:prstGeom>
          <a:ln w="38100">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11" name="Straight Arrow Connector 110">
            <a:extLst>
              <a:ext uri="{FF2B5EF4-FFF2-40B4-BE49-F238E27FC236}">
                <a16:creationId xmlns:a16="http://schemas.microsoft.com/office/drawing/2014/main" id="{0F069938-CFDE-4DBC-8CE5-C7E093AF19AD}"/>
              </a:ext>
            </a:extLst>
          </p:cNvPr>
          <p:cNvCxnSpPr>
            <a:cxnSpLocks/>
          </p:cNvCxnSpPr>
          <p:nvPr/>
        </p:nvCxnSpPr>
        <p:spPr>
          <a:xfrm>
            <a:off x="5251939" y="1718607"/>
            <a:ext cx="1154611" cy="0"/>
          </a:xfrm>
          <a:prstGeom prst="straightConnector1">
            <a:avLst/>
          </a:prstGeom>
          <a:ln w="57150">
            <a:tailEnd type="triangle"/>
          </a:ln>
        </p:spPr>
        <p:style>
          <a:lnRef idx="3">
            <a:schemeClr val="accent3"/>
          </a:lnRef>
          <a:fillRef idx="0">
            <a:schemeClr val="accent3"/>
          </a:fillRef>
          <a:effectRef idx="2">
            <a:schemeClr val="accent3"/>
          </a:effectRef>
          <a:fontRef idx="minor">
            <a:schemeClr val="tx1"/>
          </a:fontRef>
        </p:style>
      </p:cxnSp>
      <p:sp>
        <p:nvSpPr>
          <p:cNvPr id="113" name="Rectangle 112">
            <a:extLst>
              <a:ext uri="{FF2B5EF4-FFF2-40B4-BE49-F238E27FC236}">
                <a16:creationId xmlns:a16="http://schemas.microsoft.com/office/drawing/2014/main" id="{D9603F4D-B35A-4376-9A41-07B40DD28AF6}"/>
              </a:ext>
            </a:extLst>
          </p:cNvPr>
          <p:cNvSpPr/>
          <p:nvPr/>
        </p:nvSpPr>
        <p:spPr>
          <a:xfrm>
            <a:off x="244272" y="2957778"/>
            <a:ext cx="4456669"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6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rPr>
              <a:t>Semantic Networks</a:t>
            </a:r>
            <a:endParaRPr kumimoji="0" lang="en-US" sz="2400" b="0" i="0" u="none" strike="noStrike" kern="1200" cap="none" spc="0" normalizeH="0" baseline="0" noProof="0" dirty="0">
              <a:ln>
                <a:noFill/>
              </a:ln>
              <a:solidFill>
                <a:prstClr val="white"/>
              </a:solidFill>
              <a:effectLst/>
              <a:uLnTx/>
              <a:uFillTx/>
              <a:latin typeface="Century Gothic" panose="020B0502020202020204" pitchFamily="34" charset="0"/>
              <a:ea typeface="+mn-ea"/>
              <a:cs typeface="+mn-cs"/>
            </a:endParaRPr>
          </a:p>
        </p:txBody>
      </p:sp>
      <p:sp>
        <p:nvSpPr>
          <p:cNvPr id="5" name="TextBox 4">
            <a:extLst>
              <a:ext uri="{FF2B5EF4-FFF2-40B4-BE49-F238E27FC236}">
                <a16:creationId xmlns:a16="http://schemas.microsoft.com/office/drawing/2014/main" id="{90C9D049-C28E-FC72-C661-24D0F63D9682}"/>
              </a:ext>
            </a:extLst>
          </p:cNvPr>
          <p:cNvSpPr txBox="1"/>
          <p:nvPr/>
        </p:nvSpPr>
        <p:spPr>
          <a:xfrm>
            <a:off x="392387" y="140994"/>
            <a:ext cx="11244105" cy="369332"/>
          </a:xfrm>
          <a:prstGeom prst="rect">
            <a:avLst/>
          </a:prstGeom>
          <a:noFill/>
        </p:spPr>
        <p:txBody>
          <a:bodyPr wrap="square">
            <a:spAutoFit/>
          </a:bodyPr>
          <a:lstStyle/>
          <a:p>
            <a:r>
              <a:rPr lang="en-US" dirty="0"/>
              <a:t>https://nonprofit-open-data-collective.github.io/machine_learning_mission_codes/tutorials/semantic_networks.html</a:t>
            </a:r>
          </a:p>
        </p:txBody>
      </p:sp>
    </p:spTree>
    <p:extLst>
      <p:ext uri="{BB962C8B-B14F-4D97-AF65-F5344CB8AC3E}">
        <p14:creationId xmlns:p14="http://schemas.microsoft.com/office/powerpoint/2010/main" val="2434866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F6BF48-6080-4367-BAC3-ABD7B941590A}"/>
              </a:ext>
            </a:extLst>
          </p:cNvPr>
          <p:cNvPicPr>
            <a:picLocks noChangeAspect="1"/>
          </p:cNvPicPr>
          <p:nvPr/>
        </p:nvPicPr>
        <p:blipFill>
          <a:blip r:embed="rId2"/>
          <a:stretch>
            <a:fillRect/>
          </a:stretch>
        </p:blipFill>
        <p:spPr>
          <a:xfrm>
            <a:off x="351948" y="0"/>
            <a:ext cx="11488103" cy="6858000"/>
          </a:xfrm>
          <a:prstGeom prst="rect">
            <a:avLst/>
          </a:prstGeom>
        </p:spPr>
      </p:pic>
    </p:spTree>
    <p:extLst>
      <p:ext uri="{BB962C8B-B14F-4D97-AF65-F5344CB8AC3E}">
        <p14:creationId xmlns:p14="http://schemas.microsoft.com/office/powerpoint/2010/main" val="1025756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92695" y="2337137"/>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3" name="TextBox 2"/>
          <p:cNvSpPr txBox="1"/>
          <p:nvPr/>
        </p:nvSpPr>
        <p:spPr>
          <a:xfrm>
            <a:off x="1959495" y="2337137"/>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10" name="TextBox 9"/>
          <p:cNvSpPr txBox="1"/>
          <p:nvPr/>
        </p:nvSpPr>
        <p:spPr>
          <a:xfrm>
            <a:off x="1502295" y="3251537"/>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11" name="TextBox 10"/>
          <p:cNvSpPr txBox="1"/>
          <p:nvPr/>
        </p:nvSpPr>
        <p:spPr>
          <a:xfrm>
            <a:off x="2797695" y="1956137"/>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12" name="TextBox 11"/>
          <p:cNvSpPr txBox="1"/>
          <p:nvPr/>
        </p:nvSpPr>
        <p:spPr>
          <a:xfrm>
            <a:off x="1502295" y="424213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a:t>
            </a:r>
          </a:p>
        </p:txBody>
      </p:sp>
      <p:sp>
        <p:nvSpPr>
          <p:cNvPr id="13" name="TextBox 12"/>
          <p:cNvSpPr txBox="1"/>
          <p:nvPr/>
        </p:nvSpPr>
        <p:spPr>
          <a:xfrm>
            <a:off x="6684866" y="417935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14" name="TextBox 13"/>
          <p:cNvSpPr txBox="1"/>
          <p:nvPr/>
        </p:nvSpPr>
        <p:spPr>
          <a:xfrm>
            <a:off x="4791329" y="4424065"/>
            <a:ext cx="3305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a:t>
            </a:r>
          </a:p>
        </p:txBody>
      </p:sp>
      <p:sp>
        <p:nvSpPr>
          <p:cNvPr id="15" name="TextBox 14"/>
          <p:cNvSpPr txBox="1"/>
          <p:nvPr/>
        </p:nvSpPr>
        <p:spPr>
          <a:xfrm>
            <a:off x="4791329" y="3585865"/>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cxnSp>
        <p:nvCxnSpPr>
          <p:cNvPr id="17" name="Straight Connector 16"/>
          <p:cNvCxnSpPr>
            <a:stCxn id="2" idx="3"/>
            <a:endCxn id="3" idx="1"/>
          </p:cNvCxnSpPr>
          <p:nvPr/>
        </p:nvCxnSpPr>
        <p:spPr>
          <a:xfrm>
            <a:off x="1210411" y="2521803"/>
            <a:ext cx="749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0" idx="0"/>
            <a:endCxn id="3" idx="2"/>
          </p:cNvCxnSpPr>
          <p:nvPr/>
        </p:nvCxnSpPr>
        <p:spPr>
          <a:xfrm flipV="1">
            <a:off x="1656344" y="2706469"/>
            <a:ext cx="458001"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2" idx="2"/>
            <a:endCxn id="10" idx="0"/>
          </p:cNvCxnSpPr>
          <p:nvPr/>
        </p:nvCxnSpPr>
        <p:spPr>
          <a:xfrm>
            <a:off x="1051553" y="2706469"/>
            <a:ext cx="604791"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 idx="3"/>
            <a:endCxn id="11" idx="1"/>
          </p:cNvCxnSpPr>
          <p:nvPr/>
        </p:nvCxnSpPr>
        <p:spPr>
          <a:xfrm flipV="1">
            <a:off x="2269195" y="2140803"/>
            <a:ext cx="528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0" idx="2"/>
            <a:endCxn id="12" idx="0"/>
          </p:cNvCxnSpPr>
          <p:nvPr/>
        </p:nvCxnSpPr>
        <p:spPr>
          <a:xfrm flipH="1">
            <a:off x="1653138" y="3620869"/>
            <a:ext cx="3206" cy="621268"/>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5099243" y="2225933"/>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49" name="TextBox 48"/>
          <p:cNvSpPr txBox="1"/>
          <p:nvPr/>
        </p:nvSpPr>
        <p:spPr>
          <a:xfrm>
            <a:off x="6166043" y="2225933"/>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B</a:t>
            </a:r>
          </a:p>
        </p:txBody>
      </p:sp>
      <p:sp>
        <p:nvSpPr>
          <p:cNvPr id="50" name="TextBox 49"/>
          <p:cNvSpPr txBox="1"/>
          <p:nvPr/>
        </p:nvSpPr>
        <p:spPr>
          <a:xfrm>
            <a:off x="5708843" y="3140333"/>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C</a:t>
            </a:r>
          </a:p>
        </p:txBody>
      </p:sp>
      <p:sp>
        <p:nvSpPr>
          <p:cNvPr id="51" name="TextBox 50"/>
          <p:cNvSpPr txBox="1"/>
          <p:nvPr/>
        </p:nvSpPr>
        <p:spPr>
          <a:xfrm>
            <a:off x="7004243" y="1844933"/>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52" name="TextBox 51"/>
          <p:cNvSpPr txBox="1"/>
          <p:nvPr/>
        </p:nvSpPr>
        <p:spPr>
          <a:xfrm>
            <a:off x="5708843" y="4130933"/>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E</a:t>
            </a:r>
          </a:p>
        </p:txBody>
      </p:sp>
      <p:cxnSp>
        <p:nvCxnSpPr>
          <p:cNvPr id="53" name="Straight Connector 52"/>
          <p:cNvCxnSpPr>
            <a:cxnSpLocks/>
            <a:stCxn id="48" idx="3"/>
            <a:endCxn id="49" idx="1"/>
          </p:cNvCxnSpPr>
          <p:nvPr/>
        </p:nvCxnSpPr>
        <p:spPr>
          <a:xfrm>
            <a:off x="5416959" y="2410599"/>
            <a:ext cx="749084" cy="46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cxnSpLocks/>
            <a:stCxn id="50" idx="0"/>
          </p:cNvCxnSpPr>
          <p:nvPr/>
        </p:nvCxnSpPr>
        <p:spPr>
          <a:xfrm flipV="1">
            <a:off x="5887738" y="2572183"/>
            <a:ext cx="293735" cy="56815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48" idx="2"/>
            <a:endCxn id="50" idx="0"/>
          </p:cNvCxnSpPr>
          <p:nvPr/>
        </p:nvCxnSpPr>
        <p:spPr>
          <a:xfrm>
            <a:off x="5258101" y="2595265"/>
            <a:ext cx="629637"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a:stCxn id="49" idx="3"/>
            <a:endCxn id="51" idx="1"/>
          </p:cNvCxnSpPr>
          <p:nvPr/>
        </p:nvCxnSpPr>
        <p:spPr>
          <a:xfrm flipV="1">
            <a:off x="6523833" y="2029599"/>
            <a:ext cx="480410" cy="427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cxnSpLocks/>
            <a:stCxn id="50" idx="2"/>
            <a:endCxn id="52" idx="0"/>
          </p:cNvCxnSpPr>
          <p:nvPr/>
        </p:nvCxnSpPr>
        <p:spPr>
          <a:xfrm flipH="1">
            <a:off x="5878922" y="3601998"/>
            <a:ext cx="8816" cy="528935"/>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2" idx="3"/>
            <a:endCxn id="13" idx="1"/>
          </p:cNvCxnSpPr>
          <p:nvPr/>
        </p:nvCxnSpPr>
        <p:spPr>
          <a:xfrm>
            <a:off x="6049001" y="4361766"/>
            <a:ext cx="635865" cy="2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15" idx="3"/>
            <a:endCxn id="52" idx="1"/>
          </p:cNvCxnSpPr>
          <p:nvPr/>
        </p:nvCxnSpPr>
        <p:spPr>
          <a:xfrm>
            <a:off x="5120265" y="3770531"/>
            <a:ext cx="588578" cy="5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14" idx="3"/>
            <a:endCxn id="52" idx="1"/>
          </p:cNvCxnSpPr>
          <p:nvPr/>
        </p:nvCxnSpPr>
        <p:spPr>
          <a:xfrm flipV="1">
            <a:off x="5121869" y="4361766"/>
            <a:ext cx="586974" cy="246965"/>
          </a:xfrm>
          <a:prstGeom prst="line">
            <a:avLst/>
          </a:prstGeom>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1104867" y="3686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74" name="TextBox 73"/>
          <p:cNvSpPr txBox="1"/>
          <p:nvPr/>
        </p:nvSpPr>
        <p:spPr>
          <a:xfrm>
            <a:off x="9276067" y="3990201"/>
            <a:ext cx="3305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a:t>
            </a:r>
          </a:p>
        </p:txBody>
      </p:sp>
      <p:sp>
        <p:nvSpPr>
          <p:cNvPr id="75" name="TextBox 74"/>
          <p:cNvSpPr txBox="1"/>
          <p:nvPr/>
        </p:nvSpPr>
        <p:spPr>
          <a:xfrm>
            <a:off x="9276067" y="3152001"/>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77" name="TextBox 76"/>
          <p:cNvSpPr txBox="1"/>
          <p:nvPr/>
        </p:nvSpPr>
        <p:spPr>
          <a:xfrm>
            <a:off x="11104867" y="216140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78" name="TextBox 77"/>
          <p:cNvSpPr txBox="1"/>
          <p:nvPr/>
        </p:nvSpPr>
        <p:spPr>
          <a:xfrm>
            <a:off x="10193581" y="2706469"/>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80" name="TextBox 79"/>
          <p:cNvSpPr txBox="1"/>
          <p:nvPr/>
        </p:nvSpPr>
        <p:spPr>
          <a:xfrm>
            <a:off x="10193581" y="36970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a:t>
            </a:r>
          </a:p>
        </p:txBody>
      </p:sp>
      <p:cxnSp>
        <p:nvCxnSpPr>
          <p:cNvPr id="82" name="Straight Connector 81"/>
          <p:cNvCxnSpPr>
            <a:stCxn id="78" idx="0"/>
            <a:endCxn id="77" idx="1"/>
          </p:cNvCxnSpPr>
          <p:nvPr/>
        </p:nvCxnSpPr>
        <p:spPr>
          <a:xfrm flipV="1">
            <a:off x="10347630" y="2346067"/>
            <a:ext cx="757237" cy="360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p:cNvCxnSpPr>
            <a:stCxn id="78" idx="2"/>
            <a:endCxn id="80" idx="0"/>
          </p:cNvCxnSpPr>
          <p:nvPr/>
        </p:nvCxnSpPr>
        <p:spPr>
          <a:xfrm flipH="1">
            <a:off x="10344424" y="3075801"/>
            <a:ext cx="3206" cy="6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0" idx="3"/>
            <a:endCxn id="73" idx="1"/>
          </p:cNvCxnSpPr>
          <p:nvPr/>
        </p:nvCxnSpPr>
        <p:spPr>
          <a:xfrm flipV="1">
            <a:off x="10495267" y="3871491"/>
            <a:ext cx="609600" cy="10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5" idx="3"/>
            <a:endCxn id="80" idx="1"/>
          </p:cNvCxnSpPr>
          <p:nvPr/>
        </p:nvCxnSpPr>
        <p:spPr>
          <a:xfrm>
            <a:off x="9605003" y="3336667"/>
            <a:ext cx="588578"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74" idx="3"/>
            <a:endCxn id="80" idx="1"/>
          </p:cNvCxnSpPr>
          <p:nvPr/>
        </p:nvCxnSpPr>
        <p:spPr>
          <a:xfrm flipV="1">
            <a:off x="9606607" y="3881735"/>
            <a:ext cx="586974" cy="293132"/>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887138" y="641628"/>
            <a:ext cx="1989199"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Mission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Statement 1</a:t>
            </a:r>
          </a:p>
        </p:txBody>
      </p:sp>
      <p:sp>
        <p:nvSpPr>
          <p:cNvPr id="92" name="TextBox 91"/>
          <p:cNvSpPr txBox="1"/>
          <p:nvPr/>
        </p:nvSpPr>
        <p:spPr>
          <a:xfrm>
            <a:off x="9465192" y="540356"/>
            <a:ext cx="1976375"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Mission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Statement 2</a:t>
            </a:r>
          </a:p>
        </p:txBody>
      </p:sp>
      <p:sp>
        <p:nvSpPr>
          <p:cNvPr id="93" name="TextBox 92"/>
          <p:cNvSpPr txBox="1"/>
          <p:nvPr/>
        </p:nvSpPr>
        <p:spPr>
          <a:xfrm>
            <a:off x="4292381" y="231336"/>
            <a:ext cx="3267562" cy="138499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1F497D"/>
                </a:solidFill>
                <a:effectLst/>
                <a:uLnTx/>
                <a:uFillTx/>
                <a:latin typeface="Calibri"/>
                <a:ea typeface="+mn-ea"/>
                <a:cs typeface="+mn-cs"/>
              </a:rPr>
              <a:t>Union (all statement)</a:t>
            </a:r>
            <a:br>
              <a:rPr kumimoji="0" lang="en-US" sz="2800" b="0" i="0" u="none" strike="noStrike" kern="1200" cap="none" spc="0" normalizeH="0" baseline="0" noProof="0" dirty="0">
                <a:ln>
                  <a:noFill/>
                </a:ln>
                <a:solidFill>
                  <a:prstClr val="black"/>
                </a:solidFill>
                <a:effectLst/>
                <a:uLnTx/>
                <a:uFillTx/>
                <a:latin typeface="Calibri"/>
                <a:ea typeface="+mn-ea"/>
                <a:cs typeface="+mn-cs"/>
              </a:rPr>
            </a:br>
            <a:r>
              <a:rPr kumimoji="0" lang="en-US" sz="2800" b="0" i="0" u="none" strike="noStrike" kern="1200" cap="none" spc="0" normalizeH="0" baseline="0" noProof="0" dirty="0">
                <a:ln>
                  <a:noFill/>
                </a:ln>
                <a:solidFill>
                  <a:prstClr val="black"/>
                </a:solidFill>
                <a:effectLst/>
                <a:uLnTx/>
                <a:uFillTx/>
                <a:latin typeface="Calibri"/>
                <a:ea typeface="+mn-ea"/>
                <a:cs typeface="+mn-cs"/>
              </a:rPr>
              <a:t>and</a:t>
            </a:r>
            <a:br>
              <a:rPr kumimoji="0" lang="en-US" sz="2800" b="0" i="0" u="none" strike="noStrike" kern="1200" cap="none" spc="0" normalizeH="0" baseline="0" noProof="0" dirty="0">
                <a:ln>
                  <a:noFill/>
                </a:ln>
                <a:solidFill>
                  <a:prstClr val="black"/>
                </a:solidFill>
                <a:effectLst/>
                <a:uLnTx/>
                <a:uFillTx/>
                <a:latin typeface="Calibri"/>
                <a:ea typeface="+mn-ea"/>
                <a:cs typeface="+mn-cs"/>
              </a:rPr>
            </a:br>
            <a:r>
              <a:rPr kumimoji="0" lang="en-US" sz="2800" b="1" i="0" u="none" strike="noStrike" kern="1200" cap="none" spc="0" normalizeH="0" baseline="0" noProof="0" dirty="0">
                <a:ln>
                  <a:noFill/>
                </a:ln>
                <a:solidFill>
                  <a:prstClr val="black"/>
                </a:solidFill>
                <a:effectLst/>
                <a:uLnTx/>
                <a:uFillTx/>
                <a:latin typeface="Calibri"/>
                <a:ea typeface="+mn-ea"/>
                <a:cs typeface="+mn-cs"/>
              </a:rPr>
              <a:t>Intersection</a:t>
            </a:r>
          </a:p>
        </p:txBody>
      </p:sp>
      <p:sp>
        <p:nvSpPr>
          <p:cNvPr id="59" name="TextBox 58">
            <a:extLst>
              <a:ext uri="{FF2B5EF4-FFF2-40B4-BE49-F238E27FC236}">
                <a16:creationId xmlns:a16="http://schemas.microsoft.com/office/drawing/2014/main" id="{5F6C0EB5-8030-484D-814D-3FD42836CD3A}"/>
              </a:ext>
            </a:extLst>
          </p:cNvPr>
          <p:cNvSpPr txBox="1"/>
          <p:nvPr/>
        </p:nvSpPr>
        <p:spPr>
          <a:xfrm>
            <a:off x="3086203" y="5869634"/>
            <a:ext cx="5887987"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lumMod val="65000"/>
                  </a:prstClr>
                </a:solidFill>
                <a:effectLst/>
                <a:uLnTx/>
                <a:uFillTx/>
                <a:latin typeface="Calibri"/>
                <a:ea typeface="+mn-ea"/>
                <a:cs typeface="+mn-cs"/>
              </a:rPr>
              <a:t>Intersection represents components of mission statements common to all nonprofits.</a:t>
            </a:r>
            <a:endParaRPr kumimoji="0" lang="en-US" sz="2400" b="1" i="1" u="none" strike="noStrike" kern="1200" cap="none" spc="0" normalizeH="0" baseline="0" noProof="0" dirty="0">
              <a:ln>
                <a:noFill/>
              </a:ln>
              <a:solidFill>
                <a:prstClr val="white">
                  <a:lumMod val="65000"/>
                </a:prstClr>
              </a:solidFill>
              <a:effectLst/>
              <a:uLnTx/>
              <a:uFillTx/>
              <a:latin typeface="Calibri"/>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34164" y="4130933"/>
            <a:ext cx="3257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F</a:t>
            </a:r>
          </a:p>
        </p:txBody>
      </p:sp>
      <p:sp>
        <p:nvSpPr>
          <p:cNvPr id="14" name="TextBox 13"/>
          <p:cNvSpPr txBox="1"/>
          <p:nvPr/>
        </p:nvSpPr>
        <p:spPr>
          <a:xfrm>
            <a:off x="4791329" y="4424065"/>
            <a:ext cx="3786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G</a:t>
            </a:r>
          </a:p>
        </p:txBody>
      </p:sp>
      <p:sp>
        <p:nvSpPr>
          <p:cNvPr id="15" name="TextBox 14"/>
          <p:cNvSpPr txBox="1"/>
          <p:nvPr/>
        </p:nvSpPr>
        <p:spPr>
          <a:xfrm>
            <a:off x="4791329" y="3585865"/>
            <a:ext cx="37702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H</a:t>
            </a:r>
          </a:p>
        </p:txBody>
      </p:sp>
      <p:sp>
        <p:nvSpPr>
          <p:cNvPr id="48" name="TextBox 47"/>
          <p:cNvSpPr txBox="1"/>
          <p:nvPr/>
        </p:nvSpPr>
        <p:spPr>
          <a:xfrm>
            <a:off x="5099243" y="2225933"/>
            <a:ext cx="37061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F81BD"/>
                </a:solidFill>
                <a:effectLst/>
                <a:uLnTx/>
                <a:uFillTx/>
                <a:latin typeface="Calibri"/>
                <a:ea typeface="+mn-ea"/>
                <a:cs typeface="+mn-cs"/>
              </a:rPr>
              <a:t>A</a:t>
            </a:r>
          </a:p>
        </p:txBody>
      </p:sp>
      <p:sp>
        <p:nvSpPr>
          <p:cNvPr id="49" name="TextBox 48"/>
          <p:cNvSpPr txBox="1"/>
          <p:nvPr/>
        </p:nvSpPr>
        <p:spPr>
          <a:xfrm>
            <a:off x="6166043" y="2225933"/>
            <a:ext cx="35779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B</a:t>
            </a:r>
          </a:p>
        </p:txBody>
      </p:sp>
      <p:sp>
        <p:nvSpPr>
          <p:cNvPr id="50" name="TextBox 49"/>
          <p:cNvSpPr txBox="1"/>
          <p:nvPr/>
        </p:nvSpPr>
        <p:spPr>
          <a:xfrm>
            <a:off x="5708843" y="3140333"/>
            <a:ext cx="3481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C</a:t>
            </a:r>
          </a:p>
        </p:txBody>
      </p:sp>
      <p:sp>
        <p:nvSpPr>
          <p:cNvPr id="51" name="TextBox 50"/>
          <p:cNvSpPr txBox="1"/>
          <p:nvPr/>
        </p:nvSpPr>
        <p:spPr>
          <a:xfrm>
            <a:off x="7099105" y="1956137"/>
            <a:ext cx="378630"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F81BD"/>
                </a:solidFill>
                <a:effectLst/>
                <a:uLnTx/>
                <a:uFillTx/>
                <a:latin typeface="Calibri"/>
                <a:ea typeface="+mn-ea"/>
                <a:cs typeface="+mn-cs"/>
              </a:rPr>
              <a:t>D</a:t>
            </a:r>
          </a:p>
        </p:txBody>
      </p:sp>
      <p:sp>
        <p:nvSpPr>
          <p:cNvPr id="52" name="TextBox 51"/>
          <p:cNvSpPr txBox="1"/>
          <p:nvPr/>
        </p:nvSpPr>
        <p:spPr>
          <a:xfrm>
            <a:off x="5708843" y="4130933"/>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a:ea typeface="+mn-ea"/>
                <a:cs typeface="+mn-cs"/>
              </a:rPr>
              <a:t>E</a:t>
            </a:r>
          </a:p>
        </p:txBody>
      </p:sp>
      <p:cxnSp>
        <p:nvCxnSpPr>
          <p:cNvPr id="53" name="Straight Connector 52"/>
          <p:cNvCxnSpPr>
            <a:cxnSpLocks/>
            <a:stCxn id="48" idx="3"/>
            <a:endCxn id="49" idx="1"/>
          </p:cNvCxnSpPr>
          <p:nvPr/>
        </p:nvCxnSpPr>
        <p:spPr>
          <a:xfrm>
            <a:off x="5469857" y="2456766"/>
            <a:ext cx="696186"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p:cNvCxnSpPr>
            <a:cxnSpLocks/>
            <a:stCxn id="50" idx="0"/>
          </p:cNvCxnSpPr>
          <p:nvPr/>
        </p:nvCxnSpPr>
        <p:spPr>
          <a:xfrm flipV="1">
            <a:off x="5882929" y="2572183"/>
            <a:ext cx="298544" cy="56815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p:cNvCxnSpPr>
            <a:stCxn id="48" idx="2"/>
            <a:endCxn id="50" idx="0"/>
          </p:cNvCxnSpPr>
          <p:nvPr/>
        </p:nvCxnSpPr>
        <p:spPr>
          <a:xfrm>
            <a:off x="5284550" y="2687598"/>
            <a:ext cx="598379" cy="452735"/>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p:cNvCxnSpPr>
            <a:cxnSpLocks/>
            <a:stCxn id="49" idx="3"/>
            <a:endCxn id="51" idx="1"/>
          </p:cNvCxnSpPr>
          <p:nvPr/>
        </p:nvCxnSpPr>
        <p:spPr>
          <a:xfrm flipV="1">
            <a:off x="6523833" y="2186970"/>
            <a:ext cx="575272" cy="269796"/>
          </a:xfrm>
          <a:prstGeom prst="line">
            <a:avLst/>
          </a:prstGeom>
        </p:spPr>
        <p:style>
          <a:lnRef idx="3">
            <a:schemeClr val="accent1"/>
          </a:lnRef>
          <a:fillRef idx="0">
            <a:schemeClr val="accent1"/>
          </a:fillRef>
          <a:effectRef idx="2">
            <a:schemeClr val="accent1"/>
          </a:effectRef>
          <a:fontRef idx="minor">
            <a:schemeClr val="tx1"/>
          </a:fontRef>
        </p:style>
      </p:cxnSp>
      <p:cxnSp>
        <p:nvCxnSpPr>
          <p:cNvPr id="57" name="Straight Connector 56"/>
          <p:cNvCxnSpPr>
            <a:cxnSpLocks/>
            <a:stCxn id="50" idx="2"/>
            <a:endCxn id="52" idx="0"/>
          </p:cNvCxnSpPr>
          <p:nvPr/>
        </p:nvCxnSpPr>
        <p:spPr>
          <a:xfrm flipH="1">
            <a:off x="5878922" y="3601998"/>
            <a:ext cx="4007" cy="52893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p:cNvCxnSpPr>
            <a:stCxn id="52" idx="3"/>
            <a:endCxn id="13" idx="1"/>
          </p:cNvCxnSpPr>
          <p:nvPr/>
        </p:nvCxnSpPr>
        <p:spPr>
          <a:xfrm>
            <a:off x="6049001" y="4361766"/>
            <a:ext cx="785163"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64" name="Straight Connector 63"/>
          <p:cNvCxnSpPr>
            <a:stCxn id="15" idx="3"/>
            <a:endCxn id="52" idx="1"/>
          </p:cNvCxnSpPr>
          <p:nvPr/>
        </p:nvCxnSpPr>
        <p:spPr>
          <a:xfrm>
            <a:off x="5168355" y="3816698"/>
            <a:ext cx="540488" cy="545068"/>
          </a:xfrm>
          <a:prstGeom prst="line">
            <a:avLst/>
          </a:prstGeom>
        </p:spPr>
        <p:style>
          <a:lnRef idx="3">
            <a:schemeClr val="accent6"/>
          </a:lnRef>
          <a:fillRef idx="0">
            <a:schemeClr val="accent6"/>
          </a:fillRef>
          <a:effectRef idx="2">
            <a:schemeClr val="accent6"/>
          </a:effectRef>
          <a:fontRef idx="minor">
            <a:schemeClr val="tx1"/>
          </a:fontRef>
        </p:style>
      </p:cxnSp>
      <p:cxnSp>
        <p:nvCxnSpPr>
          <p:cNvPr id="68" name="Straight Connector 67"/>
          <p:cNvCxnSpPr>
            <a:stCxn id="14" idx="3"/>
            <a:endCxn id="52" idx="1"/>
          </p:cNvCxnSpPr>
          <p:nvPr/>
        </p:nvCxnSpPr>
        <p:spPr>
          <a:xfrm flipV="1">
            <a:off x="5169959" y="4361766"/>
            <a:ext cx="538884" cy="293132"/>
          </a:xfrm>
          <a:prstGeom prst="line">
            <a:avLst/>
          </a:prstGeom>
        </p:spPr>
        <p:style>
          <a:lnRef idx="3">
            <a:schemeClr val="accent6"/>
          </a:lnRef>
          <a:fillRef idx="0">
            <a:schemeClr val="accent6"/>
          </a:fillRef>
          <a:effectRef idx="2">
            <a:schemeClr val="accent6"/>
          </a:effectRef>
          <a:fontRef idx="minor">
            <a:schemeClr val="tx1"/>
          </a:fontRef>
        </p:style>
      </p:cxnSp>
      <p:sp>
        <p:nvSpPr>
          <p:cNvPr id="91" name="TextBox 90"/>
          <p:cNvSpPr txBox="1"/>
          <p:nvPr/>
        </p:nvSpPr>
        <p:spPr>
          <a:xfrm>
            <a:off x="991351" y="1918680"/>
            <a:ext cx="2994281" cy="29238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Mission Statement </a:t>
            </a:r>
            <a:br>
              <a:rPr kumimoji="0" lang="en-US" sz="2800" b="0" i="0" u="none" strike="noStrike" kern="1200" cap="none" spc="0" normalizeH="0" baseline="0" noProof="0" dirty="0">
                <a:ln>
                  <a:noFill/>
                </a:ln>
                <a:solidFill>
                  <a:srgbClr val="4F81BD"/>
                </a:solidFill>
                <a:effectLst/>
                <a:uLnTx/>
                <a:uFillTx/>
                <a:latin typeface="Calibri"/>
                <a:ea typeface="+mn-ea"/>
                <a:cs typeface="+mn-cs"/>
              </a:rPr>
            </a:br>
            <a:r>
              <a:rPr kumimoji="0" lang="en-US" sz="2800" b="0" i="0" u="none" strike="noStrike" kern="1200" cap="none" spc="0" normalizeH="0" baseline="0" noProof="0" dirty="0">
                <a:ln>
                  <a:noFill/>
                </a:ln>
                <a:solidFill>
                  <a:srgbClr val="4F81BD"/>
                </a:solidFill>
                <a:effectLst/>
                <a:uLnTx/>
                <a:uFillTx/>
                <a:latin typeface="Calibri"/>
                <a:ea typeface="+mn-ea"/>
                <a:cs typeface="+mn-cs"/>
              </a:rPr>
              <a:t>Components</a:t>
            </a:r>
            <a:br>
              <a:rPr kumimoji="0" lang="en-US" sz="2800" b="0" i="0" u="none" strike="noStrike" kern="1200" cap="none" spc="0" normalizeH="0" baseline="0" noProof="0" dirty="0">
                <a:ln>
                  <a:noFill/>
                </a:ln>
                <a:solidFill>
                  <a:srgbClr val="4F81BD"/>
                </a:solidFill>
                <a:effectLst/>
                <a:uLnTx/>
                <a:uFillTx/>
                <a:latin typeface="Calibri"/>
                <a:ea typeface="+mn-ea"/>
                <a:cs typeface="+mn-cs"/>
              </a:rPr>
            </a:br>
            <a:r>
              <a:rPr kumimoji="0" lang="en-US" sz="2800" b="0" i="0" u="none" strike="noStrike" kern="1200" cap="none" spc="0" normalizeH="0" baseline="0" noProof="0" dirty="0">
                <a:ln>
                  <a:noFill/>
                </a:ln>
                <a:solidFill>
                  <a:srgbClr val="4F81BD"/>
                </a:solidFill>
                <a:effectLst/>
                <a:uLnTx/>
                <a:uFillTx/>
                <a:latin typeface="Calibri"/>
                <a:ea typeface="+mn-ea"/>
                <a:cs typeface="+mn-cs"/>
              </a:rPr>
              <a:t>Unique to Org 1:</a:t>
            </a:r>
            <a:br>
              <a:rPr kumimoji="0" lang="en-US" sz="2800" b="0" i="0" u="none" strike="noStrike" kern="1200" cap="none" spc="0" normalizeH="0" baseline="0" noProof="0" dirty="0">
                <a:ln>
                  <a:noFill/>
                </a:ln>
                <a:solidFill>
                  <a:srgbClr val="4F81BD"/>
                </a:solidFill>
                <a:effectLst/>
                <a:uLnTx/>
                <a:uFillTx/>
                <a:latin typeface="Calibri"/>
                <a:ea typeface="+mn-ea"/>
                <a:cs typeface="+mn-cs"/>
              </a:rPr>
            </a:br>
            <a:endParaRPr kumimoji="0" lang="en-US" sz="2800" b="0" i="0" u="none" strike="noStrike" kern="1200" cap="none" spc="0" normalizeH="0" baseline="0" noProof="0" dirty="0">
              <a:ln>
                <a:noFill/>
              </a:ln>
              <a:solidFill>
                <a:srgbClr val="4F81BD"/>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F81BD"/>
                </a:solidFill>
                <a:effectLst/>
                <a:uLnTx/>
                <a:uFillTx/>
                <a:latin typeface="Calibri"/>
                <a:ea typeface="+mn-ea"/>
                <a:cs typeface="+mn-cs"/>
              </a:rPr>
              <a:t>A-B</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F81BD"/>
                </a:solidFill>
                <a:effectLst/>
                <a:uLnTx/>
                <a:uFillTx/>
                <a:latin typeface="Calibri"/>
                <a:ea typeface="+mn-ea"/>
                <a:cs typeface="+mn-cs"/>
              </a:rPr>
              <a:t>A-C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4F81BD"/>
                </a:solidFill>
                <a:effectLst/>
                <a:uLnTx/>
                <a:uFillTx/>
                <a:latin typeface="Calibri"/>
                <a:ea typeface="+mn-ea"/>
                <a:cs typeface="+mn-cs"/>
              </a:rPr>
              <a:t>B-D</a:t>
            </a:r>
          </a:p>
        </p:txBody>
      </p:sp>
      <p:sp>
        <p:nvSpPr>
          <p:cNvPr id="92" name="TextBox 91"/>
          <p:cNvSpPr txBox="1"/>
          <p:nvPr/>
        </p:nvSpPr>
        <p:spPr>
          <a:xfrm>
            <a:off x="8206368" y="2072697"/>
            <a:ext cx="2994281" cy="292387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H-E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E-F</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t>Mission Statement </a:t>
            </a:r>
            <a:b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br>
            <a: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t>Components </a:t>
            </a:r>
            <a:b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br>
            <a:r>
              <a:rPr kumimoji="0" lang="en-US" sz="2800" b="0" i="0" u="none" strike="noStrike" kern="1200" cap="none" spc="0" normalizeH="0" baseline="0" noProof="0" dirty="0">
                <a:ln>
                  <a:noFill/>
                </a:ln>
                <a:solidFill>
                  <a:srgbClr val="F79646">
                    <a:lumMod val="75000"/>
                  </a:srgbClr>
                </a:solidFill>
                <a:effectLst/>
                <a:uLnTx/>
                <a:uFillTx/>
                <a:latin typeface="Calibri"/>
                <a:ea typeface="+mn-ea"/>
                <a:cs typeface="+mn-cs"/>
              </a:rPr>
              <a:t>Unique to Org 2</a:t>
            </a:r>
          </a:p>
        </p:txBody>
      </p:sp>
      <p:sp>
        <p:nvSpPr>
          <p:cNvPr id="93" name="TextBox 92"/>
          <p:cNvSpPr txBox="1"/>
          <p:nvPr/>
        </p:nvSpPr>
        <p:spPr>
          <a:xfrm>
            <a:off x="2815726" y="334223"/>
            <a:ext cx="6453626"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lumMod val="50000"/>
                    <a:lumOff val="50000"/>
                  </a:prstClr>
                </a:solidFill>
                <a:effectLst/>
                <a:uLnTx/>
                <a:uFillTx/>
                <a:latin typeface="Calibri"/>
                <a:ea typeface="+mn-ea"/>
                <a:cs typeface="+mn-cs"/>
              </a:rPr>
              <a:t>Analyzing Missions by Types of Nonprofits</a:t>
            </a:r>
          </a:p>
        </p:txBody>
      </p:sp>
      <p:sp>
        <p:nvSpPr>
          <p:cNvPr id="94" name="TextBox 93"/>
          <p:cNvSpPr txBox="1"/>
          <p:nvPr/>
        </p:nvSpPr>
        <p:spPr>
          <a:xfrm>
            <a:off x="3655721" y="6177830"/>
            <a:ext cx="461222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white">
                    <a:lumMod val="65000"/>
                  </a:prstClr>
                </a:solidFill>
                <a:effectLst/>
                <a:uLnTx/>
                <a:uFillTx/>
                <a:latin typeface="Calibri"/>
                <a:ea typeface="+mn-ea"/>
                <a:cs typeface="+mn-cs"/>
              </a:rPr>
              <a:t>Doesn’t work well with dense weighted graphs!</a:t>
            </a:r>
          </a:p>
        </p:txBody>
      </p:sp>
    </p:spTree>
    <p:extLst>
      <p:ext uri="{BB962C8B-B14F-4D97-AF65-F5344CB8AC3E}">
        <p14:creationId xmlns:p14="http://schemas.microsoft.com/office/powerpoint/2010/main" val="1424484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24554" y="1262734"/>
          <a:ext cx="5427784" cy="4098068"/>
        </p:xfrm>
        <a:graphic>
          <a:graphicData uri="http://schemas.openxmlformats.org/drawingml/2006/table">
            <a:tbl>
              <a:tblPr/>
              <a:tblGrid>
                <a:gridCol w="1289538">
                  <a:extLst>
                    <a:ext uri="{9D8B030D-6E8A-4147-A177-3AD203B41FA5}">
                      <a16:colId xmlns:a16="http://schemas.microsoft.com/office/drawing/2014/main" val="20000"/>
                    </a:ext>
                  </a:extLst>
                </a:gridCol>
                <a:gridCol w="1532910">
                  <a:extLst>
                    <a:ext uri="{9D8B030D-6E8A-4147-A177-3AD203B41FA5}">
                      <a16:colId xmlns:a16="http://schemas.microsoft.com/office/drawing/2014/main" val="66919538"/>
                    </a:ext>
                  </a:extLst>
                </a:gridCol>
                <a:gridCol w="1302668">
                  <a:extLst>
                    <a:ext uri="{9D8B030D-6E8A-4147-A177-3AD203B41FA5}">
                      <a16:colId xmlns:a16="http://schemas.microsoft.com/office/drawing/2014/main" val="20001"/>
                    </a:ext>
                  </a:extLst>
                </a:gridCol>
                <a:gridCol w="1302668">
                  <a:extLst>
                    <a:ext uri="{9D8B030D-6E8A-4147-A177-3AD203B41FA5}">
                      <a16:colId xmlns:a16="http://schemas.microsoft.com/office/drawing/2014/main" val="20002"/>
                    </a:ext>
                  </a:extLst>
                </a:gridCol>
              </a:tblGrid>
              <a:tr h="315236">
                <a:tc>
                  <a:txBody>
                    <a:bodyPr/>
                    <a:lstStyle/>
                    <a:p>
                      <a:pPr algn="ctr" fontAlgn="b"/>
                      <a:r>
                        <a:rPr lang="en-US" sz="2000" b="1" i="0" u="sng" strike="noStrike" dirty="0">
                          <a:solidFill>
                            <a:srgbClr val="000000"/>
                          </a:solidFill>
                          <a:latin typeface="Calibri"/>
                        </a:rPr>
                        <a:t>Freq ALL</a:t>
                      </a:r>
                    </a:p>
                  </a:txBody>
                  <a:tcPr marL="9525" marR="9525" marT="9525" marB="0" anchor="b">
                    <a:lnL>
                      <a:noFill/>
                    </a:lnL>
                    <a:lnR>
                      <a:noFill/>
                    </a:lnR>
                    <a:lnT>
                      <a:noFill/>
                    </a:lnT>
                    <a:lnB>
                      <a:noFill/>
                    </a:lnB>
                  </a:tcPr>
                </a:tc>
                <a:tc>
                  <a:txBody>
                    <a:bodyPr/>
                    <a:lstStyle/>
                    <a:p>
                      <a:pPr algn="ctr" fontAlgn="b"/>
                      <a:r>
                        <a:rPr lang="en-US" sz="2000" b="1" i="0" u="sng" strike="noStrike" dirty="0">
                          <a:solidFill>
                            <a:srgbClr val="000000"/>
                          </a:solidFill>
                          <a:latin typeface="Calibri"/>
                        </a:rPr>
                        <a:t>Freq GROUP</a:t>
                      </a:r>
                    </a:p>
                  </a:txBody>
                  <a:tcPr marL="9525" marR="9525" marT="9525" marB="0" anchor="b">
                    <a:lnL>
                      <a:noFill/>
                    </a:lnL>
                    <a:lnR>
                      <a:noFill/>
                    </a:lnR>
                    <a:lnT>
                      <a:noFill/>
                    </a:lnT>
                    <a:lnB>
                      <a:noFill/>
                    </a:lnB>
                  </a:tcPr>
                </a:tc>
                <a:tc>
                  <a:txBody>
                    <a:bodyPr/>
                    <a:lstStyle/>
                    <a:p>
                      <a:pPr algn="ctr" fontAlgn="b"/>
                      <a:r>
                        <a:rPr lang="en-US" sz="2000" b="1" i="0" u="sng" strike="noStrike" dirty="0">
                          <a:solidFill>
                            <a:srgbClr val="000000"/>
                          </a:solidFill>
                          <a:latin typeface="Calibri"/>
                        </a:rPr>
                        <a:t> Term 1</a:t>
                      </a:r>
                    </a:p>
                  </a:txBody>
                  <a:tcPr marL="9525" marR="9525" marT="9525" marB="0" anchor="b">
                    <a:lnL>
                      <a:noFill/>
                    </a:lnL>
                    <a:lnR>
                      <a:noFill/>
                    </a:lnR>
                    <a:lnT>
                      <a:noFill/>
                    </a:lnT>
                    <a:lnB>
                      <a:noFill/>
                    </a:lnB>
                  </a:tcPr>
                </a:tc>
                <a:tc>
                  <a:txBody>
                    <a:bodyPr/>
                    <a:lstStyle/>
                    <a:p>
                      <a:pPr algn="ctr" fontAlgn="b"/>
                      <a:r>
                        <a:rPr lang="en-US" sz="2000" b="1" i="0" u="sng" strike="noStrike" dirty="0">
                          <a:solidFill>
                            <a:srgbClr val="000000"/>
                          </a:solidFill>
                          <a:latin typeface="Calibri"/>
                        </a:rPr>
                        <a:t> Term 2</a:t>
                      </a:r>
                    </a:p>
                  </a:txBody>
                  <a:tcPr marL="9525" marR="9525" marT="9525" marB="0" anchor="b">
                    <a:lnL>
                      <a:noFill/>
                    </a:lnL>
                    <a:lnR>
                      <a:noFill/>
                    </a:lnR>
                    <a:lnT>
                      <a:noFill/>
                    </a:lnT>
                    <a:lnB>
                      <a:noFill/>
                    </a:lnB>
                  </a:tcPr>
                </a:tc>
                <a:extLst>
                  <a:ext uri="{0D108BD9-81ED-4DB2-BD59-A6C34878D82A}">
                    <a16:rowId xmlns:a16="http://schemas.microsoft.com/office/drawing/2014/main" val="10000"/>
                  </a:ext>
                </a:extLst>
              </a:tr>
              <a:tr h="315236">
                <a:tc>
                  <a:txBody>
                    <a:bodyPr/>
                    <a:lstStyle/>
                    <a:p>
                      <a:pPr algn="ctr" fontAlgn="b"/>
                      <a:r>
                        <a:rPr lang="en-US" sz="2000" b="0" i="0" u="none" strike="noStrike" dirty="0">
                          <a:solidFill>
                            <a:schemeClr val="accent6">
                              <a:lumMod val="75000"/>
                            </a:schemeClr>
                          </a:solidFill>
                          <a:latin typeface="Calibri"/>
                        </a:rPr>
                        <a:t>10</a:t>
                      </a:r>
                    </a:p>
                  </a:txBody>
                  <a:tcPr marL="9525" marR="9525" marT="9525" marB="0" anchor="b">
                    <a:lnL>
                      <a:noFill/>
                    </a:lnL>
                    <a:lnR>
                      <a:noFill/>
                    </a:lnR>
                    <a:lnT>
                      <a:noFill/>
                    </a:lnT>
                    <a:lnB>
                      <a:noFill/>
                    </a:lnB>
                  </a:tcPr>
                </a:tc>
                <a:tc>
                  <a:txBody>
                    <a:bodyPr/>
                    <a:lstStyle/>
                    <a:p>
                      <a:pPr algn="ctr" fontAlgn="b"/>
                      <a:r>
                        <a:rPr lang="en-US" sz="2000" b="0" i="0" u="none" strike="noStrike" dirty="0">
                          <a:solidFill>
                            <a:schemeClr val="accent6">
                              <a:lumMod val="75000"/>
                            </a:schemeClr>
                          </a:solidFill>
                          <a:latin typeface="Calibri"/>
                        </a:rPr>
                        <a:t>5</a:t>
                      </a:r>
                    </a:p>
                  </a:txBody>
                  <a:tcPr marL="9525" marR="9525" marT="9525" marB="0" anchor="b">
                    <a:lnL>
                      <a:noFill/>
                    </a:lnL>
                    <a:lnR>
                      <a:noFill/>
                    </a:lnR>
                    <a:lnT>
                      <a:noFill/>
                    </a:lnT>
                    <a:lnB>
                      <a:noFill/>
                    </a:lnB>
                  </a:tcPr>
                </a:tc>
                <a:tc>
                  <a:txBody>
                    <a:bodyPr/>
                    <a:lstStyle/>
                    <a:p>
                      <a:pPr algn="ctr" fontAlgn="b"/>
                      <a:r>
                        <a:rPr lang="en-US" sz="2000" b="0" i="0" u="none" strike="noStrike">
                          <a:solidFill>
                            <a:schemeClr val="accent6">
                              <a:lumMod val="75000"/>
                            </a:schemeClr>
                          </a:solidFill>
                          <a:latin typeface="Calibri"/>
                        </a:rPr>
                        <a:t>econ</a:t>
                      </a:r>
                    </a:p>
                  </a:txBody>
                  <a:tcPr marL="9525" marR="9525" marT="9525" marB="0" anchor="b">
                    <a:lnL>
                      <a:noFill/>
                    </a:lnL>
                    <a:lnR>
                      <a:noFill/>
                    </a:lnR>
                    <a:lnT>
                      <a:noFill/>
                    </a:lnT>
                    <a:lnB>
                      <a:noFill/>
                    </a:lnB>
                  </a:tcPr>
                </a:tc>
                <a:tc>
                  <a:txBody>
                    <a:bodyPr/>
                    <a:lstStyle/>
                    <a:p>
                      <a:pPr algn="ctr" fontAlgn="b"/>
                      <a:r>
                        <a:rPr lang="en-US" sz="2000" b="0" i="0" u="none" strike="noStrike" dirty="0">
                          <a:solidFill>
                            <a:schemeClr val="accent6">
                              <a:lumMod val="75000"/>
                            </a:schemeClr>
                          </a:solidFill>
                          <a:latin typeface="Calibri"/>
                        </a:rPr>
                        <a:t>dev</a:t>
                      </a:r>
                    </a:p>
                  </a:txBody>
                  <a:tcPr marL="9525" marR="9525" marT="9525" marB="0" anchor="b">
                    <a:lnL>
                      <a:noFill/>
                    </a:lnL>
                    <a:lnR>
                      <a:noFill/>
                    </a:lnR>
                    <a:lnT>
                      <a:noFill/>
                    </a:lnT>
                    <a:lnB>
                      <a:noFill/>
                    </a:lnB>
                  </a:tcPr>
                </a:tc>
                <a:extLst>
                  <a:ext uri="{0D108BD9-81ED-4DB2-BD59-A6C34878D82A}">
                    <a16:rowId xmlns:a16="http://schemas.microsoft.com/office/drawing/2014/main" val="10001"/>
                  </a:ext>
                </a:extLst>
              </a:tr>
              <a:tr h="315236">
                <a:tc>
                  <a:txBody>
                    <a:bodyPr/>
                    <a:lstStyle/>
                    <a:p>
                      <a:pPr algn="ctr" fontAlgn="b"/>
                      <a:r>
                        <a:rPr lang="en-US" sz="2000" b="0" i="0" u="none" strike="noStrike" dirty="0">
                          <a:solidFill>
                            <a:srgbClr val="000000"/>
                          </a:solidFill>
                          <a:latin typeface="Calibri"/>
                        </a:rPr>
                        <a:t>7</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self</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reliance</a:t>
                      </a:r>
                    </a:p>
                  </a:txBody>
                  <a:tcPr marL="9525" marR="9525" marT="9525" marB="0" anchor="b">
                    <a:lnL>
                      <a:noFill/>
                    </a:lnL>
                    <a:lnR>
                      <a:noFill/>
                    </a:lnR>
                    <a:lnT>
                      <a:noFill/>
                    </a:lnT>
                    <a:lnB>
                      <a:noFill/>
                    </a:lnB>
                  </a:tcPr>
                </a:tc>
                <a:extLst>
                  <a:ext uri="{0D108BD9-81ED-4DB2-BD59-A6C34878D82A}">
                    <a16:rowId xmlns:a16="http://schemas.microsoft.com/office/drawing/2014/main" val="10002"/>
                  </a:ext>
                </a:extLst>
              </a:tr>
              <a:tr h="315236">
                <a:tc>
                  <a:txBody>
                    <a:bodyPr/>
                    <a:lstStyle/>
                    <a:p>
                      <a:pPr algn="ctr" fontAlgn="b"/>
                      <a:r>
                        <a:rPr lang="en-US" sz="20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dev</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con</a:t>
                      </a:r>
                    </a:p>
                  </a:txBody>
                  <a:tcPr marL="9525" marR="9525" marT="9525" marB="0" anchor="b">
                    <a:lnL>
                      <a:noFill/>
                    </a:lnL>
                    <a:lnR>
                      <a:noFill/>
                    </a:lnR>
                    <a:lnT>
                      <a:noFill/>
                    </a:lnT>
                    <a:lnB>
                      <a:noFill/>
                    </a:lnB>
                  </a:tcPr>
                </a:tc>
                <a:extLst>
                  <a:ext uri="{0D108BD9-81ED-4DB2-BD59-A6C34878D82A}">
                    <a16:rowId xmlns:a16="http://schemas.microsoft.com/office/drawing/2014/main" val="10003"/>
                  </a:ext>
                </a:extLst>
              </a:tr>
              <a:tr h="315236">
                <a:tc>
                  <a:txBody>
                    <a:bodyPr/>
                    <a:lstStyle/>
                    <a:p>
                      <a:pPr algn="ctr" fontAlgn="b"/>
                      <a:r>
                        <a:rPr lang="en-US" sz="2000" b="0" i="0" u="none" strike="noStrike" dirty="0">
                          <a:solidFill>
                            <a:srgbClr val="000000"/>
                          </a:solidFill>
                          <a:latin typeface="Calibri"/>
                        </a:rPr>
                        <a:t>5</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globla</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econ</a:t>
                      </a:r>
                    </a:p>
                  </a:txBody>
                  <a:tcPr marL="9525" marR="9525" marT="9525" marB="0" anchor="b">
                    <a:lnL>
                      <a:noFill/>
                    </a:lnL>
                    <a:lnR>
                      <a:noFill/>
                    </a:lnR>
                    <a:lnT>
                      <a:noFill/>
                    </a:lnT>
                    <a:lnB>
                      <a:noFill/>
                    </a:lnB>
                  </a:tcPr>
                </a:tc>
                <a:extLst>
                  <a:ext uri="{0D108BD9-81ED-4DB2-BD59-A6C34878D82A}">
                    <a16:rowId xmlns:a16="http://schemas.microsoft.com/office/drawing/2014/main" val="10004"/>
                  </a:ext>
                </a:extLst>
              </a:tr>
              <a:tr h="315236">
                <a:tc>
                  <a:txBody>
                    <a:bodyPr/>
                    <a:lstStyle/>
                    <a:p>
                      <a:pPr algn="ctr" fontAlgn="b"/>
                      <a:r>
                        <a:rPr lang="en-US" sz="20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local</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econ</a:t>
                      </a:r>
                    </a:p>
                  </a:txBody>
                  <a:tcPr marL="9525" marR="9525" marT="9525" marB="0" anchor="b">
                    <a:lnL>
                      <a:noFill/>
                    </a:lnL>
                    <a:lnR>
                      <a:noFill/>
                    </a:lnR>
                    <a:lnT>
                      <a:noFill/>
                    </a:lnT>
                    <a:lnB>
                      <a:noFill/>
                    </a:lnB>
                  </a:tcPr>
                </a:tc>
                <a:extLst>
                  <a:ext uri="{0D108BD9-81ED-4DB2-BD59-A6C34878D82A}">
                    <a16:rowId xmlns:a16="http://schemas.microsoft.com/office/drawing/2014/main" val="10005"/>
                  </a:ext>
                </a:extLst>
              </a:tr>
              <a:tr h="315236">
                <a:tc>
                  <a:txBody>
                    <a:bodyPr/>
                    <a:lstStyle/>
                    <a:p>
                      <a:pPr algn="ctr" fontAlgn="b"/>
                      <a:r>
                        <a:rPr lang="en-US" sz="2000" b="0" i="0" u="none" strike="noStrike" dirty="0">
                          <a:solidFill>
                            <a:srgbClr val="000000"/>
                          </a:solidFill>
                          <a:latin typeface="Calibri"/>
                        </a:rPr>
                        <a:t>4</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soc</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econ</a:t>
                      </a:r>
                    </a:p>
                  </a:txBody>
                  <a:tcPr marL="9525" marR="9525" marT="9525" marB="0" anchor="b">
                    <a:lnL>
                      <a:noFill/>
                    </a:lnL>
                    <a:lnR>
                      <a:noFill/>
                    </a:lnR>
                    <a:lnT>
                      <a:noFill/>
                    </a:lnT>
                    <a:lnB>
                      <a:noFill/>
                    </a:lnB>
                  </a:tcPr>
                </a:tc>
                <a:extLst>
                  <a:ext uri="{0D108BD9-81ED-4DB2-BD59-A6C34878D82A}">
                    <a16:rowId xmlns:a16="http://schemas.microsoft.com/office/drawing/2014/main" val="10006"/>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econ</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socialism</a:t>
                      </a:r>
                    </a:p>
                  </a:txBody>
                  <a:tcPr marL="9525" marR="9525" marT="9525" marB="0" anchor="b">
                    <a:lnL>
                      <a:noFill/>
                    </a:lnL>
                    <a:lnR>
                      <a:noFill/>
                    </a:lnR>
                    <a:lnT>
                      <a:noFill/>
                    </a:lnT>
                    <a:lnB>
                      <a:noFill/>
                    </a:lnB>
                  </a:tcPr>
                </a:tc>
                <a:extLst>
                  <a:ext uri="{0D108BD9-81ED-4DB2-BD59-A6C34878D82A}">
                    <a16:rowId xmlns:a16="http://schemas.microsoft.com/office/drawing/2014/main" val="10007"/>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finance</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global</a:t>
                      </a:r>
                    </a:p>
                  </a:txBody>
                  <a:tcPr marL="9525" marR="9525" marT="9525" marB="0" anchor="b">
                    <a:lnL>
                      <a:noFill/>
                    </a:lnL>
                    <a:lnR>
                      <a:noFill/>
                    </a:lnR>
                    <a:lnT>
                      <a:noFill/>
                    </a:lnT>
                    <a:lnB>
                      <a:noFill/>
                    </a:lnB>
                  </a:tcPr>
                </a:tc>
                <a:extLst>
                  <a:ext uri="{0D108BD9-81ED-4DB2-BD59-A6C34878D82A}">
                    <a16:rowId xmlns:a16="http://schemas.microsoft.com/office/drawing/2014/main" val="10008"/>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global</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finance</a:t>
                      </a:r>
                    </a:p>
                  </a:txBody>
                  <a:tcPr marL="9525" marR="9525" marT="9525" marB="0" anchor="b">
                    <a:lnL>
                      <a:noFill/>
                    </a:lnL>
                    <a:lnR>
                      <a:noFill/>
                    </a:lnR>
                    <a:lnT>
                      <a:noFill/>
                    </a:lnT>
                    <a:lnB>
                      <a:noFill/>
                    </a:lnB>
                  </a:tcPr>
                </a:tc>
                <a:extLst>
                  <a:ext uri="{0D108BD9-81ED-4DB2-BD59-A6C34878D82A}">
                    <a16:rowId xmlns:a16="http://schemas.microsoft.com/office/drawing/2014/main" val="10009"/>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2</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global</a:t>
                      </a:r>
                    </a:p>
                  </a:txBody>
                  <a:tcPr marL="9525" marR="9525" marT="9525" marB="0" anchor="b">
                    <a:lnL>
                      <a:noFill/>
                    </a:lnL>
                    <a:lnR>
                      <a:noFill/>
                    </a:lnR>
                    <a:lnT>
                      <a:noFill/>
                    </a:lnT>
                    <a:lnB>
                      <a:noFill/>
                    </a:lnB>
                  </a:tcPr>
                </a:tc>
                <a:tc>
                  <a:txBody>
                    <a:bodyPr/>
                    <a:lstStyle/>
                    <a:p>
                      <a:pPr algn="ctr" fontAlgn="b"/>
                      <a:r>
                        <a:rPr lang="en-US" sz="2000" b="0" i="0" u="none" strike="noStrike" dirty="0" err="1">
                          <a:solidFill>
                            <a:srgbClr val="000000"/>
                          </a:solidFill>
                          <a:latin typeface="Calibri"/>
                        </a:rPr>
                        <a:t>impsm</a:t>
                      </a:r>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extLst>
                  <a:ext uri="{0D108BD9-81ED-4DB2-BD59-A6C34878D82A}">
                    <a16:rowId xmlns:a16="http://schemas.microsoft.com/office/drawing/2014/main" val="10010"/>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0" i="0" u="none" strike="noStrike">
                          <a:solidFill>
                            <a:srgbClr val="000000"/>
                          </a:solidFill>
                          <a:latin typeface="Calibri"/>
                        </a:rPr>
                        <a:t>impsm</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global</a:t>
                      </a:r>
                    </a:p>
                  </a:txBody>
                  <a:tcPr marL="9525" marR="9525" marT="9525" marB="0" anchor="b">
                    <a:lnL>
                      <a:noFill/>
                    </a:lnL>
                    <a:lnR>
                      <a:noFill/>
                    </a:lnR>
                    <a:lnT>
                      <a:noFill/>
                    </a:lnT>
                    <a:lnB>
                      <a:noFill/>
                    </a:lnB>
                  </a:tcPr>
                </a:tc>
                <a:extLst>
                  <a:ext uri="{0D108BD9-81ED-4DB2-BD59-A6C34878D82A}">
                    <a16:rowId xmlns:a16="http://schemas.microsoft.com/office/drawing/2014/main" val="10011"/>
                  </a:ext>
                </a:extLst>
              </a:tr>
              <a:tr h="315236">
                <a:tc>
                  <a:txBody>
                    <a:bodyPr/>
                    <a:lstStyle/>
                    <a:p>
                      <a:pPr algn="ctr" fontAlgn="b"/>
                      <a:r>
                        <a:rPr lang="en-US" sz="2000" b="0" i="0" u="none" strike="noStrike" dirty="0">
                          <a:solidFill>
                            <a:srgbClr val="000000"/>
                          </a:solidFill>
                          <a:latin typeface="Calibri"/>
                        </a:rPr>
                        <a:t>3</a:t>
                      </a: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1</a:t>
                      </a:r>
                    </a:p>
                  </a:txBody>
                  <a:tcPr marL="9525" marR="9525" marT="9525" marB="0" anchor="b">
                    <a:lnL>
                      <a:noFill/>
                    </a:lnL>
                    <a:lnR>
                      <a:noFill/>
                    </a:lnR>
                    <a:lnT>
                      <a:noFill/>
                    </a:lnT>
                    <a:lnB>
                      <a:noFill/>
                    </a:lnB>
                  </a:tcPr>
                </a:tc>
                <a:tc>
                  <a:txBody>
                    <a:bodyPr/>
                    <a:lstStyle/>
                    <a:p>
                      <a:pPr algn="ctr" fontAlgn="b"/>
                      <a:r>
                        <a:rPr lang="en-US" sz="2000" b="0" i="0" u="none" strike="noStrike" dirty="0" err="1">
                          <a:solidFill>
                            <a:srgbClr val="000000"/>
                          </a:solidFill>
                          <a:latin typeface="Calibri"/>
                        </a:rPr>
                        <a:t>impsm</a:t>
                      </a:r>
                      <a:endParaRPr lang="en-US" sz="2000" b="0" i="0" u="none" strike="noStrike" dirty="0">
                        <a:solidFill>
                          <a:srgbClr val="000000"/>
                        </a:solidFill>
                        <a:latin typeface="Calibri"/>
                      </a:endParaRPr>
                    </a:p>
                  </a:txBody>
                  <a:tcPr marL="9525" marR="9525" marT="9525" marB="0" anchor="b">
                    <a:lnL>
                      <a:noFill/>
                    </a:lnL>
                    <a:lnR>
                      <a:noFill/>
                    </a:lnR>
                    <a:lnT>
                      <a:noFill/>
                    </a:lnT>
                    <a:lnB>
                      <a:noFill/>
                    </a:lnB>
                  </a:tcPr>
                </a:tc>
                <a:tc>
                  <a:txBody>
                    <a:bodyPr/>
                    <a:lstStyle/>
                    <a:p>
                      <a:pPr algn="ctr" fontAlgn="b"/>
                      <a:r>
                        <a:rPr lang="en-US" sz="2000" b="0" i="0" u="none" strike="noStrike" dirty="0">
                          <a:solidFill>
                            <a:srgbClr val="000000"/>
                          </a:solidFill>
                          <a:latin typeface="Calibri"/>
                        </a:rPr>
                        <a:t>invasion</a:t>
                      </a:r>
                    </a:p>
                  </a:txBody>
                  <a:tcPr marL="9525" marR="9525" marT="9525" marB="0" anchor="b">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3" name="Title 2"/>
          <p:cNvSpPr>
            <a:spLocks noGrp="1"/>
          </p:cNvSpPr>
          <p:nvPr>
            <p:ph type="title"/>
          </p:nvPr>
        </p:nvSpPr>
        <p:spPr>
          <a:xfrm>
            <a:off x="609600" y="0"/>
            <a:ext cx="10972800" cy="1143000"/>
          </a:xfrm>
        </p:spPr>
        <p:txBody>
          <a:bodyPr>
            <a:normAutofit/>
          </a:bodyPr>
          <a:lstStyle/>
          <a:p>
            <a:r>
              <a:rPr lang="en-US" dirty="0"/>
              <a:t>Data structure of a weighted network:</a:t>
            </a:r>
          </a:p>
        </p:txBody>
      </p:sp>
      <p:sp>
        <p:nvSpPr>
          <p:cNvPr id="4" name="TextBox 3"/>
          <p:cNvSpPr txBox="1"/>
          <p:nvPr/>
        </p:nvSpPr>
        <p:spPr>
          <a:xfrm>
            <a:off x="2250809" y="5714999"/>
            <a:ext cx="8184485" cy="954107"/>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Is it significant that </a:t>
            </a:r>
            <a:r>
              <a:rPr kumimoji="0" lang="en-US" sz="2800" b="1" i="0" u="none" strike="noStrike" kern="1200" cap="none" spc="0" normalizeH="0" baseline="0" noProof="0" dirty="0">
                <a:ln>
                  <a:noFill/>
                </a:ln>
                <a:solidFill>
                  <a:srgbClr val="F79646">
                    <a:lumMod val="75000"/>
                  </a:srgbClr>
                </a:solidFill>
                <a:effectLst/>
                <a:uLnTx/>
                <a:uFillTx/>
                <a:latin typeface="Calibri"/>
                <a:ea typeface="+mn-ea"/>
                <a:cs typeface="+mn-cs"/>
              </a:rPr>
              <a:t>economic development </a:t>
            </a: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was mentioned </a:t>
            </a:r>
            <a:b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br>
            <a:r>
              <a:rPr kumimoji="0" lang="en-US" sz="2800" b="1" i="0" u="none" strike="noStrike" kern="1200" cap="none" spc="0" normalizeH="0" baseline="0" noProof="0" dirty="0">
                <a:ln>
                  <a:noFill/>
                </a:ln>
                <a:solidFill>
                  <a:srgbClr val="F79646">
                    <a:lumMod val="75000"/>
                  </a:srgbClr>
                </a:solidFill>
                <a:effectLst/>
                <a:uLnTx/>
                <a:uFillTx/>
                <a:latin typeface="Calibri"/>
                <a:ea typeface="+mn-ea"/>
                <a:cs typeface="+mn-cs"/>
              </a:rPr>
              <a:t>5 times </a:t>
            </a:r>
            <a:r>
              <a:rPr kumimoji="0" lang="en-US" sz="2400" b="0" i="0" u="none" strike="noStrike" kern="1200" cap="none" spc="0" normalizeH="0" baseline="0" noProof="0" dirty="0">
                <a:ln>
                  <a:noFill/>
                </a:ln>
                <a:solidFill>
                  <a:srgbClr val="F79646">
                    <a:lumMod val="75000"/>
                  </a:srgbClr>
                </a:solidFill>
                <a:effectLst/>
                <a:uLnTx/>
                <a:uFillTx/>
                <a:latin typeface="Calibri"/>
                <a:ea typeface="+mn-ea"/>
                <a:cs typeface="+mn-cs"/>
              </a:rPr>
              <a:t>by a specific type of organization?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TextBox 49">
            <a:extLst>
              <a:ext uri="{FF2B5EF4-FFF2-40B4-BE49-F238E27FC236}">
                <a16:creationId xmlns:a16="http://schemas.microsoft.com/office/drawing/2014/main" id="{6EF9BE22-739C-40F7-9A49-A15DA5259509}"/>
              </a:ext>
            </a:extLst>
          </p:cNvPr>
          <p:cNvSpPr txBox="1"/>
          <p:nvPr/>
        </p:nvSpPr>
        <p:spPr>
          <a:xfrm>
            <a:off x="9989002" y="2431600"/>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51" name="TextBox 50">
            <a:extLst>
              <a:ext uri="{FF2B5EF4-FFF2-40B4-BE49-F238E27FC236}">
                <a16:creationId xmlns:a16="http://schemas.microsoft.com/office/drawing/2014/main" id="{7E887796-EE58-4D10-9414-49C871B6A4E9}"/>
              </a:ext>
            </a:extLst>
          </p:cNvPr>
          <p:cNvSpPr txBox="1"/>
          <p:nvPr/>
        </p:nvSpPr>
        <p:spPr>
          <a:xfrm>
            <a:off x="7114118" y="3043682"/>
            <a:ext cx="9024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79646">
                    <a:lumMod val="75000"/>
                  </a:srgbClr>
                </a:solidFill>
                <a:effectLst/>
                <a:uLnTx/>
                <a:uFillTx/>
                <a:latin typeface="Calibri"/>
                <a:ea typeface="+mn-ea"/>
                <a:cs typeface="+mn-cs"/>
              </a:rPr>
              <a:t>ECON</a:t>
            </a:r>
          </a:p>
        </p:txBody>
      </p:sp>
      <p:sp>
        <p:nvSpPr>
          <p:cNvPr id="52" name="TextBox 51">
            <a:extLst>
              <a:ext uri="{FF2B5EF4-FFF2-40B4-BE49-F238E27FC236}">
                <a16:creationId xmlns:a16="http://schemas.microsoft.com/office/drawing/2014/main" id="{06B65039-3607-48A8-8028-35A2481D4BD2}"/>
              </a:ext>
            </a:extLst>
          </p:cNvPr>
          <p:cNvSpPr txBox="1"/>
          <p:nvPr/>
        </p:nvSpPr>
        <p:spPr>
          <a:xfrm>
            <a:off x="8160202" y="1896776"/>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53" name="TextBox 52">
            <a:extLst>
              <a:ext uri="{FF2B5EF4-FFF2-40B4-BE49-F238E27FC236}">
                <a16:creationId xmlns:a16="http://schemas.microsoft.com/office/drawing/2014/main" id="{2581A2ED-7F55-46FD-8DFC-C375A7D22BE7}"/>
              </a:ext>
            </a:extLst>
          </p:cNvPr>
          <p:cNvSpPr txBox="1"/>
          <p:nvPr/>
        </p:nvSpPr>
        <p:spPr>
          <a:xfrm>
            <a:off x="9989002" y="906176"/>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54" name="TextBox 53">
            <a:extLst>
              <a:ext uri="{FF2B5EF4-FFF2-40B4-BE49-F238E27FC236}">
                <a16:creationId xmlns:a16="http://schemas.microsoft.com/office/drawing/2014/main" id="{059FA5F2-4B7B-4F02-A734-20186A169655}"/>
              </a:ext>
            </a:extLst>
          </p:cNvPr>
          <p:cNvSpPr txBox="1"/>
          <p:nvPr/>
        </p:nvSpPr>
        <p:spPr>
          <a:xfrm>
            <a:off x="9077716" y="1451244"/>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55" name="TextBox 54">
            <a:extLst>
              <a:ext uri="{FF2B5EF4-FFF2-40B4-BE49-F238E27FC236}">
                <a16:creationId xmlns:a16="http://schemas.microsoft.com/office/drawing/2014/main" id="{BA0A562F-A65C-48CE-833D-F8C3CD4A7546}"/>
              </a:ext>
            </a:extLst>
          </p:cNvPr>
          <p:cNvSpPr txBox="1"/>
          <p:nvPr/>
        </p:nvSpPr>
        <p:spPr>
          <a:xfrm>
            <a:off x="8955326" y="2441844"/>
            <a:ext cx="7120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79646">
                    <a:lumMod val="75000"/>
                  </a:srgbClr>
                </a:solidFill>
                <a:effectLst/>
                <a:uLnTx/>
                <a:uFillTx/>
                <a:latin typeface="Calibri"/>
                <a:ea typeface="+mn-ea"/>
                <a:cs typeface="+mn-cs"/>
              </a:rPr>
              <a:t>DEV</a:t>
            </a:r>
          </a:p>
        </p:txBody>
      </p:sp>
      <p:cxnSp>
        <p:nvCxnSpPr>
          <p:cNvPr id="56" name="Straight Connector 55">
            <a:extLst>
              <a:ext uri="{FF2B5EF4-FFF2-40B4-BE49-F238E27FC236}">
                <a16:creationId xmlns:a16="http://schemas.microsoft.com/office/drawing/2014/main" id="{9B461673-E5B5-4D64-BC07-7C0CF6CF62F0}"/>
              </a:ext>
            </a:extLst>
          </p:cNvPr>
          <p:cNvCxnSpPr>
            <a:stCxn id="54" idx="0"/>
            <a:endCxn id="53" idx="1"/>
          </p:cNvCxnSpPr>
          <p:nvPr/>
        </p:nvCxnSpPr>
        <p:spPr>
          <a:xfrm flipV="1">
            <a:off x="9231765" y="1090842"/>
            <a:ext cx="757237" cy="360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7CE2BA7-342D-4C75-8954-04674CDC1ECB}"/>
              </a:ext>
            </a:extLst>
          </p:cNvPr>
          <p:cNvCxnSpPr>
            <a:stCxn id="54" idx="2"/>
            <a:endCxn id="55" idx="0"/>
          </p:cNvCxnSpPr>
          <p:nvPr/>
        </p:nvCxnSpPr>
        <p:spPr>
          <a:xfrm>
            <a:off x="9231765" y="1820576"/>
            <a:ext cx="79588" cy="621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883E584-8747-412E-984B-7E9BA9553DF7}"/>
              </a:ext>
            </a:extLst>
          </p:cNvPr>
          <p:cNvCxnSpPr>
            <a:stCxn id="55" idx="3"/>
            <a:endCxn id="50" idx="1"/>
          </p:cNvCxnSpPr>
          <p:nvPr/>
        </p:nvCxnSpPr>
        <p:spPr>
          <a:xfrm flipV="1">
            <a:off x="9667380" y="2616266"/>
            <a:ext cx="321622" cy="564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DEE55409-A315-495D-B626-767381CD5D70}"/>
              </a:ext>
            </a:extLst>
          </p:cNvPr>
          <p:cNvCxnSpPr>
            <a:stCxn id="52" idx="3"/>
            <a:endCxn id="55" idx="1"/>
          </p:cNvCxnSpPr>
          <p:nvPr/>
        </p:nvCxnSpPr>
        <p:spPr>
          <a:xfrm>
            <a:off x="8489138" y="2081442"/>
            <a:ext cx="466188" cy="5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76ECF6F-AFCD-4213-B827-7287DD9E5B7A}"/>
              </a:ext>
            </a:extLst>
          </p:cNvPr>
          <p:cNvCxnSpPr>
            <a:stCxn id="51" idx="3"/>
            <a:endCxn id="55" idx="1"/>
          </p:cNvCxnSpPr>
          <p:nvPr/>
        </p:nvCxnSpPr>
        <p:spPr>
          <a:xfrm flipV="1">
            <a:off x="8016609" y="2672677"/>
            <a:ext cx="938717" cy="601838"/>
          </a:xfrm>
          <a:prstGeom prst="line">
            <a:avLst/>
          </a:prstGeom>
        </p:spPr>
        <p:style>
          <a:lnRef idx="3">
            <a:schemeClr val="accent6"/>
          </a:lnRef>
          <a:fillRef idx="0">
            <a:schemeClr val="accent6"/>
          </a:fillRef>
          <a:effectRef idx="2">
            <a:schemeClr val="accent6"/>
          </a:effectRef>
          <a:fontRef idx="minor">
            <a:schemeClr val="tx1"/>
          </a:fontRef>
        </p:style>
      </p:cxnSp>
      <p:sp>
        <p:nvSpPr>
          <p:cNvPr id="61" name="TextBox 60">
            <a:extLst>
              <a:ext uri="{FF2B5EF4-FFF2-40B4-BE49-F238E27FC236}">
                <a16:creationId xmlns:a16="http://schemas.microsoft.com/office/drawing/2014/main" id="{5EE72E00-AF22-48A5-8577-435A4DEA3C83}"/>
              </a:ext>
            </a:extLst>
          </p:cNvPr>
          <p:cNvSpPr txBox="1"/>
          <p:nvPr/>
        </p:nvSpPr>
        <p:spPr>
          <a:xfrm>
            <a:off x="3639378" y="278674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62" name="TextBox 61">
            <a:extLst>
              <a:ext uri="{FF2B5EF4-FFF2-40B4-BE49-F238E27FC236}">
                <a16:creationId xmlns:a16="http://schemas.microsoft.com/office/drawing/2014/main" id="{AD1D518A-4E81-4A4E-9EF5-1EF7CA854542}"/>
              </a:ext>
            </a:extLst>
          </p:cNvPr>
          <p:cNvSpPr txBox="1"/>
          <p:nvPr/>
        </p:nvSpPr>
        <p:spPr>
          <a:xfrm>
            <a:off x="883830" y="3156079"/>
            <a:ext cx="9024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79646">
                    <a:lumMod val="75000"/>
                  </a:srgbClr>
                </a:solidFill>
                <a:effectLst/>
                <a:uLnTx/>
                <a:uFillTx/>
                <a:latin typeface="Calibri"/>
                <a:ea typeface="+mn-ea"/>
                <a:cs typeface="+mn-cs"/>
              </a:rPr>
              <a:t>ECON</a:t>
            </a:r>
          </a:p>
        </p:txBody>
      </p:sp>
      <p:sp>
        <p:nvSpPr>
          <p:cNvPr id="63" name="TextBox 62">
            <a:extLst>
              <a:ext uri="{FF2B5EF4-FFF2-40B4-BE49-F238E27FC236}">
                <a16:creationId xmlns:a16="http://schemas.microsoft.com/office/drawing/2014/main" id="{9CFE2889-164C-477B-A86A-F17464EFDA33}"/>
              </a:ext>
            </a:extLst>
          </p:cNvPr>
          <p:cNvSpPr txBox="1"/>
          <p:nvPr/>
        </p:nvSpPr>
        <p:spPr>
          <a:xfrm>
            <a:off x="1745841" y="2193253"/>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64" name="TextBox 63">
            <a:extLst>
              <a:ext uri="{FF2B5EF4-FFF2-40B4-BE49-F238E27FC236}">
                <a16:creationId xmlns:a16="http://schemas.microsoft.com/office/drawing/2014/main" id="{D1AB9971-47A9-4464-96B3-103A7BB46224}"/>
              </a:ext>
            </a:extLst>
          </p:cNvPr>
          <p:cNvSpPr txBox="1"/>
          <p:nvPr/>
        </p:nvSpPr>
        <p:spPr>
          <a:xfrm>
            <a:off x="2053755" y="833321"/>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65" name="TextBox 64">
            <a:extLst>
              <a:ext uri="{FF2B5EF4-FFF2-40B4-BE49-F238E27FC236}">
                <a16:creationId xmlns:a16="http://schemas.microsoft.com/office/drawing/2014/main" id="{5ED34473-E05F-4C7C-AB7F-3F532AE41C2C}"/>
              </a:ext>
            </a:extLst>
          </p:cNvPr>
          <p:cNvSpPr txBox="1"/>
          <p:nvPr/>
        </p:nvSpPr>
        <p:spPr>
          <a:xfrm>
            <a:off x="3120555" y="83332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66" name="TextBox 65">
            <a:extLst>
              <a:ext uri="{FF2B5EF4-FFF2-40B4-BE49-F238E27FC236}">
                <a16:creationId xmlns:a16="http://schemas.microsoft.com/office/drawing/2014/main" id="{51A8623A-C5D8-447F-B05A-A20259C55E76}"/>
              </a:ext>
            </a:extLst>
          </p:cNvPr>
          <p:cNvSpPr txBox="1"/>
          <p:nvPr/>
        </p:nvSpPr>
        <p:spPr>
          <a:xfrm>
            <a:off x="2663355" y="1747721"/>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67" name="TextBox 66">
            <a:extLst>
              <a:ext uri="{FF2B5EF4-FFF2-40B4-BE49-F238E27FC236}">
                <a16:creationId xmlns:a16="http://schemas.microsoft.com/office/drawing/2014/main" id="{7D2EFE58-7F4D-43F6-A014-A3AD9253A4AC}"/>
              </a:ext>
            </a:extLst>
          </p:cNvPr>
          <p:cNvSpPr txBox="1"/>
          <p:nvPr/>
        </p:nvSpPr>
        <p:spPr>
          <a:xfrm>
            <a:off x="3958755" y="452321"/>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68" name="TextBox 67">
            <a:extLst>
              <a:ext uri="{FF2B5EF4-FFF2-40B4-BE49-F238E27FC236}">
                <a16:creationId xmlns:a16="http://schemas.microsoft.com/office/drawing/2014/main" id="{30150E7C-A3E7-4BF5-B613-7F1109E0AB04}"/>
              </a:ext>
            </a:extLst>
          </p:cNvPr>
          <p:cNvSpPr txBox="1"/>
          <p:nvPr/>
        </p:nvSpPr>
        <p:spPr>
          <a:xfrm>
            <a:off x="2663355" y="2738321"/>
            <a:ext cx="71205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79646">
                    <a:lumMod val="75000"/>
                  </a:srgbClr>
                </a:solidFill>
                <a:effectLst/>
                <a:uLnTx/>
                <a:uFillTx/>
                <a:latin typeface="Calibri"/>
                <a:ea typeface="+mn-ea"/>
                <a:cs typeface="+mn-cs"/>
              </a:rPr>
              <a:t>DEV</a:t>
            </a:r>
          </a:p>
        </p:txBody>
      </p:sp>
      <p:cxnSp>
        <p:nvCxnSpPr>
          <p:cNvPr id="69" name="Straight Connector 68">
            <a:extLst>
              <a:ext uri="{FF2B5EF4-FFF2-40B4-BE49-F238E27FC236}">
                <a16:creationId xmlns:a16="http://schemas.microsoft.com/office/drawing/2014/main" id="{08E3AD81-A727-4252-A833-49AF8A476AAD}"/>
              </a:ext>
            </a:extLst>
          </p:cNvPr>
          <p:cNvCxnSpPr>
            <a:cxnSpLocks/>
            <a:stCxn id="64" idx="3"/>
            <a:endCxn id="65" idx="1"/>
          </p:cNvCxnSpPr>
          <p:nvPr/>
        </p:nvCxnSpPr>
        <p:spPr>
          <a:xfrm>
            <a:off x="2371471" y="1017987"/>
            <a:ext cx="749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47C630-C1BF-4750-B2F1-6AA24EB16AD3}"/>
              </a:ext>
            </a:extLst>
          </p:cNvPr>
          <p:cNvCxnSpPr>
            <a:cxnSpLocks/>
            <a:stCxn id="66" idx="0"/>
          </p:cNvCxnSpPr>
          <p:nvPr/>
        </p:nvCxnSpPr>
        <p:spPr>
          <a:xfrm flipV="1">
            <a:off x="2817404" y="1179571"/>
            <a:ext cx="318581" cy="56815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78F6D2B-E181-4122-AB12-BA3F84390007}"/>
              </a:ext>
            </a:extLst>
          </p:cNvPr>
          <p:cNvCxnSpPr>
            <a:stCxn id="64" idx="2"/>
            <a:endCxn id="66" idx="0"/>
          </p:cNvCxnSpPr>
          <p:nvPr/>
        </p:nvCxnSpPr>
        <p:spPr>
          <a:xfrm>
            <a:off x="2212613" y="1202653"/>
            <a:ext cx="604791" cy="545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F464FC7-F301-43B3-92CC-F0B921847A77}"/>
              </a:ext>
            </a:extLst>
          </p:cNvPr>
          <p:cNvCxnSpPr>
            <a:cxnSpLocks/>
            <a:stCxn id="65" idx="3"/>
            <a:endCxn id="67" idx="1"/>
          </p:cNvCxnSpPr>
          <p:nvPr/>
        </p:nvCxnSpPr>
        <p:spPr>
          <a:xfrm flipV="1">
            <a:off x="3430255" y="636987"/>
            <a:ext cx="5285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1DA4A12-006C-4D74-94B4-15EC56AF4231}"/>
              </a:ext>
            </a:extLst>
          </p:cNvPr>
          <p:cNvCxnSpPr>
            <a:cxnSpLocks/>
            <a:stCxn id="66" idx="2"/>
            <a:endCxn id="68" idx="0"/>
          </p:cNvCxnSpPr>
          <p:nvPr/>
        </p:nvCxnSpPr>
        <p:spPr>
          <a:xfrm>
            <a:off x="2817404" y="2117053"/>
            <a:ext cx="201978" cy="62126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731BFFA-1E19-406A-8FBF-8D05160492C9}"/>
              </a:ext>
            </a:extLst>
          </p:cNvPr>
          <p:cNvCxnSpPr>
            <a:stCxn id="68" idx="3"/>
            <a:endCxn id="61" idx="1"/>
          </p:cNvCxnSpPr>
          <p:nvPr/>
        </p:nvCxnSpPr>
        <p:spPr>
          <a:xfrm>
            <a:off x="3375409" y="2969154"/>
            <a:ext cx="263969" cy="2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2DB7127-7CF0-441B-84A5-F02BFFDCEF89}"/>
              </a:ext>
            </a:extLst>
          </p:cNvPr>
          <p:cNvCxnSpPr>
            <a:stCxn id="63" idx="3"/>
            <a:endCxn id="68" idx="1"/>
          </p:cNvCxnSpPr>
          <p:nvPr/>
        </p:nvCxnSpPr>
        <p:spPr>
          <a:xfrm>
            <a:off x="2074777" y="2377919"/>
            <a:ext cx="588578" cy="591235"/>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1967A81C-6873-4401-8A0B-92C6EE9B1495}"/>
              </a:ext>
            </a:extLst>
          </p:cNvPr>
          <p:cNvCxnSpPr>
            <a:stCxn id="62" idx="3"/>
            <a:endCxn id="68" idx="1"/>
          </p:cNvCxnSpPr>
          <p:nvPr/>
        </p:nvCxnSpPr>
        <p:spPr>
          <a:xfrm flipV="1">
            <a:off x="1786321" y="2969154"/>
            <a:ext cx="877034" cy="417758"/>
          </a:xfrm>
          <a:prstGeom prst="line">
            <a:avLst/>
          </a:prstGeom>
        </p:spPr>
        <p:style>
          <a:lnRef idx="3">
            <a:schemeClr val="accent6"/>
          </a:lnRef>
          <a:fillRef idx="0">
            <a:schemeClr val="accent6"/>
          </a:fillRef>
          <a:effectRef idx="2">
            <a:schemeClr val="accent6"/>
          </a:effectRef>
          <a:fontRef idx="minor">
            <a:schemeClr val="tx1"/>
          </a:fontRef>
        </p:style>
      </p:cxnSp>
      <p:cxnSp>
        <p:nvCxnSpPr>
          <p:cNvPr id="48" name="Straight Arrow Connector 47">
            <a:extLst>
              <a:ext uri="{FF2B5EF4-FFF2-40B4-BE49-F238E27FC236}">
                <a16:creationId xmlns:a16="http://schemas.microsoft.com/office/drawing/2014/main" id="{302FC98A-F4EF-4EAC-8E83-45566A58A9BE}"/>
              </a:ext>
            </a:extLst>
          </p:cNvPr>
          <p:cNvCxnSpPr>
            <a:cxnSpLocks/>
          </p:cNvCxnSpPr>
          <p:nvPr/>
        </p:nvCxnSpPr>
        <p:spPr>
          <a:xfrm>
            <a:off x="4832877" y="2081442"/>
            <a:ext cx="22726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7" name="TextBox 76">
            <a:extLst>
              <a:ext uri="{FF2B5EF4-FFF2-40B4-BE49-F238E27FC236}">
                <a16:creationId xmlns:a16="http://schemas.microsoft.com/office/drawing/2014/main" id="{7EAE5254-4DA0-4EBA-9E1D-BD96AD52BA4D}"/>
              </a:ext>
            </a:extLst>
          </p:cNvPr>
          <p:cNvSpPr txBox="1"/>
          <p:nvPr/>
        </p:nvSpPr>
        <p:spPr>
          <a:xfrm>
            <a:off x="1592826" y="4885336"/>
            <a:ext cx="8752787" cy="163121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How often will a </a:t>
            </a:r>
            <a:r>
              <a:rPr kumimoji="0" lang="en-US" sz="3600" b="1" i="0" u="none" strike="noStrike" kern="1200" cap="none" spc="0" normalizeH="0" baseline="0" noProof="0" dirty="0">
                <a:ln>
                  <a:noFill/>
                </a:ln>
                <a:solidFill>
                  <a:prstClr val="black"/>
                </a:solidFill>
                <a:effectLst/>
                <a:uLnTx/>
                <a:uFillTx/>
                <a:latin typeface="Calibri"/>
                <a:ea typeface="+mn-ea"/>
                <a:cs typeface="+mn-cs"/>
              </a:rPr>
              <a:t>random sample </a:t>
            </a:r>
            <a:r>
              <a:rPr kumimoji="0" lang="en-US" sz="2800" b="0" i="0" u="none" strike="noStrike" kern="1200" cap="none" spc="0" normalizeH="0" baseline="0" noProof="0" dirty="0">
                <a:ln>
                  <a:noFill/>
                </a:ln>
                <a:solidFill>
                  <a:prstClr val="black"/>
                </a:solidFill>
                <a:effectLst/>
                <a:uLnTx/>
                <a:uFillTx/>
                <a:latin typeface="Calibri"/>
                <a:ea typeface="+mn-ea"/>
                <a:cs typeface="+mn-cs"/>
              </a:rPr>
              <a:t>from the full weighted network produce the </a:t>
            </a:r>
            <a:r>
              <a:rPr kumimoji="0" lang="en-US" sz="3600" b="1" i="0" u="none" strike="noStrike" kern="1200" cap="none" spc="0" normalizeH="0" baseline="0" noProof="0" dirty="0">
                <a:ln>
                  <a:noFill/>
                </a:ln>
                <a:solidFill>
                  <a:prstClr val="black"/>
                </a:solidFill>
                <a:effectLst/>
                <a:uLnTx/>
                <a:uFillTx/>
                <a:latin typeface="Calibri"/>
                <a:ea typeface="+mn-ea"/>
                <a:cs typeface="+mn-cs"/>
              </a:rPr>
              <a:t>observed number </a:t>
            </a:r>
            <a:r>
              <a:rPr kumimoji="0" lang="en-US" sz="2800" b="0" i="0" u="none" strike="noStrike" kern="1200" cap="none" spc="0" normalizeH="0" baseline="0" noProof="0" dirty="0">
                <a:ln>
                  <a:noFill/>
                </a:ln>
                <a:solidFill>
                  <a:prstClr val="black"/>
                </a:solidFill>
                <a:effectLst/>
                <a:uLnTx/>
                <a:uFillTx/>
                <a:latin typeface="Calibri"/>
                <a:ea typeface="+mn-ea"/>
                <a:cs typeface="+mn-cs"/>
              </a:rPr>
              <a:t>of “statements” (semantic network ties)?</a:t>
            </a:r>
          </a:p>
        </p:txBody>
      </p:sp>
      <p:sp>
        <p:nvSpPr>
          <p:cNvPr id="78" name="TextBox 77">
            <a:extLst>
              <a:ext uri="{FF2B5EF4-FFF2-40B4-BE49-F238E27FC236}">
                <a16:creationId xmlns:a16="http://schemas.microsoft.com/office/drawing/2014/main" id="{CDAEDE30-4717-49BD-A269-0792EE1A85DD}"/>
              </a:ext>
            </a:extLst>
          </p:cNvPr>
          <p:cNvSpPr txBox="1"/>
          <p:nvPr/>
        </p:nvSpPr>
        <p:spPr>
          <a:xfrm>
            <a:off x="2212769" y="3465592"/>
            <a:ext cx="118654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N=10</a:t>
            </a:r>
          </a:p>
        </p:txBody>
      </p:sp>
      <p:sp>
        <p:nvSpPr>
          <p:cNvPr id="79" name="TextBox 78">
            <a:extLst>
              <a:ext uri="{FF2B5EF4-FFF2-40B4-BE49-F238E27FC236}">
                <a16:creationId xmlns:a16="http://schemas.microsoft.com/office/drawing/2014/main" id="{B1B2CCCA-12A2-4DD8-A48C-D32D47DF06A4}"/>
              </a:ext>
            </a:extLst>
          </p:cNvPr>
          <p:cNvSpPr txBox="1"/>
          <p:nvPr/>
        </p:nvSpPr>
        <p:spPr>
          <a:xfrm>
            <a:off x="8629516" y="3465592"/>
            <a:ext cx="89639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prstClr val="black"/>
                </a:solidFill>
                <a:effectLst/>
                <a:uLnTx/>
                <a:uFillTx/>
                <a:latin typeface="Calibri"/>
                <a:ea typeface="+mn-ea"/>
                <a:cs typeface="+mn-cs"/>
              </a:rPr>
              <a:t>n=5</a:t>
            </a:r>
          </a:p>
        </p:txBody>
      </p:sp>
    </p:spTree>
    <p:extLst>
      <p:ext uri="{BB962C8B-B14F-4D97-AF65-F5344CB8AC3E}">
        <p14:creationId xmlns:p14="http://schemas.microsoft.com/office/powerpoint/2010/main" val="52784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266A-EDBD-4981-AC19-0432B39789F9}"/>
              </a:ext>
            </a:extLst>
          </p:cNvPr>
          <p:cNvSpPr>
            <a:spLocks noGrp="1"/>
          </p:cNvSpPr>
          <p:nvPr>
            <p:ph type="ctrTitle"/>
          </p:nvPr>
        </p:nvSpPr>
        <p:spPr>
          <a:xfrm>
            <a:off x="1071008" y="-690465"/>
            <a:ext cx="9663954" cy="2387600"/>
          </a:xfrm>
        </p:spPr>
        <p:txBody>
          <a:bodyPr>
            <a:noAutofit/>
          </a:bodyPr>
          <a:lstStyle/>
          <a:p>
            <a:r>
              <a:rPr lang="en-US" sz="8000" cap="small" dirty="0">
                <a:solidFill>
                  <a:schemeClr val="bg1"/>
                </a:solidFill>
              </a:rPr>
              <a:t>Text as Data</a:t>
            </a:r>
          </a:p>
        </p:txBody>
      </p:sp>
      <p:sp>
        <p:nvSpPr>
          <p:cNvPr id="3" name="Title 1">
            <a:extLst>
              <a:ext uri="{FF2B5EF4-FFF2-40B4-BE49-F238E27FC236}">
                <a16:creationId xmlns:a16="http://schemas.microsoft.com/office/drawing/2014/main" id="{F949266A-EDBD-4981-AC19-0432B39789F9}"/>
              </a:ext>
            </a:extLst>
          </p:cNvPr>
          <p:cNvSpPr txBox="1">
            <a:spLocks/>
          </p:cNvSpPr>
          <p:nvPr/>
        </p:nvSpPr>
        <p:spPr>
          <a:xfrm>
            <a:off x="1071008" y="3539413"/>
            <a:ext cx="10340332" cy="238760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143000" marR="0" lvl="0" indent="-1143000" algn="l" defTabSz="914400" rtl="0" eaLnBrk="1" fontAlgn="auto" latinLnBrk="0" hangingPunct="1">
              <a:lnSpc>
                <a:spcPct val="90000"/>
              </a:lnSpc>
              <a:spcBef>
                <a:spcPct val="0"/>
              </a:spcBef>
              <a:spcAft>
                <a:spcPts val="0"/>
              </a:spcAft>
              <a:buClrTx/>
              <a:buSzTx/>
              <a:buFontTx/>
              <a:buAutoNum type="arabicPeriod"/>
              <a:tabLst/>
              <a:defRPr/>
            </a:pPr>
            <a:r>
              <a:rPr kumimoji="0" lang="en-US" sz="6000" b="0" i="0" u="none" strike="noStrike" kern="1200" cap="small" spc="0" normalizeH="0" baseline="0" noProof="0" dirty="0">
                <a:ln>
                  <a:noFill/>
                </a:ln>
                <a:solidFill>
                  <a:prstClr val="white"/>
                </a:solidFill>
                <a:effectLst/>
                <a:uLnTx/>
                <a:uFillTx/>
                <a:latin typeface="Calibri Light" panose="020F0302020204030204"/>
                <a:ea typeface="+mj-ea"/>
                <a:cs typeface="+mj-cs"/>
              </a:rPr>
              <a:t>pre-processing</a:t>
            </a:r>
          </a:p>
          <a:p>
            <a:pPr marL="1143000" marR="0" lvl="0" indent="-1143000" algn="l" defTabSz="914400" rtl="0" eaLnBrk="1" fontAlgn="auto" latinLnBrk="0" hangingPunct="1">
              <a:lnSpc>
                <a:spcPct val="90000"/>
              </a:lnSpc>
              <a:spcBef>
                <a:spcPct val="0"/>
              </a:spcBef>
              <a:spcAft>
                <a:spcPts val="0"/>
              </a:spcAft>
              <a:buClrTx/>
              <a:buSzTx/>
              <a:buFontTx/>
              <a:buAutoNum type="arabicPeriod"/>
              <a:tabLst/>
              <a:defRPr/>
            </a:pPr>
            <a:r>
              <a:rPr kumimoji="0" lang="en-US" sz="6000" b="0" i="0" u="none" strike="noStrike" kern="1200" cap="small" spc="0" normalizeH="0" baseline="0" noProof="0" dirty="0">
                <a:ln>
                  <a:noFill/>
                </a:ln>
                <a:solidFill>
                  <a:prstClr val="white"/>
                </a:solidFill>
                <a:effectLst/>
                <a:uLnTx/>
                <a:uFillTx/>
                <a:latin typeface="Calibri Light" panose="020F0302020204030204"/>
                <a:ea typeface="+mj-ea"/>
                <a:cs typeface="+mj-cs"/>
              </a:rPr>
              <a:t>tokenization</a:t>
            </a:r>
          </a:p>
          <a:p>
            <a:pPr marL="1143000" marR="0" lvl="0" indent="-1143000" algn="l" defTabSz="914400" rtl="0" eaLnBrk="1" fontAlgn="auto" latinLnBrk="0" hangingPunct="1">
              <a:lnSpc>
                <a:spcPct val="90000"/>
              </a:lnSpc>
              <a:spcBef>
                <a:spcPct val="0"/>
              </a:spcBef>
              <a:spcAft>
                <a:spcPts val="0"/>
              </a:spcAft>
              <a:buClrTx/>
              <a:buSzTx/>
              <a:buFontTx/>
              <a:buAutoNum type="arabicPeriod"/>
              <a:tabLst/>
              <a:defRPr/>
            </a:pPr>
            <a:r>
              <a:rPr kumimoji="0" lang="en-US" sz="6000" b="0" i="0" u="none" strike="noStrike" kern="1200" cap="small" spc="0" normalizeH="0" baseline="0" noProof="0" dirty="0">
                <a:ln>
                  <a:noFill/>
                </a:ln>
                <a:solidFill>
                  <a:prstClr val="white"/>
                </a:solidFill>
                <a:effectLst/>
                <a:uLnTx/>
                <a:uFillTx/>
                <a:latin typeface="Calibri Light" panose="020F0302020204030204"/>
                <a:ea typeface="+mj-ea"/>
                <a:cs typeface="+mj-cs"/>
              </a:rPr>
              <a:t>feature selection</a:t>
            </a:r>
          </a:p>
          <a:p>
            <a:pPr marL="1143000" marR="0" lvl="0" indent="-1143000" algn="l" defTabSz="914400" rtl="0" eaLnBrk="1" fontAlgn="auto" latinLnBrk="0" hangingPunct="1">
              <a:lnSpc>
                <a:spcPct val="90000"/>
              </a:lnSpc>
              <a:spcBef>
                <a:spcPct val="0"/>
              </a:spcBef>
              <a:spcAft>
                <a:spcPts val="0"/>
              </a:spcAft>
              <a:buClrTx/>
              <a:buSzTx/>
              <a:buFontTx/>
              <a:buAutoNum type="arabicPeriod"/>
              <a:tabLst/>
              <a:defRPr/>
            </a:pPr>
            <a:r>
              <a:rPr kumimoji="0" lang="en-US" sz="6000" b="0" i="0" u="none" strike="noStrike" kern="1200" cap="small" spc="0" normalizeH="0" baseline="0" noProof="0" dirty="0">
                <a:ln>
                  <a:noFill/>
                </a:ln>
                <a:solidFill>
                  <a:prstClr val="white"/>
                </a:solidFill>
                <a:effectLst/>
                <a:uLnTx/>
                <a:uFillTx/>
                <a:latin typeface="Calibri Light" panose="020F0302020204030204"/>
                <a:ea typeface="+mj-ea"/>
                <a:cs typeface="+mj-cs"/>
              </a:rPr>
              <a:t>modeling</a:t>
            </a:r>
          </a:p>
        </p:txBody>
      </p:sp>
      <p:cxnSp>
        <p:nvCxnSpPr>
          <p:cNvPr id="5" name="Straight Connector 4"/>
          <p:cNvCxnSpPr/>
          <p:nvPr/>
        </p:nvCxnSpPr>
        <p:spPr>
          <a:xfrm>
            <a:off x="3349690" y="1866122"/>
            <a:ext cx="5271796"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23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5931939" y="619987"/>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Oval 2"/>
          <p:cNvSpPr/>
          <p:nvPr/>
        </p:nvSpPr>
        <p:spPr>
          <a:xfrm>
            <a:off x="5931939" y="1191487"/>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Oval 3"/>
          <p:cNvSpPr/>
          <p:nvPr/>
        </p:nvSpPr>
        <p:spPr>
          <a:xfrm>
            <a:off x="5931939" y="1762987"/>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 name="Oval 4"/>
          <p:cNvSpPr/>
          <p:nvPr/>
        </p:nvSpPr>
        <p:spPr>
          <a:xfrm>
            <a:off x="5931939" y="23344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 name="Oval 5"/>
          <p:cNvSpPr/>
          <p:nvPr/>
        </p:nvSpPr>
        <p:spPr>
          <a:xfrm>
            <a:off x="5931939" y="29059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Oval 6"/>
          <p:cNvSpPr/>
          <p:nvPr/>
        </p:nvSpPr>
        <p:spPr>
          <a:xfrm>
            <a:off x="7151139" y="6199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8" name="Oval 7"/>
          <p:cNvSpPr/>
          <p:nvPr/>
        </p:nvSpPr>
        <p:spPr>
          <a:xfrm>
            <a:off x="7151139" y="11914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val 8"/>
          <p:cNvSpPr/>
          <p:nvPr/>
        </p:nvSpPr>
        <p:spPr>
          <a:xfrm>
            <a:off x="7151139" y="17629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Oval 9"/>
          <p:cNvSpPr/>
          <p:nvPr/>
        </p:nvSpPr>
        <p:spPr>
          <a:xfrm>
            <a:off x="7151139" y="23344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p:cNvSpPr/>
          <p:nvPr/>
        </p:nvSpPr>
        <p:spPr>
          <a:xfrm>
            <a:off x="7151139" y="290598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 name="TextBox 11"/>
          <p:cNvSpPr txBox="1"/>
          <p:nvPr/>
        </p:nvSpPr>
        <p:spPr>
          <a:xfrm>
            <a:off x="710032" y="720773"/>
            <a:ext cx="4125130" cy="261610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Is it significant that </a:t>
            </a:r>
            <a:r>
              <a:rPr kumimoji="0" lang="en-US" sz="2400" b="1" i="0" u="none" strike="noStrike" kern="1200" cap="none" spc="0" normalizeH="0" baseline="0" noProof="0" dirty="0">
                <a:ln>
                  <a:noFill/>
                </a:ln>
                <a:solidFill>
                  <a:srgbClr val="4F81BD"/>
                </a:solidFill>
                <a:effectLst/>
                <a:uLnTx/>
                <a:uFillTx/>
                <a:latin typeface="Calibri"/>
                <a:ea typeface="+mn-ea"/>
                <a:cs typeface="+mn-cs"/>
              </a:rPr>
              <a:t>Org </a:t>
            </a:r>
            <a:r>
              <a:rPr kumimoji="0" lang="en-US" sz="2400" b="0" i="0" u="none" strike="noStrike" kern="1200" cap="none" spc="0" normalizeH="0" baseline="0" noProof="0" dirty="0">
                <a:ln>
                  <a:noFill/>
                </a:ln>
                <a:solidFill>
                  <a:prstClr val="black"/>
                </a:solidFill>
                <a:effectLst/>
                <a:uLnTx/>
                <a:uFillTx/>
                <a:latin typeface="Calibri"/>
                <a:ea typeface="+mn-ea"/>
                <a:cs typeface="+mn-cs"/>
              </a:rPr>
              <a:t> </a:t>
            </a:r>
            <a:r>
              <a:rPr kumimoji="0" lang="en-US" sz="2800" b="1" i="0" u="none" strike="noStrike" kern="1200" cap="none" spc="0" normalizeH="0" baseline="0" noProof="0" dirty="0">
                <a:ln>
                  <a:noFill/>
                </a:ln>
                <a:solidFill>
                  <a:srgbClr val="4F81BD"/>
                </a:solidFill>
                <a:effectLst/>
                <a:uLnTx/>
                <a:uFillTx/>
                <a:latin typeface="Calibri"/>
                <a:ea typeface="+mn-ea"/>
                <a:cs typeface="+mn-cs"/>
              </a:rPr>
              <a:t>Statement</a:t>
            </a:r>
            <a:r>
              <a:rPr kumimoji="0" lang="en-US" sz="2400" b="0" i="0" u="none" strike="noStrike" kern="1200" cap="none" spc="0" normalizeH="0" baseline="0" noProof="0" dirty="0">
                <a:ln>
                  <a:noFill/>
                </a:ln>
                <a:solidFill>
                  <a:prstClr val="black"/>
                </a:solidFill>
                <a:effectLst/>
                <a:uLnTx/>
                <a:uFillTx/>
                <a:latin typeface="Calibri"/>
                <a:ea typeface="+mn-ea"/>
                <a:cs typeface="+mn-cs"/>
              </a:rPr>
              <a:t> significant?</a:t>
            </a:r>
            <a:br>
              <a:rPr kumimoji="0" lang="en-US" sz="2400" b="0" i="0" u="none" strike="noStrike" kern="1200" cap="none" spc="0" normalizeH="0" baseline="0" noProof="0" dirty="0">
                <a:ln>
                  <a:noFill/>
                </a:ln>
                <a:solidFill>
                  <a:prstClr val="black"/>
                </a:solidFill>
                <a:effectLst/>
                <a:uLnTx/>
                <a:uFillTx/>
                <a:latin typeface="Calibri"/>
                <a:ea typeface="+mn-ea"/>
                <a:cs typeface="+mn-cs"/>
              </a:rPr>
            </a:b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What is the probability of selecting </a:t>
            </a:r>
            <a:r>
              <a:rPr kumimoji="0" lang="en-US" sz="3200" b="1" i="0" u="none" strike="noStrike" kern="1200" cap="none" spc="0" normalizeH="0" baseline="0" noProof="0" dirty="0">
                <a:ln>
                  <a:noFill/>
                </a:ln>
                <a:solidFill>
                  <a:srgbClr val="4F81BD"/>
                </a:solidFill>
                <a:effectLst/>
                <a:uLnTx/>
                <a:uFillTx/>
                <a:latin typeface="Calibri"/>
                <a:ea typeface="+mn-ea"/>
                <a:cs typeface="+mn-cs"/>
              </a:rPr>
              <a:t>2</a:t>
            </a:r>
            <a:r>
              <a:rPr kumimoji="0" lang="en-US" sz="2400" b="1" i="0" u="none" strike="noStrike" kern="1200" cap="none" spc="0" normalizeH="0" baseline="0" noProof="0" dirty="0">
                <a:ln>
                  <a:noFill/>
                </a:ln>
                <a:solidFill>
                  <a:srgbClr val="4F81BD"/>
                </a:solidFill>
                <a:effectLst/>
                <a:uLnTx/>
                <a:uFillTx/>
                <a:latin typeface="Calibri"/>
                <a:ea typeface="+mn-ea"/>
                <a:cs typeface="+mn-cs"/>
              </a:rPr>
              <a:t> blue balls </a:t>
            </a:r>
            <a:r>
              <a:rPr kumimoji="0" lang="en-US" sz="2400" b="0" i="0" u="none" strike="noStrike" kern="1200" cap="none" spc="0" normalizeH="0" baseline="0" noProof="0" dirty="0">
                <a:ln>
                  <a:noFill/>
                </a:ln>
                <a:solidFill>
                  <a:prstClr val="black"/>
                </a:solidFill>
                <a:effectLst/>
                <a:uLnTx/>
                <a:uFillTx/>
                <a:latin typeface="Calibri"/>
                <a:ea typeface="+mn-ea"/>
                <a:cs typeface="+mn-cs"/>
              </a:rPr>
              <a:t>from a </a:t>
            </a:r>
            <a:r>
              <a:rPr kumimoji="0" lang="en-US" sz="2400" b="1" i="0" u="none" strike="noStrike" kern="1200" cap="none" spc="0" normalizeH="0" baseline="0" noProof="0" dirty="0">
                <a:ln>
                  <a:noFill/>
                </a:ln>
                <a:solidFill>
                  <a:srgbClr val="C00000"/>
                </a:solidFill>
                <a:effectLst/>
                <a:uLnTx/>
                <a:uFillTx/>
                <a:latin typeface="Calibri"/>
                <a:ea typeface="+mn-ea"/>
                <a:cs typeface="+mn-cs"/>
              </a:rPr>
              <a:t>sample of </a:t>
            </a:r>
            <a:r>
              <a:rPr kumimoji="0" lang="en-US" sz="3200" b="1" i="0" u="none" strike="noStrike" kern="1200" cap="none" spc="0" normalizeH="0" baseline="0" noProof="0" dirty="0">
                <a:ln>
                  <a:noFill/>
                </a:ln>
                <a:solidFill>
                  <a:srgbClr val="C00000"/>
                </a:solidFill>
                <a:effectLst/>
                <a:uLnTx/>
                <a:uFillTx/>
                <a:latin typeface="Calibri"/>
                <a:ea typeface="+mn-ea"/>
                <a:cs typeface="+mn-cs"/>
              </a:rPr>
              <a:t>5</a:t>
            </a:r>
            <a:r>
              <a:rPr kumimoji="0" lang="en-US" sz="2400" b="1" i="0" u="none" strike="noStrike" kern="1200" cap="none" spc="0" normalizeH="0" baseline="0" noProof="0" dirty="0">
                <a:ln>
                  <a:noFill/>
                </a:ln>
                <a:solidFill>
                  <a:srgbClr val="C00000"/>
                </a:solidFill>
                <a:effectLst/>
                <a:uLnTx/>
                <a:uFillTx/>
                <a:latin typeface="Calibri"/>
                <a:ea typeface="+mn-ea"/>
                <a:cs typeface="+mn-cs"/>
              </a:rPr>
              <a:t> balls</a:t>
            </a:r>
            <a:r>
              <a:rPr kumimoji="0" lang="en-US" sz="2400" b="0" i="0" u="none" strike="noStrike" kern="1200" cap="none" spc="0" normalizeH="0" baseline="0" noProof="0" dirty="0">
                <a:ln>
                  <a:noFill/>
                </a:ln>
                <a:solidFill>
                  <a:prstClr val="black"/>
                </a:solidFill>
                <a:effectLst/>
                <a:uLnTx/>
                <a:uFillTx/>
                <a:latin typeface="Calibri"/>
                <a:ea typeface="+mn-ea"/>
                <a:cs typeface="+mn-cs"/>
              </a:rPr>
              <a:t>?</a:t>
            </a:r>
          </a:p>
        </p:txBody>
      </p:sp>
      <mc:AlternateContent xmlns:mc="http://schemas.openxmlformats.org/markup-compatibility/2006" xmlns:a14="http://schemas.microsoft.com/office/drawing/2010/main">
        <mc:Choice Requires="a14">
          <p:sp>
            <p:nvSpPr>
              <p:cNvPr id="13" name="Object 12"/>
              <p:cNvSpPr txBox="1"/>
              <p:nvPr/>
            </p:nvSpPr>
            <p:spPr bwMode="auto">
              <a:xfrm>
                <a:off x="835452" y="4332654"/>
                <a:ext cx="3916363" cy="1955800"/>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unc>
                        <m:func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uncPr>
                        <m:fNa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Pr</m:t>
                          </m:r>
                        </m:fName>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func>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𝑏𝑙𝑢𝑒</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 </m:t>
                      </m:r>
                      <m:d>
                        <m:dPr>
                          <m:begChr m:val="|"/>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=5 </m:t>
                          </m:r>
                        </m:e>
                      </m:d>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3</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e>
                                </m:mr>
                              </m:m>
                            </m:e>
                          </m:d>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eqArr>
                                <m:eqArr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eqArrP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7</m:t>
                                  </m:r>
                                </m:e>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3</m:t>
                                  </m:r>
                                </m:e>
                              </m:eqArr>
                            </m:e>
                          </m:d>
                        </m:num>
                        <m:den>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10</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5</m:t>
                                    </m:r>
                                  </m:e>
                                </m:mr>
                              </m:m>
                            </m:e>
                          </m:d>
                        </m:den>
                      </m:f>
                    </m:oMath>
                    <m:oMath xmlns:m="http://schemas.openxmlformats.org/officeDocument/2006/math">
                      <m:r>
                        <a:rPr kumimoji="0" lang="en-US"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=0.42</m:t>
                      </m:r>
                    </m:oMath>
                  </m:oMathPara>
                </a14:m>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3" name="Object 12"/>
              <p:cNvSpPr txBox="1">
                <a:spLocks noRot="1" noChangeAspect="1" noMove="1" noResize="1" noEditPoints="1" noAdjustHandles="1" noChangeArrowheads="1" noChangeShapeType="1" noTextEdit="1"/>
              </p:cNvSpPr>
              <p:nvPr/>
            </p:nvSpPr>
            <p:spPr bwMode="auto">
              <a:xfrm>
                <a:off x="835452" y="4332654"/>
                <a:ext cx="3916363" cy="1955800"/>
              </a:xfrm>
              <a:prstGeom prst="rect">
                <a:avLst/>
              </a:prstGeom>
              <a:blipFill>
                <a:blip r:embed="rId2"/>
                <a:stretch>
                  <a:fillRect/>
                </a:stretch>
              </a:blipFill>
            </p:spPr>
            <p:txBody>
              <a:bodyPr/>
              <a:lstStyle/>
              <a:p>
                <a:r>
                  <a:rPr lang="en-US">
                    <a:noFill/>
                  </a:rPr>
                  <a:t> </a:t>
                </a:r>
              </a:p>
            </p:txBody>
          </p:sp>
        </mc:Fallback>
      </mc:AlternateContent>
      <p:sp>
        <p:nvSpPr>
          <p:cNvPr id="16" name="Oval 15">
            <a:extLst>
              <a:ext uri="{FF2B5EF4-FFF2-40B4-BE49-F238E27FC236}">
                <a16:creationId xmlns:a16="http://schemas.microsoft.com/office/drawing/2014/main" id="{5EF662BF-0F54-43BA-856C-947A3C8105AA}"/>
              </a:ext>
            </a:extLst>
          </p:cNvPr>
          <p:cNvSpPr/>
          <p:nvPr/>
        </p:nvSpPr>
        <p:spPr>
          <a:xfrm>
            <a:off x="6110716" y="4436251"/>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a:extLst>
              <a:ext uri="{FF2B5EF4-FFF2-40B4-BE49-F238E27FC236}">
                <a16:creationId xmlns:a16="http://schemas.microsoft.com/office/drawing/2014/main" id="{91916311-DFA6-41D1-861C-70A05095A4D2}"/>
              </a:ext>
            </a:extLst>
          </p:cNvPr>
          <p:cNvSpPr/>
          <p:nvPr/>
        </p:nvSpPr>
        <p:spPr>
          <a:xfrm>
            <a:off x="5844016" y="5139635"/>
            <a:ext cx="5334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Oval 18">
            <a:extLst>
              <a:ext uri="{FF2B5EF4-FFF2-40B4-BE49-F238E27FC236}">
                <a16:creationId xmlns:a16="http://schemas.microsoft.com/office/drawing/2014/main" id="{2B4E7E66-F88C-4CF7-9F7E-5D71FDB3FF48}"/>
              </a:ext>
            </a:extLst>
          </p:cNvPr>
          <p:cNvSpPr/>
          <p:nvPr/>
        </p:nvSpPr>
        <p:spPr>
          <a:xfrm>
            <a:off x="6884439" y="4436251"/>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4DF2788A-4F78-4481-897D-9B6EEDB321B1}"/>
              </a:ext>
            </a:extLst>
          </p:cNvPr>
          <p:cNvSpPr/>
          <p:nvPr/>
        </p:nvSpPr>
        <p:spPr>
          <a:xfrm>
            <a:off x="7151139" y="5110327"/>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a:extLst>
              <a:ext uri="{FF2B5EF4-FFF2-40B4-BE49-F238E27FC236}">
                <a16:creationId xmlns:a16="http://schemas.microsoft.com/office/drawing/2014/main" id="{D1E6322C-01EB-4194-A8E6-12F84AB09F4A}"/>
              </a:ext>
            </a:extLst>
          </p:cNvPr>
          <p:cNvSpPr/>
          <p:nvPr/>
        </p:nvSpPr>
        <p:spPr>
          <a:xfrm>
            <a:off x="6491716" y="5655450"/>
            <a:ext cx="533400" cy="533400"/>
          </a:xfrm>
          <a:prstGeom prst="ellipse">
            <a:avLst/>
          </a:prstGeom>
          <a:solidFill>
            <a:srgbClr val="C0000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2B9D6144-2594-4735-98FB-FDE00F125BAA}"/>
              </a:ext>
            </a:extLst>
          </p:cNvPr>
          <p:cNvSpPr/>
          <p:nvPr/>
        </p:nvSpPr>
        <p:spPr>
          <a:xfrm>
            <a:off x="5322339" y="473850"/>
            <a:ext cx="3048000" cy="3089031"/>
          </a:xfrm>
          <a:prstGeom prst="rect">
            <a:avLst/>
          </a:prstGeom>
          <a:no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841D338C-57A9-42D8-9F66-DCA1E183C944}"/>
              </a:ext>
            </a:extLst>
          </p:cNvPr>
          <p:cNvCxnSpPr/>
          <p:nvPr/>
        </p:nvCxnSpPr>
        <p:spPr>
          <a:xfrm>
            <a:off x="6799447" y="3275665"/>
            <a:ext cx="0" cy="885093"/>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50" name="TextBox 49">
            <a:extLst>
              <a:ext uri="{FF2B5EF4-FFF2-40B4-BE49-F238E27FC236}">
                <a16:creationId xmlns:a16="http://schemas.microsoft.com/office/drawing/2014/main" id="{6EF9BE22-739C-40F7-9A49-A15DA5259509}"/>
              </a:ext>
            </a:extLst>
          </p:cNvPr>
          <p:cNvSpPr txBox="1"/>
          <p:nvPr/>
        </p:nvSpPr>
        <p:spPr>
          <a:xfrm>
            <a:off x="10970119" y="559431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51" name="TextBox 50">
            <a:extLst>
              <a:ext uri="{FF2B5EF4-FFF2-40B4-BE49-F238E27FC236}">
                <a16:creationId xmlns:a16="http://schemas.microsoft.com/office/drawing/2014/main" id="{7E887796-EE58-4D10-9414-49C871B6A4E9}"/>
              </a:ext>
            </a:extLst>
          </p:cNvPr>
          <p:cNvSpPr txBox="1"/>
          <p:nvPr/>
        </p:nvSpPr>
        <p:spPr>
          <a:xfrm>
            <a:off x="9141319" y="589769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G</a:t>
            </a:r>
          </a:p>
        </p:txBody>
      </p:sp>
      <p:sp>
        <p:nvSpPr>
          <p:cNvPr id="52" name="TextBox 51">
            <a:extLst>
              <a:ext uri="{FF2B5EF4-FFF2-40B4-BE49-F238E27FC236}">
                <a16:creationId xmlns:a16="http://schemas.microsoft.com/office/drawing/2014/main" id="{06B65039-3607-48A8-8028-35A2481D4BD2}"/>
              </a:ext>
            </a:extLst>
          </p:cNvPr>
          <p:cNvSpPr txBox="1"/>
          <p:nvPr/>
        </p:nvSpPr>
        <p:spPr>
          <a:xfrm>
            <a:off x="9141319" y="5059491"/>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53" name="TextBox 52">
            <a:extLst>
              <a:ext uri="{FF2B5EF4-FFF2-40B4-BE49-F238E27FC236}">
                <a16:creationId xmlns:a16="http://schemas.microsoft.com/office/drawing/2014/main" id="{2581A2ED-7F55-46FD-8DFC-C375A7D22BE7}"/>
              </a:ext>
            </a:extLst>
          </p:cNvPr>
          <p:cNvSpPr txBox="1"/>
          <p:nvPr/>
        </p:nvSpPr>
        <p:spPr>
          <a:xfrm>
            <a:off x="10944569" y="4484613"/>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54" name="TextBox 53">
            <a:extLst>
              <a:ext uri="{FF2B5EF4-FFF2-40B4-BE49-F238E27FC236}">
                <a16:creationId xmlns:a16="http://schemas.microsoft.com/office/drawing/2014/main" id="{059FA5F2-4B7B-4F02-A734-20186A169655}"/>
              </a:ext>
            </a:extLst>
          </p:cNvPr>
          <p:cNvSpPr txBox="1"/>
          <p:nvPr/>
        </p:nvSpPr>
        <p:spPr>
          <a:xfrm>
            <a:off x="10206378" y="4835118"/>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55" name="TextBox 54">
            <a:extLst>
              <a:ext uri="{FF2B5EF4-FFF2-40B4-BE49-F238E27FC236}">
                <a16:creationId xmlns:a16="http://schemas.microsoft.com/office/drawing/2014/main" id="{BA0A562F-A65C-48CE-833D-F8C3CD4A7546}"/>
              </a:ext>
            </a:extLst>
          </p:cNvPr>
          <p:cNvSpPr txBox="1"/>
          <p:nvPr/>
        </p:nvSpPr>
        <p:spPr>
          <a:xfrm>
            <a:off x="10058833" y="5604559"/>
            <a:ext cx="3593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E</a:t>
            </a:r>
          </a:p>
        </p:txBody>
      </p:sp>
      <p:cxnSp>
        <p:nvCxnSpPr>
          <p:cNvPr id="56" name="Straight Connector 55">
            <a:extLst>
              <a:ext uri="{FF2B5EF4-FFF2-40B4-BE49-F238E27FC236}">
                <a16:creationId xmlns:a16="http://schemas.microsoft.com/office/drawing/2014/main" id="{9B461673-E5B5-4D64-BC07-7C0CF6CF62F0}"/>
              </a:ext>
            </a:extLst>
          </p:cNvPr>
          <p:cNvCxnSpPr>
            <a:cxnSpLocks/>
            <a:stCxn id="54" idx="3"/>
            <a:endCxn id="53" idx="1"/>
          </p:cNvCxnSpPr>
          <p:nvPr/>
        </p:nvCxnSpPr>
        <p:spPr>
          <a:xfrm flipV="1">
            <a:off x="10514476" y="4669279"/>
            <a:ext cx="430093" cy="350505"/>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87CE2BA7-342D-4C75-8954-04674CDC1ECB}"/>
              </a:ext>
            </a:extLst>
          </p:cNvPr>
          <p:cNvCxnSpPr>
            <a:stCxn id="54" idx="2"/>
            <a:endCxn id="55" idx="0"/>
          </p:cNvCxnSpPr>
          <p:nvPr/>
        </p:nvCxnSpPr>
        <p:spPr>
          <a:xfrm flipH="1">
            <a:off x="10238530" y="5204450"/>
            <a:ext cx="121897" cy="400109"/>
          </a:xfrm>
          <a:prstGeom prst="line">
            <a:avLst/>
          </a:prstGeom>
        </p:spPr>
        <p:style>
          <a:lnRef idx="1">
            <a:schemeClr val="accent2"/>
          </a:lnRef>
          <a:fillRef idx="0">
            <a:schemeClr val="accent2"/>
          </a:fillRef>
          <a:effectRef idx="0">
            <a:schemeClr val="accent2"/>
          </a:effectRef>
          <a:fontRef idx="minor">
            <a:schemeClr val="tx1"/>
          </a:fontRef>
        </p:style>
      </p:cxnSp>
      <p:cxnSp>
        <p:nvCxnSpPr>
          <p:cNvPr id="58" name="Straight Connector 57">
            <a:extLst>
              <a:ext uri="{FF2B5EF4-FFF2-40B4-BE49-F238E27FC236}">
                <a16:creationId xmlns:a16="http://schemas.microsoft.com/office/drawing/2014/main" id="{C883E584-8747-412E-984B-7E9BA9553DF7}"/>
              </a:ext>
            </a:extLst>
          </p:cNvPr>
          <p:cNvCxnSpPr>
            <a:stCxn id="55" idx="3"/>
            <a:endCxn id="50" idx="1"/>
          </p:cNvCxnSpPr>
          <p:nvPr/>
        </p:nvCxnSpPr>
        <p:spPr>
          <a:xfrm flipV="1">
            <a:off x="10418227" y="5778981"/>
            <a:ext cx="551892" cy="87188"/>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DEE55409-A315-495D-B626-767381CD5D70}"/>
              </a:ext>
            </a:extLst>
          </p:cNvPr>
          <p:cNvCxnSpPr>
            <a:cxnSpLocks/>
            <a:stCxn id="52" idx="3"/>
            <a:endCxn id="55" idx="0"/>
          </p:cNvCxnSpPr>
          <p:nvPr/>
        </p:nvCxnSpPr>
        <p:spPr>
          <a:xfrm>
            <a:off x="9470255" y="5244157"/>
            <a:ext cx="768275" cy="360402"/>
          </a:xfrm>
          <a:prstGeom prst="line">
            <a:avLst/>
          </a:prstGeom>
        </p:spPr>
        <p:style>
          <a:lnRef idx="1">
            <a:schemeClr val="accent2"/>
          </a:lnRef>
          <a:fillRef idx="0">
            <a:schemeClr val="accent2"/>
          </a:fillRef>
          <a:effectRef idx="0">
            <a:schemeClr val="accent2"/>
          </a:effectRef>
          <a:fontRef idx="minor">
            <a:schemeClr val="tx1"/>
          </a:fontRef>
        </p:style>
      </p:cxnSp>
      <p:cxnSp>
        <p:nvCxnSpPr>
          <p:cNvPr id="60" name="Straight Connector 59">
            <a:extLst>
              <a:ext uri="{FF2B5EF4-FFF2-40B4-BE49-F238E27FC236}">
                <a16:creationId xmlns:a16="http://schemas.microsoft.com/office/drawing/2014/main" id="{076ECF6F-AFCD-4213-B827-7287DD9E5B7A}"/>
              </a:ext>
            </a:extLst>
          </p:cNvPr>
          <p:cNvCxnSpPr>
            <a:stCxn id="51" idx="3"/>
            <a:endCxn id="55" idx="1"/>
          </p:cNvCxnSpPr>
          <p:nvPr/>
        </p:nvCxnSpPr>
        <p:spPr>
          <a:xfrm flipV="1">
            <a:off x="9552009" y="5866169"/>
            <a:ext cx="506824" cy="293132"/>
          </a:xfrm>
          <a:prstGeom prst="line">
            <a:avLst/>
          </a:prstGeom>
        </p:spPr>
        <p:style>
          <a:lnRef idx="3">
            <a:schemeClr val="accent1"/>
          </a:lnRef>
          <a:fillRef idx="0">
            <a:schemeClr val="accent1"/>
          </a:fillRef>
          <a:effectRef idx="2">
            <a:schemeClr val="accent1"/>
          </a:effectRef>
          <a:fontRef idx="minor">
            <a:schemeClr val="tx1"/>
          </a:fontRef>
        </p:style>
      </p:cxnSp>
      <p:sp>
        <p:nvSpPr>
          <p:cNvPr id="61" name="TextBox 60">
            <a:extLst>
              <a:ext uri="{FF2B5EF4-FFF2-40B4-BE49-F238E27FC236}">
                <a16:creationId xmlns:a16="http://schemas.microsoft.com/office/drawing/2014/main" id="{5EE72E00-AF22-48A5-8577-435A4DEA3C83}"/>
              </a:ext>
            </a:extLst>
          </p:cNvPr>
          <p:cNvSpPr txBox="1"/>
          <p:nvPr/>
        </p:nvSpPr>
        <p:spPr>
          <a:xfrm>
            <a:off x="10960442" y="28384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62" name="TextBox 61">
            <a:extLst>
              <a:ext uri="{FF2B5EF4-FFF2-40B4-BE49-F238E27FC236}">
                <a16:creationId xmlns:a16="http://schemas.microsoft.com/office/drawing/2014/main" id="{AD1D518A-4E81-4A4E-9EF5-1EF7CA854542}"/>
              </a:ext>
            </a:extLst>
          </p:cNvPr>
          <p:cNvSpPr txBox="1"/>
          <p:nvPr/>
        </p:nvSpPr>
        <p:spPr>
          <a:xfrm>
            <a:off x="9066905" y="3083175"/>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G</a:t>
            </a:r>
          </a:p>
        </p:txBody>
      </p:sp>
      <p:sp>
        <p:nvSpPr>
          <p:cNvPr id="63" name="TextBox 62">
            <a:extLst>
              <a:ext uri="{FF2B5EF4-FFF2-40B4-BE49-F238E27FC236}">
                <a16:creationId xmlns:a16="http://schemas.microsoft.com/office/drawing/2014/main" id="{9CFE2889-164C-477B-A86A-F17464EFDA33}"/>
              </a:ext>
            </a:extLst>
          </p:cNvPr>
          <p:cNvSpPr txBox="1"/>
          <p:nvPr/>
        </p:nvSpPr>
        <p:spPr>
          <a:xfrm>
            <a:off x="9066905" y="2244975"/>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64" name="TextBox 63">
            <a:extLst>
              <a:ext uri="{FF2B5EF4-FFF2-40B4-BE49-F238E27FC236}">
                <a16:creationId xmlns:a16="http://schemas.microsoft.com/office/drawing/2014/main" id="{D1AB9971-47A9-4464-96B3-103A7BB46224}"/>
              </a:ext>
            </a:extLst>
          </p:cNvPr>
          <p:cNvSpPr txBox="1"/>
          <p:nvPr/>
        </p:nvSpPr>
        <p:spPr>
          <a:xfrm>
            <a:off x="9374819" y="885043"/>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65" name="TextBox 64">
            <a:extLst>
              <a:ext uri="{FF2B5EF4-FFF2-40B4-BE49-F238E27FC236}">
                <a16:creationId xmlns:a16="http://schemas.microsoft.com/office/drawing/2014/main" id="{5ED34473-E05F-4C7C-AB7F-3F532AE41C2C}"/>
              </a:ext>
            </a:extLst>
          </p:cNvPr>
          <p:cNvSpPr txBox="1"/>
          <p:nvPr/>
        </p:nvSpPr>
        <p:spPr>
          <a:xfrm>
            <a:off x="10441619" y="885043"/>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66" name="TextBox 65">
            <a:extLst>
              <a:ext uri="{FF2B5EF4-FFF2-40B4-BE49-F238E27FC236}">
                <a16:creationId xmlns:a16="http://schemas.microsoft.com/office/drawing/2014/main" id="{51A8623A-C5D8-447F-B05A-A20259C55E76}"/>
              </a:ext>
            </a:extLst>
          </p:cNvPr>
          <p:cNvSpPr txBox="1"/>
          <p:nvPr/>
        </p:nvSpPr>
        <p:spPr>
          <a:xfrm>
            <a:off x="9984419" y="1799443"/>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67" name="TextBox 66">
            <a:extLst>
              <a:ext uri="{FF2B5EF4-FFF2-40B4-BE49-F238E27FC236}">
                <a16:creationId xmlns:a16="http://schemas.microsoft.com/office/drawing/2014/main" id="{7D2EFE58-7F4D-43F6-A014-A3AD9253A4AC}"/>
              </a:ext>
            </a:extLst>
          </p:cNvPr>
          <p:cNvSpPr txBox="1"/>
          <p:nvPr/>
        </p:nvSpPr>
        <p:spPr>
          <a:xfrm>
            <a:off x="11279819" y="504043"/>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68" name="TextBox 67">
            <a:extLst>
              <a:ext uri="{FF2B5EF4-FFF2-40B4-BE49-F238E27FC236}">
                <a16:creationId xmlns:a16="http://schemas.microsoft.com/office/drawing/2014/main" id="{30150E7C-A3E7-4BF5-B613-7F1109E0AB04}"/>
              </a:ext>
            </a:extLst>
          </p:cNvPr>
          <p:cNvSpPr txBox="1"/>
          <p:nvPr/>
        </p:nvSpPr>
        <p:spPr>
          <a:xfrm>
            <a:off x="9984419" y="2790043"/>
            <a:ext cx="3593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E</a:t>
            </a:r>
          </a:p>
        </p:txBody>
      </p:sp>
      <p:cxnSp>
        <p:nvCxnSpPr>
          <p:cNvPr id="69" name="Straight Connector 68">
            <a:extLst>
              <a:ext uri="{FF2B5EF4-FFF2-40B4-BE49-F238E27FC236}">
                <a16:creationId xmlns:a16="http://schemas.microsoft.com/office/drawing/2014/main" id="{08E3AD81-A727-4252-A833-49AF8A476AAD}"/>
              </a:ext>
            </a:extLst>
          </p:cNvPr>
          <p:cNvCxnSpPr>
            <a:cxnSpLocks/>
            <a:stCxn id="64" idx="3"/>
            <a:endCxn id="65" idx="1"/>
          </p:cNvCxnSpPr>
          <p:nvPr/>
        </p:nvCxnSpPr>
        <p:spPr>
          <a:xfrm>
            <a:off x="9692535" y="1069709"/>
            <a:ext cx="74908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FD47C630-C1BF-4750-B2F1-6AA24EB16AD3}"/>
              </a:ext>
            </a:extLst>
          </p:cNvPr>
          <p:cNvCxnSpPr>
            <a:cxnSpLocks/>
            <a:stCxn id="66" idx="0"/>
          </p:cNvCxnSpPr>
          <p:nvPr/>
        </p:nvCxnSpPr>
        <p:spPr>
          <a:xfrm flipV="1">
            <a:off x="10138468" y="1231293"/>
            <a:ext cx="318581" cy="56815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A78F6D2B-E181-4122-AB12-BA3F84390007}"/>
              </a:ext>
            </a:extLst>
          </p:cNvPr>
          <p:cNvCxnSpPr>
            <a:stCxn id="64" idx="2"/>
            <a:endCxn id="66" idx="0"/>
          </p:cNvCxnSpPr>
          <p:nvPr/>
        </p:nvCxnSpPr>
        <p:spPr>
          <a:xfrm>
            <a:off x="9533677" y="1254375"/>
            <a:ext cx="604791" cy="545068"/>
          </a:xfrm>
          <a:prstGeom prst="line">
            <a:avLst/>
          </a:prstGeom>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9F464FC7-F301-43B3-92CC-F0B921847A77}"/>
              </a:ext>
            </a:extLst>
          </p:cNvPr>
          <p:cNvCxnSpPr>
            <a:cxnSpLocks/>
            <a:stCxn id="65" idx="3"/>
            <a:endCxn id="67" idx="1"/>
          </p:cNvCxnSpPr>
          <p:nvPr/>
        </p:nvCxnSpPr>
        <p:spPr>
          <a:xfrm flipV="1">
            <a:off x="10751319" y="688709"/>
            <a:ext cx="528500" cy="381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B1DA4A12-006C-4D74-94B4-15EC56AF4231}"/>
              </a:ext>
            </a:extLst>
          </p:cNvPr>
          <p:cNvCxnSpPr>
            <a:cxnSpLocks/>
            <a:stCxn id="66" idx="2"/>
            <a:endCxn id="68" idx="0"/>
          </p:cNvCxnSpPr>
          <p:nvPr/>
        </p:nvCxnSpPr>
        <p:spPr>
          <a:xfrm>
            <a:off x="10138468" y="2168775"/>
            <a:ext cx="25648" cy="621268"/>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74" name="Straight Connector 73">
            <a:extLst>
              <a:ext uri="{FF2B5EF4-FFF2-40B4-BE49-F238E27FC236}">
                <a16:creationId xmlns:a16="http://schemas.microsoft.com/office/drawing/2014/main" id="{2731BFFA-1E19-406A-8FBF-8D05160492C9}"/>
              </a:ext>
            </a:extLst>
          </p:cNvPr>
          <p:cNvCxnSpPr>
            <a:stCxn id="68" idx="3"/>
            <a:endCxn id="61" idx="1"/>
          </p:cNvCxnSpPr>
          <p:nvPr/>
        </p:nvCxnSpPr>
        <p:spPr>
          <a:xfrm flipV="1">
            <a:off x="10343813" y="3023135"/>
            <a:ext cx="616629" cy="28518"/>
          </a:xfrm>
          <a:prstGeom prst="line">
            <a:avLst/>
          </a:prstGeom>
        </p:spPr>
        <p:style>
          <a:lnRef idx="1">
            <a:schemeClr val="accent2"/>
          </a:lnRef>
          <a:fillRef idx="0">
            <a:schemeClr val="accent2"/>
          </a:fillRef>
          <a:effectRef idx="0">
            <a:schemeClr val="accent2"/>
          </a:effectRef>
          <a:fontRef idx="minor">
            <a:schemeClr val="tx1"/>
          </a:fontRef>
        </p:style>
      </p:cxnSp>
      <p:cxnSp>
        <p:nvCxnSpPr>
          <p:cNvPr id="75" name="Straight Connector 74">
            <a:extLst>
              <a:ext uri="{FF2B5EF4-FFF2-40B4-BE49-F238E27FC236}">
                <a16:creationId xmlns:a16="http://schemas.microsoft.com/office/drawing/2014/main" id="{A2DB7127-7CF0-441B-84A5-F02BFFDCEF89}"/>
              </a:ext>
            </a:extLst>
          </p:cNvPr>
          <p:cNvCxnSpPr>
            <a:cxnSpLocks/>
            <a:stCxn id="63" idx="3"/>
            <a:endCxn id="68" idx="0"/>
          </p:cNvCxnSpPr>
          <p:nvPr/>
        </p:nvCxnSpPr>
        <p:spPr>
          <a:xfrm>
            <a:off x="9395841" y="2429641"/>
            <a:ext cx="768275" cy="360402"/>
          </a:xfrm>
          <a:prstGeom prst="line">
            <a:avLst/>
          </a:prstGeom>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1967A81C-6873-4401-8A0B-92C6EE9B1495}"/>
              </a:ext>
            </a:extLst>
          </p:cNvPr>
          <p:cNvCxnSpPr>
            <a:stCxn id="62" idx="3"/>
            <a:endCxn id="68" idx="1"/>
          </p:cNvCxnSpPr>
          <p:nvPr/>
        </p:nvCxnSpPr>
        <p:spPr>
          <a:xfrm flipV="1">
            <a:off x="9477595" y="3051653"/>
            <a:ext cx="506824" cy="293132"/>
          </a:xfrm>
          <a:prstGeom prst="line">
            <a:avLst/>
          </a:prstGeom>
        </p:spPr>
        <p:style>
          <a:lnRef idx="3">
            <a:schemeClr val="accent1"/>
          </a:lnRef>
          <a:fillRef idx="0">
            <a:schemeClr val="accent1"/>
          </a:fillRef>
          <a:effectRef idx="2">
            <a:schemeClr val="accent1"/>
          </a:effectRef>
          <a:fontRef idx="minor">
            <a:schemeClr val="tx1"/>
          </a:fontRef>
        </p:style>
      </p:cxnSp>
      <p:sp>
        <p:nvSpPr>
          <p:cNvPr id="78" name="TextBox 77">
            <a:extLst>
              <a:ext uri="{FF2B5EF4-FFF2-40B4-BE49-F238E27FC236}">
                <a16:creationId xmlns:a16="http://schemas.microsoft.com/office/drawing/2014/main" id="{3B92F10E-3D84-42BD-AD9D-9AA4BF1D18CA}"/>
              </a:ext>
            </a:extLst>
          </p:cNvPr>
          <p:cNvSpPr txBox="1"/>
          <p:nvPr/>
        </p:nvSpPr>
        <p:spPr>
          <a:xfrm>
            <a:off x="9631003" y="3282578"/>
            <a:ext cx="95250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F81BD"/>
                </a:solidFill>
                <a:effectLst/>
                <a:uLnTx/>
                <a:uFillTx/>
                <a:latin typeface="Calibri"/>
                <a:ea typeface="+mn-ea"/>
                <a:cs typeface="+mn-cs"/>
              </a:rPr>
              <a:t>N=3</a:t>
            </a:r>
          </a:p>
        </p:txBody>
      </p:sp>
      <p:sp>
        <p:nvSpPr>
          <p:cNvPr id="79" name="TextBox 78">
            <a:extLst>
              <a:ext uri="{FF2B5EF4-FFF2-40B4-BE49-F238E27FC236}">
                <a16:creationId xmlns:a16="http://schemas.microsoft.com/office/drawing/2014/main" id="{8BFF21C5-4D5C-4A33-8FD3-1F82CF73DD0E}"/>
              </a:ext>
            </a:extLst>
          </p:cNvPr>
          <p:cNvSpPr txBox="1"/>
          <p:nvPr/>
        </p:nvSpPr>
        <p:spPr>
          <a:xfrm>
            <a:off x="9699622" y="6066223"/>
            <a:ext cx="896399"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F81BD"/>
                </a:solidFill>
                <a:effectLst/>
                <a:uLnTx/>
                <a:uFillTx/>
                <a:latin typeface="Calibri"/>
                <a:ea typeface="+mn-ea"/>
                <a:cs typeface="+mn-cs"/>
              </a:rPr>
              <a:t>n=2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6711462" cy="1143000"/>
          </a:xfrm>
        </p:spPr>
        <p:txBody>
          <a:bodyPr/>
          <a:lstStyle/>
          <a:p>
            <a:r>
              <a:rPr lang="en-US" dirty="0"/>
              <a:t>Generalized:</a:t>
            </a:r>
          </a:p>
        </p:txBody>
      </p:sp>
      <mc:AlternateContent xmlns:mc="http://schemas.openxmlformats.org/markup-compatibility/2006" xmlns:a14="http://schemas.microsoft.com/office/drawing/2010/main">
        <mc:Choice Requires="a14">
          <p:sp>
            <p:nvSpPr>
              <p:cNvPr id="3" name="Object 2"/>
              <p:cNvSpPr txBox="1"/>
              <p:nvPr/>
            </p:nvSpPr>
            <p:spPr bwMode="auto">
              <a:xfrm>
                <a:off x="609600" y="2010510"/>
                <a:ext cx="7010400" cy="3276599"/>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unc>
                        <m:func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uncPr>
                        <m:fName>
                          <m:r>
                            <m:rPr>
                              <m:sty m:val="p"/>
                            </m:rPr>
                            <a:rPr kumimoji="0" lang="en-US" sz="2000" b="0" i="0" u="none" strike="noStrike" kern="1200" cap="none" spc="0" normalizeH="0" baseline="0" noProof="0">
                              <a:ln>
                                <a:noFill/>
                              </a:ln>
                              <a:solidFill>
                                <a:srgbClr val="000000"/>
                              </a:solidFill>
                              <a:effectLst/>
                              <a:uLnTx/>
                              <a:uFillTx/>
                              <a:latin typeface="Cambria Math" panose="02040503050406030204" pitchFamily="18" charset="0"/>
                              <a:ea typeface="+mn-ea"/>
                              <a:cs typeface="+mn-cs"/>
                            </a:rPr>
                            <m:t>Pr</m:t>
                          </m:r>
                        </m:fName>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e>
                      </m:func>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𝑆𝑡𝑎𝑡𝑒𝑚𝑒𝑛𝑡𝐶𝑜𝑢𝑛𝑡</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𝑠𝑎𝑚𝑝𝑙𝑒</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f>
                        <m:f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e>
                                </m:mr>
                              </m:m>
                            </m:e>
                          </m:d>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e>
                                </m:mr>
                              </m:m>
                            </m:e>
                          </m:d>
                        </m:num>
                        <m:den>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m>
                                <m:mPr>
                                  <m:plcHide m:val="on"/>
                                  <m:mcs>
                                    <m:mc>
                                      <m:mcPr>
                                        <m:count m:val="1"/>
                                        <m:mcJc m:val="center"/>
                                      </m:mcPr>
                                    </m:mc>
                                  </m:mcs>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mP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e>
                                </m:mr>
                                <m:mr>
                                  <m:e>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e>
                                </m:mr>
                              </m:m>
                            </m:e>
                          </m:d>
                        </m:den>
                      </m:f>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14:m>
                  <m:oMathPara xmlns:m="http://schemas.openxmlformats.org/officeDocument/2006/math">
                    <m:oMathParaPr>
                      <m:jc m:val="left"/>
                    </m:oMathParaPr>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𝑊h𝑒𝑟𝑒</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𝑡h𝑒</m:t>
                      </m:r>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𝑛𝑢𝑚𝑏𝑒𝑟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𝑜𝑓</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𝑡𝑖𝑚𝑒</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𝑎</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𝑠𝑡𝑎𝑡𝑒𝑚𝑒𝑛𝑡</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𝑎𝑝𝑝𝑒𝑎𝑟𝑠</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14:m>
                  <m:oMathPara xmlns:m="http://schemas.openxmlformats.org/officeDocument/2006/math">
                    <m:oMathParaPr>
                      <m:jc m:val="left"/>
                    </m:oMathParaPr>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𝑁</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𝑡𝑜𝑡𝑎𝑙</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𝑛𝑢𝑚𝑏𝑒𝑟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𝑜𝑓</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𝑠𝑡𝑎𝑡𝑒𝑚𝑒𝑛𝑡𝑠</m:t>
                      </m:r>
                    </m:oMath>
                  </m:oMathPara>
                </a14:m>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br>
                  <a:rPr kumimoji="0" lang="en-US" sz="20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a:br>
                <a14:m>
                  <m:oMathPara xmlns:m="http://schemas.openxmlformats.org/officeDocument/2006/math">
                    <m:oMathParaPr>
                      <m:jc m:val="left"/>
                    </m:oMathParaPr>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𝑘</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𝑛𝑢𝑚𝑏𝑒𝑟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𝑜𝑓</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𝑠𝑡𝑎𝑡𝑒𝑚𝑒𝑛𝑡𝑠</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𝑖𝑛</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𝑎</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𝑠𝑝𝑒𝑐𝑖𝑓𝑖𝑐</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𝑝𝑒𝑟𝑖𝑜𝑑</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𝑜𝑟</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𝑔𝑟𝑜𝑢𝑝</m:t>
                      </m:r>
                    </m:oMath>
                  </m:oMathPara>
                </a14:m>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3" name="Object 2"/>
              <p:cNvSpPr txBox="1">
                <a:spLocks noRot="1" noChangeAspect="1" noMove="1" noResize="1" noEditPoints="1" noAdjustHandles="1" noChangeArrowheads="1" noChangeShapeType="1" noTextEdit="1"/>
              </p:cNvSpPr>
              <p:nvPr/>
            </p:nvSpPr>
            <p:spPr bwMode="auto">
              <a:xfrm>
                <a:off x="609600" y="2010510"/>
                <a:ext cx="7010400" cy="3276599"/>
              </a:xfrm>
              <a:prstGeom prst="rect">
                <a:avLst/>
              </a:prstGeom>
              <a:blipFill>
                <a:blip r:embed="rId2"/>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6804D398-0BD6-45AD-87A3-D63DDC2F8515}"/>
              </a:ext>
            </a:extLst>
          </p:cNvPr>
          <p:cNvSpPr txBox="1"/>
          <p:nvPr/>
        </p:nvSpPr>
        <p:spPr>
          <a:xfrm>
            <a:off x="9910468" y="525593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48" name="TextBox 47">
            <a:extLst>
              <a:ext uri="{FF2B5EF4-FFF2-40B4-BE49-F238E27FC236}">
                <a16:creationId xmlns:a16="http://schemas.microsoft.com/office/drawing/2014/main" id="{C15A469C-BEB0-4311-AD71-5E6DDEC50E7E}"/>
              </a:ext>
            </a:extLst>
          </p:cNvPr>
          <p:cNvSpPr txBox="1"/>
          <p:nvPr/>
        </p:nvSpPr>
        <p:spPr>
          <a:xfrm>
            <a:off x="8081668" y="5559307"/>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G</a:t>
            </a:r>
          </a:p>
        </p:txBody>
      </p:sp>
      <p:sp>
        <p:nvSpPr>
          <p:cNvPr id="49" name="TextBox 48">
            <a:extLst>
              <a:ext uri="{FF2B5EF4-FFF2-40B4-BE49-F238E27FC236}">
                <a16:creationId xmlns:a16="http://schemas.microsoft.com/office/drawing/2014/main" id="{6EAA173B-C8A5-4935-90AC-4FCBA21BA67A}"/>
              </a:ext>
            </a:extLst>
          </p:cNvPr>
          <p:cNvSpPr txBox="1"/>
          <p:nvPr/>
        </p:nvSpPr>
        <p:spPr>
          <a:xfrm>
            <a:off x="8081668" y="4721107"/>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50" name="TextBox 49">
            <a:extLst>
              <a:ext uri="{FF2B5EF4-FFF2-40B4-BE49-F238E27FC236}">
                <a16:creationId xmlns:a16="http://schemas.microsoft.com/office/drawing/2014/main" id="{1445B540-949F-4EDB-8D22-144C4663701F}"/>
              </a:ext>
            </a:extLst>
          </p:cNvPr>
          <p:cNvSpPr txBox="1"/>
          <p:nvPr/>
        </p:nvSpPr>
        <p:spPr>
          <a:xfrm>
            <a:off x="9884918" y="4146229"/>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51" name="TextBox 50">
            <a:extLst>
              <a:ext uri="{FF2B5EF4-FFF2-40B4-BE49-F238E27FC236}">
                <a16:creationId xmlns:a16="http://schemas.microsoft.com/office/drawing/2014/main" id="{9E1F4EC3-6709-4981-AD65-1C54A8340035}"/>
              </a:ext>
            </a:extLst>
          </p:cNvPr>
          <p:cNvSpPr txBox="1"/>
          <p:nvPr/>
        </p:nvSpPr>
        <p:spPr>
          <a:xfrm>
            <a:off x="9146727" y="4496734"/>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52" name="TextBox 51">
            <a:extLst>
              <a:ext uri="{FF2B5EF4-FFF2-40B4-BE49-F238E27FC236}">
                <a16:creationId xmlns:a16="http://schemas.microsoft.com/office/drawing/2014/main" id="{B87F9A67-13F4-4858-824C-687ABD6E1E1F}"/>
              </a:ext>
            </a:extLst>
          </p:cNvPr>
          <p:cNvSpPr txBox="1"/>
          <p:nvPr/>
        </p:nvSpPr>
        <p:spPr>
          <a:xfrm>
            <a:off x="8999182" y="5266175"/>
            <a:ext cx="3593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E</a:t>
            </a:r>
          </a:p>
        </p:txBody>
      </p:sp>
      <p:cxnSp>
        <p:nvCxnSpPr>
          <p:cNvPr id="53" name="Straight Connector 52">
            <a:extLst>
              <a:ext uri="{FF2B5EF4-FFF2-40B4-BE49-F238E27FC236}">
                <a16:creationId xmlns:a16="http://schemas.microsoft.com/office/drawing/2014/main" id="{2E1AB846-1098-49E7-9BD9-F5C91D0E5795}"/>
              </a:ext>
            </a:extLst>
          </p:cNvPr>
          <p:cNvCxnSpPr>
            <a:cxnSpLocks/>
            <a:stCxn id="51" idx="3"/>
            <a:endCxn id="50" idx="1"/>
          </p:cNvCxnSpPr>
          <p:nvPr/>
        </p:nvCxnSpPr>
        <p:spPr>
          <a:xfrm flipV="1">
            <a:off x="9454825" y="4330895"/>
            <a:ext cx="430093" cy="350505"/>
          </a:xfrm>
          <a:prstGeom prst="line">
            <a:avLst/>
          </a:prstGeom>
        </p:spPr>
        <p:style>
          <a:lnRef idx="1">
            <a:schemeClr val="accent2"/>
          </a:lnRef>
          <a:fillRef idx="0">
            <a:schemeClr val="accent2"/>
          </a:fillRef>
          <a:effectRef idx="0">
            <a:schemeClr val="accent2"/>
          </a:effectRef>
          <a:fontRef idx="minor">
            <a:schemeClr val="tx1"/>
          </a:fontRef>
        </p:style>
      </p:cxnSp>
      <p:cxnSp>
        <p:nvCxnSpPr>
          <p:cNvPr id="54" name="Straight Connector 53">
            <a:extLst>
              <a:ext uri="{FF2B5EF4-FFF2-40B4-BE49-F238E27FC236}">
                <a16:creationId xmlns:a16="http://schemas.microsoft.com/office/drawing/2014/main" id="{51831226-6590-406D-BBE4-DAD9A78384F1}"/>
              </a:ext>
            </a:extLst>
          </p:cNvPr>
          <p:cNvCxnSpPr>
            <a:stCxn id="51" idx="2"/>
            <a:endCxn id="52" idx="0"/>
          </p:cNvCxnSpPr>
          <p:nvPr/>
        </p:nvCxnSpPr>
        <p:spPr>
          <a:xfrm flipH="1">
            <a:off x="9178879" y="4866066"/>
            <a:ext cx="121897" cy="400109"/>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1B10EF03-B5C6-4C8A-A808-AC1CC0E1A448}"/>
              </a:ext>
            </a:extLst>
          </p:cNvPr>
          <p:cNvCxnSpPr>
            <a:stCxn id="52" idx="3"/>
            <a:endCxn id="47" idx="1"/>
          </p:cNvCxnSpPr>
          <p:nvPr/>
        </p:nvCxnSpPr>
        <p:spPr>
          <a:xfrm flipV="1">
            <a:off x="9358576" y="5440597"/>
            <a:ext cx="551892" cy="87188"/>
          </a:xfrm>
          <a:prstGeom prst="line">
            <a:avLst/>
          </a:prstGeom>
        </p:spPr>
        <p:style>
          <a:lnRef idx="1">
            <a:schemeClr val="accent2"/>
          </a:lnRef>
          <a:fillRef idx="0">
            <a:schemeClr val="accent2"/>
          </a:fillRef>
          <a:effectRef idx="0">
            <a:schemeClr val="accent2"/>
          </a:effectRef>
          <a:fontRef idx="minor">
            <a:schemeClr val="tx1"/>
          </a:fontRef>
        </p:style>
      </p:cxnSp>
      <p:cxnSp>
        <p:nvCxnSpPr>
          <p:cNvPr id="56" name="Straight Connector 55">
            <a:extLst>
              <a:ext uri="{FF2B5EF4-FFF2-40B4-BE49-F238E27FC236}">
                <a16:creationId xmlns:a16="http://schemas.microsoft.com/office/drawing/2014/main" id="{22F48217-4C82-4C4A-8875-779F90616130}"/>
              </a:ext>
            </a:extLst>
          </p:cNvPr>
          <p:cNvCxnSpPr>
            <a:cxnSpLocks/>
            <a:stCxn id="49" idx="3"/>
            <a:endCxn id="52" idx="0"/>
          </p:cNvCxnSpPr>
          <p:nvPr/>
        </p:nvCxnSpPr>
        <p:spPr>
          <a:xfrm>
            <a:off x="8410604" y="4905773"/>
            <a:ext cx="768275" cy="360402"/>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4ABFDC2E-83CA-4474-B269-AD78FD30990E}"/>
              </a:ext>
            </a:extLst>
          </p:cNvPr>
          <p:cNvCxnSpPr>
            <a:stCxn id="48" idx="3"/>
            <a:endCxn id="52" idx="1"/>
          </p:cNvCxnSpPr>
          <p:nvPr/>
        </p:nvCxnSpPr>
        <p:spPr>
          <a:xfrm flipV="1">
            <a:off x="8492358" y="5527785"/>
            <a:ext cx="506824" cy="293132"/>
          </a:xfrm>
          <a:prstGeom prst="line">
            <a:avLst/>
          </a:prstGeom>
        </p:spPr>
        <p:style>
          <a:lnRef idx="3">
            <a:schemeClr val="accent1"/>
          </a:lnRef>
          <a:fillRef idx="0">
            <a:schemeClr val="accent1"/>
          </a:fillRef>
          <a:effectRef idx="2">
            <a:schemeClr val="accent1"/>
          </a:effectRef>
          <a:fontRef idx="minor">
            <a:schemeClr val="tx1"/>
          </a:fontRef>
        </p:style>
      </p:cxnSp>
      <p:sp>
        <p:nvSpPr>
          <p:cNvPr id="58" name="TextBox 57">
            <a:extLst>
              <a:ext uri="{FF2B5EF4-FFF2-40B4-BE49-F238E27FC236}">
                <a16:creationId xmlns:a16="http://schemas.microsoft.com/office/drawing/2014/main" id="{4C21B2C5-278B-4D6B-9CB5-3CACB80795C4}"/>
              </a:ext>
            </a:extLst>
          </p:cNvPr>
          <p:cNvSpPr txBox="1"/>
          <p:nvPr/>
        </p:nvSpPr>
        <p:spPr>
          <a:xfrm>
            <a:off x="9973648" y="263240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a:t>
            </a:r>
          </a:p>
        </p:txBody>
      </p:sp>
      <p:sp>
        <p:nvSpPr>
          <p:cNvPr id="59" name="TextBox 58">
            <a:extLst>
              <a:ext uri="{FF2B5EF4-FFF2-40B4-BE49-F238E27FC236}">
                <a16:creationId xmlns:a16="http://schemas.microsoft.com/office/drawing/2014/main" id="{464911B1-20B7-49A5-AD2D-D81E587CC580}"/>
              </a:ext>
            </a:extLst>
          </p:cNvPr>
          <p:cNvSpPr txBox="1"/>
          <p:nvPr/>
        </p:nvSpPr>
        <p:spPr>
          <a:xfrm>
            <a:off x="8080111" y="2877115"/>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G</a:t>
            </a:r>
          </a:p>
        </p:txBody>
      </p:sp>
      <p:sp>
        <p:nvSpPr>
          <p:cNvPr id="60" name="TextBox 59">
            <a:extLst>
              <a:ext uri="{FF2B5EF4-FFF2-40B4-BE49-F238E27FC236}">
                <a16:creationId xmlns:a16="http://schemas.microsoft.com/office/drawing/2014/main" id="{AE9CD609-644F-4B04-91D4-82186A194526}"/>
              </a:ext>
            </a:extLst>
          </p:cNvPr>
          <p:cNvSpPr txBox="1"/>
          <p:nvPr/>
        </p:nvSpPr>
        <p:spPr>
          <a:xfrm>
            <a:off x="8080111" y="2038915"/>
            <a:ext cx="3289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H</a:t>
            </a:r>
          </a:p>
        </p:txBody>
      </p:sp>
      <p:sp>
        <p:nvSpPr>
          <p:cNvPr id="61" name="TextBox 60">
            <a:extLst>
              <a:ext uri="{FF2B5EF4-FFF2-40B4-BE49-F238E27FC236}">
                <a16:creationId xmlns:a16="http://schemas.microsoft.com/office/drawing/2014/main" id="{44C19590-701F-44B3-B4CE-47F7F49D930A}"/>
              </a:ext>
            </a:extLst>
          </p:cNvPr>
          <p:cNvSpPr txBox="1"/>
          <p:nvPr/>
        </p:nvSpPr>
        <p:spPr>
          <a:xfrm>
            <a:off x="8388025" y="678983"/>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62" name="TextBox 61">
            <a:extLst>
              <a:ext uri="{FF2B5EF4-FFF2-40B4-BE49-F238E27FC236}">
                <a16:creationId xmlns:a16="http://schemas.microsoft.com/office/drawing/2014/main" id="{A91A93F7-98A9-450B-A102-BE9F3B166B83}"/>
              </a:ext>
            </a:extLst>
          </p:cNvPr>
          <p:cNvSpPr txBox="1"/>
          <p:nvPr/>
        </p:nvSpPr>
        <p:spPr>
          <a:xfrm>
            <a:off x="9454825" y="678983"/>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63" name="TextBox 62">
            <a:extLst>
              <a:ext uri="{FF2B5EF4-FFF2-40B4-BE49-F238E27FC236}">
                <a16:creationId xmlns:a16="http://schemas.microsoft.com/office/drawing/2014/main" id="{72C0D37C-2882-4AF6-8079-900ECAE9D365}"/>
              </a:ext>
            </a:extLst>
          </p:cNvPr>
          <p:cNvSpPr txBox="1"/>
          <p:nvPr/>
        </p:nvSpPr>
        <p:spPr>
          <a:xfrm>
            <a:off x="8997625" y="1593383"/>
            <a:ext cx="3080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64" name="TextBox 63">
            <a:extLst>
              <a:ext uri="{FF2B5EF4-FFF2-40B4-BE49-F238E27FC236}">
                <a16:creationId xmlns:a16="http://schemas.microsoft.com/office/drawing/2014/main" id="{B819115D-1A02-4736-9DDB-B353C5187258}"/>
              </a:ext>
            </a:extLst>
          </p:cNvPr>
          <p:cNvSpPr txBox="1"/>
          <p:nvPr/>
        </p:nvSpPr>
        <p:spPr>
          <a:xfrm>
            <a:off x="10293025" y="297983"/>
            <a:ext cx="3273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
            </a:r>
          </a:p>
        </p:txBody>
      </p:sp>
      <p:sp>
        <p:nvSpPr>
          <p:cNvPr id="65" name="TextBox 64">
            <a:extLst>
              <a:ext uri="{FF2B5EF4-FFF2-40B4-BE49-F238E27FC236}">
                <a16:creationId xmlns:a16="http://schemas.microsoft.com/office/drawing/2014/main" id="{E7C4F56B-4C0B-4317-A773-D6C88123EF21}"/>
              </a:ext>
            </a:extLst>
          </p:cNvPr>
          <p:cNvSpPr txBox="1"/>
          <p:nvPr/>
        </p:nvSpPr>
        <p:spPr>
          <a:xfrm>
            <a:off x="8997625" y="2583983"/>
            <a:ext cx="359394"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F81BD"/>
                </a:solidFill>
                <a:effectLst/>
                <a:uLnTx/>
                <a:uFillTx/>
                <a:latin typeface="Calibri"/>
                <a:ea typeface="+mn-ea"/>
                <a:cs typeface="+mn-cs"/>
              </a:rPr>
              <a:t>E</a:t>
            </a:r>
          </a:p>
        </p:txBody>
      </p:sp>
      <p:cxnSp>
        <p:nvCxnSpPr>
          <p:cNvPr id="66" name="Straight Connector 65">
            <a:extLst>
              <a:ext uri="{FF2B5EF4-FFF2-40B4-BE49-F238E27FC236}">
                <a16:creationId xmlns:a16="http://schemas.microsoft.com/office/drawing/2014/main" id="{BFCFDAB9-A5CB-4C15-94B4-11B608184A99}"/>
              </a:ext>
            </a:extLst>
          </p:cNvPr>
          <p:cNvCxnSpPr>
            <a:cxnSpLocks/>
            <a:stCxn id="61" idx="3"/>
            <a:endCxn id="62" idx="1"/>
          </p:cNvCxnSpPr>
          <p:nvPr/>
        </p:nvCxnSpPr>
        <p:spPr>
          <a:xfrm>
            <a:off x="8705741" y="863649"/>
            <a:ext cx="74908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67" name="Straight Connector 66">
            <a:extLst>
              <a:ext uri="{FF2B5EF4-FFF2-40B4-BE49-F238E27FC236}">
                <a16:creationId xmlns:a16="http://schemas.microsoft.com/office/drawing/2014/main" id="{E76809CE-4B04-4366-A198-A0E7284EB485}"/>
              </a:ext>
            </a:extLst>
          </p:cNvPr>
          <p:cNvCxnSpPr>
            <a:cxnSpLocks/>
            <a:stCxn id="63" idx="0"/>
          </p:cNvCxnSpPr>
          <p:nvPr/>
        </p:nvCxnSpPr>
        <p:spPr>
          <a:xfrm flipV="1">
            <a:off x="9151674" y="1025233"/>
            <a:ext cx="318581" cy="568150"/>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68" name="Straight Connector 67">
            <a:extLst>
              <a:ext uri="{FF2B5EF4-FFF2-40B4-BE49-F238E27FC236}">
                <a16:creationId xmlns:a16="http://schemas.microsoft.com/office/drawing/2014/main" id="{3DAFD222-9ADD-4789-A280-549D719F1D4A}"/>
              </a:ext>
            </a:extLst>
          </p:cNvPr>
          <p:cNvCxnSpPr>
            <a:stCxn id="61" idx="2"/>
            <a:endCxn id="63" idx="0"/>
          </p:cNvCxnSpPr>
          <p:nvPr/>
        </p:nvCxnSpPr>
        <p:spPr>
          <a:xfrm>
            <a:off x="8546883" y="1048315"/>
            <a:ext cx="604791" cy="545068"/>
          </a:xfrm>
          <a:prstGeom prst="line">
            <a:avLst/>
          </a:prstGeom>
        </p:spPr>
        <p:style>
          <a:lnRef idx="1">
            <a:schemeClr val="accent2"/>
          </a:lnRef>
          <a:fillRef idx="0">
            <a:schemeClr val="accent2"/>
          </a:fillRef>
          <a:effectRef idx="0">
            <a:schemeClr val="accent2"/>
          </a:effectRef>
          <a:fontRef idx="minor">
            <a:schemeClr val="tx1"/>
          </a:fontRef>
        </p:style>
      </p:cxnSp>
      <p:cxnSp>
        <p:nvCxnSpPr>
          <p:cNvPr id="69" name="Straight Connector 68">
            <a:extLst>
              <a:ext uri="{FF2B5EF4-FFF2-40B4-BE49-F238E27FC236}">
                <a16:creationId xmlns:a16="http://schemas.microsoft.com/office/drawing/2014/main" id="{4D09D7F5-CE83-481A-BB95-AA217D233FD9}"/>
              </a:ext>
            </a:extLst>
          </p:cNvPr>
          <p:cNvCxnSpPr>
            <a:cxnSpLocks/>
            <a:stCxn id="62" idx="3"/>
            <a:endCxn id="64" idx="1"/>
          </p:cNvCxnSpPr>
          <p:nvPr/>
        </p:nvCxnSpPr>
        <p:spPr>
          <a:xfrm flipV="1">
            <a:off x="9764525" y="482649"/>
            <a:ext cx="528500" cy="381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70" name="Straight Connector 69">
            <a:extLst>
              <a:ext uri="{FF2B5EF4-FFF2-40B4-BE49-F238E27FC236}">
                <a16:creationId xmlns:a16="http://schemas.microsoft.com/office/drawing/2014/main" id="{5317B08E-0FAB-4BAB-A43D-21D73CFD48B8}"/>
              </a:ext>
            </a:extLst>
          </p:cNvPr>
          <p:cNvCxnSpPr>
            <a:cxnSpLocks/>
            <a:stCxn id="63" idx="2"/>
            <a:endCxn id="65" idx="0"/>
          </p:cNvCxnSpPr>
          <p:nvPr/>
        </p:nvCxnSpPr>
        <p:spPr>
          <a:xfrm>
            <a:off x="9151674" y="1962715"/>
            <a:ext cx="25648" cy="621268"/>
          </a:xfrm>
          <a:prstGeom prst="line">
            <a:avLst/>
          </a:prstGeom>
          <a:ln/>
        </p:spPr>
        <p:style>
          <a:lnRef idx="1">
            <a:schemeClr val="accent2"/>
          </a:lnRef>
          <a:fillRef idx="0">
            <a:schemeClr val="accent2"/>
          </a:fillRef>
          <a:effectRef idx="0">
            <a:schemeClr val="accent2"/>
          </a:effectRef>
          <a:fontRef idx="minor">
            <a:schemeClr val="tx1"/>
          </a:fontRef>
        </p:style>
      </p:cxnSp>
      <p:cxnSp>
        <p:nvCxnSpPr>
          <p:cNvPr id="71" name="Straight Connector 70">
            <a:extLst>
              <a:ext uri="{FF2B5EF4-FFF2-40B4-BE49-F238E27FC236}">
                <a16:creationId xmlns:a16="http://schemas.microsoft.com/office/drawing/2014/main" id="{76081CC5-A0C0-4A3C-8758-F514FC6F1C49}"/>
              </a:ext>
            </a:extLst>
          </p:cNvPr>
          <p:cNvCxnSpPr>
            <a:stCxn id="65" idx="3"/>
            <a:endCxn id="58" idx="1"/>
          </p:cNvCxnSpPr>
          <p:nvPr/>
        </p:nvCxnSpPr>
        <p:spPr>
          <a:xfrm flipV="1">
            <a:off x="9357019" y="2817075"/>
            <a:ext cx="616629" cy="28518"/>
          </a:xfrm>
          <a:prstGeom prst="line">
            <a:avLst/>
          </a:prstGeom>
        </p:spPr>
        <p:style>
          <a:lnRef idx="1">
            <a:schemeClr val="accent2"/>
          </a:lnRef>
          <a:fillRef idx="0">
            <a:schemeClr val="accent2"/>
          </a:fillRef>
          <a:effectRef idx="0">
            <a:schemeClr val="accent2"/>
          </a:effectRef>
          <a:fontRef idx="minor">
            <a:schemeClr val="tx1"/>
          </a:fontRef>
        </p:style>
      </p:cxnSp>
      <p:cxnSp>
        <p:nvCxnSpPr>
          <p:cNvPr id="72" name="Straight Connector 71">
            <a:extLst>
              <a:ext uri="{FF2B5EF4-FFF2-40B4-BE49-F238E27FC236}">
                <a16:creationId xmlns:a16="http://schemas.microsoft.com/office/drawing/2014/main" id="{B439E308-9F00-41CA-B0F3-FB61C176660D}"/>
              </a:ext>
            </a:extLst>
          </p:cNvPr>
          <p:cNvCxnSpPr>
            <a:cxnSpLocks/>
            <a:stCxn id="60" idx="3"/>
            <a:endCxn id="65" idx="0"/>
          </p:cNvCxnSpPr>
          <p:nvPr/>
        </p:nvCxnSpPr>
        <p:spPr>
          <a:xfrm>
            <a:off x="8409047" y="2223581"/>
            <a:ext cx="768275" cy="360402"/>
          </a:xfrm>
          <a:prstGeom prst="line">
            <a:avLst/>
          </a:prstGeom>
        </p:spPr>
        <p:style>
          <a:lnRef idx="1">
            <a:schemeClr val="accent2"/>
          </a:lnRef>
          <a:fillRef idx="0">
            <a:schemeClr val="accent2"/>
          </a:fillRef>
          <a:effectRef idx="0">
            <a:schemeClr val="accent2"/>
          </a:effectRef>
          <a:fontRef idx="minor">
            <a:schemeClr val="tx1"/>
          </a:fontRef>
        </p:style>
      </p:cxnSp>
      <p:cxnSp>
        <p:nvCxnSpPr>
          <p:cNvPr id="73" name="Straight Connector 72">
            <a:extLst>
              <a:ext uri="{FF2B5EF4-FFF2-40B4-BE49-F238E27FC236}">
                <a16:creationId xmlns:a16="http://schemas.microsoft.com/office/drawing/2014/main" id="{624E0878-B3C6-48C2-97F2-3BD0EC01D0A3}"/>
              </a:ext>
            </a:extLst>
          </p:cNvPr>
          <p:cNvCxnSpPr>
            <a:stCxn id="59" idx="3"/>
            <a:endCxn id="65" idx="1"/>
          </p:cNvCxnSpPr>
          <p:nvPr/>
        </p:nvCxnSpPr>
        <p:spPr>
          <a:xfrm flipV="1">
            <a:off x="8490801" y="2845593"/>
            <a:ext cx="506824" cy="293132"/>
          </a:xfrm>
          <a:prstGeom prst="line">
            <a:avLst/>
          </a:prstGeom>
        </p:spPr>
        <p:style>
          <a:lnRef idx="3">
            <a:schemeClr val="accent1"/>
          </a:lnRef>
          <a:fillRef idx="0">
            <a:schemeClr val="accent1"/>
          </a:fillRef>
          <a:effectRef idx="2">
            <a:schemeClr val="accent1"/>
          </a:effectRef>
          <a:fontRef idx="minor">
            <a:schemeClr val="tx1"/>
          </a:fontRef>
        </p:style>
      </p:cxnSp>
      <p:sp>
        <p:nvSpPr>
          <p:cNvPr id="74" name="TextBox 73">
            <a:extLst>
              <a:ext uri="{FF2B5EF4-FFF2-40B4-BE49-F238E27FC236}">
                <a16:creationId xmlns:a16="http://schemas.microsoft.com/office/drawing/2014/main" id="{F76E0D80-BCE4-4512-A0FC-7714F02F6A1E}"/>
              </a:ext>
            </a:extLst>
          </p:cNvPr>
          <p:cNvSpPr txBox="1"/>
          <p:nvPr/>
        </p:nvSpPr>
        <p:spPr>
          <a:xfrm>
            <a:off x="8644209" y="3076518"/>
            <a:ext cx="2127505"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F81BD"/>
                </a:solidFill>
                <a:effectLst/>
                <a:uLnTx/>
                <a:uFillTx/>
                <a:latin typeface="Calibri"/>
                <a:ea typeface="+mn-ea"/>
                <a:cs typeface="+mn-cs"/>
              </a:rPr>
              <a:t>X=3, N=10</a:t>
            </a:r>
          </a:p>
        </p:txBody>
      </p:sp>
      <p:sp>
        <p:nvSpPr>
          <p:cNvPr id="75" name="TextBox 74">
            <a:extLst>
              <a:ext uri="{FF2B5EF4-FFF2-40B4-BE49-F238E27FC236}">
                <a16:creationId xmlns:a16="http://schemas.microsoft.com/office/drawing/2014/main" id="{E7C51AAB-C7A4-4E27-BA5B-FDB5683A29B2}"/>
              </a:ext>
            </a:extLst>
          </p:cNvPr>
          <p:cNvSpPr txBox="1"/>
          <p:nvPr/>
        </p:nvSpPr>
        <p:spPr>
          <a:xfrm>
            <a:off x="8639971" y="5727839"/>
            <a:ext cx="1794081"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4F81BD"/>
                </a:solidFill>
                <a:effectLst/>
                <a:uLnTx/>
                <a:uFillTx/>
                <a:latin typeface="Calibri"/>
                <a:ea typeface="+mn-ea"/>
                <a:cs typeface="+mn-cs"/>
              </a:rPr>
              <a:t>x=2, k=5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F4511D9-D182-4761-B1FE-449F12A3361C}"/>
              </a:ext>
            </a:extLst>
          </p:cNvPr>
          <p:cNvPicPr>
            <a:picLocks noChangeAspect="1"/>
          </p:cNvPicPr>
          <p:nvPr/>
        </p:nvPicPr>
        <p:blipFill rotWithShape="1">
          <a:blip r:embed="rId2"/>
          <a:srcRect r="4890" b="1"/>
          <a:stretch/>
        </p:blipFill>
        <p:spPr>
          <a:xfrm>
            <a:off x="20" y="10"/>
            <a:ext cx="12191980" cy="6857990"/>
          </a:xfrm>
          <a:prstGeom prst="rect">
            <a:avLst/>
          </a:prstGeom>
        </p:spPr>
      </p:pic>
      <p:sp>
        <p:nvSpPr>
          <p:cNvPr id="3" name="TextBox 2">
            <a:extLst>
              <a:ext uri="{FF2B5EF4-FFF2-40B4-BE49-F238E27FC236}">
                <a16:creationId xmlns:a16="http://schemas.microsoft.com/office/drawing/2014/main" id="{DEBFDDA5-CF26-4DED-B620-7472E5D858F4}"/>
              </a:ext>
            </a:extLst>
          </p:cNvPr>
          <p:cNvSpPr txBox="1"/>
          <p:nvPr/>
        </p:nvSpPr>
        <p:spPr>
          <a:xfrm>
            <a:off x="7614136" y="2356338"/>
            <a:ext cx="3563815" cy="255454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Unique word structures used by a specific type</a:t>
            </a:r>
          </a:p>
        </p:txBody>
      </p:sp>
    </p:spTree>
    <p:extLst>
      <p:ext uri="{BB962C8B-B14F-4D97-AF65-F5344CB8AC3E}">
        <p14:creationId xmlns:p14="http://schemas.microsoft.com/office/powerpoint/2010/main" val="716882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0416" y="932690"/>
            <a:ext cx="8829869" cy="5159554"/>
          </a:xfrm>
          <a:prstGeom prst="rect">
            <a:avLst/>
          </a:prstGeom>
        </p:spPr>
        <p:txBody>
          <a:bodyPr wrap="square">
            <a:spAutoFit/>
          </a:bodyPr>
          <a:lstStyle/>
          <a:p>
            <a:pPr algn="ctr">
              <a:lnSpc>
                <a:spcPct val="200000"/>
              </a:lnSpc>
            </a:pPr>
            <a:r>
              <a:rPr lang="en-US" sz="2400" b="0" i="0" dirty="0">
                <a:solidFill>
                  <a:srgbClr val="333333"/>
                </a:solidFill>
                <a:effectLst/>
              </a:rPr>
              <a:t>THE CORPORATION’S SPECIFIC PURPOSE IS TO SUPPORTS AFFORDABLE HOUSING, COMMUNITY DEVELOPMENT AND ECONOMIC DEVELOPMENT OF THE CITY AND COUNTY OF SAN FRANCISCO’S ECONOMICALLY DISADVANTAGED INDIVIDUALS AND COMMUNITIES, BY LENDING TO, INVESTING IN, AND DIRECTLY ACQUIRING SUCH AFFORDABLE HOUSING AND RELATED COMMUNITY DEVELOPMENT REAL ESTATE ASSETS.</a:t>
            </a:r>
            <a:endParaRPr lang="en-US" sz="2400" dirty="0"/>
          </a:p>
        </p:txBody>
      </p:sp>
    </p:spTree>
    <p:extLst>
      <p:ext uri="{BB962C8B-B14F-4D97-AF65-F5344CB8AC3E}">
        <p14:creationId xmlns:p14="http://schemas.microsoft.com/office/powerpoint/2010/main" val="1629504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DD4DA2-4FBE-4694-B57B-F9990517B432}" type="slidenum">
              <a:rPr lang="en-US" smtClean="0"/>
              <a:t>4</a:t>
            </a:fld>
            <a:endParaRPr lang="en-US"/>
          </a:p>
        </p:txBody>
      </p:sp>
      <p:sp>
        <p:nvSpPr>
          <p:cNvPr id="3" name="Rectangle 2"/>
          <p:cNvSpPr/>
          <p:nvPr/>
        </p:nvSpPr>
        <p:spPr>
          <a:xfrm>
            <a:off x="877078" y="340483"/>
            <a:ext cx="10243457" cy="3682226"/>
          </a:xfrm>
          <a:prstGeom prst="rect">
            <a:avLst/>
          </a:prstGeom>
        </p:spPr>
        <p:txBody>
          <a:bodyPr wrap="square">
            <a:spAutoFit/>
          </a:bodyPr>
          <a:lstStyle/>
          <a:p>
            <a:pPr>
              <a:lnSpc>
                <a:spcPct val="200000"/>
              </a:lnSpc>
            </a:pPr>
            <a:r>
              <a:rPr lang="en-US" sz="2400" strike="sngStrike" dirty="0"/>
              <a:t>the</a:t>
            </a:r>
            <a:r>
              <a:rPr lang="en-US" sz="2400" dirty="0"/>
              <a:t> corporation specific purpose </a:t>
            </a:r>
            <a:r>
              <a:rPr lang="en-US" sz="2400" strike="sngStrike" dirty="0"/>
              <a:t>is to </a:t>
            </a:r>
            <a:r>
              <a:rPr lang="en-US" sz="2400" dirty="0"/>
              <a:t>support </a:t>
            </a:r>
            <a:r>
              <a:rPr lang="en-US" sz="2400" cap="all" dirty="0" err="1">
                <a:solidFill>
                  <a:srgbClr val="953E16"/>
                </a:solidFill>
              </a:rPr>
              <a:t>affordable_housing</a:t>
            </a:r>
            <a:r>
              <a:rPr lang="en-US" sz="2400" dirty="0"/>
              <a:t>, community development </a:t>
            </a:r>
            <a:r>
              <a:rPr lang="en-US" sz="2400" strike="sngStrike" dirty="0"/>
              <a:t>and</a:t>
            </a:r>
            <a:r>
              <a:rPr lang="en-US" sz="2400" dirty="0"/>
              <a:t> </a:t>
            </a:r>
            <a:r>
              <a:rPr lang="en-US" sz="2400" cap="all" dirty="0" err="1">
                <a:solidFill>
                  <a:srgbClr val="953E16"/>
                </a:solidFill>
              </a:rPr>
              <a:t>economic_development</a:t>
            </a:r>
            <a:r>
              <a:rPr lang="en-US" sz="2400" cap="all" dirty="0">
                <a:solidFill>
                  <a:srgbClr val="953E16"/>
                </a:solidFill>
              </a:rPr>
              <a:t> </a:t>
            </a:r>
            <a:r>
              <a:rPr lang="en-US" sz="2400" strike="sngStrike" dirty="0"/>
              <a:t>of the </a:t>
            </a:r>
            <a:r>
              <a:rPr lang="en-US" sz="2400" dirty="0"/>
              <a:t>city and county of </a:t>
            </a:r>
            <a:r>
              <a:rPr lang="en-US" sz="2400" cap="all" dirty="0" err="1">
                <a:solidFill>
                  <a:srgbClr val="953E16"/>
                </a:solidFill>
              </a:rPr>
              <a:t>san_francisco</a:t>
            </a:r>
            <a:r>
              <a:rPr lang="en-US" sz="2400" dirty="0"/>
              <a:t> economically disadvantaged individuals and communities by lending </a:t>
            </a:r>
            <a:r>
              <a:rPr lang="en-US" sz="2400" strike="sngStrike" dirty="0"/>
              <a:t>to</a:t>
            </a:r>
            <a:r>
              <a:rPr lang="en-US" sz="2400" dirty="0"/>
              <a:t> investing </a:t>
            </a:r>
            <a:r>
              <a:rPr lang="en-US" sz="2400" strike="sngStrike" dirty="0"/>
              <a:t>in and </a:t>
            </a:r>
            <a:r>
              <a:rPr lang="en-US" sz="2400" dirty="0"/>
              <a:t>directly acquiring </a:t>
            </a:r>
            <a:r>
              <a:rPr lang="en-US" sz="2400" strike="sngStrike" dirty="0"/>
              <a:t>such </a:t>
            </a:r>
            <a:r>
              <a:rPr lang="en-US" sz="2400" cap="all" dirty="0" err="1">
                <a:solidFill>
                  <a:srgbClr val="953E16"/>
                </a:solidFill>
              </a:rPr>
              <a:t>affordable_housing</a:t>
            </a:r>
            <a:r>
              <a:rPr lang="en-US" sz="2400" cap="all" dirty="0">
                <a:solidFill>
                  <a:srgbClr val="953E16"/>
                </a:solidFill>
              </a:rPr>
              <a:t> </a:t>
            </a:r>
            <a:r>
              <a:rPr lang="en-US" sz="2400" strike="sngStrike" dirty="0"/>
              <a:t>and</a:t>
            </a:r>
            <a:r>
              <a:rPr lang="en-US" sz="2400" dirty="0"/>
              <a:t> related community development </a:t>
            </a:r>
            <a:r>
              <a:rPr lang="en-US" sz="2400" cap="all" dirty="0" err="1">
                <a:solidFill>
                  <a:srgbClr val="953E16"/>
                </a:solidFill>
              </a:rPr>
              <a:t>real_estate</a:t>
            </a:r>
            <a:r>
              <a:rPr lang="en-US" sz="2400" cap="all" dirty="0">
                <a:solidFill>
                  <a:srgbClr val="953E16"/>
                </a:solidFill>
              </a:rPr>
              <a:t> </a:t>
            </a:r>
            <a:r>
              <a:rPr lang="en-US" sz="2400" dirty="0"/>
              <a:t>assets</a:t>
            </a:r>
          </a:p>
        </p:txBody>
      </p:sp>
      <p:sp>
        <p:nvSpPr>
          <p:cNvPr id="4" name="Rectangle 3"/>
          <p:cNvSpPr/>
          <p:nvPr/>
        </p:nvSpPr>
        <p:spPr>
          <a:xfrm>
            <a:off x="877077" y="4659282"/>
            <a:ext cx="10243457" cy="1697068"/>
          </a:xfrm>
          <a:prstGeom prst="rect">
            <a:avLst/>
          </a:prstGeom>
        </p:spPr>
        <p:txBody>
          <a:bodyPr wrap="square">
            <a:spAutoFit/>
          </a:bodyPr>
          <a:lstStyle/>
          <a:p>
            <a:pPr marL="457200" indent="-457200">
              <a:lnSpc>
                <a:spcPct val="150000"/>
              </a:lnSpc>
              <a:buFont typeface="+mj-lt"/>
              <a:buAutoNum type="arabicPeriod"/>
            </a:pPr>
            <a:r>
              <a:rPr lang="en-US" sz="2400" dirty="0">
                <a:solidFill>
                  <a:srgbClr val="953E16"/>
                </a:solidFill>
              </a:rPr>
              <a:t>Remove punctuation</a:t>
            </a:r>
          </a:p>
          <a:p>
            <a:pPr marL="457200" indent="-457200">
              <a:lnSpc>
                <a:spcPct val="150000"/>
              </a:lnSpc>
              <a:buFont typeface="+mj-lt"/>
              <a:buAutoNum type="arabicPeriod"/>
            </a:pPr>
            <a:r>
              <a:rPr lang="en-US" sz="2400" dirty="0">
                <a:solidFill>
                  <a:srgbClr val="953E16"/>
                </a:solidFill>
              </a:rPr>
              <a:t>Delete words with little information value (“stop words” in </a:t>
            </a:r>
            <a:r>
              <a:rPr lang="en-US" sz="2400" dirty="0" err="1">
                <a:solidFill>
                  <a:srgbClr val="953E16"/>
                </a:solidFill>
              </a:rPr>
              <a:t>quanteda</a:t>
            </a:r>
            <a:r>
              <a:rPr lang="en-US" sz="2400" dirty="0">
                <a:solidFill>
                  <a:srgbClr val="953E16"/>
                </a:solidFill>
              </a:rPr>
              <a:t>)</a:t>
            </a:r>
          </a:p>
          <a:p>
            <a:pPr marL="457200" indent="-457200">
              <a:lnSpc>
                <a:spcPct val="150000"/>
              </a:lnSpc>
              <a:buFont typeface="+mj-lt"/>
              <a:buAutoNum type="arabicPeriod"/>
            </a:pPr>
            <a:r>
              <a:rPr lang="en-US" sz="2400" dirty="0">
                <a:solidFill>
                  <a:srgbClr val="953E16"/>
                </a:solidFill>
              </a:rPr>
              <a:t>Identify compound constructs (apply “dictionary”)</a:t>
            </a:r>
          </a:p>
        </p:txBody>
      </p:sp>
    </p:spTree>
    <p:extLst>
      <p:ext uri="{BB962C8B-B14F-4D97-AF65-F5344CB8AC3E}">
        <p14:creationId xmlns:p14="http://schemas.microsoft.com/office/powerpoint/2010/main" val="3822788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75EA49-1F1F-468E-AD4A-BF741BB9A69E}"/>
              </a:ext>
            </a:extLst>
          </p:cNvPr>
          <p:cNvSpPr>
            <a:spLocks noGrp="1"/>
          </p:cNvSpPr>
          <p:nvPr>
            <p:ph type="sldNum" sz="quarter" idx="12"/>
          </p:nvPr>
        </p:nvSpPr>
        <p:spPr>
          <a:xfrm>
            <a:off x="8610600" y="6356350"/>
            <a:ext cx="2743200" cy="365125"/>
          </a:xfrm>
        </p:spPr>
        <p:txBody>
          <a:bodyPr/>
          <a:lstStyle/>
          <a:p>
            <a:fld id="{0FDD4DA2-4FBE-4694-B57B-F9990517B432}" type="slidenum">
              <a:rPr lang="en-US" smtClean="0"/>
              <a:t>5</a:t>
            </a:fld>
            <a:endParaRPr lang="en-US"/>
          </a:p>
        </p:txBody>
      </p:sp>
      <p:pic>
        <p:nvPicPr>
          <p:cNvPr id="1026" name="Picture 2" descr="Image result for dictionary">
            <a:extLst>
              <a:ext uri="{FF2B5EF4-FFF2-40B4-BE49-F238E27FC236}">
                <a16:creationId xmlns:a16="http://schemas.microsoft.com/office/drawing/2014/main" id="{4199C8C2-6519-4EF9-9922-45C96949CF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42"/>
          <a:stretch/>
        </p:blipFill>
        <p:spPr bwMode="auto">
          <a:xfrm>
            <a:off x="541570" y="249723"/>
            <a:ext cx="3895982" cy="238844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566E45C-F1AF-4B36-9FDD-A4DD6869A83F}"/>
              </a:ext>
            </a:extLst>
          </p:cNvPr>
          <p:cNvSpPr txBox="1"/>
          <p:nvPr/>
        </p:nvSpPr>
        <p:spPr>
          <a:xfrm>
            <a:off x="3243647" y="3668448"/>
            <a:ext cx="2977097" cy="2246769"/>
          </a:xfrm>
          <a:prstGeom prst="rect">
            <a:avLst/>
          </a:prstGeom>
          <a:noFill/>
        </p:spPr>
        <p:txBody>
          <a:bodyPr wrap="none" rtlCol="0">
            <a:spAutoFit/>
          </a:bodyPr>
          <a:lstStyle/>
          <a:p>
            <a:r>
              <a:rPr lang="en-US" sz="2800" dirty="0">
                <a:latin typeface="Century Gothic" panose="020B0502020202020204" pitchFamily="34" charset="0"/>
              </a:rPr>
              <a:t>George W. Bush</a:t>
            </a:r>
          </a:p>
          <a:p>
            <a:endParaRPr lang="en-US" sz="2800" dirty="0">
              <a:latin typeface="Century Gothic" panose="020B0502020202020204" pitchFamily="34" charset="0"/>
            </a:endParaRPr>
          </a:p>
          <a:p>
            <a:r>
              <a:rPr lang="en-US" sz="2800" dirty="0">
                <a:latin typeface="Century Gothic" panose="020B0502020202020204" pitchFamily="34" charset="0"/>
              </a:rPr>
              <a:t>George Bush Jr.</a:t>
            </a:r>
          </a:p>
          <a:p>
            <a:endParaRPr lang="en-US" sz="2800" dirty="0">
              <a:latin typeface="Century Gothic" panose="020B0502020202020204" pitchFamily="34" charset="0"/>
            </a:endParaRPr>
          </a:p>
          <a:p>
            <a:r>
              <a:rPr lang="en-US" sz="2800" dirty="0">
                <a:latin typeface="Century Gothic" panose="020B0502020202020204" pitchFamily="34" charset="0"/>
              </a:rPr>
              <a:t>President Bush </a:t>
            </a:r>
          </a:p>
        </p:txBody>
      </p:sp>
      <p:sp>
        <p:nvSpPr>
          <p:cNvPr id="4" name="Right Brace 3">
            <a:extLst>
              <a:ext uri="{FF2B5EF4-FFF2-40B4-BE49-F238E27FC236}">
                <a16:creationId xmlns:a16="http://schemas.microsoft.com/office/drawing/2014/main" id="{E33399E1-F5B9-45BD-9F6F-0482B0A564ED}"/>
              </a:ext>
            </a:extLst>
          </p:cNvPr>
          <p:cNvSpPr/>
          <p:nvPr/>
        </p:nvSpPr>
        <p:spPr>
          <a:xfrm>
            <a:off x="6516129" y="3573163"/>
            <a:ext cx="500449" cy="2537153"/>
          </a:xfrm>
          <a:prstGeom prst="rightBrace">
            <a:avLst/>
          </a:prstGeom>
          <a:ln w="22225">
            <a:solidFill>
              <a:srgbClr val="953E1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9E7C3DE1-0D34-4E9E-9EE1-2AE98C844C36}"/>
              </a:ext>
            </a:extLst>
          </p:cNvPr>
          <p:cNvSpPr txBox="1"/>
          <p:nvPr/>
        </p:nvSpPr>
        <p:spPr>
          <a:xfrm>
            <a:off x="7200752" y="4610906"/>
            <a:ext cx="1502591" cy="461665"/>
          </a:xfrm>
          <a:prstGeom prst="rect">
            <a:avLst/>
          </a:prstGeom>
          <a:noFill/>
        </p:spPr>
        <p:txBody>
          <a:bodyPr wrap="none" rtlCol="0">
            <a:spAutoFit/>
          </a:bodyPr>
          <a:lstStyle/>
          <a:p>
            <a:r>
              <a:rPr lang="en-US" sz="2400" dirty="0">
                <a:solidFill>
                  <a:srgbClr val="953E16"/>
                </a:solidFill>
              </a:rPr>
              <a:t>GW_BUSH</a:t>
            </a:r>
          </a:p>
        </p:txBody>
      </p:sp>
      <p:sp>
        <p:nvSpPr>
          <p:cNvPr id="10" name="Rectangle 9">
            <a:extLst>
              <a:ext uri="{FF2B5EF4-FFF2-40B4-BE49-F238E27FC236}">
                <a16:creationId xmlns:a16="http://schemas.microsoft.com/office/drawing/2014/main" id="{032A600B-C822-4F94-88CC-9897E53E75CD}"/>
              </a:ext>
            </a:extLst>
          </p:cNvPr>
          <p:cNvSpPr/>
          <p:nvPr/>
        </p:nvSpPr>
        <p:spPr>
          <a:xfrm>
            <a:off x="5155162" y="522918"/>
            <a:ext cx="5848530" cy="1958678"/>
          </a:xfrm>
          <a:prstGeom prst="rect">
            <a:avLst/>
          </a:prstGeom>
        </p:spPr>
        <p:txBody>
          <a:bodyPr wrap="square">
            <a:spAutoFit/>
          </a:bodyPr>
          <a:lstStyle/>
          <a:p>
            <a:pPr algn="ctr">
              <a:lnSpc>
                <a:spcPct val="200000"/>
              </a:lnSpc>
            </a:pPr>
            <a:r>
              <a:rPr lang="en-US" sz="4000" cap="all" dirty="0">
                <a:solidFill>
                  <a:srgbClr val="953E16"/>
                </a:solidFill>
                <a:latin typeface="Century Gothic" panose="020B0502020202020204" pitchFamily="34" charset="0"/>
              </a:rPr>
              <a:t>DISAMBIGUATION</a:t>
            </a:r>
          </a:p>
          <a:p>
            <a:pPr>
              <a:lnSpc>
                <a:spcPct val="200000"/>
              </a:lnSpc>
            </a:pPr>
            <a:endParaRPr lang="en-US" sz="2400" cap="all" dirty="0"/>
          </a:p>
        </p:txBody>
      </p:sp>
      <p:sp>
        <p:nvSpPr>
          <p:cNvPr id="6" name="TextBox 5">
            <a:extLst>
              <a:ext uri="{FF2B5EF4-FFF2-40B4-BE49-F238E27FC236}">
                <a16:creationId xmlns:a16="http://schemas.microsoft.com/office/drawing/2014/main" id="{626F67C8-1A43-453A-DA60-CBB7B2363090}"/>
              </a:ext>
            </a:extLst>
          </p:cNvPr>
          <p:cNvSpPr txBox="1"/>
          <p:nvPr/>
        </p:nvSpPr>
        <p:spPr>
          <a:xfrm>
            <a:off x="6986513" y="1857828"/>
            <a:ext cx="2185828" cy="1169551"/>
          </a:xfrm>
          <a:prstGeom prst="rect">
            <a:avLst/>
          </a:prstGeom>
          <a:noFill/>
        </p:spPr>
        <p:txBody>
          <a:bodyPr wrap="square" rtlCol="0">
            <a:spAutoFit/>
          </a:bodyPr>
          <a:lstStyle/>
          <a:p>
            <a:pPr algn="ctr"/>
            <a:r>
              <a:rPr lang="en-US" sz="1400" dirty="0">
                <a:latin typeface="+mj-lt"/>
                <a:cs typeface="Biome Light" panose="020B0303030204020804" pitchFamily="34" charset="0"/>
              </a:rPr>
              <a:t>Examples of N-GRAMS</a:t>
            </a:r>
            <a:br>
              <a:rPr lang="en-US" sz="1400" dirty="0">
                <a:latin typeface="+mj-lt"/>
                <a:cs typeface="Biome Light" panose="020B0303030204020804" pitchFamily="34" charset="0"/>
              </a:rPr>
            </a:br>
            <a:endParaRPr lang="en-US" sz="1400" dirty="0">
              <a:latin typeface="+mj-lt"/>
              <a:cs typeface="Biome Light" panose="020B0303030204020804" pitchFamily="34" charset="0"/>
            </a:endParaRPr>
          </a:p>
          <a:p>
            <a:pPr algn="ctr"/>
            <a:r>
              <a:rPr lang="en-US" sz="1400" dirty="0">
                <a:latin typeface="+mj-lt"/>
                <a:cs typeface="Biome Light" panose="020B0303030204020804" pitchFamily="34" charset="0"/>
              </a:rPr>
              <a:t>two-word or three-word groups that map to a single concept</a:t>
            </a:r>
          </a:p>
        </p:txBody>
      </p:sp>
    </p:spTree>
    <p:extLst>
      <p:ext uri="{BB962C8B-B14F-4D97-AF65-F5344CB8AC3E}">
        <p14:creationId xmlns:p14="http://schemas.microsoft.com/office/powerpoint/2010/main" val="2740513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75EA49-1F1F-468E-AD4A-BF741BB9A69E}"/>
              </a:ext>
            </a:extLst>
          </p:cNvPr>
          <p:cNvSpPr>
            <a:spLocks noGrp="1"/>
          </p:cNvSpPr>
          <p:nvPr>
            <p:ph type="sldNum" sz="quarter" idx="12"/>
          </p:nvPr>
        </p:nvSpPr>
        <p:spPr>
          <a:xfrm>
            <a:off x="8610600" y="6356350"/>
            <a:ext cx="2743200" cy="365125"/>
          </a:xfrm>
        </p:spPr>
        <p:txBody>
          <a:bodyPr/>
          <a:lstStyle/>
          <a:p>
            <a:fld id="{0FDD4DA2-4FBE-4694-B57B-F9990517B432}" type="slidenum">
              <a:rPr lang="en-US" smtClean="0"/>
              <a:t>6</a:t>
            </a:fld>
            <a:endParaRPr lang="en-US"/>
          </a:p>
        </p:txBody>
      </p:sp>
      <p:pic>
        <p:nvPicPr>
          <p:cNvPr id="1026" name="Picture 2" descr="Image result for dictionary">
            <a:extLst>
              <a:ext uri="{FF2B5EF4-FFF2-40B4-BE49-F238E27FC236}">
                <a16:creationId xmlns:a16="http://schemas.microsoft.com/office/drawing/2014/main" id="{4199C8C2-6519-4EF9-9922-45C96949CF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8042"/>
          <a:stretch/>
        </p:blipFill>
        <p:spPr bwMode="auto">
          <a:xfrm>
            <a:off x="541570" y="249723"/>
            <a:ext cx="3895982" cy="23884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A09E2E7-133B-4FA1-BAC2-6E6588DE6B5C}"/>
              </a:ext>
            </a:extLst>
          </p:cNvPr>
          <p:cNvSpPr txBox="1"/>
          <p:nvPr/>
        </p:nvSpPr>
        <p:spPr>
          <a:xfrm>
            <a:off x="4232608" y="3722156"/>
            <a:ext cx="3034805" cy="2677656"/>
          </a:xfrm>
          <a:prstGeom prst="rect">
            <a:avLst/>
          </a:prstGeom>
          <a:noFill/>
        </p:spPr>
        <p:txBody>
          <a:bodyPr wrap="none" rtlCol="0">
            <a:spAutoFit/>
          </a:bodyPr>
          <a:lstStyle/>
          <a:p>
            <a:pPr algn="ctr"/>
            <a:r>
              <a:rPr lang="en-US" sz="2400" dirty="0">
                <a:latin typeface="Century Gothic" panose="020B0502020202020204" pitchFamily="34" charset="0"/>
              </a:rPr>
              <a:t>New York City</a:t>
            </a:r>
          </a:p>
          <a:p>
            <a:pPr algn="ctr"/>
            <a:endParaRPr lang="en-US" sz="2400" dirty="0">
              <a:latin typeface="Century Gothic" panose="020B0502020202020204" pitchFamily="34" charset="0"/>
            </a:endParaRPr>
          </a:p>
          <a:p>
            <a:pPr algn="ctr"/>
            <a:r>
              <a:rPr lang="en-US" sz="2400" dirty="0">
                <a:latin typeface="Century Gothic" panose="020B0502020202020204" pitchFamily="34" charset="0"/>
              </a:rPr>
              <a:t>New York University</a:t>
            </a:r>
          </a:p>
          <a:p>
            <a:pPr algn="ctr"/>
            <a:endParaRPr lang="en-US" sz="2400" dirty="0">
              <a:latin typeface="Century Gothic" panose="020B0502020202020204" pitchFamily="34" charset="0"/>
            </a:endParaRPr>
          </a:p>
          <a:p>
            <a:pPr algn="ctr"/>
            <a:r>
              <a:rPr lang="en-US" sz="2400" dirty="0">
                <a:latin typeface="Century Gothic" panose="020B0502020202020204" pitchFamily="34" charset="0"/>
              </a:rPr>
              <a:t>New Yorker</a:t>
            </a:r>
          </a:p>
          <a:p>
            <a:pPr algn="ctr"/>
            <a:endParaRPr lang="en-US" sz="2400" dirty="0">
              <a:latin typeface="Century Gothic" panose="020B0502020202020204" pitchFamily="34" charset="0"/>
            </a:endParaRPr>
          </a:p>
          <a:p>
            <a:pPr algn="ctr"/>
            <a:r>
              <a:rPr lang="en-US" sz="2400" dirty="0">
                <a:latin typeface="Century Gothic" panose="020B0502020202020204" pitchFamily="34" charset="0"/>
              </a:rPr>
              <a:t>New York</a:t>
            </a:r>
          </a:p>
        </p:txBody>
      </p:sp>
      <p:sp>
        <p:nvSpPr>
          <p:cNvPr id="8" name="Rectangle 7">
            <a:extLst>
              <a:ext uri="{FF2B5EF4-FFF2-40B4-BE49-F238E27FC236}">
                <a16:creationId xmlns:a16="http://schemas.microsoft.com/office/drawing/2014/main" id="{D8805435-464C-45F9-9FC4-39B20F7B243B}"/>
              </a:ext>
            </a:extLst>
          </p:cNvPr>
          <p:cNvSpPr/>
          <p:nvPr/>
        </p:nvSpPr>
        <p:spPr>
          <a:xfrm>
            <a:off x="5155162" y="522918"/>
            <a:ext cx="5848530" cy="1958678"/>
          </a:xfrm>
          <a:prstGeom prst="rect">
            <a:avLst/>
          </a:prstGeom>
        </p:spPr>
        <p:txBody>
          <a:bodyPr wrap="square">
            <a:spAutoFit/>
          </a:bodyPr>
          <a:lstStyle/>
          <a:p>
            <a:pPr algn="ctr">
              <a:lnSpc>
                <a:spcPct val="200000"/>
              </a:lnSpc>
            </a:pPr>
            <a:r>
              <a:rPr lang="en-US" sz="4000" cap="all" dirty="0">
                <a:solidFill>
                  <a:srgbClr val="953E16"/>
                </a:solidFill>
                <a:latin typeface="Century Gothic" panose="020B0502020202020204" pitchFamily="34" charset="0"/>
              </a:rPr>
              <a:t>DISAMBIGUATION</a:t>
            </a:r>
          </a:p>
          <a:p>
            <a:pPr>
              <a:lnSpc>
                <a:spcPct val="200000"/>
              </a:lnSpc>
            </a:pPr>
            <a:endParaRPr lang="en-US" sz="2400" cap="all" dirty="0"/>
          </a:p>
        </p:txBody>
      </p:sp>
      <p:cxnSp>
        <p:nvCxnSpPr>
          <p:cNvPr id="7" name="Straight Arrow Connector 6">
            <a:extLst>
              <a:ext uri="{FF2B5EF4-FFF2-40B4-BE49-F238E27FC236}">
                <a16:creationId xmlns:a16="http://schemas.microsoft.com/office/drawing/2014/main" id="{CB1BD712-D21E-4427-921C-34D6AA96146D}"/>
              </a:ext>
            </a:extLst>
          </p:cNvPr>
          <p:cNvCxnSpPr>
            <a:cxnSpLocks/>
          </p:cNvCxnSpPr>
          <p:nvPr/>
        </p:nvCxnSpPr>
        <p:spPr>
          <a:xfrm flipV="1">
            <a:off x="7024816" y="3929450"/>
            <a:ext cx="1585784" cy="1"/>
          </a:xfrm>
          <a:prstGeom prst="straightConnector1">
            <a:avLst/>
          </a:prstGeom>
          <a:ln w="44450">
            <a:solidFill>
              <a:srgbClr val="953E1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3C934F-7960-46A6-881A-EF9BFB997C18}"/>
              </a:ext>
            </a:extLst>
          </p:cNvPr>
          <p:cNvCxnSpPr>
            <a:cxnSpLocks/>
          </p:cNvCxnSpPr>
          <p:nvPr/>
        </p:nvCxnSpPr>
        <p:spPr>
          <a:xfrm flipV="1">
            <a:off x="7024816" y="5422558"/>
            <a:ext cx="1585784" cy="1"/>
          </a:xfrm>
          <a:prstGeom prst="straightConnector1">
            <a:avLst/>
          </a:prstGeom>
          <a:ln w="44450">
            <a:solidFill>
              <a:srgbClr val="953E1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358240D-C622-43CB-A8D7-7FE5EF6EC7C9}"/>
              </a:ext>
            </a:extLst>
          </p:cNvPr>
          <p:cNvCxnSpPr>
            <a:cxnSpLocks/>
          </p:cNvCxnSpPr>
          <p:nvPr/>
        </p:nvCxnSpPr>
        <p:spPr>
          <a:xfrm flipH="1" flipV="1">
            <a:off x="2537254" y="4668796"/>
            <a:ext cx="1585784" cy="1"/>
          </a:xfrm>
          <a:prstGeom prst="straightConnector1">
            <a:avLst/>
          </a:prstGeom>
          <a:ln w="44450">
            <a:solidFill>
              <a:srgbClr val="953E16"/>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F36D3A7-4951-45A0-B064-863F89546E67}"/>
              </a:ext>
            </a:extLst>
          </p:cNvPr>
          <p:cNvCxnSpPr>
            <a:cxnSpLocks/>
          </p:cNvCxnSpPr>
          <p:nvPr/>
        </p:nvCxnSpPr>
        <p:spPr>
          <a:xfrm flipH="1" flipV="1">
            <a:off x="2537254" y="6131012"/>
            <a:ext cx="1585784" cy="1"/>
          </a:xfrm>
          <a:prstGeom prst="straightConnector1">
            <a:avLst/>
          </a:prstGeom>
          <a:ln w="44450">
            <a:solidFill>
              <a:srgbClr val="953E16"/>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8956DF61-D2E2-4A14-A7F2-36390186A17F}"/>
              </a:ext>
            </a:extLst>
          </p:cNvPr>
          <p:cNvSpPr/>
          <p:nvPr/>
        </p:nvSpPr>
        <p:spPr>
          <a:xfrm>
            <a:off x="6878766" y="3338405"/>
            <a:ext cx="5848530" cy="818301"/>
          </a:xfrm>
          <a:prstGeom prst="rect">
            <a:avLst/>
          </a:prstGeom>
        </p:spPr>
        <p:txBody>
          <a:bodyPr wrap="square">
            <a:spAutoFit/>
          </a:bodyPr>
          <a:lstStyle/>
          <a:p>
            <a:pPr algn="ctr">
              <a:lnSpc>
                <a:spcPct val="200000"/>
              </a:lnSpc>
            </a:pPr>
            <a:r>
              <a:rPr lang="en-US" sz="2800" cap="all" dirty="0">
                <a:solidFill>
                  <a:srgbClr val="953E16"/>
                </a:solidFill>
                <a:latin typeface="Century Gothic" panose="020B0502020202020204" pitchFamily="34" charset="0"/>
              </a:rPr>
              <a:t>PLACE</a:t>
            </a:r>
          </a:p>
        </p:txBody>
      </p:sp>
      <p:sp>
        <p:nvSpPr>
          <p:cNvPr id="17" name="Rectangle 16">
            <a:extLst>
              <a:ext uri="{FF2B5EF4-FFF2-40B4-BE49-F238E27FC236}">
                <a16:creationId xmlns:a16="http://schemas.microsoft.com/office/drawing/2014/main" id="{D0099A50-5F32-4157-94EF-65586682E74A}"/>
              </a:ext>
            </a:extLst>
          </p:cNvPr>
          <p:cNvSpPr/>
          <p:nvPr/>
        </p:nvSpPr>
        <p:spPr>
          <a:xfrm>
            <a:off x="-1417328" y="4099349"/>
            <a:ext cx="5848530" cy="818301"/>
          </a:xfrm>
          <a:prstGeom prst="rect">
            <a:avLst/>
          </a:prstGeom>
        </p:spPr>
        <p:txBody>
          <a:bodyPr wrap="square">
            <a:spAutoFit/>
          </a:bodyPr>
          <a:lstStyle/>
          <a:p>
            <a:pPr algn="ctr">
              <a:lnSpc>
                <a:spcPct val="200000"/>
              </a:lnSpc>
            </a:pPr>
            <a:r>
              <a:rPr lang="en-US" sz="2800" cap="all" dirty="0">
                <a:solidFill>
                  <a:srgbClr val="953E16"/>
                </a:solidFill>
                <a:latin typeface="Century Gothic" panose="020B0502020202020204" pitchFamily="34" charset="0"/>
              </a:rPr>
              <a:t>THING</a:t>
            </a:r>
          </a:p>
        </p:txBody>
      </p:sp>
      <p:sp>
        <p:nvSpPr>
          <p:cNvPr id="18" name="Rectangle 17">
            <a:extLst>
              <a:ext uri="{FF2B5EF4-FFF2-40B4-BE49-F238E27FC236}">
                <a16:creationId xmlns:a16="http://schemas.microsoft.com/office/drawing/2014/main" id="{CCCA5C15-D6A9-4A22-8F12-781BE91C3BBC}"/>
              </a:ext>
            </a:extLst>
          </p:cNvPr>
          <p:cNvSpPr/>
          <p:nvPr/>
        </p:nvSpPr>
        <p:spPr>
          <a:xfrm>
            <a:off x="7380416" y="4825576"/>
            <a:ext cx="5848530" cy="818301"/>
          </a:xfrm>
          <a:prstGeom prst="rect">
            <a:avLst/>
          </a:prstGeom>
        </p:spPr>
        <p:txBody>
          <a:bodyPr wrap="square">
            <a:spAutoFit/>
          </a:bodyPr>
          <a:lstStyle/>
          <a:p>
            <a:pPr algn="ctr">
              <a:lnSpc>
                <a:spcPct val="200000"/>
              </a:lnSpc>
            </a:pPr>
            <a:r>
              <a:rPr lang="en-US" sz="2800" cap="all" dirty="0">
                <a:solidFill>
                  <a:srgbClr val="953E16"/>
                </a:solidFill>
                <a:latin typeface="Century Gothic" panose="020B0502020202020204" pitchFamily="34" charset="0"/>
              </a:rPr>
              <a:t>STATE </a:t>
            </a:r>
            <a:r>
              <a:rPr lang="en-US" sz="2800" cap="all" dirty="0" err="1">
                <a:solidFill>
                  <a:srgbClr val="953E16"/>
                </a:solidFill>
                <a:latin typeface="Century Gothic" panose="020B0502020202020204" pitchFamily="34" charset="0"/>
              </a:rPr>
              <a:t>oF</a:t>
            </a:r>
            <a:r>
              <a:rPr lang="en-US" sz="2800" cap="all" dirty="0">
                <a:solidFill>
                  <a:srgbClr val="953E16"/>
                </a:solidFill>
                <a:latin typeface="Century Gothic" panose="020B0502020202020204" pitchFamily="34" charset="0"/>
              </a:rPr>
              <a:t> MIND</a:t>
            </a:r>
          </a:p>
        </p:txBody>
      </p:sp>
      <p:sp>
        <p:nvSpPr>
          <p:cNvPr id="19" name="Rectangle 18">
            <a:extLst>
              <a:ext uri="{FF2B5EF4-FFF2-40B4-BE49-F238E27FC236}">
                <a16:creationId xmlns:a16="http://schemas.microsoft.com/office/drawing/2014/main" id="{B00250F0-72F7-4708-80B3-6C1BE6F7326E}"/>
              </a:ext>
            </a:extLst>
          </p:cNvPr>
          <p:cNvSpPr/>
          <p:nvPr/>
        </p:nvSpPr>
        <p:spPr>
          <a:xfrm>
            <a:off x="-1417328" y="5532588"/>
            <a:ext cx="5848530" cy="818301"/>
          </a:xfrm>
          <a:prstGeom prst="rect">
            <a:avLst/>
          </a:prstGeom>
        </p:spPr>
        <p:txBody>
          <a:bodyPr wrap="square">
            <a:spAutoFit/>
          </a:bodyPr>
          <a:lstStyle/>
          <a:p>
            <a:pPr algn="ctr">
              <a:lnSpc>
                <a:spcPct val="200000"/>
              </a:lnSpc>
            </a:pPr>
            <a:r>
              <a:rPr lang="en-US" sz="2800" cap="all" dirty="0">
                <a:solidFill>
                  <a:srgbClr val="953E16"/>
                </a:solidFill>
                <a:latin typeface="Century Gothic" panose="020B0502020202020204" pitchFamily="34" charset="0"/>
              </a:rPr>
              <a:t>STATE</a:t>
            </a:r>
          </a:p>
        </p:txBody>
      </p:sp>
      <p:sp>
        <p:nvSpPr>
          <p:cNvPr id="3" name="TextBox 2">
            <a:extLst>
              <a:ext uri="{FF2B5EF4-FFF2-40B4-BE49-F238E27FC236}">
                <a16:creationId xmlns:a16="http://schemas.microsoft.com/office/drawing/2014/main" id="{957497D5-C22D-7D6E-E73C-0DCE4A134364}"/>
              </a:ext>
            </a:extLst>
          </p:cNvPr>
          <p:cNvSpPr txBox="1"/>
          <p:nvPr/>
        </p:nvSpPr>
        <p:spPr>
          <a:xfrm>
            <a:off x="6770670" y="1764018"/>
            <a:ext cx="2792089" cy="954107"/>
          </a:xfrm>
          <a:prstGeom prst="rect">
            <a:avLst/>
          </a:prstGeom>
          <a:noFill/>
        </p:spPr>
        <p:txBody>
          <a:bodyPr wrap="square" rtlCol="0">
            <a:spAutoFit/>
          </a:bodyPr>
          <a:lstStyle/>
          <a:p>
            <a:pPr algn="ctr"/>
            <a:r>
              <a:rPr lang="en-US" sz="1400" dirty="0">
                <a:latin typeface="+mj-lt"/>
                <a:cs typeface="Biome Light" panose="020B0303030204020804" pitchFamily="34" charset="0"/>
              </a:rPr>
              <a:t>Other mappings that you might want to do within the dictionary to disambiguate the term “New York” using context.</a:t>
            </a:r>
          </a:p>
        </p:txBody>
      </p:sp>
      <p:sp>
        <p:nvSpPr>
          <p:cNvPr id="4" name="TextBox 3">
            <a:extLst>
              <a:ext uri="{FF2B5EF4-FFF2-40B4-BE49-F238E27FC236}">
                <a16:creationId xmlns:a16="http://schemas.microsoft.com/office/drawing/2014/main" id="{A53656EA-C788-A18F-7A03-DB117DA0877D}"/>
              </a:ext>
            </a:extLst>
          </p:cNvPr>
          <p:cNvSpPr txBox="1"/>
          <p:nvPr/>
        </p:nvSpPr>
        <p:spPr>
          <a:xfrm>
            <a:off x="6770670" y="5995198"/>
            <a:ext cx="3452118" cy="338554"/>
          </a:xfrm>
          <a:prstGeom prst="rect">
            <a:avLst/>
          </a:prstGeom>
          <a:noFill/>
        </p:spPr>
        <p:txBody>
          <a:bodyPr wrap="square" rtlCol="0">
            <a:spAutoFit/>
          </a:bodyPr>
          <a:lstStyle/>
          <a:p>
            <a:pPr algn="ctr"/>
            <a:r>
              <a:rPr lang="en-US" sz="1600" dirty="0">
                <a:solidFill>
                  <a:schemeClr val="tx1">
                    <a:lumMod val="50000"/>
                    <a:lumOff val="50000"/>
                  </a:schemeClr>
                </a:solidFill>
                <a:latin typeface="+mj-lt"/>
                <a:cs typeface="Biome Light" panose="020B0303030204020804" pitchFamily="34" charset="0"/>
              </a:rPr>
              <a:t>(ambiguous – can also be the city)</a:t>
            </a:r>
          </a:p>
        </p:txBody>
      </p:sp>
    </p:spTree>
    <p:extLst>
      <p:ext uri="{BB962C8B-B14F-4D97-AF65-F5344CB8AC3E}">
        <p14:creationId xmlns:p14="http://schemas.microsoft.com/office/powerpoint/2010/main" val="1973511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DD4DA2-4FBE-4694-B57B-F9990517B432}" type="slidenum">
              <a:rPr lang="en-US" smtClean="0"/>
              <a:t>7</a:t>
            </a:fld>
            <a:endParaRPr lang="en-US"/>
          </a:p>
        </p:txBody>
      </p:sp>
      <p:sp>
        <p:nvSpPr>
          <p:cNvPr id="3" name="Rectangle 2"/>
          <p:cNvSpPr/>
          <p:nvPr/>
        </p:nvSpPr>
        <p:spPr>
          <a:xfrm>
            <a:off x="4012162" y="603237"/>
            <a:ext cx="3844211" cy="3539430"/>
          </a:xfrm>
          <a:prstGeom prst="rect">
            <a:avLst/>
          </a:prstGeom>
        </p:spPr>
        <p:txBody>
          <a:bodyPr wrap="square">
            <a:spAutoFit/>
          </a:bodyPr>
          <a:lstStyle/>
          <a:p>
            <a:pPr algn="ctr">
              <a:lnSpc>
                <a:spcPct val="200000"/>
              </a:lnSpc>
            </a:pPr>
            <a:r>
              <a:rPr lang="en-US" sz="4000" cap="all" dirty="0">
                <a:solidFill>
                  <a:srgbClr val="953E16"/>
                </a:solidFill>
                <a:latin typeface="Century Gothic" panose="020B0502020202020204" pitchFamily="34" charset="0"/>
              </a:rPr>
              <a:t>Stemming</a:t>
            </a:r>
          </a:p>
          <a:p>
            <a:pPr>
              <a:lnSpc>
                <a:spcPct val="200000"/>
              </a:lnSpc>
            </a:pPr>
            <a:endParaRPr lang="en-US" sz="2400" cap="all" dirty="0"/>
          </a:p>
          <a:p>
            <a:pPr>
              <a:lnSpc>
                <a:spcPct val="200000"/>
              </a:lnSpc>
            </a:pPr>
            <a:r>
              <a:rPr lang="en-US" sz="2400" cap="all" dirty="0"/>
              <a:t>lend</a:t>
            </a:r>
          </a:p>
          <a:p>
            <a:pPr>
              <a:lnSpc>
                <a:spcPct val="200000"/>
              </a:lnSpc>
            </a:pPr>
            <a:r>
              <a:rPr lang="en-US" sz="2400" cap="all" dirty="0"/>
              <a:t>lend</a:t>
            </a:r>
            <a:r>
              <a:rPr lang="en-US" sz="2400" strike="sngStrike" dirty="0"/>
              <a:t>ing</a:t>
            </a:r>
          </a:p>
        </p:txBody>
      </p:sp>
      <p:sp>
        <p:nvSpPr>
          <p:cNvPr id="5" name="Rectangle 4"/>
          <p:cNvSpPr/>
          <p:nvPr/>
        </p:nvSpPr>
        <p:spPr>
          <a:xfrm>
            <a:off x="6509656" y="2573007"/>
            <a:ext cx="6096000" cy="1569660"/>
          </a:xfrm>
          <a:prstGeom prst="rect">
            <a:avLst/>
          </a:prstGeom>
        </p:spPr>
        <p:txBody>
          <a:bodyPr>
            <a:spAutoFit/>
          </a:bodyPr>
          <a:lstStyle/>
          <a:p>
            <a:pPr lvl="0">
              <a:lnSpc>
                <a:spcPct val="200000"/>
              </a:lnSpc>
            </a:pPr>
            <a:r>
              <a:rPr lang="en-US" sz="2400" cap="all" dirty="0">
                <a:solidFill>
                  <a:prstClr val="black"/>
                </a:solidFill>
              </a:rPr>
              <a:t>relate</a:t>
            </a:r>
          </a:p>
          <a:p>
            <a:pPr lvl="0">
              <a:lnSpc>
                <a:spcPct val="200000"/>
              </a:lnSpc>
            </a:pPr>
            <a:r>
              <a:rPr lang="en-US" sz="2400" cap="all" dirty="0">
                <a:solidFill>
                  <a:prstClr val="black"/>
                </a:solidFill>
              </a:rPr>
              <a:t>relate</a:t>
            </a:r>
            <a:r>
              <a:rPr lang="en-US" sz="2400" strike="sngStrike" dirty="0">
                <a:solidFill>
                  <a:prstClr val="black"/>
                </a:solidFill>
              </a:rPr>
              <a:t>d</a:t>
            </a:r>
          </a:p>
        </p:txBody>
      </p:sp>
      <p:sp>
        <p:nvSpPr>
          <p:cNvPr id="4" name="TextBox 3">
            <a:extLst>
              <a:ext uri="{FF2B5EF4-FFF2-40B4-BE49-F238E27FC236}">
                <a16:creationId xmlns:a16="http://schemas.microsoft.com/office/drawing/2014/main" id="{6E516A41-8303-F7B3-0400-1123871A03F8}"/>
              </a:ext>
            </a:extLst>
          </p:cNvPr>
          <p:cNvSpPr txBox="1"/>
          <p:nvPr/>
        </p:nvSpPr>
        <p:spPr>
          <a:xfrm>
            <a:off x="2695978" y="5250094"/>
            <a:ext cx="7137210" cy="369332"/>
          </a:xfrm>
          <a:prstGeom prst="rect">
            <a:avLst/>
          </a:prstGeom>
          <a:noFill/>
        </p:spPr>
        <p:txBody>
          <a:bodyPr wrap="none" rtlCol="0">
            <a:spAutoFit/>
          </a:bodyPr>
          <a:lstStyle/>
          <a:p>
            <a:r>
              <a:rPr lang="en-US" dirty="0"/>
              <a:t>Convert all words to their respective </a:t>
            </a:r>
            <a:r>
              <a:rPr lang="en-US" b="1" dirty="0">
                <a:latin typeface="Aharoni" panose="02010803020104030203" pitchFamily="2" charset="-79"/>
                <a:cs typeface="Aharoni" panose="02010803020104030203" pitchFamily="2" charset="-79"/>
              </a:rPr>
              <a:t>word roots </a:t>
            </a:r>
            <a:r>
              <a:rPr lang="en-US" dirty="0"/>
              <a:t>to standardize the data.</a:t>
            </a:r>
          </a:p>
        </p:txBody>
      </p:sp>
    </p:spTree>
    <p:extLst>
      <p:ext uri="{BB962C8B-B14F-4D97-AF65-F5344CB8AC3E}">
        <p14:creationId xmlns:p14="http://schemas.microsoft.com/office/powerpoint/2010/main" val="1678773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FDD4DA2-4FBE-4694-B57B-F9990517B432}"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Rectangle 2"/>
          <p:cNvSpPr/>
          <p:nvPr/>
        </p:nvSpPr>
        <p:spPr>
          <a:xfrm>
            <a:off x="877078" y="340483"/>
            <a:ext cx="10243457" cy="3682226"/>
          </a:xfrm>
          <a:prstGeom prst="rect">
            <a:avLst/>
          </a:prstGeom>
        </p:spPr>
        <p:txBody>
          <a:bodyPr wrap="square">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en-US" sz="2400" b="0" i="0" u="none" strike="sngStrike" kern="1200" cap="none" spc="0" normalizeH="0" baseline="0" noProof="0" dirty="0">
                <a:ln>
                  <a:noFill/>
                </a:ln>
                <a:solidFill>
                  <a:prstClr val="black"/>
                </a:solidFill>
                <a:effectLst/>
                <a:uLnTx/>
                <a:uFillTx/>
                <a:latin typeface="Calibri" panose="020F0502020204030204"/>
                <a:ea typeface="+mn-ea"/>
                <a:cs typeface="+mn-cs"/>
              </a:rPr>
              <a:t>the</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corporation specific purpose </a:t>
            </a:r>
            <a:r>
              <a:rPr kumimoji="0" lang="en-US" sz="2400" b="0" i="0" u="none" strike="sngStrike" kern="1200" cap="none" spc="0" normalizeH="0" baseline="0" noProof="0" dirty="0">
                <a:ln>
                  <a:noFill/>
                </a:ln>
                <a:solidFill>
                  <a:prstClr val="black"/>
                </a:solidFill>
                <a:effectLst/>
                <a:uLnTx/>
                <a:uFillTx/>
                <a:latin typeface="Calibri" panose="020F0502020204030204"/>
                <a:ea typeface="+mn-ea"/>
                <a:cs typeface="+mn-cs"/>
              </a:rPr>
              <a:t>is to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support </a:t>
            </a:r>
            <a:r>
              <a:rPr kumimoji="0" lang="en-US" sz="2400" b="0" i="0" u="none" strike="noStrike" kern="1200" cap="all" spc="0" normalizeH="0" baseline="0" noProof="0" dirty="0" err="1">
                <a:ln>
                  <a:noFill/>
                </a:ln>
                <a:solidFill>
                  <a:srgbClr val="953E16"/>
                </a:solidFill>
                <a:effectLst/>
                <a:uLnTx/>
                <a:uFillTx/>
                <a:latin typeface="Calibri" panose="020F0502020204030204"/>
                <a:ea typeface="+mn-ea"/>
                <a:cs typeface="+mn-cs"/>
              </a:rPr>
              <a:t>affordable_housing</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community development </a:t>
            </a:r>
            <a:r>
              <a:rPr kumimoji="0" lang="en-US" sz="2400" b="0" i="0" u="none" strike="sngStrike" kern="1200" cap="none" spc="0" normalizeH="0" baseline="0" noProof="0" dirty="0">
                <a:ln>
                  <a:noFill/>
                </a:ln>
                <a:solidFill>
                  <a:prstClr val="black"/>
                </a:solidFill>
                <a:effectLst/>
                <a:uLnTx/>
                <a:uFillTx/>
                <a:latin typeface="Calibri" panose="020F0502020204030204"/>
                <a:ea typeface="+mn-ea"/>
                <a:cs typeface="+mn-cs"/>
              </a:rPr>
              <a:t>and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all" spc="0" normalizeH="0" baseline="0" noProof="0" dirty="0" err="1">
                <a:ln>
                  <a:noFill/>
                </a:ln>
                <a:solidFill>
                  <a:srgbClr val="953E16"/>
                </a:solidFill>
                <a:effectLst/>
                <a:uLnTx/>
                <a:uFillTx/>
                <a:latin typeface="Calibri" panose="020F0502020204030204"/>
                <a:ea typeface="+mn-ea"/>
                <a:cs typeface="+mn-cs"/>
              </a:rPr>
              <a:t>economic_development</a:t>
            </a:r>
            <a:r>
              <a:rPr kumimoji="0" lang="en-US" sz="2400" b="0" i="0" u="none" strike="noStrike" kern="1200" cap="all" spc="0" normalizeH="0" baseline="0" noProof="0" dirty="0">
                <a:ln>
                  <a:noFill/>
                </a:ln>
                <a:solidFill>
                  <a:srgbClr val="953E16"/>
                </a:solidFill>
                <a:effectLst/>
                <a:uLnTx/>
                <a:uFillTx/>
                <a:latin typeface="Calibri" panose="020F0502020204030204"/>
                <a:ea typeface="+mn-ea"/>
                <a:cs typeface="+mn-cs"/>
              </a:rPr>
              <a:t> </a:t>
            </a:r>
            <a:r>
              <a:rPr kumimoji="0" lang="en-US" sz="2400" b="0" i="0" u="none" strike="sngStrike" kern="1200" cap="none" spc="0" normalizeH="0" baseline="0" noProof="0" dirty="0">
                <a:ln>
                  <a:noFill/>
                </a:ln>
                <a:solidFill>
                  <a:prstClr val="black"/>
                </a:solidFill>
                <a:effectLst/>
                <a:uLnTx/>
                <a:uFillTx/>
                <a:latin typeface="Calibri" panose="020F0502020204030204"/>
                <a:ea typeface="+mn-ea"/>
                <a:cs typeface="+mn-cs"/>
              </a:rPr>
              <a:t>of the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city and county of </a:t>
            </a:r>
            <a:r>
              <a:rPr kumimoji="0" lang="en-US" sz="2400" b="0" i="0" u="none" strike="noStrike" kern="1200" cap="all" spc="0" normalizeH="0" baseline="0" noProof="0" dirty="0" err="1">
                <a:ln>
                  <a:noFill/>
                </a:ln>
                <a:solidFill>
                  <a:srgbClr val="953E16"/>
                </a:solidFill>
                <a:effectLst/>
                <a:uLnTx/>
                <a:uFillTx/>
                <a:latin typeface="Calibri" panose="020F0502020204030204"/>
                <a:ea typeface="+mn-ea"/>
                <a:cs typeface="+mn-cs"/>
              </a:rPr>
              <a:t>san_francisco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economically disadvantaged individuals and communities by lending </a:t>
            </a:r>
            <a:r>
              <a:rPr kumimoji="0" lang="en-US" sz="2400" b="0" i="0" u="none" strike="sngStrike" kern="1200" cap="none" spc="0" normalizeH="0" baseline="0" noProof="0" dirty="0">
                <a:ln>
                  <a:noFill/>
                </a:ln>
                <a:solidFill>
                  <a:prstClr val="black"/>
                </a:solidFill>
                <a:effectLst/>
                <a:uLnTx/>
                <a:uFillTx/>
                <a:latin typeface="Calibri" panose="020F0502020204030204"/>
                <a:ea typeface="+mn-ea"/>
                <a:cs typeface="+mn-cs"/>
              </a:rPr>
              <a:t>to</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investing </a:t>
            </a:r>
            <a:r>
              <a:rPr kumimoji="0" lang="en-US" sz="2400" b="0" i="0" u="none" strike="sngStrike" kern="1200" cap="none" spc="0" normalizeH="0" baseline="0" noProof="0" dirty="0">
                <a:ln>
                  <a:noFill/>
                </a:ln>
                <a:solidFill>
                  <a:prstClr val="black"/>
                </a:solidFill>
                <a:effectLst/>
                <a:uLnTx/>
                <a:uFillTx/>
                <a:latin typeface="Calibri" panose="020F0502020204030204"/>
                <a:ea typeface="+mn-ea"/>
                <a:cs typeface="+mn-cs"/>
              </a:rPr>
              <a:t>in and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directly acquiring </a:t>
            </a:r>
            <a:r>
              <a:rPr kumimoji="0" lang="en-US" sz="2400" b="0" i="0" u="none" strike="sngStrike" kern="1200" cap="none" spc="0" normalizeH="0" baseline="0" noProof="0" dirty="0">
                <a:ln>
                  <a:noFill/>
                </a:ln>
                <a:solidFill>
                  <a:prstClr val="black"/>
                </a:solidFill>
                <a:effectLst/>
                <a:uLnTx/>
                <a:uFillTx/>
                <a:latin typeface="Calibri" panose="020F0502020204030204"/>
                <a:ea typeface="+mn-ea"/>
                <a:cs typeface="+mn-cs"/>
              </a:rPr>
              <a:t>such </a:t>
            </a:r>
            <a:r>
              <a:rPr kumimoji="0" lang="en-US" sz="2400" b="0" i="0" u="none" strike="noStrike" kern="1200" cap="all" spc="0" normalizeH="0" baseline="0" noProof="0" dirty="0" err="1">
                <a:ln>
                  <a:noFill/>
                </a:ln>
                <a:solidFill>
                  <a:srgbClr val="953E16"/>
                </a:solidFill>
                <a:effectLst/>
                <a:uLnTx/>
                <a:uFillTx/>
                <a:latin typeface="Calibri" panose="020F0502020204030204"/>
                <a:ea typeface="+mn-ea"/>
                <a:cs typeface="+mn-cs"/>
              </a:rPr>
              <a:t>affordable_housing</a:t>
            </a:r>
            <a:r>
              <a:rPr kumimoji="0" lang="en-US" sz="2400" b="0" i="0" u="none" strike="noStrike" kern="1200" cap="all" spc="0" normalizeH="0" baseline="0" noProof="0" dirty="0">
                <a:ln>
                  <a:noFill/>
                </a:ln>
                <a:solidFill>
                  <a:srgbClr val="953E16"/>
                </a:solidFill>
                <a:effectLst/>
                <a:uLnTx/>
                <a:uFillTx/>
                <a:latin typeface="Calibri" panose="020F0502020204030204"/>
                <a:ea typeface="+mn-ea"/>
                <a:cs typeface="+mn-cs"/>
              </a:rPr>
              <a:t> </a:t>
            </a:r>
            <a:r>
              <a:rPr kumimoji="0" lang="en-US" sz="2400" b="0" i="0" u="none" strike="sngStrike" kern="1200" cap="none" spc="0" normalizeH="0" baseline="0" noProof="0" dirty="0">
                <a:ln>
                  <a:noFill/>
                </a:ln>
                <a:solidFill>
                  <a:prstClr val="black"/>
                </a:solidFill>
                <a:effectLst/>
                <a:uLnTx/>
                <a:uFillTx/>
                <a:latin typeface="Calibri" panose="020F0502020204030204"/>
                <a:ea typeface="+mn-ea"/>
                <a:cs typeface="+mn-cs"/>
              </a:rPr>
              <a:t>and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related community development </a:t>
            </a:r>
            <a:r>
              <a:rPr kumimoji="0" lang="en-US" sz="2400" b="0" i="0" u="none" strike="noStrike" kern="1200" cap="all" spc="0" normalizeH="0" baseline="0" noProof="0" dirty="0" err="1">
                <a:ln>
                  <a:noFill/>
                </a:ln>
                <a:solidFill>
                  <a:srgbClr val="953E16"/>
                </a:solidFill>
                <a:effectLst/>
                <a:uLnTx/>
                <a:uFillTx/>
                <a:latin typeface="Calibri" panose="020F0502020204030204"/>
                <a:ea typeface="+mn-ea"/>
                <a:cs typeface="+mn-cs"/>
              </a:rPr>
              <a:t>real_estate</a:t>
            </a:r>
            <a:r>
              <a:rPr kumimoji="0" lang="en-US" sz="2400" b="0" i="0" u="none" strike="noStrike" kern="1200" cap="all" spc="0" normalizeH="0" baseline="0" noProof="0" dirty="0">
                <a:ln>
                  <a:noFill/>
                </a:ln>
                <a:solidFill>
                  <a:srgbClr val="953E16"/>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assets</a:t>
            </a:r>
          </a:p>
        </p:txBody>
      </p:sp>
      <p:sp>
        <p:nvSpPr>
          <p:cNvPr id="4" name="Rectangle 3"/>
          <p:cNvSpPr/>
          <p:nvPr/>
        </p:nvSpPr>
        <p:spPr>
          <a:xfrm>
            <a:off x="877077" y="4659282"/>
            <a:ext cx="10243457" cy="1697068"/>
          </a:xfrm>
          <a:prstGeom prst="rect">
            <a:avLst/>
          </a:prstGeom>
        </p:spPr>
        <p:txBody>
          <a:bodyPr wrap="square">
            <a:spAutoFit/>
          </a:bodyPr>
          <a:lstStyle/>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953E16"/>
                </a:solidFill>
                <a:effectLst/>
                <a:uLnTx/>
                <a:uFillTx/>
                <a:latin typeface="Calibri" panose="020F0502020204030204"/>
                <a:ea typeface="+mn-ea"/>
                <a:cs typeface="+mn-cs"/>
              </a:rPr>
              <a:t>Remove punctuation</a:t>
            </a: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953E16"/>
                </a:solidFill>
                <a:effectLst/>
                <a:uLnTx/>
                <a:uFillTx/>
                <a:latin typeface="Calibri" panose="020F0502020204030204"/>
                <a:ea typeface="+mn-ea"/>
                <a:cs typeface="+mn-cs"/>
              </a:rPr>
              <a:t>Delete words with little information value (“stop words” in </a:t>
            </a:r>
            <a:r>
              <a:rPr kumimoji="0" lang="en-US" sz="2400" b="0" i="0" u="none" strike="noStrike" kern="1200" cap="none" spc="0" normalizeH="0" baseline="0" noProof="0" dirty="0" err="1">
                <a:ln>
                  <a:noFill/>
                </a:ln>
                <a:solidFill>
                  <a:srgbClr val="953E16"/>
                </a:solidFill>
                <a:effectLst/>
                <a:uLnTx/>
                <a:uFillTx/>
                <a:latin typeface="Calibri" panose="020F0502020204030204"/>
                <a:ea typeface="+mn-ea"/>
                <a:cs typeface="+mn-cs"/>
              </a:rPr>
              <a:t>quanteda</a:t>
            </a:r>
            <a:r>
              <a:rPr kumimoji="0" lang="en-US" sz="2400" b="0" i="0" u="none" strike="noStrike" kern="1200" cap="none" spc="0" normalizeH="0" baseline="0" noProof="0" dirty="0">
                <a:ln>
                  <a:noFill/>
                </a:ln>
                <a:solidFill>
                  <a:srgbClr val="953E16"/>
                </a:solidFill>
                <a:effectLst/>
                <a:uLnTx/>
                <a:uFillTx/>
                <a:latin typeface="Calibri" panose="020F0502020204030204"/>
                <a:ea typeface="+mn-ea"/>
                <a:cs typeface="+mn-cs"/>
              </a:rPr>
              <a:t>)</a:t>
            </a:r>
          </a:p>
          <a:p>
            <a:pPr marL="457200" marR="0" lvl="0" indent="-457200" algn="l" defTabSz="914400" rtl="0" eaLnBrk="1" fontAlgn="auto" latinLnBrk="0" hangingPunct="1">
              <a:lnSpc>
                <a:spcPct val="15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953E16"/>
                </a:solidFill>
                <a:effectLst/>
                <a:uLnTx/>
                <a:uFillTx/>
                <a:latin typeface="Calibri" panose="020F0502020204030204"/>
                <a:ea typeface="+mn-ea"/>
                <a:cs typeface="+mn-cs"/>
              </a:rPr>
              <a:t>Identify compound constructs (apply “dictionary”)</a:t>
            </a:r>
          </a:p>
        </p:txBody>
      </p:sp>
    </p:spTree>
    <p:extLst>
      <p:ext uri="{BB962C8B-B14F-4D97-AF65-F5344CB8AC3E}">
        <p14:creationId xmlns:p14="http://schemas.microsoft.com/office/powerpoint/2010/main" val="2223992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FDD4DA2-4FBE-4694-B57B-F9990517B432}" type="slidenum">
              <a:rPr lang="en-US" smtClean="0"/>
              <a:t>9</a:t>
            </a:fld>
            <a:endParaRPr lang="en-US"/>
          </a:p>
        </p:txBody>
      </p:sp>
      <p:pic>
        <p:nvPicPr>
          <p:cNvPr id="6148" name="Picture 4" descr="Related image"/>
          <p:cNvPicPr>
            <a:picLocks noChangeAspect="1" noChangeArrowheads="1"/>
          </p:cNvPicPr>
          <p:nvPr/>
        </p:nvPicPr>
        <p:blipFill rotWithShape="1">
          <a:blip r:embed="rId2">
            <a:extLst>
              <a:ext uri="{28A0092B-C50C-407E-A947-70E740481C1C}">
                <a14:useLocalDpi xmlns:a14="http://schemas.microsoft.com/office/drawing/2010/main" val="0"/>
              </a:ext>
            </a:extLst>
          </a:blip>
          <a:srcRect t="1383" b="1"/>
          <a:stretch/>
        </p:blipFill>
        <p:spPr bwMode="auto">
          <a:xfrm>
            <a:off x="2310948" y="1137358"/>
            <a:ext cx="7392889" cy="540155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7BF9C8F2-14C7-45C0-8E19-BA5260C365DB}"/>
              </a:ext>
            </a:extLst>
          </p:cNvPr>
          <p:cNvSpPr/>
          <p:nvPr/>
        </p:nvSpPr>
        <p:spPr>
          <a:xfrm>
            <a:off x="99470" y="319088"/>
            <a:ext cx="12267318" cy="769441"/>
          </a:xfrm>
          <a:prstGeom prst="rect">
            <a:avLst/>
          </a:prstGeom>
        </p:spPr>
        <p:txBody>
          <a:bodyPr wrap="square">
            <a:spAutoFit/>
          </a:bodyPr>
          <a:lstStyle/>
          <a:p>
            <a:pPr algn="ctr"/>
            <a:r>
              <a:rPr lang="en-US" sz="2400" b="1" cap="all" dirty="0">
                <a:solidFill>
                  <a:srgbClr val="953E16"/>
                </a:solidFill>
                <a:latin typeface="Century Gothic" panose="020B0502020202020204" pitchFamily="34" charset="0"/>
              </a:rPr>
              <a:t>Document frequency matrix (DFM): </a:t>
            </a:r>
            <a:br>
              <a:rPr lang="en-US" sz="2000" b="1" cap="all" dirty="0">
                <a:solidFill>
                  <a:srgbClr val="953E16"/>
                </a:solidFill>
                <a:latin typeface="Century Gothic" panose="020B0502020202020204" pitchFamily="34" charset="0"/>
              </a:rPr>
            </a:br>
            <a:r>
              <a:rPr lang="en-US" sz="2000" dirty="0">
                <a:solidFill>
                  <a:srgbClr val="953E16"/>
                </a:solidFill>
                <a:latin typeface="Century Gothic" panose="020B0502020202020204" pitchFamily="34" charset="0"/>
              </a:rPr>
              <a:t>final output of pre-processing steps in </a:t>
            </a:r>
            <a:r>
              <a:rPr lang="en-US" sz="2000" dirty="0" err="1">
                <a:solidFill>
                  <a:srgbClr val="953E16"/>
                </a:solidFill>
                <a:latin typeface="Century Gothic" panose="020B0502020202020204" pitchFamily="34" charset="0"/>
              </a:rPr>
              <a:t>quanteda</a:t>
            </a:r>
            <a:endParaRPr lang="en-US" sz="2000" dirty="0">
              <a:solidFill>
                <a:srgbClr val="953E16"/>
              </a:solidFill>
              <a:latin typeface="Century Gothic" panose="020B0502020202020204" pitchFamily="34" charset="0"/>
            </a:endParaRPr>
          </a:p>
        </p:txBody>
      </p:sp>
    </p:spTree>
    <p:extLst>
      <p:ext uri="{BB962C8B-B14F-4D97-AF65-F5344CB8AC3E}">
        <p14:creationId xmlns:p14="http://schemas.microsoft.com/office/powerpoint/2010/main" val="7336968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868</Words>
  <Application>Microsoft Office PowerPoint</Application>
  <PresentationFormat>Widescreen</PresentationFormat>
  <Paragraphs>237</Paragraphs>
  <Slides>22</Slides>
  <Notes>0</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22</vt:i4>
      </vt:variant>
    </vt:vector>
  </HeadingPairs>
  <TitlesOfParts>
    <vt:vector size="37" baseType="lpstr">
      <vt:lpstr>Aharoni</vt:lpstr>
      <vt:lpstr>Arial</vt:lpstr>
      <vt:lpstr>Book Antiqua</vt:lpstr>
      <vt:lpstr>Calibri</vt:lpstr>
      <vt:lpstr>Calibri Light</vt:lpstr>
      <vt:lpstr>Cambria Math</vt:lpstr>
      <vt:lpstr>Century Gothic</vt:lpstr>
      <vt:lpstr>Euphemia</vt:lpstr>
      <vt:lpstr>LatoRegular</vt:lpstr>
      <vt:lpstr>Lucida Console</vt:lpstr>
      <vt:lpstr>Office Theme</vt:lpstr>
      <vt:lpstr>1_Office Theme</vt:lpstr>
      <vt:lpstr>3_Office Theme</vt:lpstr>
      <vt:lpstr>4_Office Theme</vt:lpstr>
      <vt:lpstr>5_Office Theme</vt:lpstr>
      <vt:lpstr>Preview of text analysis</vt:lpstr>
      <vt:lpstr>Text as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structure of a weighted network:</vt:lpstr>
      <vt:lpstr>PowerPoint Presentation</vt:lpstr>
      <vt:lpstr>PowerPoint Presentation</vt:lpstr>
      <vt:lpstr>Generalized:</vt:lpstr>
      <vt:lpstr>PowerPoint Presentation</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Jesse Lecy</dc:creator>
  <cp:lastModifiedBy>Jesse Lecy</cp:lastModifiedBy>
  <cp:revision>28</cp:revision>
  <dcterms:created xsi:type="dcterms:W3CDTF">2019-04-26T20:56:15Z</dcterms:created>
  <dcterms:modified xsi:type="dcterms:W3CDTF">2024-01-29T21:48:51Z</dcterms:modified>
</cp:coreProperties>
</file>