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78" r:id="rId2"/>
    <p:sldId id="258" r:id="rId3"/>
    <p:sldId id="259" r:id="rId4"/>
    <p:sldId id="260" r:id="rId5"/>
    <p:sldId id="262" r:id="rId6"/>
    <p:sldId id="273" r:id="rId7"/>
    <p:sldId id="257" r:id="rId8"/>
    <p:sldId id="261" r:id="rId9"/>
    <p:sldId id="263" r:id="rId10"/>
    <p:sldId id="264" r:id="rId11"/>
    <p:sldId id="265" r:id="rId12"/>
    <p:sldId id="267" r:id="rId13"/>
    <p:sldId id="268" r:id="rId14"/>
    <p:sldId id="269" r:id="rId15"/>
    <p:sldId id="270" r:id="rId16"/>
    <p:sldId id="271" r:id="rId17"/>
    <p:sldId id="272" r:id="rId18"/>
    <p:sldId id="274" r:id="rId19"/>
    <p:sldId id="275" r:id="rId20"/>
    <p:sldId id="277"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1" autoAdjust="0"/>
    <p:restoredTop sz="94660"/>
  </p:normalViewPr>
  <p:slideViewPr>
    <p:cSldViewPr snapToGrid="0">
      <p:cViewPr varScale="1">
        <p:scale>
          <a:sx n="58" d="100"/>
          <a:sy n="58" d="100"/>
        </p:scale>
        <p:origin x="84"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6EE071-8F5B-48CD-BCE5-B48FA001F763}" type="datetimeFigureOut">
              <a:rPr lang="en-US" smtClean="0"/>
              <a:t>8/25/2025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B9B4C-FDE5-4E99-8B6F-2C65CE44E5DA}" type="slidenum">
              <a:rPr lang="en-US" smtClean="0"/>
              <a:t>‹#›</a:t>
            </a:fld>
            <a:endParaRPr lang="en-US"/>
          </a:p>
        </p:txBody>
      </p:sp>
    </p:spTree>
    <p:extLst>
      <p:ext uri="{BB962C8B-B14F-4D97-AF65-F5344CB8AC3E}">
        <p14:creationId xmlns:p14="http://schemas.microsoft.com/office/powerpoint/2010/main" val="131253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atomicheritage.org/history/women-and-bomb"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www.atomicheritage.org/profile/augusta-mici-teller"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https://kartsci.org/kocomu/computer-history/human-computers/</a:t>
            </a:r>
            <a:endParaRPr lang="en-US" dirty="0"/>
          </a:p>
        </p:txBody>
      </p:sp>
      <p:sp>
        <p:nvSpPr>
          <p:cNvPr id="4" name="Slide Number Placeholder 3"/>
          <p:cNvSpPr>
            <a:spLocks noGrp="1"/>
          </p:cNvSpPr>
          <p:nvPr>
            <p:ph type="sldNum" sz="quarter" idx="5"/>
          </p:nvPr>
        </p:nvSpPr>
        <p:spPr/>
        <p:txBody>
          <a:bodyPr/>
          <a:lstStyle/>
          <a:p>
            <a:fld id="{256B9B4C-FDE5-4E99-8B6F-2C65CE44E5DA}" type="slidenum">
              <a:rPr lang="en-US" smtClean="0"/>
              <a:t>4</a:t>
            </a:fld>
            <a:endParaRPr lang="en-US"/>
          </a:p>
        </p:txBody>
      </p:sp>
    </p:spTree>
    <p:extLst>
      <p:ext uri="{BB962C8B-B14F-4D97-AF65-F5344CB8AC3E}">
        <p14:creationId xmlns:p14="http://schemas.microsoft.com/office/powerpoint/2010/main" val="682478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During World War II, many women in England were involved in  the efforts to break German military codes at Bletchley park. They were involved in programming the earliest computers, the “Bombe” &amp; the “Colossus” (image below) to decrypt codes like the “</a:t>
            </a:r>
            <a:r>
              <a:rPr lang="en-US" sz="1200" b="0" i="0" kern="1200" dirty="0" err="1">
                <a:solidFill>
                  <a:schemeClr val="tx1"/>
                </a:solidFill>
                <a:effectLst/>
                <a:latin typeface="+mn-lt"/>
                <a:ea typeface="+mn-ea"/>
                <a:cs typeface="+mn-cs"/>
              </a:rPr>
              <a:t>Enygma</a:t>
            </a:r>
            <a:r>
              <a:rPr lang="en-US" sz="1200" b="0" i="0" kern="1200" dirty="0">
                <a:solidFill>
                  <a:schemeClr val="tx1"/>
                </a:solidFill>
                <a:effectLst/>
                <a:latin typeface="+mn-lt"/>
                <a:ea typeface="+mn-ea"/>
                <a:cs typeface="+mn-cs"/>
              </a:rPr>
              <a:t>” code (You can read an interesting account of life of the codebreakers in the book “The Secret Lives of Codebreakers”, ref.8).</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Women  in the  US were calculating ordnance and trajectory tables using electromechanical calculators. They were also </a:t>
            </a:r>
            <a:r>
              <a:rPr lang="en-US" sz="1200" b="0" i="0" u="none" strike="noStrike" kern="1200" dirty="0">
                <a:solidFill>
                  <a:schemeClr val="tx1"/>
                </a:solidFill>
                <a:effectLst/>
                <a:latin typeface="+mn-lt"/>
                <a:ea typeface="+mn-ea"/>
                <a:cs typeface="+mn-cs"/>
                <a:hlinkClick r:id="rId3"/>
              </a:rPr>
              <a:t>employed Los Alamos</a:t>
            </a:r>
            <a:r>
              <a:rPr lang="en-US" sz="1200" b="0" i="0" kern="1200" dirty="0">
                <a:solidFill>
                  <a:schemeClr val="tx1"/>
                </a:solidFill>
                <a:effectLst/>
                <a:latin typeface="+mn-lt"/>
                <a:ea typeface="+mn-ea"/>
                <a:cs typeface="+mn-cs"/>
              </a:rPr>
              <a:t>,  to perform calculations for the Manhattan Project on the nuclear bomb (ref.7). A few were physicists or engineers and a number were wives of scientists.  Amongst these were some of the human computers were Mary Frankel, Josephine Elliot, Beatrice “Bea” Langer, </a:t>
            </a:r>
            <a:r>
              <a:rPr lang="en-US" sz="1200" b="0" i="0" u="none" strike="noStrike" kern="1200" dirty="0">
                <a:solidFill>
                  <a:schemeClr val="tx1"/>
                </a:solidFill>
                <a:effectLst/>
                <a:latin typeface="+mn-lt"/>
                <a:ea typeface="+mn-ea"/>
                <a:cs typeface="+mn-cs"/>
                <a:hlinkClick r:id="rId4"/>
              </a:rPr>
              <a:t>Augusta “Mici” Teller</a:t>
            </a:r>
            <a:r>
              <a:rPr lang="en-US" sz="1200" b="0" i="0" kern="1200" dirty="0">
                <a:solidFill>
                  <a:schemeClr val="tx1"/>
                </a:solidFill>
                <a:effectLst/>
                <a:latin typeface="+mn-lt"/>
                <a:ea typeface="+mn-ea"/>
                <a:cs typeface="+mn-cs"/>
              </a:rPr>
              <a:t>, Jean Bacher, and Kay Manley.</a:t>
            </a:r>
            <a:endParaRPr lang="en-US" dirty="0"/>
          </a:p>
        </p:txBody>
      </p:sp>
      <p:sp>
        <p:nvSpPr>
          <p:cNvPr id="4" name="Slide Number Placeholder 3"/>
          <p:cNvSpPr>
            <a:spLocks noGrp="1"/>
          </p:cNvSpPr>
          <p:nvPr>
            <p:ph type="sldNum" sz="quarter" idx="5"/>
          </p:nvPr>
        </p:nvSpPr>
        <p:spPr/>
        <p:txBody>
          <a:bodyPr/>
          <a:lstStyle/>
          <a:p>
            <a:fld id="{256B9B4C-FDE5-4E99-8B6F-2C65CE44E5DA}" type="slidenum">
              <a:rPr lang="en-US" smtClean="0"/>
              <a:t>5</a:t>
            </a:fld>
            <a:endParaRPr lang="en-US"/>
          </a:p>
        </p:txBody>
      </p:sp>
    </p:spTree>
    <p:extLst>
      <p:ext uri="{BB962C8B-B14F-4D97-AF65-F5344CB8AC3E}">
        <p14:creationId xmlns:p14="http://schemas.microsoft.com/office/powerpoint/2010/main" val="2422790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F884-A554-9611-AC43-0CABA5CA70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500E68-9E46-8B6F-87CB-E6390075E2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349BDF-CFBE-7F35-B868-880235F1A049}"/>
              </a:ext>
            </a:extLst>
          </p:cNvPr>
          <p:cNvSpPr>
            <a:spLocks noGrp="1"/>
          </p:cNvSpPr>
          <p:nvPr>
            <p:ph type="dt" sz="half" idx="10"/>
          </p:nvPr>
        </p:nvSpPr>
        <p:spPr/>
        <p:txBody>
          <a:bodyPr/>
          <a:lstStyle/>
          <a:p>
            <a:fld id="{8A769B47-629A-414E-BC1B-D4315CD11F30}" type="datetimeFigureOut">
              <a:rPr lang="en-US" smtClean="0"/>
              <a:t>8/25/2025</a:t>
            </a:fld>
            <a:endParaRPr lang="en-US"/>
          </a:p>
        </p:txBody>
      </p:sp>
      <p:sp>
        <p:nvSpPr>
          <p:cNvPr id="5" name="Footer Placeholder 4">
            <a:extLst>
              <a:ext uri="{FF2B5EF4-FFF2-40B4-BE49-F238E27FC236}">
                <a16:creationId xmlns:a16="http://schemas.microsoft.com/office/drawing/2014/main" id="{AF33D202-9F2A-2455-0B68-8101C9A8A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570333-158B-72E9-CE70-69778EF49CAB}"/>
              </a:ext>
            </a:extLst>
          </p:cNvPr>
          <p:cNvSpPr>
            <a:spLocks noGrp="1"/>
          </p:cNvSpPr>
          <p:nvPr>
            <p:ph type="sldNum" sz="quarter" idx="12"/>
          </p:nvPr>
        </p:nvSpPr>
        <p:spPr/>
        <p:txBody>
          <a:bodyPr/>
          <a:lstStyle/>
          <a:p>
            <a:fld id="{9600FEA7-E2FB-4A15-AB81-FD63C573F186}" type="slidenum">
              <a:rPr lang="en-US" smtClean="0"/>
              <a:t>‹#›</a:t>
            </a:fld>
            <a:endParaRPr lang="en-US"/>
          </a:p>
        </p:txBody>
      </p:sp>
    </p:spTree>
    <p:extLst>
      <p:ext uri="{BB962C8B-B14F-4D97-AF65-F5344CB8AC3E}">
        <p14:creationId xmlns:p14="http://schemas.microsoft.com/office/powerpoint/2010/main" val="159238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EC46-6967-FF3B-6294-44B4D3840D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D04773-CD3D-41CC-2739-4583961C2A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8A9A19-2FC0-CF55-49DB-3071A76AC799}"/>
              </a:ext>
            </a:extLst>
          </p:cNvPr>
          <p:cNvSpPr>
            <a:spLocks noGrp="1"/>
          </p:cNvSpPr>
          <p:nvPr>
            <p:ph type="dt" sz="half" idx="10"/>
          </p:nvPr>
        </p:nvSpPr>
        <p:spPr/>
        <p:txBody>
          <a:bodyPr/>
          <a:lstStyle/>
          <a:p>
            <a:fld id="{8A769B47-629A-414E-BC1B-D4315CD11F30}" type="datetimeFigureOut">
              <a:rPr lang="en-US" smtClean="0"/>
              <a:t>8/25/2025</a:t>
            </a:fld>
            <a:endParaRPr lang="en-US"/>
          </a:p>
        </p:txBody>
      </p:sp>
      <p:sp>
        <p:nvSpPr>
          <p:cNvPr id="5" name="Footer Placeholder 4">
            <a:extLst>
              <a:ext uri="{FF2B5EF4-FFF2-40B4-BE49-F238E27FC236}">
                <a16:creationId xmlns:a16="http://schemas.microsoft.com/office/drawing/2014/main" id="{E24ADFCB-5393-2FC5-C3B7-FB6BCAE80E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846972-00DA-66D0-8CB3-89A0A02271A0}"/>
              </a:ext>
            </a:extLst>
          </p:cNvPr>
          <p:cNvSpPr>
            <a:spLocks noGrp="1"/>
          </p:cNvSpPr>
          <p:nvPr>
            <p:ph type="sldNum" sz="quarter" idx="12"/>
          </p:nvPr>
        </p:nvSpPr>
        <p:spPr/>
        <p:txBody>
          <a:bodyPr/>
          <a:lstStyle/>
          <a:p>
            <a:fld id="{9600FEA7-E2FB-4A15-AB81-FD63C573F186}" type="slidenum">
              <a:rPr lang="en-US" smtClean="0"/>
              <a:t>‹#›</a:t>
            </a:fld>
            <a:endParaRPr lang="en-US"/>
          </a:p>
        </p:txBody>
      </p:sp>
    </p:spTree>
    <p:extLst>
      <p:ext uri="{BB962C8B-B14F-4D97-AF65-F5344CB8AC3E}">
        <p14:creationId xmlns:p14="http://schemas.microsoft.com/office/powerpoint/2010/main" val="252088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C8FCA-2CBB-5ECD-B5C6-6F1080EB60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C70BE1-324F-EC03-B583-ABC11947DA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DCD2C-8756-7EDF-CDB9-CAA724A85A1D}"/>
              </a:ext>
            </a:extLst>
          </p:cNvPr>
          <p:cNvSpPr>
            <a:spLocks noGrp="1"/>
          </p:cNvSpPr>
          <p:nvPr>
            <p:ph type="dt" sz="half" idx="10"/>
          </p:nvPr>
        </p:nvSpPr>
        <p:spPr/>
        <p:txBody>
          <a:bodyPr/>
          <a:lstStyle/>
          <a:p>
            <a:fld id="{8A769B47-629A-414E-BC1B-D4315CD11F30}" type="datetimeFigureOut">
              <a:rPr lang="en-US" smtClean="0"/>
              <a:t>8/25/2025</a:t>
            </a:fld>
            <a:endParaRPr lang="en-US"/>
          </a:p>
        </p:txBody>
      </p:sp>
      <p:sp>
        <p:nvSpPr>
          <p:cNvPr id="5" name="Footer Placeholder 4">
            <a:extLst>
              <a:ext uri="{FF2B5EF4-FFF2-40B4-BE49-F238E27FC236}">
                <a16:creationId xmlns:a16="http://schemas.microsoft.com/office/drawing/2014/main" id="{801A245A-CAEB-30D6-5544-41CEB6BE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771F8-5F1A-95A5-94AC-17999EBB42AA}"/>
              </a:ext>
            </a:extLst>
          </p:cNvPr>
          <p:cNvSpPr>
            <a:spLocks noGrp="1"/>
          </p:cNvSpPr>
          <p:nvPr>
            <p:ph type="sldNum" sz="quarter" idx="12"/>
          </p:nvPr>
        </p:nvSpPr>
        <p:spPr/>
        <p:txBody>
          <a:bodyPr/>
          <a:lstStyle/>
          <a:p>
            <a:fld id="{9600FEA7-E2FB-4A15-AB81-FD63C573F186}" type="slidenum">
              <a:rPr lang="en-US" smtClean="0"/>
              <a:t>‹#›</a:t>
            </a:fld>
            <a:endParaRPr lang="en-US"/>
          </a:p>
        </p:txBody>
      </p:sp>
    </p:spTree>
    <p:extLst>
      <p:ext uri="{BB962C8B-B14F-4D97-AF65-F5344CB8AC3E}">
        <p14:creationId xmlns:p14="http://schemas.microsoft.com/office/powerpoint/2010/main" val="1451816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FAB5-6EC0-E844-ED7B-49DDA9A6D5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A84E07-4C54-D774-4AB6-2B3935A60E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B9F6E2-0736-99DE-D38E-514C8019395F}"/>
              </a:ext>
            </a:extLst>
          </p:cNvPr>
          <p:cNvSpPr>
            <a:spLocks noGrp="1"/>
          </p:cNvSpPr>
          <p:nvPr>
            <p:ph type="dt" sz="half" idx="10"/>
          </p:nvPr>
        </p:nvSpPr>
        <p:spPr/>
        <p:txBody>
          <a:bodyPr/>
          <a:lstStyle/>
          <a:p>
            <a:fld id="{8A769B47-629A-414E-BC1B-D4315CD11F30}" type="datetimeFigureOut">
              <a:rPr lang="en-US" smtClean="0"/>
              <a:t>8/25/2025</a:t>
            </a:fld>
            <a:endParaRPr lang="en-US"/>
          </a:p>
        </p:txBody>
      </p:sp>
      <p:sp>
        <p:nvSpPr>
          <p:cNvPr id="5" name="Footer Placeholder 4">
            <a:extLst>
              <a:ext uri="{FF2B5EF4-FFF2-40B4-BE49-F238E27FC236}">
                <a16:creationId xmlns:a16="http://schemas.microsoft.com/office/drawing/2014/main" id="{2B499C68-09F9-C9F5-704D-A5022CEC8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B4D42-411B-D5B6-E7C0-8C437FA7B733}"/>
              </a:ext>
            </a:extLst>
          </p:cNvPr>
          <p:cNvSpPr>
            <a:spLocks noGrp="1"/>
          </p:cNvSpPr>
          <p:nvPr>
            <p:ph type="sldNum" sz="quarter" idx="12"/>
          </p:nvPr>
        </p:nvSpPr>
        <p:spPr/>
        <p:txBody>
          <a:bodyPr/>
          <a:lstStyle/>
          <a:p>
            <a:fld id="{9600FEA7-E2FB-4A15-AB81-FD63C573F186}" type="slidenum">
              <a:rPr lang="en-US" smtClean="0"/>
              <a:t>‹#›</a:t>
            </a:fld>
            <a:endParaRPr lang="en-US"/>
          </a:p>
        </p:txBody>
      </p:sp>
    </p:spTree>
    <p:extLst>
      <p:ext uri="{BB962C8B-B14F-4D97-AF65-F5344CB8AC3E}">
        <p14:creationId xmlns:p14="http://schemas.microsoft.com/office/powerpoint/2010/main" val="488291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68FC-4C25-E58B-1057-005F1B0FEA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A565BB-1064-D643-38AC-AD5C428ECB7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565C89-A681-3A2F-C26C-F6A7ED558661}"/>
              </a:ext>
            </a:extLst>
          </p:cNvPr>
          <p:cNvSpPr>
            <a:spLocks noGrp="1"/>
          </p:cNvSpPr>
          <p:nvPr>
            <p:ph type="dt" sz="half" idx="10"/>
          </p:nvPr>
        </p:nvSpPr>
        <p:spPr/>
        <p:txBody>
          <a:bodyPr/>
          <a:lstStyle/>
          <a:p>
            <a:fld id="{8A769B47-629A-414E-BC1B-D4315CD11F30}" type="datetimeFigureOut">
              <a:rPr lang="en-US" smtClean="0"/>
              <a:t>8/25/2025</a:t>
            </a:fld>
            <a:endParaRPr lang="en-US"/>
          </a:p>
        </p:txBody>
      </p:sp>
      <p:sp>
        <p:nvSpPr>
          <p:cNvPr id="5" name="Footer Placeholder 4">
            <a:extLst>
              <a:ext uri="{FF2B5EF4-FFF2-40B4-BE49-F238E27FC236}">
                <a16:creationId xmlns:a16="http://schemas.microsoft.com/office/drawing/2014/main" id="{D6C52178-EBCB-BA53-CD99-891F3896C0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40BD4-DB30-751A-4644-8EAFB3FBB3C6}"/>
              </a:ext>
            </a:extLst>
          </p:cNvPr>
          <p:cNvSpPr>
            <a:spLocks noGrp="1"/>
          </p:cNvSpPr>
          <p:nvPr>
            <p:ph type="sldNum" sz="quarter" idx="12"/>
          </p:nvPr>
        </p:nvSpPr>
        <p:spPr/>
        <p:txBody>
          <a:bodyPr/>
          <a:lstStyle/>
          <a:p>
            <a:fld id="{9600FEA7-E2FB-4A15-AB81-FD63C573F186}" type="slidenum">
              <a:rPr lang="en-US" smtClean="0"/>
              <a:t>‹#›</a:t>
            </a:fld>
            <a:endParaRPr lang="en-US"/>
          </a:p>
        </p:txBody>
      </p:sp>
    </p:spTree>
    <p:extLst>
      <p:ext uri="{BB962C8B-B14F-4D97-AF65-F5344CB8AC3E}">
        <p14:creationId xmlns:p14="http://schemas.microsoft.com/office/powerpoint/2010/main" val="2973777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6581-4C60-F666-F459-1F6A1B9C7B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5B89E3-ADC5-E3CA-85B5-282EB278B5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2375BF-4B9E-9F8A-5E14-7E9506AFFA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F4A9E1-BE86-1620-3864-3C87648A5CCB}"/>
              </a:ext>
            </a:extLst>
          </p:cNvPr>
          <p:cNvSpPr>
            <a:spLocks noGrp="1"/>
          </p:cNvSpPr>
          <p:nvPr>
            <p:ph type="dt" sz="half" idx="10"/>
          </p:nvPr>
        </p:nvSpPr>
        <p:spPr/>
        <p:txBody>
          <a:bodyPr/>
          <a:lstStyle/>
          <a:p>
            <a:fld id="{8A769B47-629A-414E-BC1B-D4315CD11F30}" type="datetimeFigureOut">
              <a:rPr lang="en-US" smtClean="0"/>
              <a:t>8/25/2025</a:t>
            </a:fld>
            <a:endParaRPr lang="en-US"/>
          </a:p>
        </p:txBody>
      </p:sp>
      <p:sp>
        <p:nvSpPr>
          <p:cNvPr id="6" name="Footer Placeholder 5">
            <a:extLst>
              <a:ext uri="{FF2B5EF4-FFF2-40B4-BE49-F238E27FC236}">
                <a16:creationId xmlns:a16="http://schemas.microsoft.com/office/drawing/2014/main" id="{70E793FB-B157-EB73-9A54-67B602C7E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308B26-F411-0C49-6772-373CD2238BB4}"/>
              </a:ext>
            </a:extLst>
          </p:cNvPr>
          <p:cNvSpPr>
            <a:spLocks noGrp="1"/>
          </p:cNvSpPr>
          <p:nvPr>
            <p:ph type="sldNum" sz="quarter" idx="12"/>
          </p:nvPr>
        </p:nvSpPr>
        <p:spPr/>
        <p:txBody>
          <a:bodyPr/>
          <a:lstStyle/>
          <a:p>
            <a:fld id="{9600FEA7-E2FB-4A15-AB81-FD63C573F186}" type="slidenum">
              <a:rPr lang="en-US" smtClean="0"/>
              <a:t>‹#›</a:t>
            </a:fld>
            <a:endParaRPr lang="en-US"/>
          </a:p>
        </p:txBody>
      </p:sp>
    </p:spTree>
    <p:extLst>
      <p:ext uri="{BB962C8B-B14F-4D97-AF65-F5344CB8AC3E}">
        <p14:creationId xmlns:p14="http://schemas.microsoft.com/office/powerpoint/2010/main" val="3480708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121F-C864-7D13-DA88-2D1AB5CDEB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1323A3-5A1D-43C1-0922-355B355B2C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7D6CF2-4FE8-4389-41BE-4725D652F5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43060A-E053-3B4A-B5FC-63746BD6E3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082D2D-74D7-08A0-E018-D7C0E9D50F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6BEBA6-FD26-F425-923E-B16F6CBD8ABA}"/>
              </a:ext>
            </a:extLst>
          </p:cNvPr>
          <p:cNvSpPr>
            <a:spLocks noGrp="1"/>
          </p:cNvSpPr>
          <p:nvPr>
            <p:ph type="dt" sz="half" idx="10"/>
          </p:nvPr>
        </p:nvSpPr>
        <p:spPr/>
        <p:txBody>
          <a:bodyPr/>
          <a:lstStyle/>
          <a:p>
            <a:fld id="{8A769B47-629A-414E-BC1B-D4315CD11F30}" type="datetimeFigureOut">
              <a:rPr lang="en-US" smtClean="0"/>
              <a:t>8/25/2025</a:t>
            </a:fld>
            <a:endParaRPr lang="en-US"/>
          </a:p>
        </p:txBody>
      </p:sp>
      <p:sp>
        <p:nvSpPr>
          <p:cNvPr id="8" name="Footer Placeholder 7">
            <a:extLst>
              <a:ext uri="{FF2B5EF4-FFF2-40B4-BE49-F238E27FC236}">
                <a16:creationId xmlns:a16="http://schemas.microsoft.com/office/drawing/2014/main" id="{60C87EE6-65F2-765D-B985-8486A7B5F6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598E00-B159-7336-FFDD-366EB27510BE}"/>
              </a:ext>
            </a:extLst>
          </p:cNvPr>
          <p:cNvSpPr>
            <a:spLocks noGrp="1"/>
          </p:cNvSpPr>
          <p:nvPr>
            <p:ph type="sldNum" sz="quarter" idx="12"/>
          </p:nvPr>
        </p:nvSpPr>
        <p:spPr/>
        <p:txBody>
          <a:bodyPr/>
          <a:lstStyle/>
          <a:p>
            <a:fld id="{9600FEA7-E2FB-4A15-AB81-FD63C573F186}" type="slidenum">
              <a:rPr lang="en-US" smtClean="0"/>
              <a:t>‹#›</a:t>
            </a:fld>
            <a:endParaRPr lang="en-US"/>
          </a:p>
        </p:txBody>
      </p:sp>
    </p:spTree>
    <p:extLst>
      <p:ext uri="{BB962C8B-B14F-4D97-AF65-F5344CB8AC3E}">
        <p14:creationId xmlns:p14="http://schemas.microsoft.com/office/powerpoint/2010/main" val="32069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4001-CF75-6186-525A-A9B1CE2D67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51FB75-6666-8C06-A00F-505CC1943DAD}"/>
              </a:ext>
            </a:extLst>
          </p:cNvPr>
          <p:cNvSpPr>
            <a:spLocks noGrp="1"/>
          </p:cNvSpPr>
          <p:nvPr>
            <p:ph type="dt" sz="half" idx="10"/>
          </p:nvPr>
        </p:nvSpPr>
        <p:spPr/>
        <p:txBody>
          <a:bodyPr/>
          <a:lstStyle/>
          <a:p>
            <a:fld id="{8A769B47-629A-414E-BC1B-D4315CD11F30}" type="datetimeFigureOut">
              <a:rPr lang="en-US" smtClean="0"/>
              <a:t>8/25/2025</a:t>
            </a:fld>
            <a:endParaRPr lang="en-US"/>
          </a:p>
        </p:txBody>
      </p:sp>
      <p:sp>
        <p:nvSpPr>
          <p:cNvPr id="4" name="Footer Placeholder 3">
            <a:extLst>
              <a:ext uri="{FF2B5EF4-FFF2-40B4-BE49-F238E27FC236}">
                <a16:creationId xmlns:a16="http://schemas.microsoft.com/office/drawing/2014/main" id="{95FF10D2-28A1-B3A7-DA5F-9374512F1A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619619-D85A-A731-FDF5-2B38DEF3F931}"/>
              </a:ext>
            </a:extLst>
          </p:cNvPr>
          <p:cNvSpPr>
            <a:spLocks noGrp="1"/>
          </p:cNvSpPr>
          <p:nvPr>
            <p:ph type="sldNum" sz="quarter" idx="12"/>
          </p:nvPr>
        </p:nvSpPr>
        <p:spPr/>
        <p:txBody>
          <a:bodyPr/>
          <a:lstStyle/>
          <a:p>
            <a:fld id="{9600FEA7-E2FB-4A15-AB81-FD63C573F186}" type="slidenum">
              <a:rPr lang="en-US" smtClean="0"/>
              <a:t>‹#›</a:t>
            </a:fld>
            <a:endParaRPr lang="en-US"/>
          </a:p>
        </p:txBody>
      </p:sp>
    </p:spTree>
    <p:extLst>
      <p:ext uri="{BB962C8B-B14F-4D97-AF65-F5344CB8AC3E}">
        <p14:creationId xmlns:p14="http://schemas.microsoft.com/office/powerpoint/2010/main" val="2641897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0AB0E4-0329-1067-6963-1B4AEFC9169F}"/>
              </a:ext>
            </a:extLst>
          </p:cNvPr>
          <p:cNvSpPr>
            <a:spLocks noGrp="1"/>
          </p:cNvSpPr>
          <p:nvPr>
            <p:ph type="dt" sz="half" idx="10"/>
          </p:nvPr>
        </p:nvSpPr>
        <p:spPr/>
        <p:txBody>
          <a:bodyPr/>
          <a:lstStyle/>
          <a:p>
            <a:fld id="{8A769B47-629A-414E-BC1B-D4315CD11F30}" type="datetimeFigureOut">
              <a:rPr lang="en-US" smtClean="0"/>
              <a:t>8/25/2025</a:t>
            </a:fld>
            <a:endParaRPr lang="en-US"/>
          </a:p>
        </p:txBody>
      </p:sp>
      <p:sp>
        <p:nvSpPr>
          <p:cNvPr id="3" name="Footer Placeholder 2">
            <a:extLst>
              <a:ext uri="{FF2B5EF4-FFF2-40B4-BE49-F238E27FC236}">
                <a16:creationId xmlns:a16="http://schemas.microsoft.com/office/drawing/2014/main" id="{8C168D8B-A518-E114-A578-2A74C19524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867A82-0D14-594B-2163-B96EEC123FA6}"/>
              </a:ext>
            </a:extLst>
          </p:cNvPr>
          <p:cNvSpPr>
            <a:spLocks noGrp="1"/>
          </p:cNvSpPr>
          <p:nvPr>
            <p:ph type="sldNum" sz="quarter" idx="12"/>
          </p:nvPr>
        </p:nvSpPr>
        <p:spPr/>
        <p:txBody>
          <a:bodyPr/>
          <a:lstStyle/>
          <a:p>
            <a:fld id="{9600FEA7-E2FB-4A15-AB81-FD63C573F186}" type="slidenum">
              <a:rPr lang="en-US" smtClean="0"/>
              <a:t>‹#›</a:t>
            </a:fld>
            <a:endParaRPr lang="en-US"/>
          </a:p>
        </p:txBody>
      </p:sp>
    </p:spTree>
    <p:extLst>
      <p:ext uri="{BB962C8B-B14F-4D97-AF65-F5344CB8AC3E}">
        <p14:creationId xmlns:p14="http://schemas.microsoft.com/office/powerpoint/2010/main" val="1938839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C15B-2D82-7B0B-4004-CECCDDB11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D1C1DB-737A-7A3C-C482-57A787AAED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E9D6D8-E010-553F-C5AE-1A95D95B3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859BC2-F03A-EA72-708A-C68095FBD86F}"/>
              </a:ext>
            </a:extLst>
          </p:cNvPr>
          <p:cNvSpPr>
            <a:spLocks noGrp="1"/>
          </p:cNvSpPr>
          <p:nvPr>
            <p:ph type="dt" sz="half" idx="10"/>
          </p:nvPr>
        </p:nvSpPr>
        <p:spPr/>
        <p:txBody>
          <a:bodyPr/>
          <a:lstStyle/>
          <a:p>
            <a:fld id="{8A769B47-629A-414E-BC1B-D4315CD11F30}" type="datetimeFigureOut">
              <a:rPr lang="en-US" smtClean="0"/>
              <a:t>8/25/2025</a:t>
            </a:fld>
            <a:endParaRPr lang="en-US"/>
          </a:p>
        </p:txBody>
      </p:sp>
      <p:sp>
        <p:nvSpPr>
          <p:cNvPr id="6" name="Footer Placeholder 5">
            <a:extLst>
              <a:ext uri="{FF2B5EF4-FFF2-40B4-BE49-F238E27FC236}">
                <a16:creationId xmlns:a16="http://schemas.microsoft.com/office/drawing/2014/main" id="{FDCEB6DB-6A37-CBD4-08AE-F6F37245DD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98B53-68CE-847D-AB74-06B1E8319A40}"/>
              </a:ext>
            </a:extLst>
          </p:cNvPr>
          <p:cNvSpPr>
            <a:spLocks noGrp="1"/>
          </p:cNvSpPr>
          <p:nvPr>
            <p:ph type="sldNum" sz="quarter" idx="12"/>
          </p:nvPr>
        </p:nvSpPr>
        <p:spPr/>
        <p:txBody>
          <a:bodyPr/>
          <a:lstStyle/>
          <a:p>
            <a:fld id="{9600FEA7-E2FB-4A15-AB81-FD63C573F186}" type="slidenum">
              <a:rPr lang="en-US" smtClean="0"/>
              <a:t>‹#›</a:t>
            </a:fld>
            <a:endParaRPr lang="en-US"/>
          </a:p>
        </p:txBody>
      </p:sp>
    </p:spTree>
    <p:extLst>
      <p:ext uri="{BB962C8B-B14F-4D97-AF65-F5344CB8AC3E}">
        <p14:creationId xmlns:p14="http://schemas.microsoft.com/office/powerpoint/2010/main" val="1473907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28B3-E2FF-8743-6203-186CF0FCED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36AE6F-277C-460A-8DB2-809B3A12CE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378864-9058-8239-B06A-D8620ED7B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E49659-96B9-B018-30FF-2B42B130E0C8}"/>
              </a:ext>
            </a:extLst>
          </p:cNvPr>
          <p:cNvSpPr>
            <a:spLocks noGrp="1"/>
          </p:cNvSpPr>
          <p:nvPr>
            <p:ph type="dt" sz="half" idx="10"/>
          </p:nvPr>
        </p:nvSpPr>
        <p:spPr/>
        <p:txBody>
          <a:bodyPr/>
          <a:lstStyle/>
          <a:p>
            <a:fld id="{8A769B47-629A-414E-BC1B-D4315CD11F30}" type="datetimeFigureOut">
              <a:rPr lang="en-US" smtClean="0"/>
              <a:t>8/25/2025</a:t>
            </a:fld>
            <a:endParaRPr lang="en-US"/>
          </a:p>
        </p:txBody>
      </p:sp>
      <p:sp>
        <p:nvSpPr>
          <p:cNvPr id="6" name="Footer Placeholder 5">
            <a:extLst>
              <a:ext uri="{FF2B5EF4-FFF2-40B4-BE49-F238E27FC236}">
                <a16:creationId xmlns:a16="http://schemas.microsoft.com/office/drawing/2014/main" id="{C2A25F13-FA6C-202E-207F-3187654081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E27595-397F-7BB7-DC98-082E471B0E0C}"/>
              </a:ext>
            </a:extLst>
          </p:cNvPr>
          <p:cNvSpPr>
            <a:spLocks noGrp="1"/>
          </p:cNvSpPr>
          <p:nvPr>
            <p:ph type="sldNum" sz="quarter" idx="12"/>
          </p:nvPr>
        </p:nvSpPr>
        <p:spPr/>
        <p:txBody>
          <a:bodyPr/>
          <a:lstStyle/>
          <a:p>
            <a:fld id="{9600FEA7-E2FB-4A15-AB81-FD63C573F186}" type="slidenum">
              <a:rPr lang="en-US" smtClean="0"/>
              <a:t>‹#›</a:t>
            </a:fld>
            <a:endParaRPr lang="en-US"/>
          </a:p>
        </p:txBody>
      </p:sp>
    </p:spTree>
    <p:extLst>
      <p:ext uri="{BB962C8B-B14F-4D97-AF65-F5344CB8AC3E}">
        <p14:creationId xmlns:p14="http://schemas.microsoft.com/office/powerpoint/2010/main" val="2910174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175160-CEFB-672A-75CB-7FB8DB57D5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A99694-750F-922C-81E9-599509550D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C882B-A097-2C4B-CD5C-30113F9AFA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769B47-629A-414E-BC1B-D4315CD11F30}" type="datetimeFigureOut">
              <a:rPr lang="en-US" smtClean="0"/>
              <a:t>8/25/2025</a:t>
            </a:fld>
            <a:endParaRPr lang="en-US"/>
          </a:p>
        </p:txBody>
      </p:sp>
      <p:sp>
        <p:nvSpPr>
          <p:cNvPr id="5" name="Footer Placeholder 4">
            <a:extLst>
              <a:ext uri="{FF2B5EF4-FFF2-40B4-BE49-F238E27FC236}">
                <a16:creationId xmlns:a16="http://schemas.microsoft.com/office/drawing/2014/main" id="{249F927D-9658-1C9B-C278-4EEE15A868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83BF05E-9225-1D89-D547-CC315FFE05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00FEA7-E2FB-4A15-AB81-FD63C573F186}" type="slidenum">
              <a:rPr lang="en-US" smtClean="0"/>
              <a:t>‹#›</a:t>
            </a:fld>
            <a:endParaRPr lang="en-US"/>
          </a:p>
        </p:txBody>
      </p:sp>
    </p:spTree>
    <p:extLst>
      <p:ext uri="{BB962C8B-B14F-4D97-AF65-F5344CB8AC3E}">
        <p14:creationId xmlns:p14="http://schemas.microsoft.com/office/powerpoint/2010/main" val="302695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BACE1FE-18A7-5B47-68EF-5FF5D81D69B4}"/>
              </a:ext>
            </a:extLst>
          </p:cNvPr>
          <p:cNvPicPr>
            <a:picLocks noChangeAspect="1"/>
          </p:cNvPicPr>
          <p:nvPr/>
        </p:nvPicPr>
        <p:blipFill>
          <a:blip r:embed="rId2"/>
          <a:stretch>
            <a:fillRect/>
          </a:stretch>
        </p:blipFill>
        <p:spPr>
          <a:xfrm>
            <a:off x="2688040" y="1374470"/>
            <a:ext cx="6815919" cy="4109060"/>
          </a:xfrm>
          <a:prstGeom prst="rect">
            <a:avLst/>
          </a:prstGeom>
        </p:spPr>
      </p:pic>
    </p:spTree>
    <p:extLst>
      <p:ext uri="{BB962C8B-B14F-4D97-AF65-F5344CB8AC3E}">
        <p14:creationId xmlns:p14="http://schemas.microsoft.com/office/powerpoint/2010/main" val="4173597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81B6-8DD7-7253-AEA9-E1A6C75A04E1}"/>
              </a:ext>
            </a:extLst>
          </p:cNvPr>
          <p:cNvSpPr>
            <a:spLocks noGrp="1"/>
          </p:cNvSpPr>
          <p:nvPr>
            <p:ph type="title"/>
          </p:nvPr>
        </p:nvSpPr>
        <p:spPr/>
        <p:txBody>
          <a:bodyPr/>
          <a:lstStyle/>
          <a:p>
            <a:r>
              <a:rPr lang="en-US" dirty="0">
                <a:latin typeface="Impact" panose="020B0806030902050204" pitchFamily="34" charset="0"/>
              </a:rPr>
              <a:t>Changes to Data Science Curriculum</a:t>
            </a:r>
          </a:p>
        </p:txBody>
      </p:sp>
      <p:pic>
        <p:nvPicPr>
          <p:cNvPr id="7" name="Picture 2" descr="A group of people working in a factory&#10;&#10;AI-generated content may be incorrect.">
            <a:extLst>
              <a:ext uri="{FF2B5EF4-FFF2-40B4-BE49-F238E27FC236}">
                <a16:creationId xmlns:a16="http://schemas.microsoft.com/office/drawing/2014/main" id="{CEF70702-EEB8-BA6A-7807-2DA252BC6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4212" b="6357"/>
          <a:stretch>
            <a:fillRect/>
          </a:stretch>
        </p:blipFill>
        <p:spPr bwMode="auto">
          <a:xfrm>
            <a:off x="648413" y="2564476"/>
            <a:ext cx="2777063" cy="22239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CCA89189-CA9D-AF78-4CDC-0FEACDFFE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274" b="2743"/>
          <a:stretch>
            <a:fillRect/>
          </a:stretch>
        </p:blipFill>
        <p:spPr bwMode="auto">
          <a:xfrm>
            <a:off x="4793727" y="2518597"/>
            <a:ext cx="2925686" cy="2269849"/>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4D4B983B-656D-BFF7-6AB9-71C98236E3F4}"/>
              </a:ext>
            </a:extLst>
          </p:cNvPr>
          <p:cNvSpPr/>
          <p:nvPr/>
        </p:nvSpPr>
        <p:spPr>
          <a:xfrm>
            <a:off x="3746612" y="3429000"/>
            <a:ext cx="725978" cy="4613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7" name="Picture 3" descr="Amazon.com: Microsoft Surface Laptop 4 13.5” Touch-Screen – Intel Core i5 -  8GB - 512GB Solid State Drive - Platinum">
            <a:extLst>
              <a:ext uri="{FF2B5EF4-FFF2-40B4-BE49-F238E27FC236}">
                <a16:creationId xmlns:a16="http://schemas.microsoft.com/office/drawing/2014/main" id="{C2B20F01-3E19-F52E-C5B3-7D1C4A1648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6549" y="2483744"/>
            <a:ext cx="2489662" cy="2489662"/>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3DCBB757-B8A6-6526-43E0-929F9FB9B34C}"/>
              </a:ext>
            </a:extLst>
          </p:cNvPr>
          <p:cNvSpPr/>
          <p:nvPr/>
        </p:nvSpPr>
        <p:spPr>
          <a:xfrm>
            <a:off x="8361686" y="3445783"/>
            <a:ext cx="725978" cy="4613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3528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1BDEE-C42F-E599-44A7-5932C581CA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7BB207-3C62-FA31-116D-522DC4CBA964}"/>
              </a:ext>
            </a:extLst>
          </p:cNvPr>
          <p:cNvSpPr>
            <a:spLocks noGrp="1"/>
          </p:cNvSpPr>
          <p:nvPr>
            <p:ph type="title"/>
          </p:nvPr>
        </p:nvSpPr>
        <p:spPr/>
        <p:txBody>
          <a:bodyPr/>
          <a:lstStyle/>
          <a:p>
            <a:r>
              <a:rPr lang="en-US" dirty="0">
                <a:latin typeface="Impact" panose="020B0806030902050204" pitchFamily="34" charset="0"/>
              </a:rPr>
              <a:t>Changes to Data Science Curriculum</a:t>
            </a:r>
          </a:p>
        </p:txBody>
      </p:sp>
      <p:sp>
        <p:nvSpPr>
          <p:cNvPr id="3" name="Content Placeholder 2">
            <a:extLst>
              <a:ext uri="{FF2B5EF4-FFF2-40B4-BE49-F238E27FC236}">
                <a16:creationId xmlns:a16="http://schemas.microsoft.com/office/drawing/2014/main" id="{FFF9A51E-FBDA-DB09-E7D9-B7232D08B2E1}"/>
              </a:ext>
            </a:extLst>
          </p:cNvPr>
          <p:cNvSpPr>
            <a:spLocks noGrp="1"/>
          </p:cNvSpPr>
          <p:nvPr>
            <p:ph idx="1"/>
          </p:nvPr>
        </p:nvSpPr>
        <p:spPr/>
        <p:txBody>
          <a:bodyPr>
            <a:normAutofit fontScale="92500" lnSpcReduction="10000"/>
          </a:bodyPr>
          <a:lstStyle/>
          <a:p>
            <a:r>
              <a:rPr lang="en-US" dirty="0"/>
              <a:t>Writing code </a:t>
            </a:r>
            <a:r>
              <a:rPr lang="en-US" b="1" u="sng" dirty="0"/>
              <a:t>well </a:t>
            </a:r>
            <a:r>
              <a:rPr lang="en-US" dirty="0"/>
              <a:t>requires putting in your </a:t>
            </a:r>
            <a:r>
              <a:rPr lang="en-US" u="sng" dirty="0"/>
              <a:t>10,000 hours </a:t>
            </a:r>
            <a:r>
              <a:rPr lang="en-US" dirty="0"/>
              <a:t>of practice to: </a:t>
            </a:r>
          </a:p>
          <a:p>
            <a:endParaRPr lang="en-US" dirty="0"/>
          </a:p>
          <a:p>
            <a:pPr lvl="1"/>
            <a:r>
              <a:rPr lang="en-US" dirty="0"/>
              <a:t>become familiar with packages</a:t>
            </a:r>
          </a:p>
          <a:p>
            <a:pPr lvl="1"/>
            <a:r>
              <a:rPr lang="en-US" dirty="0"/>
              <a:t>reading documentation</a:t>
            </a:r>
          </a:p>
          <a:p>
            <a:pPr lvl="1"/>
            <a:r>
              <a:rPr lang="en-US" dirty="0"/>
              <a:t>memorizing functions and arguments</a:t>
            </a:r>
          </a:p>
          <a:p>
            <a:pPr lvl="1"/>
            <a:r>
              <a:rPr lang="en-US" dirty="0"/>
              <a:t>spending hours on discussion boards when code is not working</a:t>
            </a:r>
            <a:br>
              <a:rPr lang="en-US" dirty="0"/>
            </a:br>
            <a:endParaRPr lang="en-US" dirty="0"/>
          </a:p>
          <a:p>
            <a:r>
              <a:rPr lang="en-US" dirty="0"/>
              <a:t>To put skill acquisition in perspective: </a:t>
            </a:r>
          </a:p>
          <a:p>
            <a:endParaRPr lang="en-US" dirty="0"/>
          </a:p>
          <a:p>
            <a:pPr lvl="1"/>
            <a:r>
              <a:rPr lang="en-US" b="1" dirty="0"/>
              <a:t>Part Time: </a:t>
            </a:r>
            <a:r>
              <a:rPr lang="en-US" dirty="0"/>
              <a:t>10 hours / week ~ requires </a:t>
            </a:r>
            <a:r>
              <a:rPr lang="en-US" b="1" dirty="0"/>
              <a:t>20 years of practice</a:t>
            </a:r>
          </a:p>
          <a:p>
            <a:pPr lvl="1"/>
            <a:r>
              <a:rPr lang="en-US" b="1" dirty="0"/>
              <a:t>Full Time: </a:t>
            </a:r>
            <a:r>
              <a:rPr lang="en-US" dirty="0"/>
              <a:t>40 hours / week ~ requires </a:t>
            </a:r>
            <a:r>
              <a:rPr lang="en-US" b="1" dirty="0"/>
              <a:t>5 years of practice </a:t>
            </a:r>
          </a:p>
        </p:txBody>
      </p:sp>
    </p:spTree>
    <p:extLst>
      <p:ext uri="{BB962C8B-B14F-4D97-AF65-F5344CB8AC3E}">
        <p14:creationId xmlns:p14="http://schemas.microsoft.com/office/powerpoint/2010/main" val="1576051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E0AF9-D212-1862-CE63-538CD576EC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9F3B74-C0B6-1B9A-B040-9E4C270EEFA3}"/>
              </a:ext>
            </a:extLst>
          </p:cNvPr>
          <p:cNvSpPr>
            <a:spLocks noGrp="1"/>
          </p:cNvSpPr>
          <p:nvPr>
            <p:ph type="title"/>
          </p:nvPr>
        </p:nvSpPr>
        <p:spPr/>
        <p:txBody>
          <a:bodyPr/>
          <a:lstStyle/>
          <a:p>
            <a:r>
              <a:rPr lang="en-US" dirty="0">
                <a:latin typeface="Impact" panose="020B0806030902050204" pitchFamily="34" charset="0"/>
              </a:rPr>
              <a:t>Changes to Data Science Curriculum</a:t>
            </a:r>
          </a:p>
        </p:txBody>
      </p:sp>
      <p:sp>
        <p:nvSpPr>
          <p:cNvPr id="3" name="Content Placeholder 2">
            <a:extLst>
              <a:ext uri="{FF2B5EF4-FFF2-40B4-BE49-F238E27FC236}">
                <a16:creationId xmlns:a16="http://schemas.microsoft.com/office/drawing/2014/main" id="{4E7A395F-EAD2-E55F-8563-F7E056C0EE2D}"/>
              </a:ext>
            </a:extLst>
          </p:cNvPr>
          <p:cNvSpPr>
            <a:spLocks noGrp="1"/>
          </p:cNvSpPr>
          <p:nvPr>
            <p:ph idx="1"/>
          </p:nvPr>
        </p:nvSpPr>
        <p:spPr/>
        <p:txBody>
          <a:bodyPr>
            <a:normAutofit fontScale="85000" lnSpcReduction="10000"/>
          </a:bodyPr>
          <a:lstStyle/>
          <a:p>
            <a:r>
              <a:rPr lang="en-US" dirty="0"/>
              <a:t>Syntactic Skills in Computer Science: </a:t>
            </a:r>
          </a:p>
          <a:p>
            <a:endParaRPr lang="en-US" dirty="0"/>
          </a:p>
          <a:p>
            <a:pPr marL="457200" lvl="1" indent="0">
              <a:buNone/>
            </a:pPr>
            <a:r>
              <a:rPr lang="en-US" dirty="0"/>
              <a:t>A programmer's ability to correctly use the grammar and structural rules of a specific programming language</a:t>
            </a:r>
            <a:r>
              <a:rPr lang="en-US" b="0" i="0" dirty="0">
                <a:solidFill>
                  <a:srgbClr val="001D35"/>
                </a:solidFill>
                <a:effectLst/>
              </a:rPr>
              <a:t>. This mastery allows a programmer to write code that can be properly interpreted or compiled by a computer, i.e. executing without producing errors.</a:t>
            </a:r>
            <a:br>
              <a:rPr lang="en-US" dirty="0"/>
            </a:br>
            <a:endParaRPr lang="en-US" dirty="0"/>
          </a:p>
          <a:p>
            <a:r>
              <a:rPr lang="en-US" dirty="0"/>
              <a:t>These are analogous to “computing” skills in the engineering profession prior to the advent of calculators: </a:t>
            </a:r>
          </a:p>
          <a:p>
            <a:endParaRPr lang="en-US" dirty="0"/>
          </a:p>
          <a:p>
            <a:pPr marL="457200" lvl="1" indent="0">
              <a:buNone/>
            </a:pPr>
            <a:r>
              <a:rPr lang="en-US" dirty="0"/>
              <a:t>Math skills took time to develop, and thus were valuable</a:t>
            </a:r>
            <a:br>
              <a:rPr lang="en-US" dirty="0"/>
            </a:br>
            <a:endParaRPr lang="en-US" dirty="0"/>
          </a:p>
          <a:p>
            <a:pPr marL="457200" lvl="1" indent="0">
              <a:buNone/>
            </a:pPr>
            <a:r>
              <a:rPr lang="en-US" dirty="0"/>
              <a:t>Once calculators were introduced, simply doing the math no longer added value. It was knowing which math equations to solve (theory and modeling skills), and which types of problems align with priorities of an organization. </a:t>
            </a:r>
          </a:p>
        </p:txBody>
      </p:sp>
    </p:spTree>
    <p:extLst>
      <p:ext uri="{BB962C8B-B14F-4D97-AF65-F5344CB8AC3E}">
        <p14:creationId xmlns:p14="http://schemas.microsoft.com/office/powerpoint/2010/main" val="146512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00250-31F7-2E7A-9EF3-247224651C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E44ABF-08D5-D251-AB2F-072F739B433F}"/>
              </a:ext>
            </a:extLst>
          </p:cNvPr>
          <p:cNvSpPr>
            <a:spLocks noGrp="1"/>
          </p:cNvSpPr>
          <p:nvPr>
            <p:ph type="title"/>
          </p:nvPr>
        </p:nvSpPr>
        <p:spPr/>
        <p:txBody>
          <a:bodyPr/>
          <a:lstStyle/>
          <a:p>
            <a:r>
              <a:rPr lang="en-US" dirty="0">
                <a:latin typeface="Impact" panose="020B0806030902050204" pitchFamily="34" charset="0"/>
              </a:rPr>
              <a:t>Changes to Data Science Curriculum</a:t>
            </a:r>
          </a:p>
        </p:txBody>
      </p:sp>
      <p:sp>
        <p:nvSpPr>
          <p:cNvPr id="3" name="Content Placeholder 2">
            <a:extLst>
              <a:ext uri="{FF2B5EF4-FFF2-40B4-BE49-F238E27FC236}">
                <a16:creationId xmlns:a16="http://schemas.microsoft.com/office/drawing/2014/main" id="{7EF1DB31-67B0-541B-A4C2-097AE41C26CF}"/>
              </a:ext>
            </a:extLst>
          </p:cNvPr>
          <p:cNvSpPr>
            <a:spLocks noGrp="1"/>
          </p:cNvSpPr>
          <p:nvPr>
            <p:ph idx="1"/>
          </p:nvPr>
        </p:nvSpPr>
        <p:spPr/>
        <p:txBody>
          <a:bodyPr>
            <a:normAutofit fontScale="92500" lnSpcReduction="10000"/>
          </a:bodyPr>
          <a:lstStyle/>
          <a:p>
            <a:r>
              <a:rPr lang="en-US" b="1" dirty="0"/>
              <a:t>Junior Engineering Mindset </a:t>
            </a:r>
            <a:br>
              <a:rPr lang="en-US" dirty="0"/>
            </a:br>
            <a:br>
              <a:rPr lang="en-US" dirty="0"/>
            </a:br>
            <a:r>
              <a:rPr lang="en-US" sz="2600" dirty="0"/>
              <a:t>A junior engineer requires detailed instructions, focuses on completing specific tasks, and relies on seniors for checking the accuracy of work. </a:t>
            </a:r>
          </a:p>
          <a:p>
            <a:endParaRPr lang="en-US" dirty="0"/>
          </a:p>
          <a:p>
            <a:r>
              <a:rPr lang="en-US" b="1" dirty="0"/>
              <a:t>Senior Engineering Mindset </a:t>
            </a:r>
            <a:br>
              <a:rPr lang="en-US" dirty="0"/>
            </a:br>
            <a:br>
              <a:rPr lang="en-US" dirty="0"/>
            </a:br>
            <a:r>
              <a:rPr lang="en-US" sz="2600" dirty="0"/>
              <a:t>A senior engineer, in contrast, possesses significant experience and in-depth knowledge, can identify and solve problems with less direction, can translate a poorly-specified problem into a concrete plan by designing and prototyping a workflow, outline technical requirements, and proving the documentation needed for others to execute. Senior engineers tend to think in terms of long-term business value and synergies across projects. </a:t>
            </a:r>
          </a:p>
          <a:p>
            <a:endParaRPr lang="en-US" dirty="0"/>
          </a:p>
        </p:txBody>
      </p:sp>
    </p:spTree>
    <p:extLst>
      <p:ext uri="{BB962C8B-B14F-4D97-AF65-F5344CB8AC3E}">
        <p14:creationId xmlns:p14="http://schemas.microsoft.com/office/powerpoint/2010/main" val="342325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657C6-C047-085A-D963-78B2146490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64BC9A-0DFF-8B57-9616-C22112C3B54C}"/>
              </a:ext>
            </a:extLst>
          </p:cNvPr>
          <p:cNvSpPr>
            <a:spLocks noGrp="1"/>
          </p:cNvSpPr>
          <p:nvPr>
            <p:ph type="title"/>
          </p:nvPr>
        </p:nvSpPr>
        <p:spPr/>
        <p:txBody>
          <a:bodyPr/>
          <a:lstStyle/>
          <a:p>
            <a:r>
              <a:rPr lang="en-US" dirty="0">
                <a:latin typeface="Impact" panose="020B0806030902050204" pitchFamily="34" charset="0"/>
              </a:rPr>
              <a:t>Changes to Data Science Curriculum</a:t>
            </a:r>
          </a:p>
        </p:txBody>
      </p:sp>
      <p:sp>
        <p:nvSpPr>
          <p:cNvPr id="3" name="Content Placeholder 2">
            <a:extLst>
              <a:ext uri="{FF2B5EF4-FFF2-40B4-BE49-F238E27FC236}">
                <a16:creationId xmlns:a16="http://schemas.microsoft.com/office/drawing/2014/main" id="{132B5258-306A-09F5-4245-862A32F5AD55}"/>
              </a:ext>
            </a:extLst>
          </p:cNvPr>
          <p:cNvSpPr>
            <a:spLocks noGrp="1"/>
          </p:cNvSpPr>
          <p:nvPr>
            <p:ph idx="1"/>
          </p:nvPr>
        </p:nvSpPr>
        <p:spPr/>
        <p:txBody>
          <a:bodyPr>
            <a:normAutofit fontScale="77500" lnSpcReduction="20000"/>
          </a:bodyPr>
          <a:lstStyle/>
          <a:p>
            <a:r>
              <a:rPr lang="en-US" dirty="0"/>
              <a:t>Shift from an emphasis on writing code to using AI to write a first draft for you</a:t>
            </a:r>
          </a:p>
          <a:p>
            <a:pPr lvl="1"/>
            <a:r>
              <a:rPr lang="en-US" dirty="0"/>
              <a:t>Requires a clear understanding of the problem you are trying to solve</a:t>
            </a:r>
          </a:p>
          <a:p>
            <a:pPr lvl="1"/>
            <a:r>
              <a:rPr lang="en-US" dirty="0"/>
              <a:t>Break the problem into discrete tasks </a:t>
            </a:r>
          </a:p>
          <a:p>
            <a:pPr lvl="1"/>
            <a:r>
              <a:rPr lang="en-US" dirty="0"/>
              <a:t>Use appropriate prompts to produce code for each task</a:t>
            </a:r>
          </a:p>
          <a:p>
            <a:r>
              <a:rPr lang="en-US" dirty="0"/>
              <a:t>Shift from writing code to designing workflows </a:t>
            </a:r>
          </a:p>
          <a:p>
            <a:pPr lvl="1"/>
            <a:r>
              <a:rPr lang="en-US" dirty="0"/>
              <a:t>Integrate all of the discrete parts into a single coherent workflow</a:t>
            </a:r>
          </a:p>
          <a:p>
            <a:pPr lvl="1"/>
            <a:r>
              <a:rPr lang="en-US" dirty="0"/>
              <a:t>Become skillful at debugging workflows </a:t>
            </a:r>
          </a:p>
          <a:p>
            <a:r>
              <a:rPr lang="en-US" dirty="0"/>
              <a:t>Learn to check the accuracy of your own code</a:t>
            </a:r>
          </a:p>
          <a:p>
            <a:pPr lvl="1"/>
            <a:r>
              <a:rPr lang="en-US" dirty="0"/>
              <a:t>Emphasis on documentation and unit testing </a:t>
            </a:r>
          </a:p>
          <a:p>
            <a:pPr lvl="1"/>
            <a:r>
              <a:rPr lang="en-US" dirty="0"/>
              <a:t>It’s not enough to show your boss the code runs, must also demonstrate that it works as expected</a:t>
            </a:r>
          </a:p>
          <a:p>
            <a:r>
              <a:rPr lang="en-US" dirty="0"/>
              <a:t>Shift from writing a single working script to scaling your work</a:t>
            </a:r>
          </a:p>
          <a:p>
            <a:pPr lvl="1"/>
            <a:r>
              <a:rPr lang="en-US" dirty="0"/>
              <a:t>Turn a script into a package so code is properly documented, and it can be reused </a:t>
            </a:r>
          </a:p>
          <a:p>
            <a:pPr lvl="1"/>
            <a:r>
              <a:rPr lang="en-US" dirty="0"/>
              <a:t>Eventually be able to architect solutions that others can execute (members of your team or consultants) </a:t>
            </a:r>
          </a:p>
          <a:p>
            <a:endParaRPr lang="en-US" dirty="0"/>
          </a:p>
        </p:txBody>
      </p:sp>
    </p:spTree>
    <p:extLst>
      <p:ext uri="{BB962C8B-B14F-4D97-AF65-F5344CB8AC3E}">
        <p14:creationId xmlns:p14="http://schemas.microsoft.com/office/powerpoint/2010/main" val="1923577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1C9E0-B922-84F9-BA0B-6522BA7ABB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A3CD05-B1FE-4C85-8CCA-12E5F68B71D9}"/>
              </a:ext>
            </a:extLst>
          </p:cNvPr>
          <p:cNvSpPr>
            <a:spLocks noGrp="1"/>
          </p:cNvSpPr>
          <p:nvPr>
            <p:ph type="title"/>
          </p:nvPr>
        </p:nvSpPr>
        <p:spPr/>
        <p:txBody>
          <a:bodyPr/>
          <a:lstStyle/>
          <a:p>
            <a:r>
              <a:rPr lang="en-US" dirty="0">
                <a:latin typeface="Impact" panose="020B0806030902050204" pitchFamily="34" charset="0"/>
              </a:rPr>
              <a:t>Changes to Data Science Curriculum</a:t>
            </a:r>
          </a:p>
        </p:txBody>
      </p:sp>
      <p:sp>
        <p:nvSpPr>
          <p:cNvPr id="3" name="Content Placeholder 2">
            <a:extLst>
              <a:ext uri="{FF2B5EF4-FFF2-40B4-BE49-F238E27FC236}">
                <a16:creationId xmlns:a16="http://schemas.microsoft.com/office/drawing/2014/main" id="{77DA927A-AA7E-99F0-345C-6E61DB5A1EEC}"/>
              </a:ext>
            </a:extLst>
          </p:cNvPr>
          <p:cNvSpPr>
            <a:spLocks noGrp="1"/>
          </p:cNvSpPr>
          <p:nvPr>
            <p:ph idx="1"/>
          </p:nvPr>
        </p:nvSpPr>
        <p:spPr/>
        <p:txBody>
          <a:bodyPr>
            <a:normAutofit lnSpcReduction="10000"/>
          </a:bodyPr>
          <a:lstStyle/>
          <a:p>
            <a:r>
              <a:rPr lang="en-US" dirty="0"/>
              <a:t>The goal is to use the time you gain in mastering syntax and writing first drafts of code to practice higher-level skills </a:t>
            </a:r>
          </a:p>
          <a:p>
            <a:r>
              <a:rPr lang="en-US" dirty="0"/>
              <a:t>You still need to learn what the code means and how it works! You just don’t have to memorize all of the functions and arguments yourself. </a:t>
            </a:r>
          </a:p>
          <a:p>
            <a:r>
              <a:rPr lang="en-US" dirty="0"/>
              <a:t>Instead of thinking at the syntax level (which functions do I need) you should be thinking at the workflow level (what problem am I trying to solve, what does the final deliverable look like, and can I work backwards to identify all discrete steps in the solution?). </a:t>
            </a:r>
          </a:p>
          <a:p>
            <a:r>
              <a:rPr lang="en-US" dirty="0"/>
              <a:t>Learning to write pseudocode is analogous to good prompt engineering – they both operate at a similar level of abstraction. </a:t>
            </a:r>
          </a:p>
          <a:p>
            <a:endParaRPr lang="en-US" dirty="0"/>
          </a:p>
        </p:txBody>
      </p:sp>
    </p:spTree>
    <p:extLst>
      <p:ext uri="{BB962C8B-B14F-4D97-AF65-F5344CB8AC3E}">
        <p14:creationId xmlns:p14="http://schemas.microsoft.com/office/powerpoint/2010/main" val="2101292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BAFB1-9781-7A14-2838-F52C5C6C34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35DCB1-E74A-32B3-4962-F1F03D4542B7}"/>
              </a:ext>
            </a:extLst>
          </p:cNvPr>
          <p:cNvSpPr>
            <a:spLocks noGrp="1"/>
          </p:cNvSpPr>
          <p:nvPr>
            <p:ph type="title"/>
          </p:nvPr>
        </p:nvSpPr>
        <p:spPr/>
        <p:txBody>
          <a:bodyPr/>
          <a:lstStyle/>
          <a:p>
            <a:r>
              <a:rPr lang="en-US" dirty="0">
                <a:latin typeface="Impact" panose="020B0806030902050204" pitchFamily="34" charset="0"/>
              </a:rPr>
              <a:t>Changes to Data Science Curriculum</a:t>
            </a:r>
          </a:p>
        </p:txBody>
      </p:sp>
      <p:sp>
        <p:nvSpPr>
          <p:cNvPr id="3" name="Content Placeholder 2">
            <a:extLst>
              <a:ext uri="{FF2B5EF4-FFF2-40B4-BE49-F238E27FC236}">
                <a16:creationId xmlns:a16="http://schemas.microsoft.com/office/drawing/2014/main" id="{E78462A8-EAD1-0A1C-2FCF-5A407A00D18A}"/>
              </a:ext>
            </a:extLst>
          </p:cNvPr>
          <p:cNvSpPr>
            <a:spLocks noGrp="1"/>
          </p:cNvSpPr>
          <p:nvPr>
            <p:ph idx="1"/>
          </p:nvPr>
        </p:nvSpPr>
        <p:spPr/>
        <p:txBody>
          <a:bodyPr>
            <a:normAutofit/>
          </a:bodyPr>
          <a:lstStyle/>
          <a:p>
            <a:pPr marL="0" indent="0">
              <a:buNone/>
            </a:pPr>
            <a:r>
              <a:rPr lang="en-US" sz="2400" b="1" dirty="0"/>
              <a:t>You still need to learn what the code means and how it works! </a:t>
            </a:r>
            <a:r>
              <a:rPr lang="en-US" sz="2400" dirty="0"/>
              <a:t>You just don’t have to memorize all of the functions and arguments yourself. </a:t>
            </a:r>
            <a:br>
              <a:rPr lang="en-US" sz="2400" dirty="0"/>
            </a:br>
            <a:br>
              <a:rPr lang="en-US" sz="2400" dirty="0"/>
            </a:br>
            <a:r>
              <a:rPr lang="en-US" sz="2400" dirty="0"/>
              <a:t>Rule of thumb: if you don’t understand what your code is doing, then don’t give it to your boss or sell it to your client (also don’t turn in assignments with code you don’t understand). </a:t>
            </a:r>
            <a:br>
              <a:rPr lang="en-US" sz="2400" dirty="0"/>
            </a:br>
            <a:br>
              <a:rPr lang="en-US" sz="2400" dirty="0"/>
            </a:br>
            <a:r>
              <a:rPr lang="en-US" sz="2400" dirty="0"/>
              <a:t>AI is good at creating first drafts quickly, but it rarely gets it right the first time. You need to review the code, which requires you to understand the code. </a:t>
            </a:r>
          </a:p>
        </p:txBody>
      </p:sp>
    </p:spTree>
    <p:extLst>
      <p:ext uri="{BB962C8B-B14F-4D97-AF65-F5344CB8AC3E}">
        <p14:creationId xmlns:p14="http://schemas.microsoft.com/office/powerpoint/2010/main" val="3919316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DF528-6FA0-7323-E54A-EB4F3A1D3B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786703-03C5-7257-7B11-ED6F6AE5B625}"/>
              </a:ext>
            </a:extLst>
          </p:cNvPr>
          <p:cNvSpPr>
            <a:spLocks noGrp="1"/>
          </p:cNvSpPr>
          <p:nvPr>
            <p:ph type="title"/>
          </p:nvPr>
        </p:nvSpPr>
        <p:spPr/>
        <p:txBody>
          <a:bodyPr/>
          <a:lstStyle/>
          <a:p>
            <a:r>
              <a:rPr lang="en-US" dirty="0">
                <a:latin typeface="Impact" panose="020B0806030902050204" pitchFamily="34" charset="0"/>
              </a:rPr>
              <a:t>Changes to Data Science Curriculum</a:t>
            </a:r>
          </a:p>
        </p:txBody>
      </p:sp>
      <p:sp>
        <p:nvSpPr>
          <p:cNvPr id="3" name="Content Placeholder 2">
            <a:extLst>
              <a:ext uri="{FF2B5EF4-FFF2-40B4-BE49-F238E27FC236}">
                <a16:creationId xmlns:a16="http://schemas.microsoft.com/office/drawing/2014/main" id="{9CBE2842-74F3-7C87-E1CD-3C1D363B46F3}"/>
              </a:ext>
            </a:extLst>
          </p:cNvPr>
          <p:cNvSpPr>
            <a:spLocks noGrp="1"/>
          </p:cNvSpPr>
          <p:nvPr>
            <p:ph idx="1"/>
          </p:nvPr>
        </p:nvSpPr>
        <p:spPr>
          <a:xfrm>
            <a:off x="959004" y="1825625"/>
            <a:ext cx="10394795" cy="4351338"/>
          </a:xfrm>
        </p:spPr>
        <p:txBody>
          <a:bodyPr>
            <a:normAutofit lnSpcReduction="10000"/>
          </a:bodyPr>
          <a:lstStyle/>
          <a:p>
            <a:pPr marL="0" indent="0">
              <a:buNone/>
            </a:pPr>
            <a:r>
              <a:rPr lang="en-US" sz="2400" b="1" dirty="0"/>
              <a:t>AI makes A LOT of mistakes. </a:t>
            </a:r>
            <a:r>
              <a:rPr lang="en-US" sz="2400" dirty="0"/>
              <a:t>Never take a solution at face value. </a:t>
            </a:r>
          </a:p>
          <a:p>
            <a:pPr marL="0" indent="0">
              <a:buNone/>
            </a:pPr>
            <a:endParaRPr lang="en-US" sz="2400" dirty="0"/>
          </a:p>
          <a:p>
            <a:pPr marL="0" indent="0">
              <a:buNone/>
            </a:pPr>
            <a:r>
              <a:rPr lang="en-US" sz="2400" dirty="0"/>
              <a:t>Any code written by humans or by AI should be stress-tested to ensure it is working as expected. You need to learn how to write unit tests for your code. </a:t>
            </a:r>
          </a:p>
          <a:p>
            <a:pPr marL="0" indent="0">
              <a:buNone/>
            </a:pPr>
            <a:endParaRPr lang="en-US" sz="2400" dirty="0"/>
          </a:p>
          <a:p>
            <a:pPr marL="0" indent="0">
              <a:buNone/>
            </a:pPr>
            <a:r>
              <a:rPr lang="en-US" sz="2400" dirty="0"/>
              <a:t>The way a unit test is created, independent of running any code, demonstrates whether you understand the problem. </a:t>
            </a:r>
          </a:p>
          <a:p>
            <a:pPr marL="0" indent="0">
              <a:buNone/>
            </a:pPr>
            <a:endParaRPr lang="en-US" sz="2400" dirty="0"/>
          </a:p>
          <a:p>
            <a:pPr marL="0" indent="0">
              <a:buNone/>
            </a:pPr>
            <a:r>
              <a:rPr lang="en-US" sz="2400" dirty="0"/>
              <a:t>Executing unit tests ensure the code is working as expected AND is also robust to real world cases (for example, data contains special values or inputs are the wrong data type). </a:t>
            </a:r>
          </a:p>
        </p:txBody>
      </p:sp>
    </p:spTree>
    <p:extLst>
      <p:ext uri="{BB962C8B-B14F-4D97-AF65-F5344CB8AC3E}">
        <p14:creationId xmlns:p14="http://schemas.microsoft.com/office/powerpoint/2010/main" val="3526256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2C776-865F-4A9C-65EC-51F9638D8F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3E4A20-2880-BE2A-AA79-1CA36FFCA223}"/>
              </a:ext>
            </a:extLst>
          </p:cNvPr>
          <p:cNvSpPr>
            <a:spLocks noGrp="1"/>
          </p:cNvSpPr>
          <p:nvPr>
            <p:ph type="title"/>
          </p:nvPr>
        </p:nvSpPr>
        <p:spPr/>
        <p:txBody>
          <a:bodyPr/>
          <a:lstStyle/>
          <a:p>
            <a:r>
              <a:rPr lang="en-US" dirty="0">
                <a:latin typeface="Impact" panose="020B0806030902050204" pitchFamily="34" charset="0"/>
              </a:rPr>
              <a:t>What is a Data Scientist?</a:t>
            </a:r>
          </a:p>
        </p:txBody>
      </p:sp>
      <p:sp>
        <p:nvSpPr>
          <p:cNvPr id="3" name="Content Placeholder 2">
            <a:extLst>
              <a:ext uri="{FF2B5EF4-FFF2-40B4-BE49-F238E27FC236}">
                <a16:creationId xmlns:a16="http://schemas.microsoft.com/office/drawing/2014/main" id="{A3F54EAF-F4F7-5E5C-EC02-9E3D64101126}"/>
              </a:ext>
            </a:extLst>
          </p:cNvPr>
          <p:cNvSpPr>
            <a:spLocks noGrp="1"/>
          </p:cNvSpPr>
          <p:nvPr>
            <p:ph idx="1"/>
          </p:nvPr>
        </p:nvSpPr>
        <p:spPr/>
        <p:txBody>
          <a:bodyPr>
            <a:normAutofit fontScale="92500"/>
          </a:bodyPr>
          <a:lstStyle/>
          <a:p>
            <a:r>
              <a:rPr lang="en-US" dirty="0"/>
              <a:t>Before GUI-based operating systems (Mac in 1984, Windows in 1990) users had to learn Unix commands (basic programming) in order to turn a computer on, install programs, and use apps. </a:t>
            </a:r>
          </a:p>
          <a:p>
            <a:endParaRPr lang="en-US" dirty="0"/>
          </a:p>
          <a:p>
            <a:r>
              <a:rPr lang="en-US" dirty="0"/>
              <a:t>The visual user interface democratized personal computers by making them accessible to teachers, students, and non-technical experts. This led to a wider adoption and a more productive workforce. </a:t>
            </a:r>
          </a:p>
          <a:p>
            <a:endParaRPr lang="en-US" dirty="0"/>
          </a:p>
          <a:p>
            <a:r>
              <a:rPr lang="en-US" dirty="0"/>
              <a:t>AI similarly removes key barriers to programming by making it more accessible to the average user. </a:t>
            </a:r>
          </a:p>
        </p:txBody>
      </p:sp>
    </p:spTree>
    <p:extLst>
      <p:ext uri="{BB962C8B-B14F-4D97-AF65-F5344CB8AC3E}">
        <p14:creationId xmlns:p14="http://schemas.microsoft.com/office/powerpoint/2010/main" val="358464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93700-2356-3626-3E11-0C7817E39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D9F7D2-E348-DB08-83A1-8ED811A702DA}"/>
              </a:ext>
            </a:extLst>
          </p:cNvPr>
          <p:cNvSpPr>
            <a:spLocks noGrp="1"/>
          </p:cNvSpPr>
          <p:nvPr>
            <p:ph type="title"/>
          </p:nvPr>
        </p:nvSpPr>
        <p:spPr/>
        <p:txBody>
          <a:bodyPr/>
          <a:lstStyle/>
          <a:p>
            <a:r>
              <a:rPr lang="en-US" dirty="0">
                <a:latin typeface="Impact" panose="020B0806030902050204" pitchFamily="34" charset="0"/>
              </a:rPr>
              <a:t>What is a Data Scientist?</a:t>
            </a:r>
          </a:p>
        </p:txBody>
      </p:sp>
      <p:sp>
        <p:nvSpPr>
          <p:cNvPr id="3" name="Content Placeholder 2">
            <a:extLst>
              <a:ext uri="{FF2B5EF4-FFF2-40B4-BE49-F238E27FC236}">
                <a16:creationId xmlns:a16="http://schemas.microsoft.com/office/drawing/2014/main" id="{453B53EB-9F9B-AA8A-B137-5E351C8C9CA4}"/>
              </a:ext>
            </a:extLst>
          </p:cNvPr>
          <p:cNvSpPr>
            <a:spLocks noGrp="1"/>
          </p:cNvSpPr>
          <p:nvPr>
            <p:ph idx="1"/>
          </p:nvPr>
        </p:nvSpPr>
        <p:spPr/>
        <p:txBody>
          <a:bodyPr>
            <a:normAutofit lnSpcReduction="10000"/>
          </a:bodyPr>
          <a:lstStyle/>
          <a:p>
            <a:r>
              <a:rPr lang="en-US" b="1" dirty="0"/>
              <a:t>ORIGINAL: </a:t>
            </a:r>
            <a:r>
              <a:rPr lang="en-US" dirty="0"/>
              <a:t>one who has deep expertise in some domain (business, policy, medicine, etc.) and solves hard problems that require data, programming, and statistical modeling</a:t>
            </a:r>
            <a:br>
              <a:rPr lang="en-US" dirty="0"/>
            </a:br>
            <a:endParaRPr lang="en-US" dirty="0"/>
          </a:p>
          <a:p>
            <a:r>
              <a:rPr lang="en-US" b="1" dirty="0"/>
              <a:t>EVENTUAL: </a:t>
            </a:r>
            <a:r>
              <a:rPr lang="en-US" dirty="0"/>
              <a:t>more emphasis on domain expertise and statistical modeling, less expertise needed in programming to be a competent data scientist. </a:t>
            </a:r>
            <a:br>
              <a:rPr lang="en-US" dirty="0"/>
            </a:br>
            <a:endParaRPr lang="en-US" dirty="0"/>
          </a:p>
          <a:p>
            <a:pPr lvl="1"/>
            <a:r>
              <a:rPr lang="en-US" dirty="0"/>
              <a:t>Democratization of data science approaches to problems </a:t>
            </a:r>
            <a:br>
              <a:rPr lang="en-US" dirty="0"/>
            </a:br>
            <a:endParaRPr lang="en-US" dirty="0"/>
          </a:p>
          <a:p>
            <a:pPr lvl="1"/>
            <a:r>
              <a:rPr lang="en-US" dirty="0"/>
              <a:t>Programming skills become commoditized, thus more competitive, but at the same time the ability to apply the skills will become more valuable</a:t>
            </a:r>
          </a:p>
        </p:txBody>
      </p:sp>
    </p:spTree>
    <p:extLst>
      <p:ext uri="{BB962C8B-B14F-4D97-AF65-F5344CB8AC3E}">
        <p14:creationId xmlns:p14="http://schemas.microsoft.com/office/powerpoint/2010/main" val="889749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8C90497C-7A8B-646B-71AD-E66BF4D6BFFC}"/>
              </a:ext>
            </a:extLst>
          </p:cNvPr>
          <p:cNvSpPr>
            <a:spLocks noGrp="1"/>
          </p:cNvSpPr>
          <p:nvPr>
            <p:ph type="ctrTitle"/>
          </p:nvPr>
        </p:nvSpPr>
        <p:spPr>
          <a:xfrm>
            <a:off x="1932903" y="949325"/>
            <a:ext cx="8071706" cy="2387600"/>
          </a:xfrm>
        </p:spPr>
        <p:txBody>
          <a:bodyPr>
            <a:normAutofit/>
          </a:bodyPr>
          <a:lstStyle/>
          <a:p>
            <a:pPr algn="l"/>
            <a:r>
              <a:rPr lang="en-US" sz="6600" dirty="0">
                <a:solidFill>
                  <a:schemeClr val="bg1"/>
                </a:solidFill>
              </a:rPr>
              <a:t>AI Policies</a:t>
            </a:r>
          </a:p>
        </p:txBody>
      </p:sp>
      <p:sp>
        <p:nvSpPr>
          <p:cNvPr id="3" name="Subtitle 2">
            <a:extLst>
              <a:ext uri="{FF2B5EF4-FFF2-40B4-BE49-F238E27FC236}">
                <a16:creationId xmlns:a16="http://schemas.microsoft.com/office/drawing/2014/main" id="{EC63A5AE-9B92-6927-DA7E-9B146E731C09}"/>
              </a:ext>
            </a:extLst>
          </p:cNvPr>
          <p:cNvSpPr>
            <a:spLocks noGrp="1"/>
          </p:cNvSpPr>
          <p:nvPr>
            <p:ph type="subTitle" idx="1"/>
          </p:nvPr>
        </p:nvSpPr>
        <p:spPr>
          <a:xfrm>
            <a:off x="1932902" y="3429000"/>
            <a:ext cx="8071697" cy="1655762"/>
          </a:xfrm>
        </p:spPr>
        <p:txBody>
          <a:bodyPr>
            <a:normAutofit/>
          </a:bodyPr>
          <a:lstStyle/>
          <a:p>
            <a:pPr algn="l"/>
            <a:endParaRPr lang="en-US" sz="3200">
              <a:solidFill>
                <a:schemeClr val="bg1"/>
              </a:solidFill>
            </a:endParaRPr>
          </a:p>
        </p:txBody>
      </p:sp>
      <p:cxnSp>
        <p:nvCxnSpPr>
          <p:cNvPr id="25" name="Straight Connector 24">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131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Generated image">
            <a:extLst>
              <a:ext uri="{FF2B5EF4-FFF2-40B4-BE49-F238E27FC236}">
                <a16:creationId xmlns:a16="http://schemas.microsoft.com/office/drawing/2014/main" id="{D47121FA-75AA-C5BD-9CED-88047D1348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287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07732A0-8B05-B57D-AB8F-5F0C0930BB90}"/>
              </a:ext>
            </a:extLst>
          </p:cNvPr>
          <p:cNvSpPr txBox="1"/>
          <p:nvPr/>
        </p:nvSpPr>
        <p:spPr>
          <a:xfrm>
            <a:off x="10130883" y="4049008"/>
            <a:ext cx="1903513" cy="1077218"/>
          </a:xfrm>
          <a:prstGeom prst="rect">
            <a:avLst/>
          </a:prstGeom>
          <a:noFill/>
        </p:spPr>
        <p:txBody>
          <a:bodyPr wrap="square" rtlCol="0">
            <a:spAutoFit/>
          </a:bodyPr>
          <a:lstStyle/>
          <a:p>
            <a:pPr algn="ctr"/>
            <a:r>
              <a:rPr lang="en-US" sz="1600" dirty="0">
                <a:solidFill>
                  <a:schemeClr val="accent2">
                    <a:lumMod val="75000"/>
                  </a:schemeClr>
                </a:solidFill>
              </a:rPr>
              <a:t>GenAI Advent (2022): </a:t>
            </a:r>
            <a:br>
              <a:rPr lang="en-US" sz="1600" dirty="0">
                <a:solidFill>
                  <a:schemeClr val="accent2">
                    <a:lumMod val="75000"/>
                  </a:schemeClr>
                </a:solidFill>
              </a:rPr>
            </a:br>
            <a:r>
              <a:rPr lang="en-US" sz="1600" dirty="0">
                <a:solidFill>
                  <a:schemeClr val="accent2">
                    <a:lumMod val="75000"/>
                  </a:schemeClr>
                </a:solidFill>
              </a:rPr>
              <a:t>prompt-based programming</a:t>
            </a:r>
          </a:p>
        </p:txBody>
      </p:sp>
    </p:spTree>
    <p:extLst>
      <p:ext uri="{BB962C8B-B14F-4D97-AF65-F5344CB8AC3E}">
        <p14:creationId xmlns:p14="http://schemas.microsoft.com/office/powerpoint/2010/main" val="1507760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06DB899-0937-CACF-AFC7-52AB16926AEA}"/>
              </a:ext>
            </a:extLst>
          </p:cNvPr>
          <p:cNvGraphicFramePr>
            <a:graphicFrameLocks noGrp="1"/>
          </p:cNvGraphicFramePr>
          <p:nvPr>
            <p:extLst>
              <p:ext uri="{D42A27DB-BD31-4B8C-83A1-F6EECF244321}">
                <p14:modId xmlns:p14="http://schemas.microsoft.com/office/powerpoint/2010/main" val="2888794591"/>
              </p:ext>
            </p:extLst>
          </p:nvPr>
        </p:nvGraphicFramePr>
        <p:xfrm>
          <a:off x="983047" y="266007"/>
          <a:ext cx="10225906" cy="6284414"/>
        </p:xfrm>
        <a:graphic>
          <a:graphicData uri="http://schemas.openxmlformats.org/drawingml/2006/table">
            <a:tbl>
              <a:tblPr/>
              <a:tblGrid>
                <a:gridCol w="3476616">
                  <a:extLst>
                    <a:ext uri="{9D8B030D-6E8A-4147-A177-3AD203B41FA5}">
                      <a16:colId xmlns:a16="http://schemas.microsoft.com/office/drawing/2014/main" val="4221773673"/>
                    </a:ext>
                  </a:extLst>
                </a:gridCol>
                <a:gridCol w="6749290">
                  <a:extLst>
                    <a:ext uri="{9D8B030D-6E8A-4147-A177-3AD203B41FA5}">
                      <a16:colId xmlns:a16="http://schemas.microsoft.com/office/drawing/2014/main" val="334629757"/>
                    </a:ext>
                  </a:extLst>
                </a:gridCol>
              </a:tblGrid>
              <a:tr h="376504">
                <a:tc>
                  <a:txBody>
                    <a:bodyPr/>
                    <a:lstStyle/>
                    <a:p>
                      <a:pPr>
                        <a:buNone/>
                      </a:pPr>
                      <a:r>
                        <a:rPr lang="en-US" sz="1800" b="1" dirty="0">
                          <a:latin typeface="Aharoni" panose="02010803020104030203" pitchFamily="2" charset="-79"/>
                          <a:cs typeface="Aharoni" panose="02010803020104030203" pitchFamily="2" charset="-79"/>
                        </a:rPr>
                        <a:t>Innovation (Year)</a:t>
                      </a:r>
                      <a:endParaRPr lang="en-US" sz="1800" dirty="0">
                        <a:latin typeface="Aharoni" panose="02010803020104030203" pitchFamily="2" charset="-79"/>
                        <a:cs typeface="Aharoni" panose="02010803020104030203" pitchFamily="2" charset="-79"/>
                      </a:endParaRPr>
                    </a:p>
                  </a:txBody>
                  <a:tcPr marL="60462" marR="60462" marT="30232" marB="30232" anchor="ctr">
                    <a:lnL>
                      <a:noFill/>
                    </a:lnL>
                    <a:lnR>
                      <a:noFill/>
                    </a:lnR>
                    <a:lnT>
                      <a:noFill/>
                    </a:lnT>
                    <a:lnB>
                      <a:noFill/>
                    </a:lnB>
                    <a:noFill/>
                  </a:tcPr>
                </a:tc>
                <a:tc>
                  <a:txBody>
                    <a:bodyPr/>
                    <a:lstStyle/>
                    <a:p>
                      <a:pPr>
                        <a:buNone/>
                      </a:pPr>
                      <a:r>
                        <a:rPr lang="en-US" sz="1800" b="1" dirty="0">
                          <a:latin typeface="Aharoni" panose="02010803020104030203" pitchFamily="2" charset="-79"/>
                          <a:cs typeface="Aharoni" panose="02010803020104030203" pitchFamily="2" charset="-79"/>
                        </a:rPr>
                        <a:t>Significance / Advance</a:t>
                      </a:r>
                      <a:endParaRPr lang="en-US" sz="1800" dirty="0">
                        <a:latin typeface="Aharoni" panose="02010803020104030203" pitchFamily="2" charset="-79"/>
                        <a:cs typeface="Aharoni" panose="02010803020104030203" pitchFamily="2" charset="-79"/>
                      </a:endParaRPr>
                    </a:p>
                  </a:txBody>
                  <a:tcPr marL="60462" marR="60462" marT="30232" marB="30232" anchor="ctr">
                    <a:lnL>
                      <a:noFill/>
                    </a:lnL>
                    <a:lnR>
                      <a:noFill/>
                    </a:lnR>
                    <a:lnT>
                      <a:noFill/>
                    </a:lnT>
                    <a:lnB>
                      <a:noFill/>
                    </a:lnB>
                    <a:noFill/>
                  </a:tcPr>
                </a:tc>
                <a:extLst>
                  <a:ext uri="{0D108BD9-81ED-4DB2-BD59-A6C34878D82A}">
                    <a16:rowId xmlns:a16="http://schemas.microsoft.com/office/drawing/2014/main" val="3865131844"/>
                  </a:ext>
                </a:extLst>
              </a:tr>
              <a:tr h="590791">
                <a:tc>
                  <a:txBody>
                    <a:bodyPr/>
                    <a:lstStyle/>
                    <a:p>
                      <a:pPr>
                        <a:buNone/>
                      </a:pPr>
                      <a:r>
                        <a:rPr lang="en-US" sz="1400" b="1"/>
                        <a:t>ENIAC &amp; Plugboards (1945)</a:t>
                      </a:r>
                      <a:endParaRPr lang="en-US" sz="1400"/>
                    </a:p>
                  </a:txBody>
                  <a:tcPr marL="60462" marR="60462" marT="30232" marB="30232" anchor="ctr">
                    <a:lnL>
                      <a:noFill/>
                    </a:lnL>
                    <a:lnR>
                      <a:noFill/>
                    </a:lnR>
                    <a:lnT>
                      <a:noFill/>
                    </a:lnT>
                    <a:lnB>
                      <a:noFill/>
                    </a:lnB>
                    <a:noFill/>
                  </a:tcPr>
                </a:tc>
                <a:tc>
                  <a:txBody>
                    <a:bodyPr/>
                    <a:lstStyle/>
                    <a:p>
                      <a:pPr>
                        <a:buNone/>
                      </a:pPr>
                      <a:r>
                        <a:rPr lang="en-US" sz="1400"/>
                        <a:t>Programs set mechanically with switches and cables; required knowledge of logic and electrical engineering.</a:t>
                      </a:r>
                    </a:p>
                  </a:txBody>
                  <a:tcPr marL="60462" marR="60462" marT="30232" marB="30232" anchor="ctr">
                    <a:lnL>
                      <a:noFill/>
                    </a:lnL>
                    <a:lnR>
                      <a:noFill/>
                    </a:lnR>
                    <a:lnT>
                      <a:noFill/>
                    </a:lnT>
                    <a:lnB>
                      <a:noFill/>
                    </a:lnB>
                    <a:noFill/>
                  </a:tcPr>
                </a:tc>
                <a:extLst>
                  <a:ext uri="{0D108BD9-81ED-4DB2-BD59-A6C34878D82A}">
                    <a16:rowId xmlns:a16="http://schemas.microsoft.com/office/drawing/2014/main" val="3276084080"/>
                  </a:ext>
                </a:extLst>
              </a:tr>
              <a:tr h="590791">
                <a:tc>
                  <a:txBody>
                    <a:bodyPr/>
                    <a:lstStyle/>
                    <a:p>
                      <a:pPr>
                        <a:buNone/>
                      </a:pPr>
                      <a:r>
                        <a:rPr lang="en-US" sz="1400" b="1"/>
                        <a:t>Punch Cards (1950s)</a:t>
                      </a:r>
                      <a:endParaRPr lang="en-US" sz="1400"/>
                    </a:p>
                  </a:txBody>
                  <a:tcPr marL="60462" marR="60462" marT="30232" marB="30232" anchor="ctr">
                    <a:lnL>
                      <a:noFill/>
                    </a:lnL>
                    <a:lnR>
                      <a:noFill/>
                    </a:lnR>
                    <a:lnT>
                      <a:noFill/>
                    </a:lnT>
                    <a:lnB>
                      <a:noFill/>
                    </a:lnB>
                    <a:noFill/>
                  </a:tcPr>
                </a:tc>
                <a:tc>
                  <a:txBody>
                    <a:bodyPr/>
                    <a:lstStyle/>
                    <a:p>
                      <a:pPr>
                        <a:buNone/>
                      </a:pPr>
                      <a:r>
                        <a:rPr lang="en-US" sz="1400"/>
                        <a:t>Programming with physical cards standardized input, but still abstract and mechanical, demanding careful sequencing.</a:t>
                      </a:r>
                    </a:p>
                  </a:txBody>
                  <a:tcPr marL="60462" marR="60462" marT="30232" marB="30232" anchor="ctr">
                    <a:lnL>
                      <a:noFill/>
                    </a:lnL>
                    <a:lnR>
                      <a:noFill/>
                    </a:lnR>
                    <a:lnT>
                      <a:noFill/>
                    </a:lnT>
                    <a:lnB>
                      <a:noFill/>
                    </a:lnB>
                    <a:noFill/>
                  </a:tcPr>
                </a:tc>
                <a:extLst>
                  <a:ext uri="{0D108BD9-81ED-4DB2-BD59-A6C34878D82A}">
                    <a16:rowId xmlns:a16="http://schemas.microsoft.com/office/drawing/2014/main" val="103523077"/>
                  </a:ext>
                </a:extLst>
              </a:tr>
              <a:tr h="590791">
                <a:tc>
                  <a:txBody>
                    <a:bodyPr/>
                    <a:lstStyle/>
                    <a:p>
                      <a:pPr>
                        <a:buNone/>
                      </a:pPr>
                      <a:r>
                        <a:rPr lang="en-US" sz="1400" b="1"/>
                        <a:t>FORTRAN (1957)</a:t>
                      </a:r>
                      <a:endParaRPr lang="en-US" sz="1400"/>
                    </a:p>
                  </a:txBody>
                  <a:tcPr marL="60462" marR="60462" marT="30232" marB="30232" anchor="ctr">
                    <a:lnL>
                      <a:noFill/>
                    </a:lnL>
                    <a:lnR>
                      <a:noFill/>
                    </a:lnR>
                    <a:lnT>
                      <a:noFill/>
                    </a:lnT>
                    <a:lnB>
                      <a:noFill/>
                    </a:lnB>
                    <a:noFill/>
                  </a:tcPr>
                </a:tc>
                <a:tc>
                  <a:txBody>
                    <a:bodyPr/>
                    <a:lstStyle/>
                    <a:p>
                      <a:pPr>
                        <a:buNone/>
                      </a:pPr>
                      <a:r>
                        <a:rPr lang="en-US" sz="1400"/>
                        <a:t>First high-level language; allowed scientists to write in algebraic notation instead of machine code.</a:t>
                      </a:r>
                    </a:p>
                  </a:txBody>
                  <a:tcPr marL="60462" marR="60462" marT="30232" marB="30232" anchor="ctr">
                    <a:lnL>
                      <a:noFill/>
                    </a:lnL>
                    <a:lnR>
                      <a:noFill/>
                    </a:lnR>
                    <a:lnT>
                      <a:noFill/>
                    </a:lnT>
                    <a:lnB>
                      <a:noFill/>
                    </a:lnB>
                    <a:noFill/>
                  </a:tcPr>
                </a:tc>
                <a:extLst>
                  <a:ext uri="{0D108BD9-81ED-4DB2-BD59-A6C34878D82A}">
                    <a16:rowId xmlns:a16="http://schemas.microsoft.com/office/drawing/2014/main" val="3616604876"/>
                  </a:ext>
                </a:extLst>
              </a:tr>
              <a:tr h="590791">
                <a:tc>
                  <a:txBody>
                    <a:bodyPr/>
                    <a:lstStyle/>
                    <a:p>
                      <a:pPr>
                        <a:buNone/>
                      </a:pPr>
                      <a:r>
                        <a:rPr lang="en-US" sz="1400" b="1"/>
                        <a:t>COBOL (1960)</a:t>
                      </a:r>
                      <a:endParaRPr lang="en-US" sz="1400"/>
                    </a:p>
                  </a:txBody>
                  <a:tcPr marL="60462" marR="60462" marT="30232" marB="30232" anchor="ctr">
                    <a:lnL>
                      <a:noFill/>
                    </a:lnL>
                    <a:lnR>
                      <a:noFill/>
                    </a:lnR>
                    <a:lnT>
                      <a:noFill/>
                    </a:lnT>
                    <a:lnB>
                      <a:noFill/>
                    </a:lnB>
                    <a:noFill/>
                  </a:tcPr>
                </a:tc>
                <a:tc>
                  <a:txBody>
                    <a:bodyPr/>
                    <a:lstStyle/>
                    <a:p>
                      <a:pPr>
                        <a:buNone/>
                      </a:pPr>
                      <a:r>
                        <a:rPr lang="en-US" sz="1400"/>
                        <a:t>Business-oriented language with English-like syntax; opened programming to non-scientists.</a:t>
                      </a:r>
                    </a:p>
                  </a:txBody>
                  <a:tcPr marL="60462" marR="60462" marT="30232" marB="30232" anchor="ctr">
                    <a:lnL>
                      <a:noFill/>
                    </a:lnL>
                    <a:lnR>
                      <a:noFill/>
                    </a:lnR>
                    <a:lnT>
                      <a:noFill/>
                    </a:lnT>
                    <a:lnB>
                      <a:noFill/>
                    </a:lnB>
                    <a:noFill/>
                  </a:tcPr>
                </a:tc>
                <a:extLst>
                  <a:ext uri="{0D108BD9-81ED-4DB2-BD59-A6C34878D82A}">
                    <a16:rowId xmlns:a16="http://schemas.microsoft.com/office/drawing/2014/main" val="1646871638"/>
                  </a:ext>
                </a:extLst>
              </a:tr>
              <a:tr h="590791">
                <a:tc>
                  <a:txBody>
                    <a:bodyPr/>
                    <a:lstStyle/>
                    <a:p>
                      <a:pPr>
                        <a:buNone/>
                      </a:pPr>
                      <a:r>
                        <a:rPr lang="en-US" sz="1400" b="1"/>
                        <a:t>UNIX (1969)</a:t>
                      </a:r>
                      <a:endParaRPr lang="en-US" sz="1400"/>
                    </a:p>
                  </a:txBody>
                  <a:tcPr marL="60462" marR="60462" marT="30232" marB="30232" anchor="ctr">
                    <a:lnL>
                      <a:noFill/>
                    </a:lnL>
                    <a:lnR>
                      <a:noFill/>
                    </a:lnR>
                    <a:lnT>
                      <a:noFill/>
                    </a:lnT>
                    <a:lnB>
                      <a:noFill/>
                    </a:lnB>
                    <a:noFill/>
                  </a:tcPr>
                </a:tc>
                <a:tc>
                  <a:txBody>
                    <a:bodyPr/>
                    <a:lstStyle/>
                    <a:p>
                      <a:pPr>
                        <a:buNone/>
                      </a:pPr>
                      <a:r>
                        <a:rPr lang="en-US" sz="1400"/>
                        <a:t>Early portable operating system; abstracted away hardware differences and supported multi-user environments.</a:t>
                      </a:r>
                    </a:p>
                  </a:txBody>
                  <a:tcPr marL="60462" marR="60462" marT="30232" marB="30232" anchor="ctr">
                    <a:lnL>
                      <a:noFill/>
                    </a:lnL>
                    <a:lnR>
                      <a:noFill/>
                    </a:lnR>
                    <a:lnT>
                      <a:noFill/>
                    </a:lnT>
                    <a:lnB>
                      <a:noFill/>
                    </a:lnB>
                    <a:noFill/>
                  </a:tcPr>
                </a:tc>
                <a:extLst>
                  <a:ext uri="{0D108BD9-81ED-4DB2-BD59-A6C34878D82A}">
                    <a16:rowId xmlns:a16="http://schemas.microsoft.com/office/drawing/2014/main" val="3816778737"/>
                  </a:ext>
                </a:extLst>
              </a:tr>
              <a:tr h="590791">
                <a:tc>
                  <a:txBody>
                    <a:bodyPr/>
                    <a:lstStyle/>
                    <a:p>
                      <a:pPr>
                        <a:buNone/>
                      </a:pPr>
                      <a:r>
                        <a:rPr lang="en-US" sz="1400" b="1"/>
                        <a:t>C (1972)</a:t>
                      </a:r>
                      <a:endParaRPr lang="en-US" sz="1400"/>
                    </a:p>
                  </a:txBody>
                  <a:tcPr marL="60462" marR="60462" marT="30232" marB="30232" anchor="ctr">
                    <a:lnL>
                      <a:noFill/>
                    </a:lnL>
                    <a:lnR>
                      <a:noFill/>
                    </a:lnR>
                    <a:lnT>
                      <a:noFill/>
                    </a:lnT>
                    <a:lnB>
                      <a:noFill/>
                    </a:lnB>
                    <a:noFill/>
                  </a:tcPr>
                </a:tc>
                <a:tc>
                  <a:txBody>
                    <a:bodyPr/>
                    <a:lstStyle/>
                    <a:p>
                      <a:pPr>
                        <a:buNone/>
                      </a:pPr>
                      <a:r>
                        <a:rPr lang="en-US" sz="1400"/>
                        <a:t>Structured, portable language; closer to hardware than higher-level languages but still more abstract than assembly.</a:t>
                      </a:r>
                    </a:p>
                  </a:txBody>
                  <a:tcPr marL="60462" marR="60462" marT="30232" marB="30232" anchor="ctr">
                    <a:lnL>
                      <a:noFill/>
                    </a:lnL>
                    <a:lnR>
                      <a:noFill/>
                    </a:lnR>
                    <a:lnT>
                      <a:noFill/>
                    </a:lnT>
                    <a:lnB>
                      <a:noFill/>
                    </a:lnB>
                    <a:noFill/>
                  </a:tcPr>
                </a:tc>
                <a:extLst>
                  <a:ext uri="{0D108BD9-81ED-4DB2-BD59-A6C34878D82A}">
                    <a16:rowId xmlns:a16="http://schemas.microsoft.com/office/drawing/2014/main" val="2707154768"/>
                  </a:ext>
                </a:extLst>
              </a:tr>
              <a:tr h="590791">
                <a:tc>
                  <a:txBody>
                    <a:bodyPr/>
                    <a:lstStyle/>
                    <a:p>
                      <a:pPr>
                        <a:buNone/>
                      </a:pPr>
                      <a:r>
                        <a:rPr lang="en-US" sz="1400" b="1"/>
                        <a:t>C++ (1985)</a:t>
                      </a:r>
                      <a:endParaRPr lang="en-US" sz="1400"/>
                    </a:p>
                  </a:txBody>
                  <a:tcPr marL="60462" marR="60462" marT="30232" marB="30232" anchor="ctr">
                    <a:lnL>
                      <a:noFill/>
                    </a:lnL>
                    <a:lnR>
                      <a:noFill/>
                    </a:lnR>
                    <a:lnT>
                      <a:noFill/>
                    </a:lnT>
                    <a:lnB>
                      <a:noFill/>
                    </a:lnB>
                    <a:noFill/>
                  </a:tcPr>
                </a:tc>
                <a:tc>
                  <a:txBody>
                    <a:bodyPr/>
                    <a:lstStyle/>
                    <a:p>
                      <a:pPr>
                        <a:buNone/>
                      </a:pPr>
                      <a:r>
                        <a:rPr lang="en-US" sz="1400"/>
                        <a:t>Brought Object-Oriented Programming to the mainstream; enabled abstraction through classes, inheritance, and automatic handling of many low-level details.</a:t>
                      </a:r>
                    </a:p>
                  </a:txBody>
                  <a:tcPr marL="60462" marR="60462" marT="30232" marB="30232" anchor="ctr">
                    <a:lnL>
                      <a:noFill/>
                    </a:lnL>
                    <a:lnR>
                      <a:noFill/>
                    </a:lnR>
                    <a:lnT>
                      <a:noFill/>
                    </a:lnT>
                    <a:lnB>
                      <a:noFill/>
                    </a:lnB>
                    <a:noFill/>
                  </a:tcPr>
                </a:tc>
                <a:extLst>
                  <a:ext uri="{0D108BD9-81ED-4DB2-BD59-A6C34878D82A}">
                    <a16:rowId xmlns:a16="http://schemas.microsoft.com/office/drawing/2014/main" val="2893593066"/>
                  </a:ext>
                </a:extLst>
              </a:tr>
              <a:tr h="590791">
                <a:tc>
                  <a:txBody>
                    <a:bodyPr/>
                    <a:lstStyle/>
                    <a:p>
                      <a:pPr>
                        <a:buNone/>
                      </a:pPr>
                      <a:r>
                        <a:rPr lang="en-US" sz="1400" b="1"/>
                        <a:t>Java (1995)</a:t>
                      </a:r>
                      <a:endParaRPr lang="en-US" sz="1400"/>
                    </a:p>
                  </a:txBody>
                  <a:tcPr marL="60462" marR="60462" marT="30232" marB="30232" anchor="ctr">
                    <a:lnL>
                      <a:noFill/>
                    </a:lnL>
                    <a:lnR>
                      <a:noFill/>
                    </a:lnR>
                    <a:lnT>
                      <a:noFill/>
                    </a:lnT>
                    <a:lnB>
                      <a:noFill/>
                    </a:lnB>
                    <a:noFill/>
                  </a:tcPr>
                </a:tc>
                <a:tc>
                  <a:txBody>
                    <a:bodyPr/>
                    <a:lstStyle/>
                    <a:p>
                      <a:pPr>
                        <a:buNone/>
                      </a:pPr>
                      <a:r>
                        <a:rPr lang="en-US" sz="1400"/>
                        <a:t>“Write once, run anywhere” with the Java Virtual Machine; simplified cross-platform programming.</a:t>
                      </a:r>
                    </a:p>
                  </a:txBody>
                  <a:tcPr marL="60462" marR="60462" marT="30232" marB="30232" anchor="ctr">
                    <a:lnL>
                      <a:noFill/>
                    </a:lnL>
                    <a:lnR>
                      <a:noFill/>
                    </a:lnR>
                    <a:lnT>
                      <a:noFill/>
                    </a:lnT>
                    <a:lnB>
                      <a:noFill/>
                    </a:lnB>
                    <a:noFill/>
                  </a:tcPr>
                </a:tc>
                <a:extLst>
                  <a:ext uri="{0D108BD9-81ED-4DB2-BD59-A6C34878D82A}">
                    <a16:rowId xmlns:a16="http://schemas.microsoft.com/office/drawing/2014/main" val="3353082950"/>
                  </a:ext>
                </a:extLst>
              </a:tr>
              <a:tr h="590791">
                <a:tc>
                  <a:txBody>
                    <a:bodyPr/>
                    <a:lstStyle/>
                    <a:p>
                      <a:pPr>
                        <a:buNone/>
                      </a:pPr>
                      <a:r>
                        <a:rPr lang="en-US" sz="1400" b="1"/>
                        <a:t>Python (1991, mainstream in 2000s)</a:t>
                      </a:r>
                      <a:endParaRPr lang="en-US" sz="1400"/>
                    </a:p>
                  </a:txBody>
                  <a:tcPr marL="60462" marR="60462" marT="30232" marB="30232" anchor="ctr">
                    <a:lnL>
                      <a:noFill/>
                    </a:lnL>
                    <a:lnR>
                      <a:noFill/>
                    </a:lnR>
                    <a:lnT>
                      <a:noFill/>
                    </a:lnT>
                    <a:lnB>
                      <a:noFill/>
                    </a:lnB>
                    <a:noFill/>
                  </a:tcPr>
                </a:tc>
                <a:tc>
                  <a:txBody>
                    <a:bodyPr/>
                    <a:lstStyle/>
                    <a:p>
                      <a:pPr>
                        <a:buNone/>
                      </a:pPr>
                      <a:r>
                        <a:rPr lang="en-US" sz="1400"/>
                        <a:t>Interpreted, highly readable syntax close to human language; removed need for manual memory management.</a:t>
                      </a:r>
                    </a:p>
                  </a:txBody>
                  <a:tcPr marL="60462" marR="60462" marT="30232" marB="30232" anchor="ctr">
                    <a:lnL>
                      <a:noFill/>
                    </a:lnL>
                    <a:lnR>
                      <a:noFill/>
                    </a:lnR>
                    <a:lnT>
                      <a:noFill/>
                    </a:lnT>
                    <a:lnB>
                      <a:noFill/>
                    </a:lnB>
                    <a:noFill/>
                  </a:tcPr>
                </a:tc>
                <a:extLst>
                  <a:ext uri="{0D108BD9-81ED-4DB2-BD59-A6C34878D82A}">
                    <a16:rowId xmlns:a16="http://schemas.microsoft.com/office/drawing/2014/main" val="2200655127"/>
                  </a:ext>
                </a:extLst>
              </a:tr>
              <a:tr h="590791">
                <a:tc>
                  <a:txBody>
                    <a:bodyPr/>
                    <a:lstStyle/>
                    <a:p>
                      <a:pPr>
                        <a:buNone/>
                      </a:pPr>
                      <a:r>
                        <a:rPr lang="en-US" sz="1400" b="1"/>
                        <a:t>Jupyter / Literate Programming (2010s)</a:t>
                      </a:r>
                      <a:endParaRPr lang="en-US" sz="1400"/>
                    </a:p>
                  </a:txBody>
                  <a:tcPr marL="60462" marR="60462" marT="30232" marB="30232" anchor="ctr">
                    <a:lnL>
                      <a:noFill/>
                    </a:lnL>
                    <a:lnR>
                      <a:noFill/>
                    </a:lnR>
                    <a:lnT>
                      <a:noFill/>
                    </a:lnT>
                    <a:lnB>
                      <a:noFill/>
                    </a:lnB>
                    <a:noFill/>
                  </a:tcPr>
                </a:tc>
                <a:tc>
                  <a:txBody>
                    <a:bodyPr/>
                    <a:lstStyle/>
                    <a:p>
                      <a:pPr>
                        <a:buNone/>
                      </a:pPr>
                      <a:r>
                        <a:rPr lang="en-US" sz="1400" dirty="0"/>
                        <a:t>Integrated code with documentation and narrative; emphasized readability, collaboration, and human-centric programming.</a:t>
                      </a:r>
                    </a:p>
                  </a:txBody>
                  <a:tcPr marL="60462" marR="60462" marT="30232" marB="30232" anchor="ctr">
                    <a:lnL>
                      <a:noFill/>
                    </a:lnL>
                    <a:lnR>
                      <a:noFill/>
                    </a:lnR>
                    <a:lnT>
                      <a:noFill/>
                    </a:lnT>
                    <a:lnB>
                      <a:noFill/>
                    </a:lnB>
                    <a:noFill/>
                  </a:tcPr>
                </a:tc>
                <a:extLst>
                  <a:ext uri="{0D108BD9-81ED-4DB2-BD59-A6C34878D82A}">
                    <a16:rowId xmlns:a16="http://schemas.microsoft.com/office/drawing/2014/main" val="2933558273"/>
                  </a:ext>
                </a:extLst>
              </a:tr>
            </a:tbl>
          </a:graphicData>
        </a:graphic>
      </p:graphicFrame>
    </p:spTree>
    <p:extLst>
      <p:ext uri="{BB962C8B-B14F-4D97-AF65-F5344CB8AC3E}">
        <p14:creationId xmlns:p14="http://schemas.microsoft.com/office/powerpoint/2010/main" val="1727823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3D952-E688-2DAE-B5BC-E452491941D8}"/>
              </a:ext>
            </a:extLst>
          </p:cNvPr>
          <p:cNvSpPr>
            <a:spLocks noGrp="1"/>
          </p:cNvSpPr>
          <p:nvPr>
            <p:ph type="title"/>
          </p:nvPr>
        </p:nvSpPr>
        <p:spPr/>
        <p:txBody>
          <a:bodyPr/>
          <a:lstStyle/>
          <a:p>
            <a:r>
              <a:rPr lang="en-US" dirty="0">
                <a:latin typeface="Impact" panose="020B0806030902050204" pitchFamily="34" charset="0"/>
              </a:rPr>
              <a:t>What is a computer? </a:t>
            </a:r>
          </a:p>
        </p:txBody>
      </p:sp>
      <p:sp>
        <p:nvSpPr>
          <p:cNvPr id="3" name="Text Placeholder 2">
            <a:extLst>
              <a:ext uri="{FF2B5EF4-FFF2-40B4-BE49-F238E27FC236}">
                <a16:creationId xmlns:a16="http://schemas.microsoft.com/office/drawing/2014/main" id="{1A3BCC24-238F-58A2-71F1-BB6B9C526962}"/>
              </a:ext>
            </a:extLst>
          </p:cNvPr>
          <p:cNvSpPr>
            <a:spLocks noGrp="1"/>
          </p:cNvSpPr>
          <p:nvPr>
            <p:ph type="body" idx="1"/>
          </p:nvPr>
        </p:nvSpPr>
        <p:spPr/>
        <p:txBody>
          <a:bodyPr/>
          <a:lstStyle/>
          <a:p>
            <a:endParaRPr lang="en-US" dirty="0">
              <a:latin typeface="Impact" panose="020B0806030902050204" pitchFamily="34" charset="0"/>
            </a:endParaRPr>
          </a:p>
        </p:txBody>
      </p:sp>
    </p:spTree>
    <p:extLst>
      <p:ext uri="{BB962C8B-B14F-4D97-AF65-F5344CB8AC3E}">
        <p14:creationId xmlns:p14="http://schemas.microsoft.com/office/powerpoint/2010/main" val="371894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0" name="Picture 2" descr="A group of people working in a factory&#10;&#10;AI-generated content may be incorrect.">
            <a:extLst>
              <a:ext uri="{FF2B5EF4-FFF2-40B4-BE49-F238E27FC236}">
                <a16:creationId xmlns:a16="http://schemas.microsoft.com/office/drawing/2014/main" id="{454CC6BF-5A7A-6AC0-463E-2066CDE40F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4212" b="6357"/>
          <a:stretch>
            <a:fillRect/>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B638F8-78DC-F002-0F34-A6F53345A9D7}"/>
              </a:ext>
            </a:extLst>
          </p:cNvPr>
          <p:cNvSpPr txBox="1"/>
          <p:nvPr/>
        </p:nvSpPr>
        <p:spPr>
          <a:xfrm>
            <a:off x="7783552" y="5943600"/>
            <a:ext cx="2888166" cy="646331"/>
          </a:xfrm>
          <a:prstGeom prst="rect">
            <a:avLst/>
          </a:prstGeom>
          <a:noFill/>
        </p:spPr>
        <p:txBody>
          <a:bodyPr wrap="square" rtlCol="0">
            <a:spAutoFit/>
          </a:bodyPr>
          <a:lstStyle/>
          <a:p>
            <a:r>
              <a:rPr lang="en-US" i="1" dirty="0">
                <a:solidFill>
                  <a:schemeClr val="bg1"/>
                </a:solidFill>
              </a:rPr>
              <a:t>Computing Division of the US Veterans Bureau, 1924.</a:t>
            </a:r>
            <a:endParaRPr lang="en-US" dirty="0">
              <a:solidFill>
                <a:schemeClr val="bg1"/>
              </a:solidFill>
            </a:endParaRPr>
          </a:p>
        </p:txBody>
      </p:sp>
    </p:spTree>
    <p:extLst>
      <p:ext uri="{BB962C8B-B14F-4D97-AF65-F5344CB8AC3E}">
        <p14:creationId xmlns:p14="http://schemas.microsoft.com/office/powerpoint/2010/main" val="1715530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098" name="Picture 2">
            <a:extLst>
              <a:ext uri="{FF2B5EF4-FFF2-40B4-BE49-F238E27FC236}">
                <a16:creationId xmlns:a16="http://schemas.microsoft.com/office/drawing/2014/main" id="{100FEA9D-A286-28DD-ABC0-88732873FC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274" b="2743"/>
          <a:stretch>
            <a:fillRect/>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14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970F4-BDFD-46FB-91C5-0000A1F40A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77412D-229B-F9F4-4085-78AF605E57C0}"/>
              </a:ext>
            </a:extLst>
          </p:cNvPr>
          <p:cNvSpPr>
            <a:spLocks noGrp="1"/>
          </p:cNvSpPr>
          <p:nvPr>
            <p:ph type="title"/>
          </p:nvPr>
        </p:nvSpPr>
        <p:spPr/>
        <p:txBody>
          <a:bodyPr/>
          <a:lstStyle/>
          <a:p>
            <a:r>
              <a:rPr lang="en-US" dirty="0">
                <a:latin typeface="Impact" panose="020B0806030902050204" pitchFamily="34" charset="0"/>
              </a:rPr>
              <a:t>What is a Computer?</a:t>
            </a:r>
          </a:p>
        </p:txBody>
      </p:sp>
      <p:sp>
        <p:nvSpPr>
          <p:cNvPr id="3" name="Content Placeholder 2">
            <a:extLst>
              <a:ext uri="{FF2B5EF4-FFF2-40B4-BE49-F238E27FC236}">
                <a16:creationId xmlns:a16="http://schemas.microsoft.com/office/drawing/2014/main" id="{D19D62AA-B58A-9343-77E0-180AD62CEEE0}"/>
              </a:ext>
            </a:extLst>
          </p:cNvPr>
          <p:cNvSpPr>
            <a:spLocks noGrp="1"/>
          </p:cNvSpPr>
          <p:nvPr>
            <p:ph idx="1"/>
          </p:nvPr>
        </p:nvSpPr>
        <p:spPr/>
        <p:txBody>
          <a:bodyPr>
            <a:normAutofit/>
          </a:bodyPr>
          <a:lstStyle/>
          <a:p>
            <a:r>
              <a:rPr lang="en-US" b="1" dirty="0"/>
              <a:t>ORIGINAL: </a:t>
            </a:r>
            <a:r>
              <a:rPr lang="en-US" dirty="0"/>
              <a:t>one who computes, or </a:t>
            </a:r>
            <a:r>
              <a:rPr lang="en-US" u="sng" dirty="0"/>
              <a:t>a mathematically skilled individual</a:t>
            </a:r>
            <a:r>
              <a:rPr lang="en-US" dirty="0"/>
              <a:t> that can solve complex numeric problems </a:t>
            </a:r>
            <a:br>
              <a:rPr lang="en-US" dirty="0"/>
            </a:br>
            <a:endParaRPr lang="en-US" dirty="0"/>
          </a:p>
          <a:p>
            <a:r>
              <a:rPr lang="en-US" b="1" dirty="0"/>
              <a:t>EVENTUAL: </a:t>
            </a:r>
            <a:r>
              <a:rPr lang="en-US" u="sng" dirty="0"/>
              <a:t>one who runs a computing machine </a:t>
            </a:r>
            <a:r>
              <a:rPr lang="en-US" dirty="0"/>
              <a:t>that solves numeric problems </a:t>
            </a:r>
            <a:br>
              <a:rPr lang="en-US" dirty="0"/>
            </a:br>
            <a:endParaRPr lang="en-US" dirty="0"/>
          </a:p>
          <a:p>
            <a:r>
              <a:rPr lang="en-US" b="1" dirty="0"/>
              <a:t>CONTEMPORARY: </a:t>
            </a:r>
            <a:r>
              <a:rPr lang="en-US" u="sng" dirty="0"/>
              <a:t>a computing machine </a:t>
            </a:r>
            <a:r>
              <a:rPr lang="en-US" dirty="0"/>
              <a:t>that solves numeric problems </a:t>
            </a:r>
            <a:endParaRPr lang="en-US" b="1" dirty="0"/>
          </a:p>
        </p:txBody>
      </p:sp>
    </p:spTree>
    <p:extLst>
      <p:ext uri="{BB962C8B-B14F-4D97-AF65-F5344CB8AC3E}">
        <p14:creationId xmlns:p14="http://schemas.microsoft.com/office/powerpoint/2010/main" val="78595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103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7" name="Picture 3" descr="Abacus Representation of Numbers 1 To 1000">
            <a:extLst>
              <a:ext uri="{FF2B5EF4-FFF2-40B4-BE49-F238E27FC236}">
                <a16:creationId xmlns:a16="http://schemas.microsoft.com/office/drawing/2014/main" id="{2A6568F6-E6A7-79FD-AF43-95C395A140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267"/>
          <a:stretch>
            <a:fillRect/>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804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lide rule - Wikipedia">
            <a:extLst>
              <a:ext uri="{FF2B5EF4-FFF2-40B4-BE49-F238E27FC236}">
                <a16:creationId xmlns:a16="http://schemas.microsoft.com/office/drawing/2014/main" id="{DFD2523A-1B22-53DC-BB69-215B66E6B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882" r="-1" b="-1"/>
          <a:stretch>
            <a:fillRect/>
          </a:stretch>
        </p:blipFill>
        <p:spPr bwMode="auto">
          <a:xfrm>
            <a:off x="1155547" y="637762"/>
            <a:ext cx="9889808" cy="55767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9E70F4-5645-CD94-5303-0CCDD5EAAD72}"/>
              </a:ext>
            </a:extLst>
          </p:cNvPr>
          <p:cNvSpPr txBox="1"/>
          <p:nvPr/>
        </p:nvSpPr>
        <p:spPr>
          <a:xfrm>
            <a:off x="1601720" y="557156"/>
            <a:ext cx="2302233" cy="707886"/>
          </a:xfrm>
          <a:prstGeom prst="rect">
            <a:avLst/>
          </a:prstGeom>
          <a:noFill/>
        </p:spPr>
        <p:txBody>
          <a:bodyPr wrap="none" rtlCol="0">
            <a:spAutoFit/>
          </a:bodyPr>
          <a:lstStyle/>
          <a:p>
            <a:r>
              <a:rPr lang="en-US" sz="4000" b="1" dirty="0">
                <a:latin typeface="Impact" panose="020B0806030902050204" pitchFamily="34" charset="0"/>
                <a:cs typeface="Aharoni" panose="02010803020104030203" pitchFamily="2" charset="-79"/>
              </a:rPr>
              <a:t>Slide Rule</a:t>
            </a:r>
          </a:p>
        </p:txBody>
      </p:sp>
    </p:spTree>
    <p:extLst>
      <p:ext uri="{BB962C8B-B14F-4D97-AF65-F5344CB8AC3E}">
        <p14:creationId xmlns:p14="http://schemas.microsoft.com/office/powerpoint/2010/main" val="215679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20372E-2655-B33C-258B-C550F81AA4DE}"/>
              </a:ext>
            </a:extLst>
          </p:cNvPr>
          <p:cNvSpPr txBox="1"/>
          <p:nvPr/>
        </p:nvSpPr>
        <p:spPr>
          <a:xfrm>
            <a:off x="782444" y="1859821"/>
            <a:ext cx="10571356" cy="4247317"/>
          </a:xfrm>
          <a:prstGeom prst="rect">
            <a:avLst/>
          </a:prstGeom>
          <a:noFill/>
        </p:spPr>
        <p:txBody>
          <a:bodyPr wrap="square" rtlCol="0">
            <a:spAutoFit/>
          </a:bodyPr>
          <a:lstStyle/>
          <a:p>
            <a:r>
              <a:rPr lang="en-US" dirty="0"/>
              <a:t>At West Point the time devoted to slide-rule instruction in first-year math “varied from five to nine classes”—time that simply vanished from the syllabus once calculators took over.</a:t>
            </a:r>
          </a:p>
          <a:p>
            <a:endParaRPr lang="en-US" dirty="0"/>
          </a:p>
          <a:p>
            <a:pPr marL="285750" indent="-285750">
              <a:buFont typeface="Arial" panose="020B0604020202020204" pitchFamily="34" charset="0"/>
              <a:buChar char="•"/>
            </a:pPr>
            <a:r>
              <a:rPr lang="en-US" dirty="0"/>
              <a:t>Slide rules disappeared fast (1972–1976). After the HP-35 (1972), handhelds spread and slide-rule use collapsed during the mid-1970s. </a:t>
            </a:r>
          </a:p>
          <a:p>
            <a:endParaRPr lang="en-US" dirty="0"/>
          </a:p>
          <a:p>
            <a:r>
              <a:rPr lang="en-US" dirty="0"/>
              <a:t>The curriculum shifted from emphasizing calculations that humans are good at (well studied numerical approximation techniques that rely on tables and tricks) to calculations that computers are good at (matrix algebra, numeric integration). </a:t>
            </a:r>
          </a:p>
          <a:p>
            <a:endParaRPr lang="en-US" dirty="0"/>
          </a:p>
          <a:p>
            <a:pPr marL="285750" indent="-285750">
              <a:buFont typeface="Arial" panose="020B0604020202020204" pitchFamily="34" charset="0"/>
              <a:buChar char="•"/>
            </a:pPr>
            <a:r>
              <a:rPr lang="en-US" b="1" dirty="0"/>
              <a:t>Structural analysis: </a:t>
            </a:r>
            <a:r>
              <a:rPr lang="en-US" dirty="0"/>
              <a:t>Hardy Cross’s moment distribution dominated because it was doable by hand; it was supplanted in teaching by the stiffness/matrix methods and then FEM as computing spread.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Fluids: </a:t>
            </a:r>
            <a:r>
              <a:rPr lang="en-US" dirty="0"/>
              <a:t>Students long used the Moody chart to avoid nasty algebra; with calculators it became normal to solve the Colebrook/Haaland relations directly and to use the chart mainly for intuition. </a:t>
            </a:r>
          </a:p>
        </p:txBody>
      </p:sp>
      <p:sp>
        <p:nvSpPr>
          <p:cNvPr id="6" name="Title 5">
            <a:extLst>
              <a:ext uri="{FF2B5EF4-FFF2-40B4-BE49-F238E27FC236}">
                <a16:creationId xmlns:a16="http://schemas.microsoft.com/office/drawing/2014/main" id="{7C73F798-CA14-4C39-B638-7FF6249312B2}"/>
              </a:ext>
            </a:extLst>
          </p:cNvPr>
          <p:cNvSpPr>
            <a:spLocks noGrp="1"/>
          </p:cNvSpPr>
          <p:nvPr>
            <p:ph type="title"/>
          </p:nvPr>
        </p:nvSpPr>
        <p:spPr/>
        <p:txBody>
          <a:bodyPr>
            <a:normAutofit/>
          </a:bodyPr>
          <a:lstStyle/>
          <a:p>
            <a:r>
              <a:rPr lang="en-US" sz="3600" dirty="0">
                <a:latin typeface="Impact" panose="020B0806030902050204" pitchFamily="34" charset="0"/>
              </a:rPr>
              <a:t>Paradigm Shifts in Engineering Curriculum </a:t>
            </a:r>
            <a:br>
              <a:rPr lang="en-US" sz="3600" dirty="0">
                <a:latin typeface="Impact" panose="020B0806030902050204" pitchFamily="34" charset="0"/>
              </a:rPr>
            </a:br>
            <a:r>
              <a:rPr lang="en-US" sz="3600" dirty="0">
                <a:latin typeface="Impact" panose="020B0806030902050204" pitchFamily="34" charset="0"/>
              </a:rPr>
              <a:t>as a Result of New Technology (the Calculator)</a:t>
            </a:r>
          </a:p>
        </p:txBody>
      </p:sp>
    </p:spTree>
    <p:extLst>
      <p:ext uri="{BB962C8B-B14F-4D97-AF65-F5344CB8AC3E}">
        <p14:creationId xmlns:p14="http://schemas.microsoft.com/office/powerpoint/2010/main" val="1194474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200</TotalTime>
  <Words>1651</Words>
  <Application>Microsoft Office PowerPoint</Application>
  <PresentationFormat>Widescreen</PresentationFormat>
  <Paragraphs>109</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Aharoni</vt:lpstr>
      <vt:lpstr>Aptos</vt:lpstr>
      <vt:lpstr>Aptos Display</vt:lpstr>
      <vt:lpstr>Arial</vt:lpstr>
      <vt:lpstr>Impact</vt:lpstr>
      <vt:lpstr>Office Theme</vt:lpstr>
      <vt:lpstr>PowerPoint Presentation</vt:lpstr>
      <vt:lpstr>AI Policies</vt:lpstr>
      <vt:lpstr>What is a computer? </vt:lpstr>
      <vt:lpstr>PowerPoint Presentation</vt:lpstr>
      <vt:lpstr>PowerPoint Presentation</vt:lpstr>
      <vt:lpstr>What is a Computer?</vt:lpstr>
      <vt:lpstr>PowerPoint Presentation</vt:lpstr>
      <vt:lpstr>PowerPoint Presentation</vt:lpstr>
      <vt:lpstr>Paradigm Shifts in Engineering Curriculum  as a Result of New Technology (the Calculator)</vt:lpstr>
      <vt:lpstr>Changes to Data Science Curriculum</vt:lpstr>
      <vt:lpstr>Changes to Data Science Curriculum</vt:lpstr>
      <vt:lpstr>Changes to Data Science Curriculum</vt:lpstr>
      <vt:lpstr>Changes to Data Science Curriculum</vt:lpstr>
      <vt:lpstr>Changes to Data Science Curriculum</vt:lpstr>
      <vt:lpstr>Changes to Data Science Curriculum</vt:lpstr>
      <vt:lpstr>Changes to Data Science Curriculum</vt:lpstr>
      <vt:lpstr>Changes to Data Science Curriculum</vt:lpstr>
      <vt:lpstr>What is a Data Scientist?</vt:lpstr>
      <vt:lpstr>What is a Data Scientist?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Jesse Lecy</dc:creator>
  <cp:lastModifiedBy>Jesse Lecy</cp:lastModifiedBy>
  <cp:revision>4</cp:revision>
  <dcterms:created xsi:type="dcterms:W3CDTF">2025-08-25T18:39:42Z</dcterms:created>
  <dcterms:modified xsi:type="dcterms:W3CDTF">2025-08-25T21:59:57Z</dcterms:modified>
</cp:coreProperties>
</file>