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7" r:id="rId6"/>
    <p:sldId id="261" r:id="rId7"/>
    <p:sldId id="268" r:id="rId8"/>
    <p:sldId id="260" r:id="rId9"/>
    <p:sldId id="266" r:id="rId10"/>
    <p:sldId id="269" r:id="rId11"/>
    <p:sldId id="270" r:id="rId12"/>
    <p:sldId id="272" r:id="rId13"/>
    <p:sldId id="271" r:id="rId14"/>
    <p:sldId id="262" r:id="rId15"/>
    <p:sldId id="264" r:id="rId16"/>
    <p:sldId id="265" r:id="rId17"/>
    <p:sldId id="273"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600" autoAdjust="0"/>
  </p:normalViewPr>
  <p:slideViewPr>
    <p:cSldViewPr snapToGrid="0">
      <p:cViewPr varScale="1">
        <p:scale>
          <a:sx n="94" d="100"/>
          <a:sy n="94" d="100"/>
        </p:scale>
        <p:origin x="1906" y="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D08B4B-3D81-45B6-B05D-50B4FAF5501B}" type="datetimeFigureOut">
              <a:rPr lang="en-US" smtClean="0"/>
              <a:t>4/25/2017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70D8FF-7B73-4776-AB67-BDBD3DDB0E26}" type="slidenum">
              <a:rPr lang="en-US" smtClean="0"/>
              <a:t>‹#›</a:t>
            </a:fld>
            <a:endParaRPr lang="en-US"/>
          </a:p>
        </p:txBody>
      </p:sp>
    </p:spTree>
    <p:extLst>
      <p:ext uri="{BB962C8B-B14F-4D97-AF65-F5344CB8AC3E}">
        <p14:creationId xmlns:p14="http://schemas.microsoft.com/office/powerpoint/2010/main" val="557675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UAT or QA is to test that all possible paths in the solution achieve the desired result.   If you start at the bottom, and do that math on a small application…. </a:t>
            </a:r>
          </a:p>
          <a:p>
            <a:r>
              <a:rPr lang="en-US" dirty="0"/>
              <a:t>We are expecting the QA team to test “Possibly” 8,000 different paths through the code. </a:t>
            </a:r>
          </a:p>
        </p:txBody>
      </p:sp>
      <p:sp>
        <p:nvSpPr>
          <p:cNvPr id="4" name="Slide Number Placeholder 3"/>
          <p:cNvSpPr>
            <a:spLocks noGrp="1"/>
          </p:cNvSpPr>
          <p:nvPr>
            <p:ph type="sldNum" sz="quarter" idx="10"/>
          </p:nvPr>
        </p:nvSpPr>
        <p:spPr/>
        <p:txBody>
          <a:bodyPr/>
          <a:lstStyle/>
          <a:p>
            <a:fld id="{5270D8FF-7B73-4776-AB67-BDBD3DDB0E26}" type="slidenum">
              <a:rPr lang="en-US" smtClean="0"/>
              <a:t>5</a:t>
            </a:fld>
            <a:endParaRPr lang="en-US"/>
          </a:p>
        </p:txBody>
      </p:sp>
    </p:spTree>
    <p:extLst>
      <p:ext uri="{BB962C8B-B14F-4D97-AF65-F5344CB8AC3E}">
        <p14:creationId xmlns:p14="http://schemas.microsoft.com/office/powerpoint/2010/main" val="2474382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ARRANGE - creates the conditions necessary to run a test. </a:t>
            </a:r>
          </a:p>
          <a:p>
            <a:r>
              <a:rPr lang="en-US" dirty="0"/>
              <a:t>ACT - Exercises the code</a:t>
            </a:r>
          </a:p>
          <a:p>
            <a:r>
              <a:rPr lang="en-US" dirty="0"/>
              <a:t>ASSERT – Evaluates if the results are what we expect</a:t>
            </a:r>
          </a:p>
        </p:txBody>
      </p:sp>
      <p:sp>
        <p:nvSpPr>
          <p:cNvPr id="4" name="Slide Number Placeholder 3"/>
          <p:cNvSpPr>
            <a:spLocks noGrp="1"/>
          </p:cNvSpPr>
          <p:nvPr>
            <p:ph type="sldNum" sz="quarter" idx="10"/>
          </p:nvPr>
        </p:nvSpPr>
        <p:spPr/>
        <p:txBody>
          <a:bodyPr/>
          <a:lstStyle/>
          <a:p>
            <a:fld id="{5270D8FF-7B73-4776-AB67-BDBD3DDB0E26}" type="slidenum">
              <a:rPr lang="en-US" smtClean="0"/>
              <a:t>6</a:t>
            </a:fld>
            <a:endParaRPr lang="en-US"/>
          </a:p>
        </p:txBody>
      </p:sp>
    </p:spTree>
    <p:extLst>
      <p:ext uri="{BB962C8B-B14F-4D97-AF65-F5344CB8AC3E}">
        <p14:creationId xmlns:p14="http://schemas.microsoft.com/office/powerpoint/2010/main" val="1772795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b="1" dirty="0"/>
              <a:t>FIND BUGS EARLY:</a:t>
            </a:r>
            <a:r>
              <a:rPr lang="en-US" dirty="0"/>
              <a:t>  The earlier you find a bug the better you can build a solution to accommodate them.  Early bugs will often encourage or challenge your coding and design. Early bugs may change the trajectory of your solution.  Bugs caught earlier are less expensive than bugs caught late. </a:t>
            </a:r>
          </a:p>
          <a:p>
            <a:pPr marL="228600" indent="-228600">
              <a:buAutoNum type="arabicParenR"/>
            </a:pPr>
            <a:r>
              <a:rPr lang="en-US" b="1" dirty="0"/>
              <a:t>FACILITATE CHANGE: </a:t>
            </a:r>
            <a:r>
              <a:rPr lang="en-US" dirty="0"/>
              <a:t> Change happens, and having a code base that with a complete set of solid unit tests, help the developer change a code base and know exactly when and where more change is needed. </a:t>
            </a:r>
            <a:endParaRPr lang="en-US" b="1" dirty="0"/>
          </a:p>
          <a:p>
            <a:pPr marL="228600" indent="-228600">
              <a:buAutoNum type="arabicParenR"/>
            </a:pPr>
            <a:r>
              <a:rPr lang="en-US" b="1" dirty="0"/>
              <a:t>LIVING DOCUMENTATION:</a:t>
            </a:r>
            <a:r>
              <a:rPr lang="en-US" dirty="0"/>
              <a:t> Often times, requirements are documented in Unit tests.  However, we all know requirements can change.  TDD starts with the Unit test and builds the code second.  A business requirement might be that a credit card number needs to exclude the dashes. A unit test for credit card formatting would be created to enforce this rule.  If a future change to that requirement was created, the unit test would be updated to reflect.  Unit test could likely indicate what parts of the code were most critical to the users/stakeholders.</a:t>
            </a:r>
          </a:p>
          <a:p>
            <a:pPr marL="228600" indent="-228600">
              <a:buAutoNum type="arabicParenR"/>
            </a:pPr>
            <a:r>
              <a:rPr lang="en-US" b="1" dirty="0"/>
              <a:t>INCREASE CODE QUALITY:  </a:t>
            </a:r>
            <a:r>
              <a:rPr lang="en-US" b="0" dirty="0"/>
              <a:t>Unit tests set the foundation for better code quality.  They encourage future developers to really consider deep changes to the code when they have to change both the source code itself and re-work unit tests. If a simple change to an algorithm causes 14 unit tests to fail, the future developer may pause and consider what they are doing. </a:t>
            </a:r>
          </a:p>
          <a:p>
            <a:pPr marL="228600" indent="-228600">
              <a:buAutoNum type="arabicParenR"/>
            </a:pPr>
            <a:r>
              <a:rPr lang="en-US" b="1" dirty="0"/>
              <a:t>DESIGN BETTER CODE:  </a:t>
            </a:r>
            <a:r>
              <a:rPr lang="en-US" b="0" dirty="0"/>
              <a:t> If the code is too unwieldy to be unit tested then it MUST be re-done. Unit Testing encourages code to be created in an atomic fashion.  This leads to smaller solid parts rather than monolithic behemoths of code.</a:t>
            </a:r>
          </a:p>
          <a:p>
            <a:pPr marL="228600" indent="-228600">
              <a:buAutoNum type="arabicParenR"/>
            </a:pPr>
            <a:r>
              <a:rPr lang="en-US" b="1" dirty="0"/>
              <a:t>SLEEP BETTER:</a:t>
            </a:r>
            <a:r>
              <a:rPr lang="en-US" b="0" dirty="0"/>
              <a:t>  - Unit testing provides the developer with a good level of comfort that their code is doing exactly what they’ve built it to do. Unit testing provides tangible metrics. </a:t>
            </a:r>
          </a:p>
          <a:p>
            <a:pPr marL="685800" lvl="1" indent="-228600">
              <a:buAutoNum type="arabicParenR"/>
            </a:pPr>
            <a:r>
              <a:rPr lang="en-US" b="0" dirty="0"/>
              <a:t>98% code Coverage</a:t>
            </a:r>
          </a:p>
          <a:p>
            <a:pPr marL="685800" lvl="1" indent="-228600">
              <a:buAutoNum type="arabicParenR"/>
            </a:pPr>
            <a:r>
              <a:rPr lang="en-US" b="0" dirty="0"/>
              <a:t>292 Tests Passed</a:t>
            </a:r>
          </a:p>
          <a:p>
            <a:pPr marL="457200" lvl="1" indent="0">
              <a:buNone/>
            </a:pPr>
            <a:endParaRPr lang="en-US" b="0" dirty="0"/>
          </a:p>
          <a:p>
            <a:pPr marL="457200" lvl="1" indent="0">
              <a:buNone/>
            </a:pPr>
            <a:r>
              <a:rPr lang="en-US" b="0" dirty="0"/>
              <a:t> If the function is supposed to format a name in a certain way and the all unit tests pass, then you know it’s doing what it was created to do. </a:t>
            </a:r>
          </a:p>
          <a:p>
            <a:pPr marL="228600" indent="-228600">
              <a:buAutoNum type="arabicParenR"/>
            </a:pPr>
            <a:endParaRPr lang="en-US" b="1" dirty="0"/>
          </a:p>
          <a:p>
            <a:pPr marL="228600" indent="-228600">
              <a:buAutoNum type="arabicParenR"/>
            </a:pPr>
            <a:endParaRPr lang="en-US" b="1" dirty="0"/>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5270D8FF-7B73-4776-AB67-BDBD3DDB0E26}" type="slidenum">
              <a:rPr lang="en-US" smtClean="0"/>
              <a:t>8</a:t>
            </a:fld>
            <a:endParaRPr lang="en-US"/>
          </a:p>
        </p:txBody>
      </p:sp>
    </p:spTree>
    <p:extLst>
      <p:ext uri="{BB962C8B-B14F-4D97-AF65-F5344CB8AC3E}">
        <p14:creationId xmlns:p14="http://schemas.microsoft.com/office/powerpoint/2010/main" val="107509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b="1" dirty="0"/>
              <a:t>AUTMOTATION:</a:t>
            </a:r>
            <a:r>
              <a:rPr lang="en-US" dirty="0"/>
              <a:t>  The first step in automating solutions begins with Unit Tests.  Without unit tests poor code would be automatically pushed to users. Without unit tests systems become brittle and prone to breaking.</a:t>
            </a:r>
          </a:p>
          <a:p>
            <a:pPr marL="685800" lvl="1" indent="-228600">
              <a:buAutoNum type="arabicParenR"/>
            </a:pPr>
            <a:r>
              <a:rPr lang="en-US" dirty="0"/>
              <a:t>Continuous Integration ---  Is the Automatic triggering and building of code in a source repository.</a:t>
            </a:r>
          </a:p>
          <a:p>
            <a:pPr marL="685800" lvl="1" indent="-228600">
              <a:buAutoNum type="arabicParenR"/>
            </a:pPr>
            <a:r>
              <a:rPr lang="en-US" dirty="0"/>
              <a:t>Continuous Deployment --- is the Automatic Deployment of a solution based upon a set of </a:t>
            </a:r>
            <a:r>
              <a:rPr lang="en-US" dirty="0" err="1"/>
              <a:t>critera</a:t>
            </a:r>
            <a:r>
              <a:rPr lang="en-US" dirty="0"/>
              <a:t>/inputs.</a:t>
            </a:r>
          </a:p>
          <a:p>
            <a:pPr marL="685800" lvl="1" indent="-228600">
              <a:buAutoNum type="arabicParenR"/>
            </a:pPr>
            <a:r>
              <a:rPr lang="en-US" dirty="0"/>
              <a:t>The Blame Game…..</a:t>
            </a:r>
          </a:p>
          <a:p>
            <a:pPr marL="685800" lvl="1" indent="-228600">
              <a:buAutoNum type="arabicParenR"/>
            </a:pPr>
            <a:endParaRPr lang="en-US" dirty="0"/>
          </a:p>
        </p:txBody>
      </p:sp>
      <p:sp>
        <p:nvSpPr>
          <p:cNvPr id="4" name="Slide Number Placeholder 3"/>
          <p:cNvSpPr>
            <a:spLocks noGrp="1"/>
          </p:cNvSpPr>
          <p:nvPr>
            <p:ph type="sldNum" sz="quarter" idx="10"/>
          </p:nvPr>
        </p:nvSpPr>
        <p:spPr/>
        <p:txBody>
          <a:bodyPr/>
          <a:lstStyle/>
          <a:p>
            <a:fld id="{5270D8FF-7B73-4776-AB67-BDBD3DDB0E26}" type="slidenum">
              <a:rPr lang="en-US" smtClean="0"/>
              <a:t>9</a:t>
            </a:fld>
            <a:endParaRPr lang="en-US"/>
          </a:p>
        </p:txBody>
      </p:sp>
    </p:spTree>
    <p:extLst>
      <p:ext uri="{BB962C8B-B14F-4D97-AF65-F5344CB8AC3E}">
        <p14:creationId xmlns:p14="http://schemas.microsoft.com/office/powerpoint/2010/main" val="1272690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6E7964-2CFC-45F1-90FA-1E9DE5A8C0BF}" type="datetimeFigureOut">
              <a:rPr lang="en-US" smtClean="0"/>
              <a:t>4/25/2017</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CBD0ED3A-0D3A-4F1C-A329-8CDE6ED3770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7636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6E7964-2CFC-45F1-90FA-1E9DE5A8C0BF}"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0ED3A-0D3A-4F1C-A329-8CDE6ED3770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0007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6E7964-2CFC-45F1-90FA-1E9DE5A8C0BF}"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0ED3A-0D3A-4F1C-A329-8CDE6ED3770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153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6E7964-2CFC-45F1-90FA-1E9DE5A8C0BF}"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0ED3A-0D3A-4F1C-A329-8CDE6ED3770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3877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6E7964-2CFC-45F1-90FA-1E9DE5A8C0BF}"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0ED3A-0D3A-4F1C-A329-8CDE6ED3770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4411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6E7964-2CFC-45F1-90FA-1E9DE5A8C0BF}"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0ED3A-0D3A-4F1C-A329-8CDE6ED3770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0041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6E7964-2CFC-45F1-90FA-1E9DE5A8C0BF}" type="datetimeFigureOut">
              <a:rPr lang="en-US" smtClean="0"/>
              <a:t>4/25/2017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D0ED3A-0D3A-4F1C-A329-8CDE6ED3770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4221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6E7964-2CFC-45F1-90FA-1E9DE5A8C0BF}" type="datetimeFigureOut">
              <a:rPr lang="en-US" smtClean="0"/>
              <a:t>4/25/2017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D0ED3A-0D3A-4F1C-A329-8CDE6ED3770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127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E7964-2CFC-45F1-90FA-1E9DE5A8C0BF}" type="datetimeFigureOut">
              <a:rPr lang="en-US" smtClean="0"/>
              <a:t>4/25/2017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D0ED3A-0D3A-4F1C-A329-8CDE6ED37706}" type="slidenum">
              <a:rPr lang="en-US" smtClean="0"/>
              <a:t>‹#›</a:t>
            </a:fld>
            <a:endParaRPr lang="en-US"/>
          </a:p>
        </p:txBody>
      </p:sp>
    </p:spTree>
    <p:extLst>
      <p:ext uri="{BB962C8B-B14F-4D97-AF65-F5344CB8AC3E}">
        <p14:creationId xmlns:p14="http://schemas.microsoft.com/office/powerpoint/2010/main" val="398340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6E7964-2CFC-45F1-90FA-1E9DE5A8C0BF}"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0ED3A-0D3A-4F1C-A329-8CDE6ED3770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9813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36E7964-2CFC-45F1-90FA-1E9DE5A8C0BF}" type="datetimeFigureOut">
              <a:rPr lang="en-US" smtClean="0"/>
              <a:t>4/25/2017</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BD0ED3A-0D3A-4F1C-A329-8CDE6ED3770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9447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36E7964-2CFC-45F1-90FA-1E9DE5A8C0BF}" type="datetimeFigureOut">
              <a:rPr lang="en-US" smtClean="0"/>
              <a:t>4/25/2017</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BD0ED3A-0D3A-4F1C-A329-8CDE6ED3770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7702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implyvbunit.sourceforge.n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Testing</a:t>
            </a:r>
          </a:p>
        </p:txBody>
      </p:sp>
      <p:sp>
        <p:nvSpPr>
          <p:cNvPr id="3" name="Subtitle 2"/>
          <p:cNvSpPr>
            <a:spLocks noGrp="1"/>
          </p:cNvSpPr>
          <p:nvPr>
            <p:ph type="subTitle" idx="1"/>
          </p:nvPr>
        </p:nvSpPr>
        <p:spPr/>
        <p:txBody>
          <a:bodyPr/>
          <a:lstStyle/>
          <a:p>
            <a:r>
              <a:rPr lang="en-US" dirty="0"/>
              <a:t>Chad Theis</a:t>
            </a:r>
          </a:p>
        </p:txBody>
      </p:sp>
    </p:spTree>
    <p:extLst>
      <p:ext uri="{BB962C8B-B14F-4D97-AF65-F5344CB8AC3E}">
        <p14:creationId xmlns:p14="http://schemas.microsoft.com/office/powerpoint/2010/main" val="2590513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You Unit Test</a:t>
            </a:r>
          </a:p>
        </p:txBody>
      </p:sp>
      <p:sp>
        <p:nvSpPr>
          <p:cNvPr id="3" name="Content Placeholder 2"/>
          <p:cNvSpPr>
            <a:spLocks noGrp="1"/>
          </p:cNvSpPr>
          <p:nvPr>
            <p:ph idx="1"/>
          </p:nvPr>
        </p:nvSpPr>
        <p:spPr/>
        <p:txBody>
          <a:bodyPr/>
          <a:lstStyle/>
          <a:p>
            <a:r>
              <a:rPr lang="en-US" dirty="0"/>
              <a:t>Virtually all code bases</a:t>
            </a:r>
          </a:p>
          <a:p>
            <a:pPr lvl="1"/>
            <a:r>
              <a:rPr lang="en-US" dirty="0"/>
              <a:t>.NET</a:t>
            </a:r>
          </a:p>
          <a:p>
            <a:pPr lvl="1"/>
            <a:r>
              <a:rPr lang="en-US" dirty="0"/>
              <a:t>MVC</a:t>
            </a:r>
          </a:p>
          <a:p>
            <a:pPr lvl="1"/>
            <a:r>
              <a:rPr lang="en-US" dirty="0"/>
              <a:t>Console Apps</a:t>
            </a:r>
          </a:p>
          <a:p>
            <a:pPr lvl="1"/>
            <a:r>
              <a:rPr lang="en-US" dirty="0"/>
              <a:t>DLL’s</a:t>
            </a:r>
          </a:p>
          <a:p>
            <a:pPr lvl="1"/>
            <a:r>
              <a:rPr lang="en-US" dirty="0"/>
              <a:t>JavaScript Front-Ends</a:t>
            </a:r>
          </a:p>
          <a:p>
            <a:pPr lvl="1"/>
            <a:r>
              <a:rPr lang="en-US" dirty="0"/>
              <a:t>Mobile Apps</a:t>
            </a:r>
          </a:p>
        </p:txBody>
      </p:sp>
    </p:spTree>
    <p:extLst>
      <p:ext uri="{BB962C8B-B14F-4D97-AF65-F5344CB8AC3E}">
        <p14:creationId xmlns:p14="http://schemas.microsoft.com/office/powerpoint/2010/main" val="818327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Tools</a:t>
            </a:r>
          </a:p>
        </p:txBody>
      </p:sp>
      <p:sp>
        <p:nvSpPr>
          <p:cNvPr id="3" name="Content Placeholder 2"/>
          <p:cNvSpPr>
            <a:spLocks noGrp="1"/>
          </p:cNvSpPr>
          <p:nvPr>
            <p:ph idx="1"/>
          </p:nvPr>
        </p:nvSpPr>
        <p:spPr/>
        <p:txBody>
          <a:bodyPr/>
          <a:lstStyle/>
          <a:p>
            <a:r>
              <a:rPr lang="en-US" dirty="0"/>
              <a:t>Visual Studio</a:t>
            </a:r>
          </a:p>
          <a:p>
            <a:r>
              <a:rPr lang="en-US" dirty="0"/>
              <a:t>JavaScript – </a:t>
            </a:r>
            <a:r>
              <a:rPr lang="en-US" dirty="0" err="1"/>
              <a:t>Qunit</a:t>
            </a:r>
            <a:endParaRPr lang="en-US" dirty="0"/>
          </a:p>
          <a:p>
            <a:r>
              <a:rPr lang="en-US" dirty="0"/>
              <a:t>Java - Junit</a:t>
            </a:r>
          </a:p>
          <a:p>
            <a:r>
              <a:rPr lang="en-US" dirty="0"/>
              <a:t>.NET - </a:t>
            </a:r>
            <a:r>
              <a:rPr lang="en-US" dirty="0" err="1"/>
              <a:t>Nunit</a:t>
            </a:r>
            <a:endParaRPr lang="en-US" dirty="0"/>
          </a:p>
          <a:p>
            <a:r>
              <a:rPr lang="en-US" dirty="0"/>
              <a:t>Many </a:t>
            </a:r>
            <a:r>
              <a:rPr lang="en-US" dirty="0" err="1"/>
              <a:t>Many</a:t>
            </a:r>
            <a:r>
              <a:rPr lang="en-US" dirty="0"/>
              <a:t> More</a:t>
            </a:r>
          </a:p>
        </p:txBody>
      </p:sp>
    </p:spTree>
    <p:extLst>
      <p:ext uri="{BB962C8B-B14F-4D97-AF65-F5344CB8AC3E}">
        <p14:creationId xmlns:p14="http://schemas.microsoft.com/office/powerpoint/2010/main" val="420624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For Unit Testing</a:t>
            </a:r>
          </a:p>
        </p:txBody>
      </p:sp>
      <p:sp>
        <p:nvSpPr>
          <p:cNvPr id="3" name="Content Placeholder 2"/>
          <p:cNvSpPr>
            <a:spLocks noGrp="1"/>
          </p:cNvSpPr>
          <p:nvPr>
            <p:ph idx="1"/>
          </p:nvPr>
        </p:nvSpPr>
        <p:spPr/>
        <p:txBody>
          <a:bodyPr/>
          <a:lstStyle/>
          <a:p>
            <a:r>
              <a:rPr lang="en-US" dirty="0"/>
              <a:t>What if my code depends on other things (Email, Databases, Push Notification)? I have an object that calls other objects… then what?</a:t>
            </a:r>
          </a:p>
          <a:p>
            <a:endParaRPr lang="en-US" dirty="0"/>
          </a:p>
        </p:txBody>
      </p:sp>
    </p:spTree>
    <p:extLst>
      <p:ext uri="{BB962C8B-B14F-4D97-AF65-F5344CB8AC3E}">
        <p14:creationId xmlns:p14="http://schemas.microsoft.com/office/powerpoint/2010/main" val="1322483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For Unit Testing</a:t>
            </a:r>
          </a:p>
        </p:txBody>
      </p:sp>
      <p:sp>
        <p:nvSpPr>
          <p:cNvPr id="3" name="Content Placeholder 2"/>
          <p:cNvSpPr>
            <a:spLocks noGrp="1"/>
          </p:cNvSpPr>
          <p:nvPr>
            <p:ph idx="1"/>
          </p:nvPr>
        </p:nvSpPr>
        <p:spPr/>
        <p:txBody>
          <a:bodyPr/>
          <a:lstStyle/>
          <a:p>
            <a:r>
              <a:rPr lang="en-US" dirty="0"/>
              <a:t>Dependency Injection</a:t>
            </a:r>
          </a:p>
          <a:p>
            <a:pPr lvl="1"/>
            <a:r>
              <a:rPr lang="en-US" dirty="0"/>
              <a:t>Unity</a:t>
            </a:r>
          </a:p>
          <a:p>
            <a:pPr lvl="1"/>
            <a:r>
              <a:rPr lang="en-US" dirty="0"/>
              <a:t>Rhino</a:t>
            </a:r>
          </a:p>
          <a:p>
            <a:r>
              <a:rPr lang="en-US" dirty="0"/>
              <a:t>Mocks vs Stubs</a:t>
            </a:r>
          </a:p>
          <a:p>
            <a:endParaRPr lang="en-US" dirty="0"/>
          </a:p>
        </p:txBody>
      </p:sp>
    </p:spTree>
    <p:extLst>
      <p:ext uri="{BB962C8B-B14F-4D97-AF65-F5344CB8AC3E}">
        <p14:creationId xmlns:p14="http://schemas.microsoft.com/office/powerpoint/2010/main" val="2746326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the User Interface</a:t>
            </a:r>
          </a:p>
        </p:txBody>
      </p:sp>
      <p:sp>
        <p:nvSpPr>
          <p:cNvPr id="3" name="Content Placeholder 2"/>
          <p:cNvSpPr>
            <a:spLocks noGrp="1"/>
          </p:cNvSpPr>
          <p:nvPr>
            <p:ph idx="1"/>
          </p:nvPr>
        </p:nvSpPr>
        <p:spPr/>
        <p:txBody>
          <a:bodyPr/>
          <a:lstStyle/>
          <a:p>
            <a:r>
              <a:rPr lang="en-US" dirty="0"/>
              <a:t>MVC Demo</a:t>
            </a:r>
          </a:p>
        </p:txBody>
      </p:sp>
    </p:spTree>
    <p:extLst>
      <p:ext uri="{BB962C8B-B14F-4D97-AF65-F5344CB8AC3E}">
        <p14:creationId xmlns:p14="http://schemas.microsoft.com/office/powerpoint/2010/main" val="567081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the Middle Tier</a:t>
            </a:r>
          </a:p>
        </p:txBody>
      </p:sp>
      <p:sp>
        <p:nvSpPr>
          <p:cNvPr id="3" name="Content Placeholder 2"/>
          <p:cNvSpPr>
            <a:spLocks noGrp="1"/>
          </p:cNvSpPr>
          <p:nvPr>
            <p:ph idx="1"/>
          </p:nvPr>
        </p:nvSpPr>
        <p:spPr/>
        <p:txBody>
          <a:bodyPr/>
          <a:lstStyle/>
          <a:p>
            <a:r>
              <a:rPr lang="en-US" dirty="0"/>
              <a:t>Component Demo</a:t>
            </a:r>
          </a:p>
        </p:txBody>
      </p:sp>
    </p:spTree>
    <p:extLst>
      <p:ext uri="{BB962C8B-B14F-4D97-AF65-F5344CB8AC3E}">
        <p14:creationId xmlns:p14="http://schemas.microsoft.com/office/powerpoint/2010/main" val="4009361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the Data Layer</a:t>
            </a:r>
          </a:p>
        </p:txBody>
      </p:sp>
      <p:sp>
        <p:nvSpPr>
          <p:cNvPr id="3" name="Content Placeholder 2"/>
          <p:cNvSpPr>
            <a:spLocks noGrp="1"/>
          </p:cNvSpPr>
          <p:nvPr>
            <p:ph idx="1"/>
          </p:nvPr>
        </p:nvSpPr>
        <p:spPr/>
        <p:txBody>
          <a:bodyPr/>
          <a:lstStyle/>
          <a:p>
            <a:r>
              <a:rPr lang="en-US" dirty="0"/>
              <a:t>Data Access Demo w Repository Pattern</a:t>
            </a:r>
          </a:p>
        </p:txBody>
      </p:sp>
    </p:spTree>
    <p:extLst>
      <p:ext uri="{BB962C8B-B14F-4D97-AF65-F5344CB8AC3E}">
        <p14:creationId xmlns:p14="http://schemas.microsoft.com/office/powerpoint/2010/main" val="1806368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Automations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95312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LinkS</a:t>
            </a:r>
            <a:r>
              <a:rPr lang="en-US" dirty="0"/>
              <a:t> &amp; References</a:t>
            </a:r>
          </a:p>
        </p:txBody>
      </p:sp>
      <p:sp>
        <p:nvSpPr>
          <p:cNvPr id="3" name="Content Placeholder 2"/>
          <p:cNvSpPr>
            <a:spLocks noGrp="1"/>
          </p:cNvSpPr>
          <p:nvPr>
            <p:ph idx="1"/>
          </p:nvPr>
        </p:nvSpPr>
        <p:spPr/>
        <p:txBody>
          <a:bodyPr/>
          <a:lstStyle/>
          <a:p>
            <a:endParaRPr lang="en-US" dirty="0">
              <a:hlinkClick r:id="rId2"/>
            </a:endParaRPr>
          </a:p>
          <a:p>
            <a:r>
              <a:rPr lang="en-US" dirty="0">
                <a:hlinkClick r:id="rId2"/>
              </a:rPr>
              <a:t>http://simplyvbunit.sourceforge.net/</a:t>
            </a:r>
            <a:endParaRPr lang="en-US" dirty="0"/>
          </a:p>
          <a:p>
            <a:endParaRPr lang="en-US" dirty="0"/>
          </a:p>
        </p:txBody>
      </p:sp>
    </p:spTree>
    <p:extLst>
      <p:ext uri="{BB962C8B-B14F-4D97-AF65-F5344CB8AC3E}">
        <p14:creationId xmlns:p14="http://schemas.microsoft.com/office/powerpoint/2010/main" val="1668583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 to Unit Testing</a:t>
            </a:r>
          </a:p>
          <a:p>
            <a:pPr lvl="1"/>
            <a:r>
              <a:rPr lang="en-US" dirty="0"/>
              <a:t>Why it’s used</a:t>
            </a:r>
          </a:p>
          <a:p>
            <a:pPr lvl="1"/>
            <a:r>
              <a:rPr lang="en-US" dirty="0"/>
              <a:t>When to use it</a:t>
            </a:r>
          </a:p>
          <a:p>
            <a:pPr lvl="1"/>
            <a:r>
              <a:rPr lang="en-US" dirty="0"/>
              <a:t>Where to use it</a:t>
            </a:r>
          </a:p>
          <a:p>
            <a:pPr lvl="1"/>
            <a:r>
              <a:rPr lang="en-US" dirty="0"/>
              <a:t>How to use it </a:t>
            </a:r>
          </a:p>
          <a:p>
            <a:r>
              <a:rPr lang="en-US" dirty="0"/>
              <a:t>Demo some tooling that we have available to us.</a:t>
            </a:r>
          </a:p>
          <a:p>
            <a:r>
              <a:rPr lang="en-US" dirty="0"/>
              <a:t>Demo some different types of projects. </a:t>
            </a:r>
          </a:p>
          <a:p>
            <a:endParaRPr lang="en-US" dirty="0"/>
          </a:p>
        </p:txBody>
      </p:sp>
    </p:spTree>
    <p:extLst>
      <p:ext uri="{BB962C8B-B14F-4D97-AF65-F5344CB8AC3E}">
        <p14:creationId xmlns:p14="http://schemas.microsoft.com/office/powerpoint/2010/main" val="3496585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a:t>
            </a:r>
          </a:p>
        </p:txBody>
      </p:sp>
      <p:sp>
        <p:nvSpPr>
          <p:cNvPr id="3" name="Content Placeholder 2"/>
          <p:cNvSpPr>
            <a:spLocks noGrp="1"/>
          </p:cNvSpPr>
          <p:nvPr>
            <p:ph idx="1"/>
          </p:nvPr>
        </p:nvSpPr>
        <p:spPr/>
        <p:txBody>
          <a:bodyPr/>
          <a:lstStyle/>
          <a:p>
            <a:r>
              <a:rPr lang="en-US" dirty="0"/>
              <a:t>A UNIT is the smallest portion of a solution that can be isolated</a:t>
            </a:r>
          </a:p>
          <a:p>
            <a:pPr lvl="1"/>
            <a:r>
              <a:rPr lang="en-US" dirty="0"/>
              <a:t>A Code Block </a:t>
            </a:r>
          </a:p>
          <a:p>
            <a:pPr lvl="1"/>
            <a:r>
              <a:rPr lang="en-US" dirty="0"/>
              <a:t>Method</a:t>
            </a:r>
          </a:p>
          <a:p>
            <a:pPr lvl="1"/>
            <a:r>
              <a:rPr lang="en-US" dirty="0"/>
              <a:t>Function</a:t>
            </a:r>
          </a:p>
          <a:p>
            <a:pPr lvl="1"/>
            <a:r>
              <a:rPr lang="en-US" dirty="0"/>
              <a:t>Interface</a:t>
            </a:r>
          </a:p>
          <a:p>
            <a:pPr lvl="1"/>
            <a:r>
              <a:rPr lang="en-US" dirty="0"/>
              <a:t>Class</a:t>
            </a:r>
          </a:p>
          <a:p>
            <a:pPr lvl="1"/>
            <a:r>
              <a:rPr lang="en-US" dirty="0"/>
              <a:t>Object</a:t>
            </a:r>
          </a:p>
          <a:p>
            <a:pPr lvl="1"/>
            <a:r>
              <a:rPr lang="en-US" dirty="0"/>
              <a:t>Control</a:t>
            </a:r>
          </a:p>
          <a:p>
            <a:pPr marL="457200" lvl="1" indent="0">
              <a:buNone/>
            </a:pPr>
            <a:endParaRPr lang="en-US" dirty="0"/>
          </a:p>
        </p:txBody>
      </p:sp>
    </p:spTree>
    <p:extLst>
      <p:ext uri="{BB962C8B-B14F-4D97-AF65-F5344CB8AC3E}">
        <p14:creationId xmlns:p14="http://schemas.microsoft.com/office/powerpoint/2010/main" val="1245338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Content Placeholder 2"/>
          <p:cNvSpPr>
            <a:spLocks noGrp="1"/>
          </p:cNvSpPr>
          <p:nvPr>
            <p:ph idx="1"/>
          </p:nvPr>
        </p:nvSpPr>
        <p:spPr/>
        <p:txBody>
          <a:bodyPr/>
          <a:lstStyle/>
          <a:p>
            <a:r>
              <a:rPr lang="en-US" dirty="0"/>
              <a:t>A Unit test is a coded (sometimes manual) test that exercises a UNIT of a solution.  </a:t>
            </a:r>
          </a:p>
        </p:txBody>
      </p:sp>
    </p:spTree>
    <p:extLst>
      <p:ext uri="{BB962C8B-B14F-4D97-AF65-F5344CB8AC3E}">
        <p14:creationId xmlns:p14="http://schemas.microsoft.com/office/powerpoint/2010/main" val="3979176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Pyramid</a:t>
            </a:r>
          </a:p>
        </p:txBody>
      </p:sp>
      <p:sp>
        <p:nvSpPr>
          <p:cNvPr id="3" name="Content Placeholder 2"/>
          <p:cNvSpPr>
            <a:spLocks noGrp="1"/>
          </p:cNvSpPr>
          <p:nvPr>
            <p:ph idx="1"/>
          </p:nvPr>
        </p:nvSpPr>
        <p:spPr>
          <a:xfrm>
            <a:off x="1538942" y="2743757"/>
            <a:ext cx="9603275" cy="3450613"/>
          </a:xfrm>
        </p:spPr>
        <p:txBody>
          <a:bodyPr/>
          <a:lstStyle/>
          <a:p>
            <a:endParaRPr lang="en-US" dirty="0"/>
          </a:p>
          <a:p>
            <a:endParaRPr lang="en-US" dirty="0"/>
          </a:p>
        </p:txBody>
      </p:sp>
      <p:sp>
        <p:nvSpPr>
          <p:cNvPr id="4" name="Isosceles Triangle 3"/>
          <p:cNvSpPr/>
          <p:nvPr/>
        </p:nvSpPr>
        <p:spPr>
          <a:xfrm>
            <a:off x="1287149" y="2236494"/>
            <a:ext cx="4205075" cy="358188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1828800" y="4938925"/>
            <a:ext cx="31450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1"/>
            <a:endCxn id="4" idx="5"/>
          </p:cNvCxnSpPr>
          <p:nvPr/>
        </p:nvCxnSpPr>
        <p:spPr>
          <a:xfrm>
            <a:off x="2338418" y="4027437"/>
            <a:ext cx="21025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888805" y="3086828"/>
            <a:ext cx="978466"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028586" y="5311674"/>
            <a:ext cx="591829" cy="369332"/>
          </a:xfrm>
          <a:prstGeom prst="rect">
            <a:avLst/>
          </a:prstGeom>
          <a:noFill/>
        </p:spPr>
        <p:txBody>
          <a:bodyPr wrap="none" rtlCol="0">
            <a:spAutoFit/>
          </a:bodyPr>
          <a:lstStyle/>
          <a:p>
            <a:r>
              <a:rPr lang="en-US" dirty="0"/>
              <a:t>Unit</a:t>
            </a:r>
          </a:p>
        </p:txBody>
      </p:sp>
      <p:sp>
        <p:nvSpPr>
          <p:cNvPr id="12" name="TextBox 11"/>
          <p:cNvSpPr txBox="1"/>
          <p:nvPr/>
        </p:nvSpPr>
        <p:spPr>
          <a:xfrm>
            <a:off x="2667910" y="4378223"/>
            <a:ext cx="1313180" cy="369332"/>
          </a:xfrm>
          <a:prstGeom prst="rect">
            <a:avLst/>
          </a:prstGeom>
          <a:noFill/>
        </p:spPr>
        <p:txBody>
          <a:bodyPr wrap="none" rtlCol="0">
            <a:spAutoFit/>
          </a:bodyPr>
          <a:lstStyle/>
          <a:p>
            <a:r>
              <a:rPr lang="en-US" dirty="0"/>
              <a:t>Component</a:t>
            </a:r>
          </a:p>
        </p:txBody>
      </p:sp>
      <p:sp>
        <p:nvSpPr>
          <p:cNvPr id="13" name="TextBox 12"/>
          <p:cNvSpPr txBox="1"/>
          <p:nvPr/>
        </p:nvSpPr>
        <p:spPr>
          <a:xfrm>
            <a:off x="2776751" y="3404474"/>
            <a:ext cx="1202573" cy="369332"/>
          </a:xfrm>
          <a:prstGeom prst="rect">
            <a:avLst/>
          </a:prstGeom>
          <a:noFill/>
        </p:spPr>
        <p:txBody>
          <a:bodyPr wrap="none" rtlCol="0">
            <a:spAutoFit/>
          </a:bodyPr>
          <a:lstStyle/>
          <a:p>
            <a:r>
              <a:rPr lang="en-US" dirty="0"/>
              <a:t>Integration</a:t>
            </a:r>
          </a:p>
        </p:txBody>
      </p:sp>
      <p:sp>
        <p:nvSpPr>
          <p:cNvPr id="14" name="TextBox 13"/>
          <p:cNvSpPr txBox="1"/>
          <p:nvPr/>
        </p:nvSpPr>
        <p:spPr>
          <a:xfrm>
            <a:off x="3112471" y="2597490"/>
            <a:ext cx="529312" cy="369332"/>
          </a:xfrm>
          <a:prstGeom prst="rect">
            <a:avLst/>
          </a:prstGeom>
          <a:noFill/>
        </p:spPr>
        <p:txBody>
          <a:bodyPr wrap="none" rtlCol="0">
            <a:spAutoFit/>
          </a:bodyPr>
          <a:lstStyle/>
          <a:p>
            <a:r>
              <a:rPr lang="en-US" dirty="0"/>
              <a:t>QA</a:t>
            </a:r>
          </a:p>
        </p:txBody>
      </p:sp>
      <p:sp>
        <p:nvSpPr>
          <p:cNvPr id="15" name="Arrow: Up 14"/>
          <p:cNvSpPr/>
          <p:nvPr/>
        </p:nvSpPr>
        <p:spPr>
          <a:xfrm>
            <a:off x="920224" y="2236494"/>
            <a:ext cx="244617" cy="344451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140354" y="2627248"/>
            <a:ext cx="1555426" cy="1477328"/>
          </a:xfrm>
          <a:prstGeom prst="rect">
            <a:avLst/>
          </a:prstGeom>
          <a:noFill/>
        </p:spPr>
        <p:txBody>
          <a:bodyPr wrap="none" rtlCol="0">
            <a:spAutoFit/>
          </a:bodyPr>
          <a:lstStyle/>
          <a:p>
            <a:r>
              <a:rPr lang="en-US" dirty="0"/>
              <a:t>The higher </a:t>
            </a:r>
          </a:p>
          <a:p>
            <a:r>
              <a:rPr lang="en-US" dirty="0"/>
              <a:t>you go the </a:t>
            </a:r>
          </a:p>
          <a:p>
            <a:r>
              <a:rPr lang="en-US" b="1" dirty="0"/>
              <a:t>LESS</a:t>
            </a:r>
            <a:r>
              <a:rPr lang="en-US" dirty="0"/>
              <a:t> reliable </a:t>
            </a:r>
          </a:p>
          <a:p>
            <a:r>
              <a:rPr lang="en-US" dirty="0"/>
              <a:t>testing </a:t>
            </a:r>
          </a:p>
          <a:p>
            <a:r>
              <a:rPr lang="en-US" dirty="0"/>
              <a:t>becomes</a:t>
            </a:r>
          </a:p>
        </p:txBody>
      </p:sp>
      <p:sp>
        <p:nvSpPr>
          <p:cNvPr id="18" name="TextBox 17"/>
          <p:cNvSpPr txBox="1"/>
          <p:nvPr/>
        </p:nvSpPr>
        <p:spPr>
          <a:xfrm>
            <a:off x="5744017" y="5224311"/>
            <a:ext cx="1090363" cy="369332"/>
          </a:xfrm>
          <a:prstGeom prst="rect">
            <a:avLst/>
          </a:prstGeom>
          <a:noFill/>
        </p:spPr>
        <p:txBody>
          <a:bodyPr wrap="none" rtlCol="0">
            <a:spAutoFit/>
          </a:bodyPr>
          <a:lstStyle/>
          <a:p>
            <a:r>
              <a:rPr lang="en-US" dirty="0"/>
              <a:t>200 Units</a:t>
            </a:r>
          </a:p>
        </p:txBody>
      </p:sp>
      <p:sp>
        <p:nvSpPr>
          <p:cNvPr id="19" name="TextBox 18"/>
          <p:cNvSpPr txBox="1"/>
          <p:nvPr/>
        </p:nvSpPr>
        <p:spPr>
          <a:xfrm>
            <a:off x="5125506" y="4267799"/>
            <a:ext cx="1696298" cy="369332"/>
          </a:xfrm>
          <a:prstGeom prst="rect">
            <a:avLst/>
          </a:prstGeom>
          <a:noFill/>
        </p:spPr>
        <p:txBody>
          <a:bodyPr wrap="none" rtlCol="0">
            <a:spAutoFit/>
          </a:bodyPr>
          <a:lstStyle/>
          <a:p>
            <a:r>
              <a:rPr lang="en-US" dirty="0"/>
              <a:t>20 Components</a:t>
            </a:r>
          </a:p>
        </p:txBody>
      </p:sp>
      <p:sp>
        <p:nvSpPr>
          <p:cNvPr id="20" name="TextBox 19"/>
          <p:cNvSpPr txBox="1"/>
          <p:nvPr/>
        </p:nvSpPr>
        <p:spPr>
          <a:xfrm>
            <a:off x="4636066" y="3459577"/>
            <a:ext cx="1470274" cy="369332"/>
          </a:xfrm>
          <a:prstGeom prst="rect">
            <a:avLst/>
          </a:prstGeom>
          <a:noFill/>
        </p:spPr>
        <p:txBody>
          <a:bodyPr wrap="none" rtlCol="0">
            <a:spAutoFit/>
          </a:bodyPr>
          <a:lstStyle/>
          <a:p>
            <a:r>
              <a:rPr lang="en-US" dirty="0"/>
              <a:t>2 Integrations</a:t>
            </a:r>
          </a:p>
        </p:txBody>
      </p:sp>
      <p:sp>
        <p:nvSpPr>
          <p:cNvPr id="21" name="TextBox 20"/>
          <p:cNvSpPr txBox="1"/>
          <p:nvPr/>
        </p:nvSpPr>
        <p:spPr>
          <a:xfrm>
            <a:off x="4123536" y="2527704"/>
            <a:ext cx="1208023" cy="369332"/>
          </a:xfrm>
          <a:prstGeom prst="rect">
            <a:avLst/>
          </a:prstGeom>
          <a:noFill/>
        </p:spPr>
        <p:txBody>
          <a:bodyPr wrap="none" rtlCol="0">
            <a:spAutoFit/>
          </a:bodyPr>
          <a:lstStyle/>
          <a:p>
            <a:r>
              <a:rPr lang="en-US" dirty="0"/>
              <a:t>1 UAT Test</a:t>
            </a:r>
          </a:p>
        </p:txBody>
      </p:sp>
    </p:spTree>
    <p:extLst>
      <p:ext uri="{BB962C8B-B14F-4D97-AF65-F5344CB8AC3E}">
        <p14:creationId xmlns:p14="http://schemas.microsoft.com/office/powerpoint/2010/main" val="3187428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 Unit Test Look Like</a:t>
            </a:r>
          </a:p>
        </p:txBody>
      </p:sp>
      <p:sp>
        <p:nvSpPr>
          <p:cNvPr id="3" name="Content Placeholder 2"/>
          <p:cNvSpPr>
            <a:spLocks noGrp="1"/>
          </p:cNvSpPr>
          <p:nvPr>
            <p:ph idx="1"/>
          </p:nvPr>
        </p:nvSpPr>
        <p:spPr/>
        <p:txBody>
          <a:bodyPr/>
          <a:lstStyle/>
          <a:p>
            <a:r>
              <a:rPr lang="en-US" dirty="0"/>
              <a:t>The Standard Approach</a:t>
            </a:r>
          </a:p>
          <a:p>
            <a:pPr lvl="1"/>
            <a:r>
              <a:rPr lang="en-US" dirty="0"/>
              <a:t>ARRANGE</a:t>
            </a:r>
          </a:p>
          <a:p>
            <a:pPr lvl="1"/>
            <a:r>
              <a:rPr lang="en-US" dirty="0"/>
              <a:t>ACT</a:t>
            </a:r>
          </a:p>
          <a:p>
            <a:pPr lvl="1"/>
            <a:r>
              <a:rPr lang="en-US" dirty="0"/>
              <a:t>ASSERT</a:t>
            </a:r>
          </a:p>
        </p:txBody>
      </p:sp>
    </p:spTree>
    <p:extLst>
      <p:ext uri="{BB962C8B-B14F-4D97-AF65-F5344CB8AC3E}">
        <p14:creationId xmlns:p14="http://schemas.microsoft.com/office/powerpoint/2010/main" val="3966061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 Unit Test Look like</a:t>
            </a:r>
          </a:p>
        </p:txBody>
      </p:sp>
      <p:sp>
        <p:nvSpPr>
          <p:cNvPr id="3" name="Content Placeholder 2"/>
          <p:cNvSpPr>
            <a:spLocks noGrp="1"/>
          </p:cNvSpPr>
          <p:nvPr>
            <p:ph idx="1"/>
          </p:nvPr>
        </p:nvSpPr>
        <p:spPr>
          <a:xfrm>
            <a:off x="1451579" y="1853754"/>
            <a:ext cx="9603275" cy="3450613"/>
          </a:xfrm>
        </p:spPr>
        <p:txBody>
          <a:bodyPr>
            <a:noAutofit/>
          </a:bodyPr>
          <a:lstStyle/>
          <a:p>
            <a:pPr marL="0" indent="0">
              <a:lnSpc>
                <a:spcPct val="100000"/>
              </a:lnSpc>
              <a:buNone/>
            </a:pPr>
            <a:r>
              <a:rPr lang="en-US" dirty="0">
                <a:solidFill>
                  <a:srgbClr val="0070C0"/>
                </a:solidFill>
              </a:rPr>
              <a:t> [</a:t>
            </a:r>
            <a:r>
              <a:rPr lang="en-US" dirty="0" err="1">
                <a:solidFill>
                  <a:srgbClr val="0070C0"/>
                </a:solidFill>
              </a:rPr>
              <a:t>TestMethod</a:t>
            </a:r>
            <a:r>
              <a:rPr lang="en-US" dirty="0">
                <a:solidFill>
                  <a:srgbClr val="0070C0"/>
                </a:solidFill>
              </a:rPr>
              <a:t>]</a:t>
            </a:r>
          </a:p>
          <a:p>
            <a:pPr marL="0" indent="0">
              <a:lnSpc>
                <a:spcPct val="100000"/>
              </a:lnSpc>
              <a:buNone/>
            </a:pPr>
            <a:r>
              <a:rPr lang="en-US" dirty="0"/>
              <a:t>        public void Index()</a:t>
            </a:r>
          </a:p>
          <a:p>
            <a:pPr marL="0" indent="0">
              <a:lnSpc>
                <a:spcPct val="100000"/>
              </a:lnSpc>
              <a:buNone/>
            </a:pPr>
            <a:r>
              <a:rPr lang="en-US" dirty="0"/>
              <a:t>        {</a:t>
            </a:r>
          </a:p>
          <a:p>
            <a:pPr marL="0" indent="0">
              <a:lnSpc>
                <a:spcPct val="100000"/>
              </a:lnSpc>
              <a:buNone/>
            </a:pPr>
            <a:r>
              <a:rPr lang="en-US" dirty="0">
                <a:solidFill>
                  <a:srgbClr val="00B050"/>
                </a:solidFill>
              </a:rPr>
              <a:t>            // Arrange</a:t>
            </a:r>
          </a:p>
          <a:p>
            <a:pPr marL="0" indent="0">
              <a:lnSpc>
                <a:spcPct val="100000"/>
              </a:lnSpc>
              <a:buNone/>
            </a:pPr>
            <a:r>
              <a:rPr lang="en-US" dirty="0"/>
              <a:t>            </a:t>
            </a:r>
            <a:r>
              <a:rPr lang="en-US" dirty="0" err="1"/>
              <a:t>HomeController</a:t>
            </a:r>
            <a:r>
              <a:rPr lang="en-US" dirty="0"/>
              <a:t> controller = new </a:t>
            </a:r>
            <a:r>
              <a:rPr lang="en-US" dirty="0" err="1"/>
              <a:t>HomeController</a:t>
            </a:r>
            <a:r>
              <a:rPr lang="en-US" dirty="0"/>
              <a:t>();</a:t>
            </a:r>
          </a:p>
          <a:p>
            <a:pPr marL="0" indent="0">
              <a:lnSpc>
                <a:spcPct val="100000"/>
              </a:lnSpc>
              <a:buNone/>
            </a:pPr>
            <a:r>
              <a:rPr lang="en-US" dirty="0">
                <a:solidFill>
                  <a:srgbClr val="00B050"/>
                </a:solidFill>
              </a:rPr>
              <a:t>            // Act</a:t>
            </a:r>
          </a:p>
          <a:p>
            <a:pPr marL="0" indent="0">
              <a:lnSpc>
                <a:spcPct val="100000"/>
              </a:lnSpc>
              <a:buNone/>
            </a:pPr>
            <a:r>
              <a:rPr lang="en-US" dirty="0"/>
              <a:t>            </a:t>
            </a:r>
            <a:r>
              <a:rPr lang="en-US" dirty="0" err="1"/>
              <a:t>ViewResult</a:t>
            </a:r>
            <a:r>
              <a:rPr lang="en-US" dirty="0"/>
              <a:t> result = </a:t>
            </a:r>
            <a:r>
              <a:rPr lang="en-US" dirty="0" err="1"/>
              <a:t>controller.Index</a:t>
            </a:r>
            <a:r>
              <a:rPr lang="en-US" dirty="0"/>
              <a:t>() as </a:t>
            </a:r>
            <a:r>
              <a:rPr lang="en-US" dirty="0" err="1"/>
              <a:t>ViewResult</a:t>
            </a:r>
            <a:r>
              <a:rPr lang="en-US" dirty="0"/>
              <a:t>;</a:t>
            </a:r>
          </a:p>
          <a:p>
            <a:pPr marL="0" indent="0">
              <a:lnSpc>
                <a:spcPct val="100000"/>
              </a:lnSpc>
              <a:buNone/>
            </a:pPr>
            <a:r>
              <a:rPr lang="en-US" dirty="0">
                <a:solidFill>
                  <a:srgbClr val="00B050"/>
                </a:solidFill>
              </a:rPr>
              <a:t>            // Assert</a:t>
            </a:r>
          </a:p>
          <a:p>
            <a:pPr marL="0" indent="0">
              <a:lnSpc>
                <a:spcPct val="100000"/>
              </a:lnSpc>
              <a:buNone/>
            </a:pPr>
            <a:r>
              <a:rPr lang="en-US" dirty="0"/>
              <a:t>            </a:t>
            </a:r>
            <a:r>
              <a:rPr lang="en-US" dirty="0" err="1"/>
              <a:t>Assert.IsNotNull</a:t>
            </a:r>
            <a:r>
              <a:rPr lang="en-US" dirty="0"/>
              <a:t>(result);</a:t>
            </a:r>
          </a:p>
          <a:p>
            <a:pPr marL="0" indent="0">
              <a:lnSpc>
                <a:spcPct val="100000"/>
              </a:lnSpc>
              <a:buNone/>
            </a:pPr>
            <a:r>
              <a:rPr lang="en-US" dirty="0"/>
              <a:t>        }</a:t>
            </a:r>
            <a:endParaRPr lang="en-US" sz="1200" kern="900" dirty="0"/>
          </a:p>
        </p:txBody>
      </p:sp>
    </p:spTree>
    <p:extLst>
      <p:ext uri="{BB962C8B-B14F-4D97-AF65-F5344CB8AC3E}">
        <p14:creationId xmlns:p14="http://schemas.microsoft.com/office/powerpoint/2010/main" val="2753485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Unit Test</a:t>
            </a:r>
          </a:p>
        </p:txBody>
      </p:sp>
      <p:sp>
        <p:nvSpPr>
          <p:cNvPr id="3" name="Content Placeholder 2"/>
          <p:cNvSpPr>
            <a:spLocks noGrp="1"/>
          </p:cNvSpPr>
          <p:nvPr>
            <p:ph idx="1"/>
          </p:nvPr>
        </p:nvSpPr>
        <p:spPr/>
        <p:txBody>
          <a:bodyPr/>
          <a:lstStyle/>
          <a:p>
            <a:r>
              <a:rPr lang="en-US" dirty="0"/>
              <a:t>Find Bugs Early</a:t>
            </a:r>
          </a:p>
          <a:p>
            <a:r>
              <a:rPr lang="en-US" dirty="0"/>
              <a:t>Facilitate Change</a:t>
            </a:r>
          </a:p>
          <a:p>
            <a:r>
              <a:rPr lang="en-US" dirty="0"/>
              <a:t>Living Documentation</a:t>
            </a:r>
          </a:p>
          <a:p>
            <a:r>
              <a:rPr lang="en-US" dirty="0"/>
              <a:t>Increase Code Quality</a:t>
            </a:r>
          </a:p>
          <a:p>
            <a:r>
              <a:rPr lang="en-US" dirty="0"/>
              <a:t>Design Better Code</a:t>
            </a:r>
          </a:p>
          <a:p>
            <a:r>
              <a:rPr lang="en-US" dirty="0"/>
              <a:t>Sleep better the night before a big release</a:t>
            </a:r>
          </a:p>
          <a:p>
            <a:endParaRPr lang="en-US" dirty="0"/>
          </a:p>
          <a:p>
            <a:endParaRPr lang="en-US" dirty="0"/>
          </a:p>
        </p:txBody>
      </p:sp>
    </p:spTree>
    <p:extLst>
      <p:ext uri="{BB962C8B-B14F-4D97-AF65-F5344CB8AC3E}">
        <p14:creationId xmlns:p14="http://schemas.microsoft.com/office/powerpoint/2010/main" val="1098511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49235"/>
          </a:xfrm>
        </p:spPr>
        <p:txBody>
          <a:bodyPr/>
          <a:lstStyle/>
          <a:p>
            <a:r>
              <a:rPr lang="en-US" dirty="0"/>
              <a:t>Why Unit Test – Part 2</a:t>
            </a:r>
          </a:p>
        </p:txBody>
      </p:sp>
      <p:sp>
        <p:nvSpPr>
          <p:cNvPr id="3" name="Content Placeholder 2"/>
          <p:cNvSpPr>
            <a:spLocks noGrp="1"/>
          </p:cNvSpPr>
          <p:nvPr>
            <p:ph idx="1"/>
          </p:nvPr>
        </p:nvSpPr>
        <p:spPr/>
        <p:txBody>
          <a:bodyPr/>
          <a:lstStyle/>
          <a:p>
            <a:r>
              <a:rPr lang="en-US" dirty="0"/>
              <a:t>Unit testing opens the way to better automation</a:t>
            </a:r>
          </a:p>
          <a:p>
            <a:pPr lvl="1"/>
            <a:r>
              <a:rPr lang="en-US" dirty="0"/>
              <a:t>Continuous Integration</a:t>
            </a:r>
          </a:p>
          <a:p>
            <a:pPr lvl="1"/>
            <a:r>
              <a:rPr lang="en-US" dirty="0"/>
              <a:t>Continuous Deployment</a:t>
            </a:r>
          </a:p>
          <a:p>
            <a:pPr lvl="1"/>
            <a:r>
              <a:rPr lang="en-US" dirty="0"/>
              <a:t>The Blame Game</a:t>
            </a:r>
          </a:p>
          <a:p>
            <a:endParaRPr lang="en-US" dirty="0"/>
          </a:p>
          <a:p>
            <a:endParaRPr lang="en-US" dirty="0"/>
          </a:p>
        </p:txBody>
      </p:sp>
    </p:spTree>
    <p:extLst>
      <p:ext uri="{BB962C8B-B14F-4D97-AF65-F5344CB8AC3E}">
        <p14:creationId xmlns:p14="http://schemas.microsoft.com/office/powerpoint/2010/main" val="28970168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119</TotalTime>
  <Words>882</Words>
  <Application>Microsoft Office PowerPoint</Application>
  <PresentationFormat>Widescreen</PresentationFormat>
  <Paragraphs>118</Paragraphs>
  <Slides>18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Gill Sans MT</vt:lpstr>
      <vt:lpstr>Gallery</vt:lpstr>
      <vt:lpstr>Unit Testing</vt:lpstr>
      <vt:lpstr>Agenda</vt:lpstr>
      <vt:lpstr>Unit Testing </vt:lpstr>
      <vt:lpstr>Unit Testing</vt:lpstr>
      <vt:lpstr>Unit Testing Pyramid</vt:lpstr>
      <vt:lpstr>What Does A Unit Test Look Like</vt:lpstr>
      <vt:lpstr>What does a Unit Test Look like</vt:lpstr>
      <vt:lpstr>Why Unit Test</vt:lpstr>
      <vt:lpstr>Why Unit Test – Part 2</vt:lpstr>
      <vt:lpstr>What Can You Unit Test</vt:lpstr>
      <vt:lpstr>Unit Testing Tools</vt:lpstr>
      <vt:lpstr>Design For Unit Testing</vt:lpstr>
      <vt:lpstr>Design For Unit Testing</vt:lpstr>
      <vt:lpstr>Unit testing the User Interface</vt:lpstr>
      <vt:lpstr>Unit Testing the Middle Tier</vt:lpstr>
      <vt:lpstr>Unit Testing the Data Layer</vt:lpstr>
      <vt:lpstr>Automations</vt:lpstr>
      <vt:lpstr>LinkS &amp;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dc:title>
  <dc:creator>Chad Theis</dc:creator>
  <cp:lastModifiedBy>Chad Theis</cp:lastModifiedBy>
  <cp:revision>15</cp:revision>
  <dcterms:created xsi:type="dcterms:W3CDTF">2017-04-25T22:26:28Z</dcterms:created>
  <dcterms:modified xsi:type="dcterms:W3CDTF">2017-04-26T00:34:16Z</dcterms:modified>
</cp:coreProperties>
</file>