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3" r:id="rId5"/>
    <p:sldId id="265" r:id="rId6"/>
    <p:sldId id="282" r:id="rId7"/>
    <p:sldId id="267" r:id="rId8"/>
    <p:sldId id="297" r:id="rId9"/>
    <p:sldId id="268" r:id="rId10"/>
    <p:sldId id="298" r:id="rId11"/>
    <p:sldId id="273" r:id="rId12"/>
    <p:sldId id="269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1">
          <p15:clr>
            <a:srgbClr val="A4A3A4"/>
          </p15:clr>
        </p15:guide>
        <p15:guide id="2" pos="38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" y="446"/>
      </p:cViewPr>
      <p:guideLst>
        <p:guide orient="horz" pos="1901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2020/6/2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37" name="文本框 136"/>
          <p:cNvSpPr txBox="1"/>
          <p:nvPr/>
        </p:nvSpPr>
        <p:spPr>
          <a:xfrm>
            <a:off x="2546350" y="1785620"/>
            <a:ext cx="7099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Pokemon Turtle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7582535" y="3856355"/>
            <a:ext cx="2964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报告人：孟星宇</a:t>
            </a: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赵宇</a:t>
            </a: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李云帆</a:t>
            </a: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赵航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	       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863E-8D2D-4EC3-AC86-0A4D0CA8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多机器人协作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9A6E5-38BE-4416-866D-E750C634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E1B53172-D474-4310-91A1-5265706C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1881187"/>
            <a:ext cx="7210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3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桌子, 木, 屏幕, 白色&#10;&#10;描述已自动生成">
            <a:extLst>
              <a:ext uri="{FF2B5EF4-FFF2-40B4-BE49-F238E27FC236}">
                <a16:creationId xmlns:a16="http://schemas.microsoft.com/office/drawing/2014/main" id="{E10AB538-1767-4C38-AB68-4BDEA40C5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pic>
        <p:nvPicPr>
          <p:cNvPr id="7" name="图片 6" descr="图片包含 木, 桌子, 盒子, 房间&#10;&#10;描述已自动生成">
            <a:extLst>
              <a:ext uri="{FF2B5EF4-FFF2-40B4-BE49-F238E27FC236}">
                <a16:creationId xmlns:a16="http://schemas.microsoft.com/office/drawing/2014/main" id="{E27A0441-A4EA-4B40-B02A-CAC3C6076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标志, 游戏机, 板子, 骑&#10;&#10;描述已自动生成">
            <a:extLst>
              <a:ext uri="{FF2B5EF4-FFF2-40B4-BE49-F238E27FC236}">
                <a16:creationId xmlns:a16="http://schemas.microsoft.com/office/drawing/2014/main" id="{1D126134-6641-4C07-ABFD-E1B9B737E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321658"/>
            <a:ext cx="5426764" cy="407007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5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05</a:t>
            </a:r>
          </a:p>
        </p:txBody>
      </p:sp>
      <p:sp>
        <p:nvSpPr>
          <p:cNvPr id="18" name="矩形 17"/>
          <p:cNvSpPr/>
          <p:nvPr/>
        </p:nvSpPr>
        <p:spPr>
          <a:xfrm>
            <a:off x="5839460" y="3137535"/>
            <a:ext cx="58191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Q&amp;A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 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37" name="文本框 136"/>
          <p:cNvSpPr txBox="1"/>
          <p:nvPr/>
        </p:nvSpPr>
        <p:spPr>
          <a:xfrm>
            <a:off x="3590925" y="1981835"/>
            <a:ext cx="501015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80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400">
                <a:solidFill>
                  <a:schemeClr val="bg2">
                    <a:lumMod val="50000"/>
                  </a:schemeClr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4340" y="799465"/>
            <a:ext cx="4933315" cy="5809615"/>
            <a:chOff x="10537" y="825"/>
            <a:chExt cx="7769" cy="9149"/>
          </a:xfrm>
        </p:grpSpPr>
        <p:sp>
          <p:nvSpPr>
            <p:cNvPr id="89" name="ïšľîḍe"/>
            <p:cNvSpPr/>
            <p:nvPr/>
          </p:nvSpPr>
          <p:spPr bwMode="auto">
            <a:xfrm>
              <a:off x="11843" y="1514"/>
              <a:ext cx="422" cy="422"/>
            </a:xfrm>
            <a:custGeom>
              <a:avLst/>
              <a:gdLst/>
              <a:ahLst/>
              <a:cxnLst>
                <a:cxn ang="0">
                  <a:pos x="46" y="46"/>
                </a:cxn>
                <a:cxn ang="0">
                  <a:pos x="27" y="54"/>
                </a:cxn>
                <a:cxn ang="0">
                  <a:pos x="8" y="46"/>
                </a:cxn>
                <a:cxn ang="0">
                  <a:pos x="0" y="27"/>
                </a:cxn>
                <a:cxn ang="0">
                  <a:pos x="8" y="8"/>
                </a:cxn>
                <a:cxn ang="0">
                  <a:pos x="27" y="0"/>
                </a:cxn>
                <a:cxn ang="0">
                  <a:pos x="46" y="8"/>
                </a:cxn>
                <a:cxn ang="0">
                  <a:pos x="54" y="27"/>
                </a:cxn>
                <a:cxn ang="0">
                  <a:pos x="46" y="46"/>
                </a:cxn>
              </a:cxnLst>
              <a:rect l="0" t="0" r="r" b="b"/>
              <a:pathLst>
                <a:path w="54" h="54">
                  <a:moveTo>
                    <a:pt x="46" y="46"/>
                  </a:moveTo>
                  <a:cubicBezTo>
                    <a:pt x="41" y="51"/>
                    <a:pt x="34" y="54"/>
                    <a:pt x="27" y="54"/>
                  </a:cubicBezTo>
                  <a:cubicBezTo>
                    <a:pt x="20" y="54"/>
                    <a:pt x="13" y="51"/>
                    <a:pt x="8" y="46"/>
                  </a:cubicBezTo>
                  <a:cubicBezTo>
                    <a:pt x="3" y="41"/>
                    <a:pt x="0" y="34"/>
                    <a:pt x="0" y="27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3"/>
                    <a:pt x="20" y="0"/>
                    <a:pt x="27" y="0"/>
                  </a:cubicBezTo>
                  <a:cubicBezTo>
                    <a:pt x="34" y="0"/>
                    <a:pt x="41" y="3"/>
                    <a:pt x="46" y="8"/>
                  </a:cubicBezTo>
                  <a:cubicBezTo>
                    <a:pt x="51" y="13"/>
                    <a:pt x="54" y="20"/>
                    <a:pt x="54" y="27"/>
                  </a:cubicBezTo>
                  <a:cubicBezTo>
                    <a:pt x="54" y="34"/>
                    <a:pt x="51" y="41"/>
                    <a:pt x="46" y="4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ṣľïḓé"/>
            <p:cNvSpPr/>
            <p:nvPr/>
          </p:nvSpPr>
          <p:spPr bwMode="auto">
            <a:xfrm>
              <a:off x="14250" y="825"/>
              <a:ext cx="612" cy="612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39" y="0"/>
                </a:cxn>
                <a:cxn ang="0">
                  <a:pos x="66" y="11"/>
                </a:cxn>
                <a:cxn ang="0">
                  <a:pos x="78" y="39"/>
                </a:cxn>
                <a:cxn ang="0">
                  <a:pos x="66" y="66"/>
                </a:cxn>
                <a:cxn ang="0">
                  <a:pos x="39" y="78"/>
                </a:cxn>
                <a:cxn ang="0">
                  <a:pos x="11" y="66"/>
                </a:cxn>
                <a:cxn ang="0">
                  <a:pos x="0" y="39"/>
                </a:cxn>
                <a:cxn ang="0">
                  <a:pos x="11" y="11"/>
                </a:cxn>
              </a:cxnLst>
              <a:rect l="0" t="0" r="r" b="b"/>
              <a:pathLst>
                <a:path w="78" h="78">
                  <a:moveTo>
                    <a:pt x="11" y="11"/>
                  </a:moveTo>
                  <a:cubicBezTo>
                    <a:pt x="19" y="4"/>
                    <a:pt x="28" y="0"/>
                    <a:pt x="39" y="0"/>
                  </a:cubicBezTo>
                  <a:cubicBezTo>
                    <a:pt x="50" y="0"/>
                    <a:pt x="59" y="4"/>
                    <a:pt x="66" y="11"/>
                  </a:cubicBezTo>
                  <a:cubicBezTo>
                    <a:pt x="74" y="19"/>
                    <a:pt x="78" y="28"/>
                    <a:pt x="78" y="39"/>
                  </a:cubicBezTo>
                  <a:cubicBezTo>
                    <a:pt x="78" y="50"/>
                    <a:pt x="74" y="59"/>
                    <a:pt x="66" y="66"/>
                  </a:cubicBezTo>
                  <a:cubicBezTo>
                    <a:pt x="59" y="74"/>
                    <a:pt x="50" y="78"/>
                    <a:pt x="39" y="78"/>
                  </a:cubicBezTo>
                  <a:cubicBezTo>
                    <a:pt x="28" y="78"/>
                    <a:pt x="19" y="74"/>
                    <a:pt x="11" y="66"/>
                  </a:cubicBezTo>
                  <a:cubicBezTo>
                    <a:pt x="4" y="59"/>
                    <a:pt x="0" y="50"/>
                    <a:pt x="0" y="39"/>
                  </a:cubicBezTo>
                  <a:cubicBezTo>
                    <a:pt x="0" y="28"/>
                    <a:pt x="4" y="19"/>
                    <a:pt x="11" y="1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śľïḓé"/>
            <p:cNvSpPr/>
            <p:nvPr/>
          </p:nvSpPr>
          <p:spPr bwMode="auto">
            <a:xfrm>
              <a:off x="13391" y="2039"/>
              <a:ext cx="350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ṡļïḑè"/>
            <p:cNvSpPr/>
            <p:nvPr/>
          </p:nvSpPr>
          <p:spPr bwMode="auto">
            <a:xfrm>
              <a:off x="16312" y="1725"/>
              <a:ext cx="345" cy="34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şḻídê"/>
            <p:cNvSpPr/>
            <p:nvPr/>
          </p:nvSpPr>
          <p:spPr bwMode="auto">
            <a:xfrm>
              <a:off x="16122" y="3042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şļîḓe"/>
            <p:cNvSpPr/>
            <p:nvPr/>
          </p:nvSpPr>
          <p:spPr bwMode="auto">
            <a:xfrm>
              <a:off x="17376" y="4471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ľiďe"/>
            <p:cNvSpPr/>
            <p:nvPr/>
          </p:nvSpPr>
          <p:spPr bwMode="auto">
            <a:xfrm>
              <a:off x="15926" y="4471"/>
              <a:ext cx="345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$1ïḋé"/>
            <p:cNvSpPr/>
            <p:nvPr/>
          </p:nvSpPr>
          <p:spPr bwMode="auto">
            <a:xfrm>
              <a:off x="11699" y="4487"/>
              <a:ext cx="345" cy="345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ṧ1iďe"/>
            <p:cNvSpPr/>
            <p:nvPr/>
          </p:nvSpPr>
          <p:spPr bwMode="auto">
            <a:xfrm>
              <a:off x="12789" y="4368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şliḍè"/>
            <p:cNvSpPr/>
            <p:nvPr/>
          </p:nvSpPr>
          <p:spPr bwMode="auto">
            <a:xfrm>
              <a:off x="14641" y="5639"/>
              <a:ext cx="566" cy="56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" y="10"/>
                </a:cxn>
                <a:cxn ang="0">
                  <a:pos x="36" y="0"/>
                </a:cxn>
                <a:cxn ang="0">
                  <a:pos x="62" y="10"/>
                </a:cxn>
                <a:cxn ang="0">
                  <a:pos x="72" y="36"/>
                </a:cxn>
                <a:cxn ang="0">
                  <a:pos x="62" y="61"/>
                </a:cxn>
                <a:cxn ang="0">
                  <a:pos x="36" y="72"/>
                </a:cxn>
                <a:cxn ang="0">
                  <a:pos x="11" y="61"/>
                </a:cxn>
                <a:cxn ang="0">
                  <a:pos x="0" y="36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26"/>
                    <a:pt x="4" y="17"/>
                    <a:pt x="11" y="10"/>
                  </a:cubicBezTo>
                  <a:cubicBezTo>
                    <a:pt x="18" y="3"/>
                    <a:pt x="26" y="0"/>
                    <a:pt x="36" y="0"/>
                  </a:cubicBezTo>
                  <a:cubicBezTo>
                    <a:pt x="46" y="0"/>
                    <a:pt x="55" y="3"/>
                    <a:pt x="62" y="10"/>
                  </a:cubicBezTo>
                  <a:cubicBezTo>
                    <a:pt x="69" y="17"/>
                    <a:pt x="72" y="26"/>
                    <a:pt x="72" y="36"/>
                  </a:cubicBezTo>
                  <a:cubicBezTo>
                    <a:pt x="72" y="46"/>
                    <a:pt x="69" y="54"/>
                    <a:pt x="62" y="61"/>
                  </a:cubicBezTo>
                  <a:cubicBezTo>
                    <a:pt x="55" y="68"/>
                    <a:pt x="46" y="72"/>
                    <a:pt x="36" y="72"/>
                  </a:cubicBezTo>
                  <a:cubicBezTo>
                    <a:pt x="26" y="72"/>
                    <a:pt x="18" y="68"/>
                    <a:pt x="11" y="61"/>
                  </a:cubicBezTo>
                  <a:cubicBezTo>
                    <a:pt x="4" y="54"/>
                    <a:pt x="0" y="46"/>
                    <a:pt x="0" y="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ŝļíḍê"/>
            <p:cNvSpPr/>
            <p:nvPr/>
          </p:nvSpPr>
          <p:spPr bwMode="auto">
            <a:xfrm>
              <a:off x="16404" y="5793"/>
              <a:ext cx="345" cy="35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Sļídê"/>
            <p:cNvSpPr/>
            <p:nvPr/>
          </p:nvSpPr>
          <p:spPr bwMode="auto">
            <a:xfrm>
              <a:off x="17402" y="6281"/>
              <a:ext cx="247" cy="252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</a:cxnLst>
              <a:rect l="0" t="0" r="r" b="b"/>
              <a:pathLst>
                <a:path w="32" h="32">
                  <a:moveTo>
                    <a:pt x="5" y="27"/>
                  </a:moveTo>
                  <a:cubicBezTo>
                    <a:pt x="1" y="24"/>
                    <a:pt x="0" y="20"/>
                    <a:pt x="0" y="16"/>
                  </a:cubicBezTo>
                  <a:cubicBezTo>
                    <a:pt x="0" y="11"/>
                    <a:pt x="1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ṧľíḑè"/>
            <p:cNvSpPr/>
            <p:nvPr/>
          </p:nvSpPr>
          <p:spPr bwMode="auto">
            <a:xfrm>
              <a:off x="10923" y="5700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ṩḷíḍe"/>
            <p:cNvSpPr/>
            <p:nvPr/>
          </p:nvSpPr>
          <p:spPr bwMode="auto">
            <a:xfrm>
              <a:off x="11956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ś1íḋé"/>
            <p:cNvSpPr/>
            <p:nvPr/>
          </p:nvSpPr>
          <p:spPr bwMode="auto">
            <a:xfrm>
              <a:off x="13442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ṣľïḓe"/>
            <p:cNvSpPr/>
            <p:nvPr/>
          </p:nvSpPr>
          <p:spPr bwMode="auto">
            <a:xfrm>
              <a:off x="12836" y="5459"/>
              <a:ext cx="555" cy="555"/>
            </a:xfrm>
            <a:custGeom>
              <a:avLst/>
              <a:gdLst/>
              <a:ahLst/>
              <a:cxnLst>
                <a:cxn ang="0">
                  <a:pos x="61" y="10"/>
                </a:cxn>
                <a:cxn ang="0">
                  <a:pos x="71" y="35"/>
                </a:cxn>
                <a:cxn ang="0">
                  <a:pos x="61" y="60"/>
                </a:cxn>
                <a:cxn ang="0">
                  <a:pos x="36" y="71"/>
                </a:cxn>
                <a:cxn ang="0">
                  <a:pos x="10" y="60"/>
                </a:cxn>
                <a:cxn ang="0">
                  <a:pos x="0" y="35"/>
                </a:cxn>
                <a:cxn ang="0">
                  <a:pos x="10" y="10"/>
                </a:cxn>
                <a:cxn ang="0">
                  <a:pos x="36" y="0"/>
                </a:cxn>
                <a:cxn ang="0">
                  <a:pos x="61" y="10"/>
                </a:cxn>
              </a:cxnLst>
              <a:rect l="0" t="0" r="r" b="b"/>
              <a:pathLst>
                <a:path w="71" h="71">
                  <a:moveTo>
                    <a:pt x="61" y="10"/>
                  </a:moveTo>
                  <a:cubicBezTo>
                    <a:pt x="68" y="17"/>
                    <a:pt x="71" y="26"/>
                    <a:pt x="71" y="35"/>
                  </a:cubicBezTo>
                  <a:cubicBezTo>
                    <a:pt x="71" y="45"/>
                    <a:pt x="68" y="54"/>
                    <a:pt x="61" y="60"/>
                  </a:cubicBezTo>
                  <a:cubicBezTo>
                    <a:pt x="54" y="68"/>
                    <a:pt x="45" y="71"/>
                    <a:pt x="36" y="71"/>
                  </a:cubicBezTo>
                  <a:cubicBezTo>
                    <a:pt x="26" y="71"/>
                    <a:pt x="17" y="68"/>
                    <a:pt x="10" y="60"/>
                  </a:cubicBezTo>
                  <a:cubicBezTo>
                    <a:pt x="3" y="54"/>
                    <a:pt x="0" y="45"/>
                    <a:pt x="0" y="35"/>
                  </a:cubicBezTo>
                  <a:cubicBezTo>
                    <a:pt x="0" y="26"/>
                    <a:pt x="3" y="17"/>
                    <a:pt x="10" y="10"/>
                  </a:cubicBezTo>
                  <a:cubicBezTo>
                    <a:pt x="17" y="3"/>
                    <a:pt x="26" y="0"/>
                    <a:pt x="36" y="0"/>
                  </a:cubicBezTo>
                  <a:cubicBezTo>
                    <a:pt x="45" y="0"/>
                    <a:pt x="54" y="3"/>
                    <a:pt x="61" y="1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šḷiďe"/>
            <p:cNvSpPr/>
            <p:nvPr/>
          </p:nvSpPr>
          <p:spPr bwMode="auto">
            <a:xfrm>
              <a:off x="17124" y="8256"/>
              <a:ext cx="252" cy="25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cubicBezTo>
                    <a:pt x="0" y="11"/>
                    <a:pt x="2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ḷiďe"/>
            <p:cNvSpPr/>
            <p:nvPr/>
          </p:nvSpPr>
          <p:spPr bwMode="auto">
            <a:xfrm>
              <a:off x="14641" y="7017"/>
              <a:ext cx="252" cy="252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</a:cxnLst>
              <a:rect l="0" t="0" r="r" b="b"/>
              <a:pathLst>
                <a:path w="32" h="32">
                  <a:moveTo>
                    <a:pt x="5" y="4"/>
                  </a:move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ubicBezTo>
                    <a:pt x="0" y="11"/>
                    <a:pt x="2" y="8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lïďe"/>
            <p:cNvSpPr/>
            <p:nvPr/>
          </p:nvSpPr>
          <p:spPr bwMode="auto">
            <a:xfrm>
              <a:off x="15762" y="6940"/>
              <a:ext cx="406" cy="40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</a:cxnLst>
              <a:rect l="0" t="0" r="r" b="b"/>
              <a:pathLst>
                <a:path w="52" h="52">
                  <a:moveTo>
                    <a:pt x="44" y="7"/>
                  </a:move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Slíḍe"/>
            <p:cNvSpPr/>
            <p:nvPr/>
          </p:nvSpPr>
          <p:spPr bwMode="auto">
            <a:xfrm>
              <a:off x="15972" y="8184"/>
              <a:ext cx="406" cy="411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</a:cxnLst>
              <a:rect l="0" t="0" r="r" b="b"/>
              <a:pathLst>
                <a:path w="52" h="52">
                  <a:moveTo>
                    <a:pt x="44" y="44"/>
                  </a:move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ṩḷïḑè"/>
            <p:cNvSpPr/>
            <p:nvPr/>
          </p:nvSpPr>
          <p:spPr bwMode="auto">
            <a:xfrm>
              <a:off x="14358" y="8333"/>
              <a:ext cx="504" cy="504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9" y="54"/>
                </a:cxn>
                <a:cxn ang="0">
                  <a:pos x="0" y="32"/>
                </a:cxn>
                <a:cxn ang="0">
                  <a:pos x="9" y="9"/>
                </a:cxn>
                <a:cxn ang="0">
                  <a:pos x="32" y="0"/>
                </a:cxn>
                <a:cxn ang="0">
                  <a:pos x="54" y="9"/>
                </a:cxn>
                <a:cxn ang="0">
                  <a:pos x="64" y="32"/>
                </a:cxn>
                <a:cxn ang="0">
                  <a:pos x="54" y="54"/>
                </a:cxn>
                <a:cxn ang="0">
                  <a:pos x="32" y="64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23" y="64"/>
                    <a:pt x="16" y="61"/>
                    <a:pt x="9" y="54"/>
                  </a:cubicBezTo>
                  <a:cubicBezTo>
                    <a:pt x="3" y="48"/>
                    <a:pt x="0" y="40"/>
                    <a:pt x="0" y="32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8" y="3"/>
                    <a:pt x="54" y="9"/>
                  </a:cubicBezTo>
                  <a:cubicBezTo>
                    <a:pt x="61" y="15"/>
                    <a:pt x="64" y="23"/>
                    <a:pt x="64" y="32"/>
                  </a:cubicBezTo>
                  <a:cubicBezTo>
                    <a:pt x="64" y="40"/>
                    <a:pt x="61" y="48"/>
                    <a:pt x="54" y="54"/>
                  </a:cubicBezTo>
                  <a:cubicBezTo>
                    <a:pt x="48" y="61"/>
                    <a:pt x="41" y="64"/>
                    <a:pt x="32" y="6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$1iḓê"/>
            <p:cNvSpPr/>
            <p:nvPr/>
          </p:nvSpPr>
          <p:spPr bwMode="auto">
            <a:xfrm>
              <a:off x="17273" y="7228"/>
              <a:ext cx="391" cy="396"/>
            </a:xfrm>
            <a:custGeom>
              <a:avLst/>
              <a:gdLst/>
              <a:ahLst/>
              <a:cxnLst>
                <a:cxn ang="0">
                  <a:pos x="42" y="7"/>
                </a:cxn>
                <a:cxn ang="0">
                  <a:pos x="50" y="25"/>
                </a:cxn>
                <a:cxn ang="0">
                  <a:pos x="42" y="42"/>
                </a:cxn>
                <a:cxn ang="0">
                  <a:pos x="25" y="50"/>
                </a:cxn>
                <a:cxn ang="0">
                  <a:pos x="7" y="42"/>
                </a:cxn>
                <a:cxn ang="0">
                  <a:pos x="0" y="25"/>
                </a:cxn>
                <a:cxn ang="0">
                  <a:pos x="7" y="7"/>
                </a:cxn>
                <a:cxn ang="0">
                  <a:pos x="25" y="0"/>
                </a:cxn>
                <a:cxn ang="0">
                  <a:pos x="42" y="7"/>
                </a:cxn>
              </a:cxnLst>
              <a:rect l="0" t="0" r="r" b="b"/>
              <a:pathLst>
                <a:path w="50" h="50">
                  <a:moveTo>
                    <a:pt x="42" y="7"/>
                  </a:moveTo>
                  <a:cubicBezTo>
                    <a:pt x="47" y="12"/>
                    <a:pt x="50" y="18"/>
                    <a:pt x="50" y="25"/>
                  </a:cubicBezTo>
                  <a:cubicBezTo>
                    <a:pt x="50" y="32"/>
                    <a:pt x="47" y="37"/>
                    <a:pt x="42" y="42"/>
                  </a:cubicBezTo>
                  <a:cubicBezTo>
                    <a:pt x="38" y="47"/>
                    <a:pt x="32" y="50"/>
                    <a:pt x="25" y="50"/>
                  </a:cubicBezTo>
                  <a:cubicBezTo>
                    <a:pt x="18" y="50"/>
                    <a:pt x="12" y="47"/>
                    <a:pt x="7" y="42"/>
                  </a:cubicBezTo>
                  <a:cubicBezTo>
                    <a:pt x="2" y="37"/>
                    <a:pt x="0" y="32"/>
                    <a:pt x="0" y="25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2" y="2"/>
                    <a:pt x="18" y="0"/>
                    <a:pt x="25" y="0"/>
                  </a:cubicBezTo>
                  <a:cubicBezTo>
                    <a:pt x="32" y="0"/>
                    <a:pt x="38" y="2"/>
                    <a:pt x="42" y="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Sļîḋé"/>
            <p:cNvSpPr/>
            <p:nvPr/>
          </p:nvSpPr>
          <p:spPr bwMode="auto">
            <a:xfrm>
              <a:off x="13196" y="8184"/>
              <a:ext cx="370" cy="370"/>
            </a:xfrm>
            <a:custGeom>
              <a:avLst/>
              <a:gdLst/>
              <a:ahLst/>
              <a:cxnLst>
                <a:cxn ang="0">
                  <a:pos x="40" y="6"/>
                </a:cxn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</a:cxnLst>
              <a:rect l="0" t="0" r="r" b="b"/>
              <a:pathLst>
                <a:path w="47" h="47">
                  <a:moveTo>
                    <a:pt x="40" y="6"/>
                  </a:moveTo>
                  <a:cubicBezTo>
                    <a:pt x="45" y="11"/>
                    <a:pt x="47" y="17"/>
                    <a:pt x="47" y="23"/>
                  </a:cubicBezTo>
                  <a:cubicBezTo>
                    <a:pt x="47" y="30"/>
                    <a:pt x="45" y="35"/>
                    <a:pt x="40" y="40"/>
                  </a:cubicBezTo>
                  <a:cubicBezTo>
                    <a:pt x="36" y="45"/>
                    <a:pt x="30" y="47"/>
                    <a:pt x="24" y="47"/>
                  </a:cubicBezTo>
                  <a:cubicBezTo>
                    <a:pt x="17" y="47"/>
                    <a:pt x="12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30" y="0"/>
                    <a:pt x="36" y="2"/>
                    <a:pt x="40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ŝľïḓè"/>
            <p:cNvSpPr/>
            <p:nvPr/>
          </p:nvSpPr>
          <p:spPr bwMode="auto">
            <a:xfrm>
              <a:off x="15474" y="9583"/>
              <a:ext cx="365" cy="365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şḷíḋé"/>
            <p:cNvSpPr/>
            <p:nvPr/>
          </p:nvSpPr>
          <p:spPr bwMode="auto">
            <a:xfrm>
              <a:off x="12265" y="8462"/>
              <a:ext cx="319" cy="319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</a:cxnLst>
              <a:rect l="0" t="0" r="r" b="b"/>
              <a:pathLst>
                <a:path w="41" h="41">
                  <a:moveTo>
                    <a:pt x="41" y="20"/>
                  </a:move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śľïḍè"/>
            <p:cNvSpPr/>
            <p:nvPr/>
          </p:nvSpPr>
          <p:spPr bwMode="auto">
            <a:xfrm>
              <a:off x="13196" y="9629"/>
              <a:ext cx="324" cy="319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</a:cxnLst>
              <a:rect l="0" t="0" r="r" b="b"/>
              <a:pathLst>
                <a:path w="41" h="41">
                  <a:moveTo>
                    <a:pt x="35" y="6"/>
                  </a:move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Slíḓé"/>
            <p:cNvSpPr/>
            <p:nvPr/>
          </p:nvSpPr>
          <p:spPr bwMode="auto">
            <a:xfrm>
              <a:off x="14265" y="9629"/>
              <a:ext cx="319" cy="31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ṩlídê"/>
            <p:cNvSpPr/>
            <p:nvPr/>
          </p:nvSpPr>
          <p:spPr bwMode="auto">
            <a:xfrm>
              <a:off x="17962" y="5834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sḷîďé"/>
            <p:cNvSpPr/>
            <p:nvPr/>
          </p:nvSpPr>
          <p:spPr bwMode="auto">
            <a:xfrm>
              <a:off x="17181" y="3170"/>
              <a:ext cx="468" cy="46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0" y="0"/>
                </a:cxn>
                <a:cxn ang="0">
                  <a:pos x="51" y="8"/>
                </a:cxn>
                <a:cxn ang="0">
                  <a:pos x="60" y="30"/>
                </a:cxn>
                <a:cxn ang="0">
                  <a:pos x="51" y="51"/>
                </a:cxn>
                <a:cxn ang="0">
                  <a:pos x="30" y="60"/>
                </a:cxn>
                <a:cxn ang="0">
                  <a:pos x="9" y="51"/>
                </a:cxn>
              </a:cxnLst>
              <a:rect l="0" t="0" r="r" b="b"/>
              <a:pathLst>
                <a:path w="60" h="60">
                  <a:moveTo>
                    <a:pt x="9" y="51"/>
                  </a:moveTo>
                  <a:cubicBezTo>
                    <a:pt x="3" y="45"/>
                    <a:pt x="0" y="38"/>
                    <a:pt x="0" y="30"/>
                  </a:cubicBezTo>
                  <a:cubicBezTo>
                    <a:pt x="0" y="22"/>
                    <a:pt x="3" y="14"/>
                    <a:pt x="9" y="8"/>
                  </a:cubicBezTo>
                  <a:cubicBezTo>
                    <a:pt x="15" y="3"/>
                    <a:pt x="22" y="0"/>
                    <a:pt x="30" y="0"/>
                  </a:cubicBezTo>
                  <a:cubicBezTo>
                    <a:pt x="38" y="0"/>
                    <a:pt x="45" y="3"/>
                    <a:pt x="51" y="8"/>
                  </a:cubicBezTo>
                  <a:cubicBezTo>
                    <a:pt x="57" y="14"/>
                    <a:pt x="60" y="22"/>
                    <a:pt x="60" y="30"/>
                  </a:cubicBezTo>
                  <a:cubicBezTo>
                    <a:pt x="60" y="38"/>
                    <a:pt x="57" y="45"/>
                    <a:pt x="51" y="51"/>
                  </a:cubicBezTo>
                  <a:cubicBezTo>
                    <a:pt x="45" y="57"/>
                    <a:pt x="38" y="60"/>
                    <a:pt x="30" y="60"/>
                  </a:cubicBezTo>
                  <a:cubicBezTo>
                    <a:pt x="22" y="60"/>
                    <a:pt x="15" y="57"/>
                    <a:pt x="9" y="5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šļíḍé"/>
            <p:cNvSpPr/>
            <p:nvPr/>
          </p:nvSpPr>
          <p:spPr bwMode="auto">
            <a:xfrm>
              <a:off x="14594" y="2563"/>
              <a:ext cx="658" cy="658"/>
            </a:xfrm>
            <a:custGeom>
              <a:avLst/>
              <a:gdLst/>
              <a:ahLst/>
              <a:cxnLst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</a:cxnLst>
              <a:rect l="0" t="0" r="r" b="b"/>
              <a:pathLst>
                <a:path w="84" h="84">
                  <a:moveTo>
                    <a:pt x="72" y="12"/>
                  </a:move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$ḻíḋè"/>
            <p:cNvSpPr/>
            <p:nvPr/>
          </p:nvSpPr>
          <p:spPr bwMode="auto">
            <a:xfrm>
              <a:off x="12368" y="3057"/>
              <a:ext cx="658" cy="658"/>
            </a:xfrm>
            <a:custGeom>
              <a:avLst/>
              <a:gdLst/>
              <a:ahLst/>
              <a:cxnLst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šļidè"/>
            <p:cNvSpPr/>
            <p:nvPr/>
          </p:nvSpPr>
          <p:spPr bwMode="auto">
            <a:xfrm>
              <a:off x="10537" y="3499"/>
              <a:ext cx="478" cy="478"/>
            </a:xfrm>
            <a:custGeom>
              <a:avLst/>
              <a:gdLst/>
              <a:ahLst/>
              <a:cxnLst>
                <a:cxn ang="0">
                  <a:pos x="9" y="52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1" y="0"/>
                </a:cxn>
                <a:cxn ang="0">
                  <a:pos x="52" y="8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</a:cxnLst>
              <a:rect l="0" t="0" r="r" b="b"/>
              <a:pathLst>
                <a:path w="61" h="61">
                  <a:moveTo>
                    <a:pt x="9" y="52"/>
                  </a:move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9" y="0"/>
                    <a:pt x="46" y="3"/>
                    <a:pt x="52" y="8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S1îďè"/>
            <p:cNvSpPr/>
            <p:nvPr/>
          </p:nvSpPr>
          <p:spPr bwMode="auto">
            <a:xfrm>
              <a:off x="14018" y="3998"/>
              <a:ext cx="663" cy="658"/>
            </a:xfrm>
            <a:custGeom>
              <a:avLst/>
              <a:gdLst/>
              <a:ahLst/>
              <a:cxnLst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</a:cxnLst>
              <a:rect l="0" t="0" r="r" b="b"/>
              <a:pathLst>
                <a:path w="84" h="84">
                  <a:moveTo>
                    <a:pt x="12" y="71"/>
                  </a:move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şḻïďe"/>
            <p:cNvSpPr/>
            <p:nvPr/>
          </p:nvSpPr>
          <p:spPr bwMode="auto">
            <a:xfrm>
              <a:off x="12188" y="9604"/>
              <a:ext cx="365" cy="370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498715" y="448945"/>
            <a:ext cx="3429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</a:p>
        </p:txBody>
      </p:sp>
      <p:sp>
        <p:nvSpPr>
          <p:cNvPr id="27" name="矩形 26"/>
          <p:cNvSpPr/>
          <p:nvPr/>
        </p:nvSpPr>
        <p:spPr>
          <a:xfrm>
            <a:off x="7498571" y="4176220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多机器人协作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8571" y="3343735"/>
            <a:ext cx="1783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图像识别和抓取</a:t>
            </a:r>
          </a:p>
          <a:p>
            <a:pPr algn="l"/>
            <a:endParaRPr lang="zh-CN" altLang="en-US" b="1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98571" y="2547445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建图和导航</a:t>
            </a:r>
          </a:p>
        </p:txBody>
      </p:sp>
      <p:sp>
        <p:nvSpPr>
          <p:cNvPr id="19" name="椭圆 18"/>
          <p:cNvSpPr/>
          <p:nvPr/>
        </p:nvSpPr>
        <p:spPr>
          <a:xfrm>
            <a:off x="6772275" y="1673860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1</a:t>
            </a:r>
          </a:p>
        </p:txBody>
      </p:sp>
      <p:sp>
        <p:nvSpPr>
          <p:cNvPr id="20" name="椭圆 19"/>
          <p:cNvSpPr/>
          <p:nvPr/>
        </p:nvSpPr>
        <p:spPr>
          <a:xfrm>
            <a:off x="6772275" y="2465070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2</a:t>
            </a:r>
          </a:p>
        </p:txBody>
      </p:sp>
      <p:sp>
        <p:nvSpPr>
          <p:cNvPr id="21" name="椭圆 20"/>
          <p:cNvSpPr/>
          <p:nvPr/>
        </p:nvSpPr>
        <p:spPr>
          <a:xfrm>
            <a:off x="6772275" y="4077335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4</a:t>
            </a:r>
          </a:p>
        </p:txBody>
      </p:sp>
      <p:sp>
        <p:nvSpPr>
          <p:cNvPr id="22" name="椭圆 21"/>
          <p:cNvSpPr/>
          <p:nvPr/>
        </p:nvSpPr>
        <p:spPr>
          <a:xfrm>
            <a:off x="6772275" y="3261360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3</a:t>
            </a:r>
          </a:p>
        </p:txBody>
      </p:sp>
      <p:sp>
        <p:nvSpPr>
          <p:cNvPr id="3" name="椭圆 2"/>
          <p:cNvSpPr/>
          <p:nvPr/>
        </p:nvSpPr>
        <p:spPr>
          <a:xfrm>
            <a:off x="6772275" y="4865370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5</a:t>
            </a:r>
          </a:p>
        </p:txBody>
      </p:sp>
      <p:sp>
        <p:nvSpPr>
          <p:cNvPr id="4" name="矩形 3"/>
          <p:cNvSpPr/>
          <p:nvPr/>
        </p:nvSpPr>
        <p:spPr>
          <a:xfrm>
            <a:off x="7498571" y="4947745"/>
            <a:ext cx="6343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Q&amp;A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 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98571" y="1789255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分工介绍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01</a:t>
            </a:r>
          </a:p>
        </p:txBody>
      </p:sp>
      <p:sp>
        <p:nvSpPr>
          <p:cNvPr id="18" name="矩形 17"/>
          <p:cNvSpPr/>
          <p:nvPr/>
        </p:nvSpPr>
        <p:spPr>
          <a:xfrm>
            <a:off x="5839460" y="3137535"/>
            <a:ext cx="58191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分工介绍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4815" y="356235"/>
            <a:ext cx="563689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分工介绍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586865" y="2136140"/>
          <a:ext cx="9222105" cy="23088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Traditional relational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MapReduce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孟星宇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自动驾驶、建图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赵宇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自动驾驶、建图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李云帆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多机器人协作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25%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赵航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图像抓取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02</a:t>
            </a:r>
          </a:p>
        </p:txBody>
      </p:sp>
      <p:sp>
        <p:nvSpPr>
          <p:cNvPr id="18" name="矩形 17"/>
          <p:cNvSpPr/>
          <p:nvPr/>
        </p:nvSpPr>
        <p:spPr>
          <a:xfrm>
            <a:off x="5839460" y="3137535"/>
            <a:ext cx="58191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建图和导航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4815" y="356235"/>
            <a:ext cx="587057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建图和导航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2029460"/>
            <a:ext cx="6570345" cy="3202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32750" y="2505075"/>
            <a:ext cx="3306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ROS</a:t>
            </a:r>
            <a:r>
              <a:rPr lang="zh-CN" altLang="en-US"/>
              <a:t>为我们提供了一整套的</a:t>
            </a:r>
            <a:r>
              <a:rPr lang="en-US" altLang="zh-CN"/>
              <a:t>Navigation</a:t>
            </a:r>
            <a:r>
              <a:rPr lang="zh-CN" altLang="en-US"/>
              <a:t>解决方案。</a:t>
            </a:r>
          </a:p>
          <a:p>
            <a:r>
              <a:rPr lang="zh-CN" altLang="en-US"/>
              <a:t>包括全局与局部的路径规划、地图服务等。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27785" y="1222375"/>
            <a:ext cx="1015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提前建好地图，标记出图片所在的位置，提供给机器人移动目标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03</a:t>
            </a:r>
          </a:p>
        </p:txBody>
      </p:sp>
      <p:sp>
        <p:nvSpPr>
          <p:cNvPr id="18" name="矩形 17"/>
          <p:cNvSpPr/>
          <p:nvPr/>
        </p:nvSpPr>
        <p:spPr>
          <a:xfrm>
            <a:off x="5839460" y="3137535"/>
            <a:ext cx="581914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图像识别和抓取</a:t>
            </a:r>
          </a:p>
          <a:p>
            <a:pPr algn="l"/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4815" y="356235"/>
            <a:ext cx="563689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图像识别和抓取</a:t>
            </a:r>
          </a:p>
          <a:p>
            <a:pPr algn="l"/>
            <a:endParaRPr lang="zh-CN" altLang="en-US" sz="3200" b="1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15" y="2000885"/>
            <a:ext cx="2560320" cy="3139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60950" y="2691130"/>
            <a:ext cx="65119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OpenCV是一个基于BSD许可（开源）发行的跨平台计算机视觉库，可以运行在Linux、Windows、Android和Mac OS操作系统上。它轻量级而且高效——由一系列 C 函数和少量 C++ 类构成，同时提供了Python、Ruby、MATLAB等语言的接口，实现了图像处理和计算机视觉方面的很多通用算法。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04</a:t>
            </a:r>
          </a:p>
        </p:txBody>
      </p:sp>
      <p:sp>
        <p:nvSpPr>
          <p:cNvPr id="18" name="矩形 17"/>
          <p:cNvSpPr/>
          <p:nvPr/>
        </p:nvSpPr>
        <p:spPr>
          <a:xfrm>
            <a:off x="5839460" y="3137535"/>
            <a:ext cx="58191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多机器人协作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c8d2be6-e2e1-4288-a316-7443da815a44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226</Words>
  <Application>Microsoft Office PowerPoint</Application>
  <PresentationFormat>宽屏</PresentationFormat>
  <Paragraphs>53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多机器人协作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宇</dc:creator>
  <cp:lastModifiedBy>赵 宇</cp:lastModifiedBy>
  <cp:revision>2</cp:revision>
  <dcterms:created xsi:type="dcterms:W3CDTF">2020-06-02T08:08:04Z</dcterms:created>
  <dcterms:modified xsi:type="dcterms:W3CDTF">2020-06-02T08:11:32Z</dcterms:modified>
</cp:coreProperties>
</file>