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E0E15C-2E5E-4920-BCEB-E0820087C95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15B95E-5795-42FB-9E37-EE8A48FD86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CE0AC2-BD41-45E5-A445-CC176181AF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C44B54C-5F52-4303-9134-AC2494733E1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FD8F5E5-F6A5-47D8-9933-5C2D8E966A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80000" cy="75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C02BC76-7988-4E7B-B6BD-94E1199540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581A070-68A0-4D71-B77B-9FC272FC50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D9D2E0-B5C4-4A99-9159-EE2107CBA5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24F0BF-7747-4458-BDCC-FB389EC130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8F543C-63E2-43E4-9673-F44388259F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81A3A8-39F6-4725-908F-11ACD2B2715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BF1D8D-46ED-4A14-BAAF-0CC5F773232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A8CF9C0-9584-4A8B-A71B-DD02688146C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95B7D5E-8B2C-4E05-BD52-F0F9911573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401FE77-1D9C-4E4A-819A-7289FDDCE7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908220F-CA72-466B-8532-EE38A449948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FAD6CD7-30EB-46E2-A4A7-9E99756117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80000" cy="75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AB55616-4FAD-4773-9C73-2F845C1C671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4FC1A30-51A9-454C-908F-3504103AC1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7185642-A12B-49ED-904F-7E2F68E663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3E11968-B8F2-4DFF-8996-D4A031BC79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A37BADE-00A4-4600-9B8F-C4EBE8C71D8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8D6F7CB-9A48-4CF5-9763-686D367442E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8A64106-338B-47B7-AE71-2BFC1999510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80000" cy="75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400000"/>
            <a:ext cx="10080000" cy="2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80000" cy="1215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Click to edit the title text format</a:t>
            </a:r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Click to edit the outline text format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lvl="1" marL="864000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Noto Sans"/>
              </a:rPr>
              <a:t>Second Outline Level</a:t>
            </a:r>
            <a:endParaRPr b="0" lang="en-US" sz="2100" spc="-1" strike="noStrike">
              <a:solidFill>
                <a:srgbClr val="2c3e50"/>
              </a:solidFill>
              <a:latin typeface="Noto Sans"/>
            </a:endParaRPr>
          </a:p>
          <a:p>
            <a:pPr lvl="2" marL="1296000" indent="-288000"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Third Outline Level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  <a:p>
            <a:pPr lvl="3" marL="1728000" indent="-216000">
              <a:spcAft>
                <a:spcPts val="425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2c3e50"/>
                </a:solidFill>
                <a:latin typeface="Noto Sans"/>
              </a:rPr>
              <a:t>Fourth Outline Level</a:t>
            </a:r>
            <a:endParaRPr b="0" lang="en-US" sz="1500" spc="-1" strike="noStrike">
              <a:solidFill>
                <a:srgbClr val="2c3e50"/>
              </a:solidFill>
              <a:latin typeface="Noto Sans"/>
            </a:endParaRPr>
          </a:p>
          <a:p>
            <a:pPr lvl="4" marL="2160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2c3e50"/>
                </a:solidFill>
                <a:latin typeface="Noto Sans"/>
              </a:rPr>
              <a:t>Fifth Outline Level</a:t>
            </a:r>
            <a:endParaRPr b="0" lang="en-US" sz="1500" spc="-1" strike="noStrike">
              <a:solidFill>
                <a:srgbClr val="2c3e50"/>
              </a:solidFill>
              <a:latin typeface="Noto Sans"/>
            </a:endParaRPr>
          </a:p>
          <a:p>
            <a:pPr lvl="5" marL="2592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2c3e50"/>
                </a:solidFill>
                <a:latin typeface="Noto Sans"/>
              </a:rPr>
              <a:t>Sixth Outline Level</a:t>
            </a:r>
            <a:endParaRPr b="0" lang="en-US" sz="1500" spc="-1" strike="noStrike">
              <a:solidFill>
                <a:srgbClr val="2c3e50"/>
              </a:solidFill>
              <a:latin typeface="Noto Sans"/>
            </a:endParaRPr>
          </a:p>
          <a:p>
            <a:pPr lvl="6" marL="3024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2c3e50"/>
                </a:solidFill>
                <a:latin typeface="Noto Sans"/>
              </a:rPr>
              <a:t>Seventh Outline Level</a:t>
            </a:r>
            <a:endParaRPr b="0" lang="en-US" sz="15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"/>
          <p:cNvSpPr/>
          <p:nvPr/>
        </p:nvSpPr>
        <p:spPr>
          <a:xfrm>
            <a:off x="9315000" y="5175000"/>
            <a:ext cx="450000" cy="4500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 txBox="1"/>
          <p:nvPr/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fld id="{540F9F87-D599-49DB-9EA7-0186E85BEF5F}" type="slidenum">
              <a:rPr b="1" lang="en-US" sz="18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0" y="0"/>
            <a:ext cx="10080000" cy="378000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5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Click to edit the title text format</a:t>
            </a:r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marL="432000" indent="-324000">
              <a:spcAft>
                <a:spcPts val="65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Click to edit the outline text format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1" marL="864000" indent="-324000">
              <a:spcAft>
                <a:spcPts val="850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Second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2" marL="1296000" indent="-288000">
              <a:spcAft>
                <a:spcPts val="63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Third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3" marL="1728000" indent="-216000">
              <a:spcAft>
                <a:spcPts val="42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4" marL="2160000" indent="-21600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5" marL="2592000" indent="-21600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6" marL="3024000" indent="-21600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5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algn="ctr"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buNone/>
            </a:pPr>
            <a:fld id="{B9AA01A8-79FD-40B4-BA60-0B1BCABF966A}" type="slidenum">
              <a:rPr b="1" lang="en-US" sz="18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2520000" y="1350000"/>
            <a:ext cx="5040000" cy="189000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r>
              <a:rPr b="1" lang="en-US" sz="2700" spc="-1" strike="noStrike">
                <a:solidFill>
                  <a:srgbClr val="2c3e50"/>
                </a:solidFill>
                <a:latin typeface="Noto Sans"/>
              </a:rPr>
              <a:t>Click to edit the title text format</a:t>
            </a: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marL="432000" indent="-324000">
              <a:spcAft>
                <a:spcPts val="65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Click to edit the outline text format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1" marL="864000" indent="-324000">
              <a:spcAft>
                <a:spcPts val="850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Second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2" marL="1296000" indent="-288000">
              <a:spcAft>
                <a:spcPts val="63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Third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3" marL="1728000" indent="-216000">
              <a:spcAft>
                <a:spcPts val="42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4" marL="2160000" indent="-21600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5" marL="2592000" indent="-21600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6" marL="3024000" indent="-21600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 idx="6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ftr" idx="7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sldNum" idx="8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algn="ctr"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buNone/>
            </a:pPr>
            <a:fld id="{512C92D9-2A6E-4203-88BF-1E0031670CBE}" type="slidenum">
              <a:rPr b="1" lang="en-US" sz="18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shorturl.at/E1Nik" TargetMode="External"/><Relationship Id="rId2" Type="http://schemas.openxmlformats.org/officeDocument/2006/relationships/hyperlink" Target="https://shorturl.at/KL0zM" TargetMode="External"/><Relationship Id="rId3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5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plic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ate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d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Virt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ual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Dri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ver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Arc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hit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ect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ure</a:t>
            </a:r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Process and thread live migration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Virtual address space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Identify physical pages for processes and threads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Physical pages in the kernel can be live migrated from one kernel to another via the messaging layer as is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IPC memory mapping with synching of physical pages in the kernels with live migration via the messaging system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IPC data transfer to and from another process address space on another machine with live migration via the messaging system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Live migration process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-Make a new network connection to the destination computer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-Begin sending data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-Any sent data that changes is resent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-Keep sending data until the data is completely sent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-Send the current instruction pointer and resume on the remote system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-Relinquish the data on the original system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-Drop the original connection leaving the new network connection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Seamless and in real time!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Allows for cascading live migration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Recap!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-Transparency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-Can use with ANY driver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-No need to alter existing drivers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-Can load or unload drivers at runtime to enable or disable features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-Messaging layer is trivial to use with IOCTL packets, physical pages, and filesystem data blocks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We can compile the driver for ANY kernel for ANY architecture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-One-to-one architecture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-One-to-many, many-to-one architecture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-One driver to rule them all! ;)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Reading…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hlinkClick r:id="rId1"/>
              </a:rPr>
              <a:t>https://shorturl.at/E1Nik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hlinkClick r:id="rId2"/>
              </a:rPr>
              <a:t>https://shorturl.at/KL0zM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2700000" y="1440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r>
              <a:rPr b="1" lang="en-US" sz="2700" spc="-1" strike="noStrike">
                <a:solidFill>
                  <a:srgbClr val="2c3e50"/>
                </a:solidFill>
                <a:latin typeface="Noto Sans"/>
              </a:rPr>
              <a:t>THAT IS ALL!!!</a:t>
            </a: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371B526-75CA-4AEF-BA44-8DBA408AA267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We create a single virtual driver which is replicated and sits in-between the top of each driver stack and the kernel or functions as a virtual driver on the remote system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Intercept I/O requests between the top of the driver stack and the kernel (IOCTL in the Linux kernel)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Packets are put on the network as is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Transparent virtual driver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ated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Virtua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l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Driver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Archit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ectur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e</a:t>
            </a:r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Kernel modules!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All drivers are kernel modules, but not all kernel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modules are drivers!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Use all kernel modules, not just drivers?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With this architecture we can use arbitrary drivers, even drivers we don’t know of or drivers that haven’t loaded yet!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No need to modify any existing drivers!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We can load and unload the virtual drivers at runtime to enable or disable features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We only need to write one virtual driver!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We can compile the virtual driver for ANY kernel for ANY architecture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One driver to rule them all! ;)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68640" y="1521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40" name=""/>
          <p:cNvSpPr/>
          <p:nvPr/>
        </p:nvSpPr>
        <p:spPr>
          <a:xfrm>
            <a:off x="228600" y="1828800"/>
            <a:ext cx="1371600" cy="9144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Hardware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41" name=""/>
          <p:cNvSpPr/>
          <p:nvPr/>
        </p:nvSpPr>
        <p:spPr>
          <a:xfrm>
            <a:off x="2057400" y="1828800"/>
            <a:ext cx="914400" cy="9144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Driver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42" name=""/>
          <p:cNvSpPr/>
          <p:nvPr/>
        </p:nvSpPr>
        <p:spPr>
          <a:xfrm>
            <a:off x="3429000" y="1828800"/>
            <a:ext cx="914400" cy="9144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Driver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43" name=""/>
          <p:cNvSpPr/>
          <p:nvPr/>
        </p:nvSpPr>
        <p:spPr>
          <a:xfrm>
            <a:off x="4800600" y="1828800"/>
            <a:ext cx="914400" cy="9144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Driver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44" name=""/>
          <p:cNvSpPr/>
          <p:nvPr/>
        </p:nvSpPr>
        <p:spPr>
          <a:xfrm>
            <a:off x="6172200" y="1829160"/>
            <a:ext cx="91440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Virtual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  <a:p>
            <a:pPr algn="ctr"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Driver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45" name=""/>
          <p:cNvSpPr/>
          <p:nvPr/>
        </p:nvSpPr>
        <p:spPr>
          <a:xfrm>
            <a:off x="7543800" y="1828800"/>
            <a:ext cx="1828800" cy="9144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Kernel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46" name=""/>
          <p:cNvSpPr/>
          <p:nvPr/>
        </p:nvSpPr>
        <p:spPr>
          <a:xfrm>
            <a:off x="7543800" y="4350600"/>
            <a:ext cx="1828800" cy="9144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Kernel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47" name=""/>
          <p:cNvSpPr/>
          <p:nvPr/>
        </p:nvSpPr>
        <p:spPr>
          <a:xfrm>
            <a:off x="6172200" y="4343400"/>
            <a:ext cx="914400" cy="9144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Virtual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  <a:p>
            <a:pPr algn="ctr"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Driver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48" name=""/>
          <p:cNvSpPr/>
          <p:nvPr/>
        </p:nvSpPr>
        <p:spPr>
          <a:xfrm>
            <a:off x="1719000" y="2210400"/>
            <a:ext cx="2286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"/>
          <p:cNvSpPr/>
          <p:nvPr/>
        </p:nvSpPr>
        <p:spPr>
          <a:xfrm>
            <a:off x="3090600" y="2185200"/>
            <a:ext cx="2286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"/>
          <p:cNvSpPr/>
          <p:nvPr/>
        </p:nvSpPr>
        <p:spPr>
          <a:xfrm>
            <a:off x="4461480" y="2200680"/>
            <a:ext cx="2286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"/>
          <p:cNvSpPr/>
          <p:nvPr/>
        </p:nvSpPr>
        <p:spPr>
          <a:xfrm>
            <a:off x="5824800" y="2201400"/>
            <a:ext cx="2286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"/>
          <p:cNvSpPr/>
          <p:nvPr/>
        </p:nvSpPr>
        <p:spPr>
          <a:xfrm>
            <a:off x="7195320" y="2193120"/>
            <a:ext cx="2286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>
            <a:off x="7196400" y="4715640"/>
            <a:ext cx="2286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"/>
          <p:cNvSpPr/>
          <p:nvPr/>
        </p:nvSpPr>
        <p:spPr>
          <a:xfrm>
            <a:off x="6501960" y="4005360"/>
            <a:ext cx="2286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4300"/>
                </a:moveTo>
                <a:lnTo>
                  <a:pt x="10800" y="0"/>
                </a:lnTo>
                <a:lnTo>
                  <a:pt x="21600" y="4300"/>
                </a:lnTo>
                <a:lnTo>
                  <a:pt x="16200" y="4300"/>
                </a:lnTo>
                <a:lnTo>
                  <a:pt x="16200" y="17300"/>
                </a:lnTo>
                <a:lnTo>
                  <a:pt x="21600" y="17300"/>
                </a:lnTo>
                <a:lnTo>
                  <a:pt x="10800" y="21600"/>
                </a:lnTo>
                <a:lnTo>
                  <a:pt x="0" y="17300"/>
                </a:lnTo>
                <a:lnTo>
                  <a:pt x="5400" y="17300"/>
                </a:lnTo>
                <a:lnTo>
                  <a:pt x="5400" y="43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"/>
          <p:cNvSpPr/>
          <p:nvPr/>
        </p:nvSpPr>
        <p:spPr>
          <a:xfrm>
            <a:off x="2057400" y="1360800"/>
            <a:ext cx="5029200" cy="2394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Driver Stack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56" name=""/>
          <p:cNvSpPr/>
          <p:nvPr/>
        </p:nvSpPr>
        <p:spPr>
          <a:xfrm>
            <a:off x="5943600" y="3200400"/>
            <a:ext cx="1481040" cy="6858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Messaging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  <a:p>
            <a:pPr algn="ctr"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Layer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57" name=""/>
          <p:cNvSpPr/>
          <p:nvPr/>
        </p:nvSpPr>
        <p:spPr>
          <a:xfrm>
            <a:off x="6502320" y="2853000"/>
            <a:ext cx="2286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4300"/>
                </a:moveTo>
                <a:lnTo>
                  <a:pt x="10800" y="0"/>
                </a:lnTo>
                <a:lnTo>
                  <a:pt x="21600" y="4300"/>
                </a:lnTo>
                <a:lnTo>
                  <a:pt x="16200" y="4300"/>
                </a:lnTo>
                <a:lnTo>
                  <a:pt x="16200" y="17300"/>
                </a:lnTo>
                <a:lnTo>
                  <a:pt x="21600" y="17300"/>
                </a:lnTo>
                <a:lnTo>
                  <a:pt x="10800" y="21600"/>
                </a:lnTo>
                <a:lnTo>
                  <a:pt x="0" y="17300"/>
                </a:lnTo>
                <a:lnTo>
                  <a:pt x="5400" y="17300"/>
                </a:lnTo>
                <a:lnTo>
                  <a:pt x="5400" y="43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60" name=""/>
          <p:cNvSpPr/>
          <p:nvPr/>
        </p:nvSpPr>
        <p:spPr>
          <a:xfrm>
            <a:off x="685800" y="1846800"/>
            <a:ext cx="914400" cy="9144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Kernel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61" name=""/>
          <p:cNvSpPr/>
          <p:nvPr/>
        </p:nvSpPr>
        <p:spPr>
          <a:xfrm>
            <a:off x="685800" y="2971800"/>
            <a:ext cx="914400" cy="9144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Kernel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62" name=""/>
          <p:cNvSpPr/>
          <p:nvPr/>
        </p:nvSpPr>
        <p:spPr>
          <a:xfrm>
            <a:off x="685800" y="4114800"/>
            <a:ext cx="914400" cy="9144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Kernel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63" name=""/>
          <p:cNvSpPr/>
          <p:nvPr/>
        </p:nvSpPr>
        <p:spPr>
          <a:xfrm>
            <a:off x="2057400" y="1828800"/>
            <a:ext cx="914400" cy="9144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Virtual</a:t>
            </a:r>
            <a:br>
              <a:rPr sz="1800"/>
            </a:b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Driver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64" name=""/>
          <p:cNvSpPr/>
          <p:nvPr/>
        </p:nvSpPr>
        <p:spPr>
          <a:xfrm>
            <a:off x="2057400" y="2971800"/>
            <a:ext cx="914400" cy="9144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Virtual</a:t>
            </a:r>
            <a:br>
              <a:rPr sz="1800"/>
            </a:b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Driver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65" name=""/>
          <p:cNvSpPr/>
          <p:nvPr/>
        </p:nvSpPr>
        <p:spPr>
          <a:xfrm>
            <a:off x="2057400" y="4114800"/>
            <a:ext cx="914400" cy="9144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Virtual</a:t>
            </a:r>
            <a:br>
              <a:rPr sz="1800"/>
            </a:b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Driver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66" name=""/>
          <p:cNvSpPr/>
          <p:nvPr/>
        </p:nvSpPr>
        <p:spPr>
          <a:xfrm>
            <a:off x="1700640" y="2193480"/>
            <a:ext cx="2286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"/>
          <p:cNvSpPr/>
          <p:nvPr/>
        </p:nvSpPr>
        <p:spPr>
          <a:xfrm>
            <a:off x="1710000" y="3318840"/>
            <a:ext cx="2286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1701360" y="4471200"/>
            <a:ext cx="2286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"/>
          <p:cNvSpPr/>
          <p:nvPr/>
        </p:nvSpPr>
        <p:spPr>
          <a:xfrm>
            <a:off x="3120120" y="3309840"/>
            <a:ext cx="2286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/>
          <p:nvPr/>
        </p:nvSpPr>
        <p:spPr>
          <a:xfrm>
            <a:off x="3123000" y="2176560"/>
            <a:ext cx="2286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/>
          <p:nvPr/>
        </p:nvSpPr>
        <p:spPr>
          <a:xfrm>
            <a:off x="3123720" y="4462920"/>
            <a:ext cx="2286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"/>
          <p:cNvSpPr/>
          <p:nvPr/>
        </p:nvSpPr>
        <p:spPr>
          <a:xfrm>
            <a:off x="5291280" y="3343680"/>
            <a:ext cx="2286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"/>
          <p:cNvSpPr/>
          <p:nvPr/>
        </p:nvSpPr>
        <p:spPr>
          <a:xfrm>
            <a:off x="5715000" y="2971800"/>
            <a:ext cx="914400" cy="9144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Virtual</a:t>
            </a:r>
            <a:br>
              <a:rPr sz="1800"/>
            </a:b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Driver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74" name=""/>
          <p:cNvSpPr/>
          <p:nvPr/>
        </p:nvSpPr>
        <p:spPr>
          <a:xfrm>
            <a:off x="7086600" y="2971800"/>
            <a:ext cx="914400" cy="9144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Kernel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75" name=""/>
          <p:cNvSpPr/>
          <p:nvPr/>
        </p:nvSpPr>
        <p:spPr>
          <a:xfrm>
            <a:off x="6746760" y="3335040"/>
            <a:ext cx="2286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/>
          <p:nvPr/>
        </p:nvSpPr>
        <p:spPr>
          <a:xfrm>
            <a:off x="3496320" y="1836720"/>
            <a:ext cx="1600200" cy="32004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Messaging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  <a:p>
            <a:pPr algn="ctr"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Layer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One-to-one architecture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One-to-many, many-to-one architecture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Device driver major and minor numbers for identifying similar drivers across the cluster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Unified filesystem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Mount root filesystem on our distributed filesystem from initramfs during boot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Live migration of blocks of data between individual disks over the messaging layer as is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Single root scenario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Migration of files for processes and threads is not necessary!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All data appears to be in one place!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Unified network interface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Distribute the load over multiple network interfaces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Any of the interfaces can send or accept network traffic as if it were the same interface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2024-06-21T17:07:38Z</dcterms:created>
  <dc:creator/>
  <dc:description/>
  <dc:language>en-US</dc:language>
  <cp:lastModifiedBy/>
  <dcterms:modified xsi:type="dcterms:W3CDTF">2024-06-26T19:17:20Z</dcterms:modified>
  <cp:revision>174</cp:revision>
  <dc:subject/>
  <dc:title>Midnightblue</dc:title>
</cp:coreProperties>
</file>