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B96BF53-E796-47C7-8870-41CFF9D22D0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E916870-8F86-4CEA-89BC-59AB14D8E7E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4"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5"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338E899-D33A-4EE1-852C-4B810B9B86FE}"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8"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9"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0"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1"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2"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0548651-4FE7-493D-9818-4C333967AF69}"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2"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52E4562-76BB-425E-850E-27B72575C64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1"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9F8BB8A8-BE1D-479B-A5A2-0E42C651D43F}"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76C11F1D-CECA-4375-B21D-DEE5A870EB25}"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793E222A-0E85-4287-9DDF-AACE9A3E8E3E}"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FFD54B49-AE4E-457B-9228-34CAC1D839FA}"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8098D894-7C94-49D8-AEF2-26D0D8F3880A}"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2C4026B-1D6B-42D1-8ACD-0D3FF6EB3A5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847AC652-B3B3-4219-98F5-DA5B3C01148C}"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05"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A23CF10E-B28F-4ED8-B775-57130413843B}"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AAA978B9-B802-4520-B8ED-9914D4BC22D1}"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4"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828B9AAD-C105-4934-B9D6-7C49766C5D76}"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B6570E54-C2C1-40F0-B5D2-35537389EDD5}"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0EE2D0D5-0F3A-42B1-9EE6-9BBC7BA3DB75}" type="slidenum">
              <a:t>&lt;#&gt;</a:t>
            </a:fld>
          </a:p>
        </p:txBody>
      </p:sp>
      <p:sp>
        <p:nvSpPr>
          <p:cNvPr id="9" name="PlaceHolder 8"/>
          <p:cNvSpPr>
            <a:spLocks noGrp="1"/>
          </p:cNvSpPr>
          <p:nvPr>
            <p:ph type="dt" idx="8"/>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FF307D65-81C2-4699-92F8-14FD292ADD4E}" type="slidenum">
              <a:t>&lt;#&gt;</a:t>
            </a:fld>
          </a:p>
        </p:txBody>
      </p:sp>
      <p:sp>
        <p:nvSpPr>
          <p:cNvPr id="11" name="PlaceHolder 10"/>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50A9D36-6EAB-40FA-B4DE-B3923874F45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D66B80A-F02E-4222-856D-C1BE2A93ADA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587FBEB-E941-4B50-BA47-32BC045A70A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E9D86C2-B23A-47BF-AF56-D9BB5F0226C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3"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62D4364-C913-4DC4-9732-602624C1B90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7"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C68782E-BAA8-4B11-ADF9-CDDDF0285AB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ftr" idx="1"/>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 name="PlaceHolder 3"/>
          <p:cNvSpPr>
            <a:spLocks noGrp="1"/>
          </p:cNvSpPr>
          <p:nvPr>
            <p:ph type="sldNum" idx="2"/>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AAA96CCB-4990-435B-9F71-A800B23AA33F}" type="slidenum">
              <a:rPr b="1" lang="en-US" sz="1800" spc="-1" strike="noStrike">
                <a:solidFill>
                  <a:srgbClr val="ffffff"/>
                </a:solidFill>
                <a:latin typeface="Noto Sans"/>
              </a:rPr>
              <a:t>&lt;number&gt;</a:t>
            </a:fld>
            <a:endParaRPr b="0" lang="en-US" sz="1800" spc="-1" strike="noStrike">
              <a:latin typeface="Times New Roman"/>
            </a:endParaRPr>
          </a:p>
        </p:txBody>
      </p:sp>
      <p:sp>
        <p:nvSpPr>
          <p:cNvPr id="5" name="PlaceHolder 4"/>
          <p:cNvSpPr>
            <a:spLocks noGrp="1"/>
          </p:cNvSpPr>
          <p:nvPr>
            <p:ph type="dt" idx="3"/>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4" name=""/>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0BC0BF9D-742E-4D95-ACE9-D7FDB168D05B}" type="slidenum">
              <a:rPr b="1" lang="en-US" sz="1800" spc="-1" strike="noStrike">
                <a:solidFill>
                  <a:srgbClr val="ffffff"/>
                </a:solidFill>
                <a:latin typeface="Noto Sans"/>
              </a:rPr>
              <a:t>&lt;number&gt;</a:t>
            </a:fld>
            <a:endParaRPr b="0" lang="en-US" sz="1800" spc="-1" strike="noStrike">
              <a:latin typeface="Arial"/>
            </a:endParaRPr>
          </a:p>
        </p:txBody>
      </p:sp>
      <p:sp>
        <p:nvSpPr>
          <p:cNvPr id="4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8"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9" name="PlaceHolder 3"/>
          <p:cNvSpPr>
            <a:spLocks noGrp="1"/>
          </p:cNvSpPr>
          <p:nvPr>
            <p:ph type="ftr" idx="4"/>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50" name="PlaceHolder 4"/>
          <p:cNvSpPr>
            <a:spLocks noGrp="1"/>
          </p:cNvSpPr>
          <p:nvPr>
            <p:ph type="dt" idx="5"/>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0"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91" name="PlaceHolder 3"/>
          <p:cNvSpPr>
            <a:spLocks noGrp="1"/>
          </p:cNvSpPr>
          <p:nvPr>
            <p:ph type="ftr" idx="6"/>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4"/>
          <p:cNvSpPr>
            <a:spLocks noGrp="1"/>
          </p:cNvSpPr>
          <p:nvPr>
            <p:ph type="sldNum" idx="7"/>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B999266B-9822-46C0-8439-40FC407E911B}" type="slidenum">
              <a:rPr b="1" lang="en-US" sz="1800" spc="-1" strike="noStrike">
                <a:solidFill>
                  <a:srgbClr val="ffffff"/>
                </a:solidFill>
                <a:latin typeface="Noto Sans"/>
              </a:rPr>
              <a:t>&lt;number&gt;</a:t>
            </a:fld>
            <a:endParaRPr b="0" lang="en-US" sz="1800" spc="-1" strike="noStrike">
              <a:latin typeface="Times New Roman"/>
            </a:endParaRPr>
          </a:p>
        </p:txBody>
      </p:sp>
      <p:sp>
        <p:nvSpPr>
          <p:cNvPr id="93" name="PlaceHolder 5"/>
          <p:cNvSpPr>
            <a:spLocks noGrp="1"/>
          </p:cNvSpPr>
          <p:nvPr>
            <p:ph type="dt" idx="8"/>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shorturl.at/E1Nik" TargetMode="External"/><Relationship Id="rId2" Type="http://schemas.openxmlformats.org/officeDocument/2006/relationships/hyperlink" Target="https://shorturl.at/KL0zM"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835000"/>
            <a:ext cx="9359640" cy="718560"/>
          </a:xfrm>
          <a:prstGeom prst="rect">
            <a:avLst/>
          </a:prstGeom>
          <a:noFill/>
          <a:ln w="0">
            <a:noFill/>
          </a:ln>
        </p:spPr>
        <p:txBody>
          <a:bodyPr lIns="0" rIns="0" tIns="0" bIns="0" anchor="ctr" anchorCtr="1">
            <a:noAutofit/>
          </a:bodyPr>
          <a:p>
            <a:pPr algn="ctr">
              <a:lnSpc>
                <a:spcPct val="150000"/>
              </a:lnSpc>
              <a:buNone/>
            </a:pP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1" name="PlaceHolder 2"/>
          <p:cNvSpPr>
            <a:spLocks noGrp="1"/>
          </p:cNvSpPr>
          <p:nvPr>
            <p:ph type="subTitle"/>
          </p:nvPr>
        </p:nvSpPr>
        <p:spPr>
          <a:xfrm>
            <a:off x="360000" y="3915000"/>
            <a:ext cx="9359640" cy="148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4"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Process and thread live migration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address space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Identify physical pages for processes and threads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Physical pages in the kernel can be live migrated from one kernel to another via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memory mapping with synching of physical pages in the kernels with live migration via the messaging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data transfer to and from another process address space on another machine with live migration via the messaging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6"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7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process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-Make a new network connection to the destination computer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-Begin sending data</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sent data that changes is resent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-Keep sending data until the data is completely 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-Send the current instruction pointer and resume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-Relinquish the data on the original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-Drop the original connection leaving the new network connection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Seamless and in real time!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Allows for cascading live migration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6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Recap!</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-Transparency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use with ANY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alter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load or unload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-Messaging layer is trivial to use with IOCTL packets, physical pages, and filesystem data blocks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a:p>
            <a:pPr>
              <a:lnSpc>
                <a:spcPct val="100000"/>
              </a:lnSpc>
              <a:spcAft>
                <a:spcPts val="1057"/>
              </a:spcAft>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90"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Reading…</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1"/>
              </a:rPr>
              <a:t>https://shorturl.at/E1Nik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2"/>
              </a:rPr>
              <a:t>https://shorturl.at/KL0zM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2700000" y="1440000"/>
            <a:ext cx="4679640" cy="1619640"/>
          </a:xfrm>
          <a:prstGeom prst="rect">
            <a:avLst/>
          </a:prstGeom>
          <a:noFill/>
          <a:ln w="0">
            <a:noFill/>
          </a:ln>
        </p:spPr>
        <p:txBody>
          <a:bodyPr lIns="0" rIns="0" tIns="0" bIns="0" anchor="ctr" anchorCtr="1">
            <a:noAutofit/>
          </a:bodyPr>
          <a:p>
            <a:pPr algn="ctr">
              <a:lnSpc>
                <a:spcPct val="100000"/>
              </a:lnSpc>
              <a:buNone/>
            </a:pPr>
            <a:r>
              <a:rPr b="1" lang="en-US" sz="2700" spc="-1" strike="noStrike">
                <a:solidFill>
                  <a:srgbClr val="2c3e50"/>
                </a:solidFill>
                <a:latin typeface="Noto Sans"/>
              </a:rPr>
              <a:t>THAT IS ALL!!!</a:t>
            </a:r>
            <a:endParaRPr b="0" lang="en-US" sz="2700" spc="-1" strike="noStrike">
              <a:latin typeface="Arial"/>
            </a:endParaRPr>
          </a:p>
        </p:txBody>
      </p:sp>
      <p:sp>
        <p:nvSpPr>
          <p:cNvPr id="3" name="PlaceHolder 2"/>
          <p:cNvSpPr>
            <a:spLocks noGrp="1"/>
          </p:cNvSpPr>
          <p:nvPr>
            <p:ph type="sldNum" idx="7"/>
          </p:nvPr>
        </p:nvSpPr>
        <p:spPr/>
        <p:txBody>
          <a:bodyPr/>
          <a:p>
            <a:fld id="{7EE9B76C-6A96-4A89-B0E2-ADADE4975274}"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3"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create a single virtual driver which is replicated and sits in-between the top of each driver stack and the kernel or functions as a virtual driver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Intercept I/O requests between the top of the driver stack and the kernel (IOCTL in the Linux kernel)</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Packets are put on the network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form of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driver exports all symbols, variables, and functions of the underlying driver stack transparently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Transparent virtual driver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5"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Kernel modules!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drivers are kernel modules, but not all kernel modules are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Use all kernel modules, not just drivers?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7"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7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With this architecture we can use arbitrary drivers, even drivers we don’t know of or drivers </a:t>
            </a:r>
            <a:r>
              <a:rPr b="1" lang="en-US" sz="2400" spc="-1" strike="noStrike">
                <a:solidFill>
                  <a:srgbClr val="2c3e50"/>
                </a:solidFill>
                <a:latin typeface="Noto Sans"/>
              </a:rPr>
              <a:t>that haven’t loaded yet!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modify any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load and unload the virtual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only need to write one virtual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virtual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9" name="PlaceHolder 2"/>
          <p:cNvSpPr>
            <a:spLocks noGrp="1"/>
          </p:cNvSpPr>
          <p:nvPr>
            <p:ph/>
          </p:nvPr>
        </p:nvSpPr>
        <p:spPr>
          <a:xfrm>
            <a:off x="368640" y="1521000"/>
            <a:ext cx="9359640" cy="377964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en-US" sz="1800" spc="-1" strike="noStrike">
                <a:latin typeface="Arial"/>
              </a:rPr>
              <a:t> </a:t>
            </a:r>
            <a:r>
              <a:rPr b="0" lang="en-US" sz="1800" spc="-1" strike="noStrike">
                <a:latin typeface="Arial"/>
              </a:rPr>
              <a:t>	</a:t>
            </a:r>
            <a:endParaRPr b="0" lang="en-US" sz="1800" spc="-1" strike="noStrike">
              <a:latin typeface="Arial"/>
            </a:endParaRPr>
          </a:p>
        </p:txBody>
      </p:sp>
      <p:sp>
        <p:nvSpPr>
          <p:cNvPr id="140" name=""/>
          <p:cNvSpPr/>
          <p:nvPr/>
        </p:nvSpPr>
        <p:spPr>
          <a:xfrm>
            <a:off x="228600" y="1828800"/>
            <a:ext cx="13712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Hardware</a:t>
            </a:r>
            <a:endParaRPr b="0" lang="en-US" sz="1800" spc="-1" strike="noStrike">
              <a:latin typeface="Arial"/>
            </a:endParaRPr>
          </a:p>
        </p:txBody>
      </p:sp>
      <p:sp>
        <p:nvSpPr>
          <p:cNvPr id="141"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2" name=""/>
          <p:cNvSpPr/>
          <p:nvPr/>
        </p:nvSpPr>
        <p:spPr>
          <a:xfrm>
            <a:off x="34290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3" name=""/>
          <p:cNvSpPr/>
          <p:nvPr/>
        </p:nvSpPr>
        <p:spPr>
          <a:xfrm>
            <a:off x="48006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4" name=""/>
          <p:cNvSpPr/>
          <p:nvPr/>
        </p:nvSpPr>
        <p:spPr>
          <a:xfrm>
            <a:off x="6172200" y="1829160"/>
            <a:ext cx="914040" cy="91368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5" name=""/>
          <p:cNvSpPr/>
          <p:nvPr/>
        </p:nvSpPr>
        <p:spPr>
          <a:xfrm>
            <a:off x="7543800" y="18288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6" name=""/>
          <p:cNvSpPr/>
          <p:nvPr/>
        </p:nvSpPr>
        <p:spPr>
          <a:xfrm>
            <a:off x="7543800" y="43506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7" name=""/>
          <p:cNvSpPr/>
          <p:nvPr/>
        </p:nvSpPr>
        <p:spPr>
          <a:xfrm>
            <a:off x="6172200" y="43434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8" name=""/>
          <p:cNvSpPr/>
          <p:nvPr/>
        </p:nvSpPr>
        <p:spPr>
          <a:xfrm>
            <a:off x="1719000" y="2210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49" name=""/>
          <p:cNvSpPr/>
          <p:nvPr/>
        </p:nvSpPr>
        <p:spPr>
          <a:xfrm>
            <a:off x="3090600" y="2185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0" name=""/>
          <p:cNvSpPr/>
          <p:nvPr/>
        </p:nvSpPr>
        <p:spPr>
          <a:xfrm>
            <a:off x="4461480" y="2200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1" name=""/>
          <p:cNvSpPr/>
          <p:nvPr/>
        </p:nvSpPr>
        <p:spPr>
          <a:xfrm>
            <a:off x="5824800" y="2201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2" name=""/>
          <p:cNvSpPr/>
          <p:nvPr/>
        </p:nvSpPr>
        <p:spPr>
          <a:xfrm>
            <a:off x="7195320" y="21931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3" name=""/>
          <p:cNvSpPr/>
          <p:nvPr/>
        </p:nvSpPr>
        <p:spPr>
          <a:xfrm>
            <a:off x="7196400" y="47156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4" name=""/>
          <p:cNvSpPr/>
          <p:nvPr/>
        </p:nvSpPr>
        <p:spPr>
          <a:xfrm>
            <a:off x="6501960" y="400536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
        <p:nvSpPr>
          <p:cNvPr id="155" name=""/>
          <p:cNvSpPr/>
          <p:nvPr/>
        </p:nvSpPr>
        <p:spPr>
          <a:xfrm>
            <a:off x="2057400" y="1360800"/>
            <a:ext cx="5028840" cy="239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 Stack</a:t>
            </a:r>
            <a:endParaRPr b="0" lang="en-US" sz="1800" spc="-1" strike="noStrike">
              <a:latin typeface="Arial"/>
            </a:endParaRPr>
          </a:p>
        </p:txBody>
      </p:sp>
      <p:sp>
        <p:nvSpPr>
          <p:cNvPr id="156" name=""/>
          <p:cNvSpPr/>
          <p:nvPr/>
        </p:nvSpPr>
        <p:spPr>
          <a:xfrm>
            <a:off x="5943600" y="3200400"/>
            <a:ext cx="1480680" cy="6854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
        <p:nvSpPr>
          <p:cNvPr id="157" name=""/>
          <p:cNvSpPr/>
          <p:nvPr/>
        </p:nvSpPr>
        <p:spPr>
          <a:xfrm>
            <a:off x="6502320" y="285300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59"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endParaRPr b="0" lang="en-US" sz="3200" spc="-1" strike="noStrike">
              <a:latin typeface="Arial"/>
            </a:endParaRPr>
          </a:p>
        </p:txBody>
      </p:sp>
      <p:sp>
        <p:nvSpPr>
          <p:cNvPr id="160" name=""/>
          <p:cNvSpPr/>
          <p:nvPr/>
        </p:nvSpPr>
        <p:spPr>
          <a:xfrm>
            <a:off x="685800" y="1846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1" name=""/>
          <p:cNvSpPr/>
          <p:nvPr/>
        </p:nvSpPr>
        <p:spPr>
          <a:xfrm>
            <a:off x="6858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2" name=""/>
          <p:cNvSpPr/>
          <p:nvPr/>
        </p:nvSpPr>
        <p:spPr>
          <a:xfrm>
            <a:off x="6858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3"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4" name=""/>
          <p:cNvSpPr/>
          <p:nvPr/>
        </p:nvSpPr>
        <p:spPr>
          <a:xfrm>
            <a:off x="20574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5" name=""/>
          <p:cNvSpPr/>
          <p:nvPr/>
        </p:nvSpPr>
        <p:spPr>
          <a:xfrm>
            <a:off x="20574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6" name=""/>
          <p:cNvSpPr/>
          <p:nvPr/>
        </p:nvSpPr>
        <p:spPr>
          <a:xfrm>
            <a:off x="1700640" y="21934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7" name=""/>
          <p:cNvSpPr/>
          <p:nvPr/>
        </p:nvSpPr>
        <p:spPr>
          <a:xfrm>
            <a:off x="1710000" y="3318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8" name=""/>
          <p:cNvSpPr/>
          <p:nvPr/>
        </p:nvSpPr>
        <p:spPr>
          <a:xfrm>
            <a:off x="1701360" y="4471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9" name=""/>
          <p:cNvSpPr/>
          <p:nvPr/>
        </p:nvSpPr>
        <p:spPr>
          <a:xfrm>
            <a:off x="3120120" y="3309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0" name=""/>
          <p:cNvSpPr/>
          <p:nvPr/>
        </p:nvSpPr>
        <p:spPr>
          <a:xfrm>
            <a:off x="3123000" y="217656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1" name=""/>
          <p:cNvSpPr/>
          <p:nvPr/>
        </p:nvSpPr>
        <p:spPr>
          <a:xfrm>
            <a:off x="3123720" y="44629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2" name=""/>
          <p:cNvSpPr/>
          <p:nvPr/>
        </p:nvSpPr>
        <p:spPr>
          <a:xfrm>
            <a:off x="5291280" y="3343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3" name=""/>
          <p:cNvSpPr/>
          <p:nvPr/>
        </p:nvSpPr>
        <p:spPr>
          <a:xfrm>
            <a:off x="57150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74" name=""/>
          <p:cNvSpPr/>
          <p:nvPr/>
        </p:nvSpPr>
        <p:spPr>
          <a:xfrm>
            <a:off x="70866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75" name=""/>
          <p:cNvSpPr/>
          <p:nvPr/>
        </p:nvSpPr>
        <p:spPr>
          <a:xfrm>
            <a:off x="6746760" y="33350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6" name=""/>
          <p:cNvSpPr/>
          <p:nvPr/>
        </p:nvSpPr>
        <p:spPr>
          <a:xfrm>
            <a:off x="3496320" y="1836720"/>
            <a:ext cx="1599840" cy="3200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7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5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 virtual distributed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Device driver major and minor numbers for identifying similar drivers across the cluster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pool resources with virtual hardware by enumerating all similar hardware resources and using a load balancing algorithm using IOCTL requests to treat the resources as one large pool of resources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Technically we can have a distributed driver shared between nodes accessing remote resources in a pool, and be able to access these resources remotely, but let’s simplify and say all that have the virtual distributed driver are accessing the resources they share and that these resources can only be accessed by those with the virtual distributed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 virtual hardware transparently mimics the underlying resource pool and a regular driver stack can be used on top of it, treating the distributed hardware resources as one large virtual hardware resource backed by a pool of physical hardware resources on the network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also use direct communication between virtual hardware devices to simulate BUS mastering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0"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95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filesystem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Mount root filesystem on our distributed filesystem from initramfs during boot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of blocks of data between individual disks over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Single root scenario</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Migration of files for processes and threads is not necessary!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data appears to be in one place!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2"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network interface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 the load over multiple network interfaces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of the interfaces can send or accept network traffic as if it were the same interface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10499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2024-06-21T17:07:38Z</dcterms:created>
  <dc:creator/>
  <dc:description/>
  <dc:language>en-US</dc:language>
  <cp:lastModifiedBy/>
  <dcterms:modified xsi:type="dcterms:W3CDTF">2024-07-27T16:48:32Z</dcterms:modified>
  <cp:revision>189</cp:revision>
  <dc:subject/>
  <dc:title>Midnightblue</dc:title>
</cp:coreProperties>
</file>

<file path=docProps/custom.xml><?xml version="1.0" encoding="utf-8"?>
<Properties xmlns="http://schemas.openxmlformats.org/officeDocument/2006/custom-properties" xmlns:vt="http://schemas.openxmlformats.org/officeDocument/2006/docPropsVTypes"/>
</file>