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50134B08-258D-4FF3-A48F-21F67390E6C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2B5E94-FC81-4009-AB7A-14DDF6398D3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4"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35"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A626F68-4A12-470D-B3DD-E066DE16650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8"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39"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0"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1"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42"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958D2DE-8FA6-4608-BFAE-03CD1B4756C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2"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A7EF24B-B68F-41EB-A6ED-E80D456BA8D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7"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1"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7"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8"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9"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2"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3"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4"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5"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86"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3CDFF3DF-02BD-474F-9B78-015C681AE828}"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type="subTitle"/>
          </p:nvPr>
        </p:nvSpPr>
        <p:spPr>
          <a:xfrm>
            <a:off x="3420000" y="3240000"/>
            <a:ext cx="6299640" cy="161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1315270-8699-41FF-BA0D-46720A43E3B6}"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11B8B34E-A635-467E-8E05-C6A2479B171E}"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66BF13EC-8EDF-423E-810E-C7329D443AE1}"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25B0EB47-A99B-4B9F-AAD2-F3428AB84784}"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3420000" y="3240000"/>
            <a:ext cx="62996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F816CF5-3E6E-48F1-913F-6B323B97E85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10EA69AB-F344-443F-84B4-B680C92BBB98}" type="slidenum">
              <a:t>&lt;#&gt;</a:t>
            </a:fld>
          </a:p>
        </p:txBody>
      </p:sp>
      <p:sp>
        <p:nvSpPr>
          <p:cNvPr id="5" name="PlaceHolder 4"/>
          <p:cNvSpPr>
            <a:spLocks noGrp="1"/>
          </p:cNvSpPr>
          <p:nvPr>
            <p:ph type="dt" idx="8"/>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05"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252B3F99-5583-4CAC-B8CB-BB62E4932247}"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0"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1759926B-4F10-49EB-8EB0-9E2E0F2E2472}"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3"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14"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31AAEAE0-5B6F-4E1B-BFD8-5B2C6C2120F9}" type="slidenum">
              <a:t>&lt;#&gt;</a:t>
            </a:fld>
          </a:p>
        </p:txBody>
      </p:sp>
      <p:sp>
        <p:nvSpPr>
          <p:cNvPr id="8" name="PlaceHolder 7"/>
          <p:cNvSpPr>
            <a:spLocks noGrp="1"/>
          </p:cNvSpPr>
          <p:nvPr>
            <p:ph type="dt" idx="8"/>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3420000" y="324000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1579C1C0-1102-43D8-87CE-F9A0146D8875}" type="slidenum">
              <a:t>&lt;#&gt;</a:t>
            </a:fld>
          </a:p>
        </p:txBody>
      </p:sp>
      <p:sp>
        <p:nvSpPr>
          <p:cNvPr id="7" name="PlaceHolder 6"/>
          <p:cNvSpPr>
            <a:spLocks noGrp="1"/>
          </p:cNvSpPr>
          <p:nvPr>
            <p:ph type="dt" idx="8"/>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9"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0"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1"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22" name="PlaceHolder 5"/>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5D7B0D95-BA36-4D21-A72C-34BB2EBF005D}" type="slidenum">
              <a:t>&lt;#&gt;</a:t>
            </a:fld>
          </a:p>
        </p:txBody>
      </p:sp>
      <p:sp>
        <p:nvSpPr>
          <p:cNvPr id="9" name="PlaceHolder 8"/>
          <p:cNvSpPr>
            <a:spLocks noGrp="1"/>
          </p:cNvSpPr>
          <p:nvPr>
            <p:ph type="dt" idx="8"/>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342000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5" name="PlaceHolder 3"/>
          <p:cNvSpPr>
            <a:spLocks noGrp="1"/>
          </p:cNvSpPr>
          <p:nvPr>
            <p:ph/>
          </p:nvPr>
        </p:nvSpPr>
        <p:spPr>
          <a:xfrm>
            <a:off x="555012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6" name="PlaceHolder 4"/>
          <p:cNvSpPr>
            <a:spLocks noGrp="1"/>
          </p:cNvSpPr>
          <p:nvPr>
            <p:ph/>
          </p:nvPr>
        </p:nvSpPr>
        <p:spPr>
          <a:xfrm>
            <a:off x="7680240" y="324000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7" name="PlaceHolder 5"/>
          <p:cNvSpPr>
            <a:spLocks noGrp="1"/>
          </p:cNvSpPr>
          <p:nvPr>
            <p:ph/>
          </p:nvPr>
        </p:nvSpPr>
        <p:spPr>
          <a:xfrm>
            <a:off x="342000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8" name="PlaceHolder 6"/>
          <p:cNvSpPr>
            <a:spLocks noGrp="1"/>
          </p:cNvSpPr>
          <p:nvPr>
            <p:ph/>
          </p:nvPr>
        </p:nvSpPr>
        <p:spPr>
          <a:xfrm>
            <a:off x="555012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129" name="PlaceHolder 7"/>
          <p:cNvSpPr>
            <a:spLocks noGrp="1"/>
          </p:cNvSpPr>
          <p:nvPr>
            <p:ph/>
          </p:nvPr>
        </p:nvSpPr>
        <p:spPr>
          <a:xfrm>
            <a:off x="7680240" y="4086360"/>
            <a:ext cx="2028240" cy="772560"/>
          </a:xfrm>
          <a:prstGeom prst="rect">
            <a:avLst/>
          </a:prstGeom>
          <a:noFill/>
          <a:ln w="0">
            <a:noFill/>
          </a:ln>
        </p:spPr>
        <p:txBody>
          <a:bodyPr lIns="0" rIns="0" tIns="0" bIns="0" anchor="t">
            <a:normAutofit fontScale="85000"/>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4C4E68F4-2ACE-4AC1-8BAE-41B345E479C6}" type="slidenum">
              <a:t>&lt;#&gt;</a:t>
            </a:fld>
          </a:p>
        </p:txBody>
      </p:sp>
      <p:sp>
        <p:nvSpPr>
          <p:cNvPr id="11" name="PlaceHolder 10"/>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E099355-7DF7-44DA-8BF6-7F89DA91C5F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BA64A46-7BAA-4A04-AA83-9A4D96F2EB2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2700000" y="1485000"/>
            <a:ext cx="4679640" cy="75088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1EA8C4F-AB7C-4DE4-956F-8205E231804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18" name="PlaceHolder 3"/>
          <p:cNvSpPr>
            <a:spLocks noGrp="1"/>
          </p:cNvSpPr>
          <p:nvPr>
            <p:ph/>
          </p:nvPr>
        </p:nvSpPr>
        <p:spPr>
          <a:xfrm>
            <a:off x="664812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342000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E13D0A1-C6A4-4BA9-AF28-DFFD7DAF1EA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3420000" y="3240000"/>
            <a:ext cx="3074040" cy="16196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3" name="PlaceHolder 4"/>
          <p:cNvSpPr>
            <a:spLocks noGrp="1"/>
          </p:cNvSpPr>
          <p:nvPr>
            <p:ph/>
          </p:nvPr>
        </p:nvSpPr>
        <p:spPr>
          <a:xfrm>
            <a:off x="6648120" y="408636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5C5D29A-A507-47FE-B43D-9F534A7970E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342000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6" name="PlaceHolder 3"/>
          <p:cNvSpPr>
            <a:spLocks noGrp="1"/>
          </p:cNvSpPr>
          <p:nvPr>
            <p:ph/>
          </p:nvPr>
        </p:nvSpPr>
        <p:spPr>
          <a:xfrm>
            <a:off x="6648120" y="3240000"/>
            <a:ext cx="3074040" cy="772560"/>
          </a:xfrm>
          <a:prstGeom prst="rect">
            <a:avLst/>
          </a:prstGeom>
          <a:noFill/>
          <a:ln w="0">
            <a:noFill/>
          </a:ln>
        </p:spPr>
        <p:txBody>
          <a:bodyPr lIns="0" rIns="0" tIns="0" bIns="0" anchor="t">
            <a:normAutofit fontScale="88000"/>
          </a:bodyPr>
          <a:p>
            <a:endParaRPr b="0" lang="en-US" sz="3200" spc="-1" strike="noStrike">
              <a:latin typeface="Arial"/>
            </a:endParaRPr>
          </a:p>
        </p:txBody>
      </p:sp>
      <p:sp>
        <p:nvSpPr>
          <p:cNvPr id="27" name="PlaceHolder 4"/>
          <p:cNvSpPr>
            <a:spLocks noGrp="1"/>
          </p:cNvSpPr>
          <p:nvPr>
            <p:ph/>
          </p:nvPr>
        </p:nvSpPr>
        <p:spPr>
          <a:xfrm>
            <a:off x="3420000" y="4086360"/>
            <a:ext cx="6299640" cy="7725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0E6E9B-F2E9-40DB-BDB9-E95EC2C4D2DA}"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1" name=""/>
          <p:cNvSpPr/>
          <p:nvPr/>
        </p:nvSpPr>
        <p:spPr>
          <a:xfrm>
            <a:off x="0" y="0"/>
            <a:ext cx="10079640" cy="37796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ftr" idx="1"/>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 name="PlaceHolder 3"/>
          <p:cNvSpPr>
            <a:spLocks noGrp="1"/>
          </p:cNvSpPr>
          <p:nvPr>
            <p:ph type="sldNum" idx="2"/>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96DD33D1-7276-47DC-BCBC-1FFB8DF80A5A}" type="slidenum">
              <a:rPr b="1" lang="en-US" sz="1800" spc="-1" strike="noStrike">
                <a:solidFill>
                  <a:srgbClr val="ffffff"/>
                </a:solidFill>
                <a:latin typeface="Noto Sans"/>
              </a:rPr>
              <a:t>&lt;number&gt;</a:t>
            </a:fld>
            <a:endParaRPr b="0" lang="en-US" sz="1800" spc="-1" strike="noStrike">
              <a:latin typeface="Times New Roman"/>
            </a:endParaRPr>
          </a:p>
        </p:txBody>
      </p:sp>
      <p:sp>
        <p:nvSpPr>
          <p:cNvPr id="5" name="PlaceHolder 4"/>
          <p:cNvSpPr>
            <a:spLocks noGrp="1"/>
          </p:cNvSpPr>
          <p:nvPr>
            <p:ph type="dt" idx="3"/>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9640" cy="269640"/>
          </a:xfrm>
          <a:prstGeom prst="rect">
            <a:avLst/>
          </a:prstGeom>
          <a:solidFill>
            <a:srgbClr val="2c3e50"/>
          </a:solidFill>
          <a:ln w="10800">
            <a:noFill/>
          </a:ln>
        </p:spPr>
        <p:style>
          <a:lnRef idx="0"/>
          <a:fillRef idx="0"/>
          <a:effectRef idx="0"/>
          <a:fontRef idx="minor"/>
        </p:style>
      </p:sp>
      <p:sp>
        <p:nvSpPr>
          <p:cNvPr id="44" name=""/>
          <p:cNvSpPr/>
          <p:nvPr/>
        </p:nvSpPr>
        <p:spPr>
          <a:xfrm>
            <a:off x="0" y="0"/>
            <a:ext cx="10079640" cy="12146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9640" cy="4496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9640" cy="5396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E47716E0-02E6-4EDE-B596-C18CC1582112}" type="slidenum">
              <a:rPr b="1" lang="en-US" sz="1800" spc="-1" strike="noStrike">
                <a:solidFill>
                  <a:srgbClr val="ffffff"/>
                </a:solidFill>
                <a:latin typeface="Noto Sans"/>
              </a:rPr>
              <a:t>&lt;number&gt;</a:t>
            </a:fld>
            <a:endParaRPr b="0" lang="en-US" sz="1800" spc="-1" strike="noStrike">
              <a:latin typeface="Arial"/>
            </a:endParaRPr>
          </a:p>
        </p:txBody>
      </p:sp>
      <p:sp>
        <p:nvSpPr>
          <p:cNvPr id="47"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49" name="PlaceHolder 3"/>
          <p:cNvSpPr>
            <a:spLocks noGrp="1"/>
          </p:cNvSpPr>
          <p:nvPr>
            <p:ph type="ftr" idx="4"/>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50" name="PlaceHolder 4"/>
          <p:cNvSpPr>
            <a:spLocks noGrp="1"/>
          </p:cNvSpPr>
          <p:nvPr>
            <p:ph type="dt" idx="5"/>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079640" cy="5669640"/>
          </a:xfrm>
          <a:prstGeom prst="rect">
            <a:avLst/>
          </a:prstGeom>
          <a:solidFill>
            <a:srgbClr val="2c3e50"/>
          </a:solidFill>
          <a:ln w="10800">
            <a:noFill/>
          </a:ln>
        </p:spPr>
        <p:style>
          <a:lnRef idx="0"/>
          <a:fillRef idx="0"/>
          <a:effectRef idx="0"/>
          <a:fontRef idx="minor"/>
        </p:style>
      </p:sp>
      <p:sp>
        <p:nvSpPr>
          <p:cNvPr id="88" name=""/>
          <p:cNvSpPr/>
          <p:nvPr/>
        </p:nvSpPr>
        <p:spPr>
          <a:xfrm>
            <a:off x="2520000" y="1350000"/>
            <a:ext cx="5039640" cy="188964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89" name="PlaceHolder 1"/>
          <p:cNvSpPr>
            <a:spLocks noGrp="1"/>
          </p:cNvSpPr>
          <p:nvPr>
            <p:ph type="title"/>
          </p:nvPr>
        </p:nvSpPr>
        <p:spPr>
          <a:xfrm>
            <a:off x="2700000" y="1485000"/>
            <a:ext cx="4679640" cy="16196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0" name="PlaceHolder 2"/>
          <p:cNvSpPr>
            <a:spLocks noGrp="1"/>
          </p:cNvSpPr>
          <p:nvPr>
            <p:ph type="body"/>
          </p:nvPr>
        </p:nvSpPr>
        <p:spPr>
          <a:xfrm>
            <a:off x="3420000" y="3240000"/>
            <a:ext cx="6299640" cy="1619640"/>
          </a:xfrm>
          <a:prstGeom prst="rect">
            <a:avLst/>
          </a:prstGeom>
          <a:noFill/>
          <a:ln w="0">
            <a:noFill/>
          </a:ln>
        </p:spPr>
        <p:txBody>
          <a:bodyPr lIns="0" rIns="0" tIns="0" bIns="0" anchor="t">
            <a:normAutofit fontScale="58000"/>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91" name="PlaceHolder 3"/>
          <p:cNvSpPr>
            <a:spLocks noGrp="1"/>
          </p:cNvSpPr>
          <p:nvPr>
            <p:ph type="ftr" idx="6"/>
          </p:nvPr>
        </p:nvSpPr>
        <p:spPr>
          <a:xfrm>
            <a:off x="3420000" y="5400000"/>
            <a:ext cx="3239640" cy="2696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4"/>
          <p:cNvSpPr>
            <a:spLocks noGrp="1"/>
          </p:cNvSpPr>
          <p:nvPr>
            <p:ph type="sldNum" idx="7"/>
          </p:nvPr>
        </p:nvSpPr>
        <p:spPr>
          <a:xfrm>
            <a:off x="9180000" y="5130000"/>
            <a:ext cx="719640" cy="5396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F89233AE-59D2-4294-BD15-576F05174838}" type="slidenum">
              <a:rPr b="1" lang="en-US" sz="1800" spc="-1" strike="noStrike">
                <a:solidFill>
                  <a:srgbClr val="ffffff"/>
                </a:solidFill>
                <a:latin typeface="Noto Sans"/>
              </a:rPr>
              <a:t>&lt;number&gt;</a:t>
            </a:fld>
            <a:endParaRPr b="0" lang="en-US" sz="1800" spc="-1" strike="noStrike">
              <a:latin typeface="Times New Roman"/>
            </a:endParaRPr>
          </a:p>
        </p:txBody>
      </p:sp>
      <p:sp>
        <p:nvSpPr>
          <p:cNvPr id="93" name="PlaceHolder 5"/>
          <p:cNvSpPr>
            <a:spLocks noGrp="1"/>
          </p:cNvSpPr>
          <p:nvPr>
            <p:ph type="dt" idx="8"/>
          </p:nvPr>
        </p:nvSpPr>
        <p:spPr>
          <a:xfrm>
            <a:off x="360000" y="5400000"/>
            <a:ext cx="2879640" cy="2696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shorturl.at/E1Nik" TargetMode="External"/><Relationship Id="rId2" Type="http://schemas.openxmlformats.org/officeDocument/2006/relationships/hyperlink" Target="https://shorturl.at/KL0zM"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2835000"/>
            <a:ext cx="9359640" cy="718560"/>
          </a:xfrm>
          <a:prstGeom prst="rect">
            <a:avLst/>
          </a:prstGeom>
          <a:noFill/>
          <a:ln w="0">
            <a:noFill/>
          </a:ln>
        </p:spPr>
        <p:txBody>
          <a:bodyPr lIns="0" rIns="0" tIns="0" bIns="0" anchor="ctr" anchorCtr="1">
            <a:noAutofit/>
          </a:bodyPr>
          <a:p>
            <a:pPr algn="ctr">
              <a:lnSpc>
                <a:spcPct val="150000"/>
              </a:lnSpc>
              <a:buNone/>
            </a:pP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1" name="PlaceHolder 2"/>
          <p:cNvSpPr>
            <a:spLocks noGrp="1"/>
          </p:cNvSpPr>
          <p:nvPr>
            <p:ph type="subTitle"/>
          </p:nvPr>
        </p:nvSpPr>
        <p:spPr>
          <a:xfrm>
            <a:off x="360000" y="3915000"/>
            <a:ext cx="9359640" cy="1484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4"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Process and thread live migration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address space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Identify physical pages for processes and threads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Physical pages in the kernel can be live migrated from one kernel to another via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memory mapping with synching of physical pages in the kernels with live migration via the messaging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IPC data transfer to and from another process address space on another machine with live migration via the messaging system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6"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72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process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-Make a new network connection to the destination computer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-Begin sending data</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sent data that changes is resent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-Keep sending data until the data is completely sent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-Send the current instruction pointer and resume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-Relinquish the data on the original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-Drop the original connection leaving the new network connection</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Seamless and in real time!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Allows for cascading live migration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6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Recap!</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-Transparency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use with ANY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alter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-Can load or unload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-Messaging layer is trivial to use with IOCTL packets, physical pages, and filesystem data blocks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a:p>
            <a:pPr>
              <a:lnSpc>
                <a:spcPct val="100000"/>
              </a:lnSpc>
              <a:spcAft>
                <a:spcPts val="1057"/>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90"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Reading…</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1"/>
              </a:rPr>
              <a:t>https://shorturl.at/E1Nik</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u="sng">
                <a:solidFill>
                  <a:srgbClr val="0000ff"/>
                </a:solidFill>
                <a:uFillTx/>
                <a:latin typeface="Noto Sans"/>
                <a:hlinkClick r:id="rId2"/>
              </a:rPr>
              <a:t>https://shorturl.at/KL0zM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2700000" y="1440000"/>
            <a:ext cx="4679640" cy="1619640"/>
          </a:xfrm>
          <a:prstGeom prst="rect">
            <a:avLst/>
          </a:prstGeom>
          <a:noFill/>
          <a:ln w="0">
            <a:noFill/>
          </a:ln>
        </p:spPr>
        <p:txBody>
          <a:bodyPr lIns="0" rIns="0" tIns="0" bIns="0" anchor="ctr" anchorCtr="1">
            <a:noAutofit/>
          </a:bodyPr>
          <a:p>
            <a:pPr algn="ctr">
              <a:lnSpc>
                <a:spcPct val="100000"/>
              </a:lnSpc>
              <a:buNone/>
            </a:pPr>
            <a:r>
              <a:rPr b="1" lang="en-US" sz="2700" spc="-1" strike="noStrike">
                <a:solidFill>
                  <a:srgbClr val="2c3e50"/>
                </a:solidFill>
                <a:latin typeface="Noto Sans"/>
              </a:rPr>
              <a:t>THAT IS ALL!!!</a:t>
            </a:r>
            <a:endParaRPr b="0" lang="en-US" sz="2700" spc="-1" strike="noStrike">
              <a:latin typeface="Arial"/>
            </a:endParaRPr>
          </a:p>
        </p:txBody>
      </p:sp>
      <p:sp>
        <p:nvSpPr>
          <p:cNvPr id="3" name="PlaceHolder 2"/>
          <p:cNvSpPr>
            <a:spLocks noGrp="1"/>
          </p:cNvSpPr>
          <p:nvPr>
            <p:ph type="sldNum" idx="7"/>
          </p:nvPr>
        </p:nvSpPr>
        <p:spPr/>
        <p:txBody>
          <a:bodyPr/>
          <a:p>
            <a:fld id="{07A4E700-DF2D-4DCB-A868-43C1602AA436}" type="slidenum">
              <a:t>14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3"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6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create a single virtual driver which is replicated and sits in-between the top of each driver stack and the kernel or functions as a virtual driver on the remote 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Intercept I/O requests between the top of the driver stack and the kernel (IOCTL in the Linux kernel)</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Packets are put on the network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 form of distributed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driver exports all symbols, variables, and functions of the underlying driver stack transparently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Transparent virtual driver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5"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Kernel modules!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drivers are kernel modules, but not all kernel modules are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Use all kernel modules, not just drivers?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7"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87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With this architecture we can use arbitrary drivers, even drivers we don’t know of or drivers that haven’t loaded yet!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No need to modify any existing drivers!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load and unload the virtual drivers at runtime to enable or disable features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only need to write one virtual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compile the virtual driver for ANY kernel for ANY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 driver to rule them 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39" name="PlaceHolder 2"/>
          <p:cNvSpPr>
            <a:spLocks noGrp="1"/>
          </p:cNvSpPr>
          <p:nvPr>
            <p:ph/>
          </p:nvPr>
        </p:nvSpPr>
        <p:spPr>
          <a:xfrm>
            <a:off x="368640" y="1521000"/>
            <a:ext cx="9359640" cy="377964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 </a:t>
            </a:r>
            <a:r>
              <a:rPr b="0" lang="en-US" sz="1800" spc="-1" strike="noStrike">
                <a:latin typeface="Arial"/>
              </a:rPr>
              <a:t>	</a:t>
            </a:r>
            <a:endParaRPr b="0" lang="en-US" sz="1800" spc="-1" strike="noStrike">
              <a:latin typeface="Arial"/>
            </a:endParaRPr>
          </a:p>
        </p:txBody>
      </p:sp>
      <p:sp>
        <p:nvSpPr>
          <p:cNvPr id="140" name=""/>
          <p:cNvSpPr/>
          <p:nvPr/>
        </p:nvSpPr>
        <p:spPr>
          <a:xfrm>
            <a:off x="228600" y="1828800"/>
            <a:ext cx="13712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Hardware</a:t>
            </a:r>
            <a:endParaRPr b="0" lang="en-US" sz="1800" spc="-1" strike="noStrike">
              <a:latin typeface="Arial"/>
            </a:endParaRPr>
          </a:p>
        </p:txBody>
      </p:sp>
      <p:sp>
        <p:nvSpPr>
          <p:cNvPr id="141"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2" name=""/>
          <p:cNvSpPr/>
          <p:nvPr/>
        </p:nvSpPr>
        <p:spPr>
          <a:xfrm>
            <a:off x="34290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3" name=""/>
          <p:cNvSpPr/>
          <p:nvPr/>
        </p:nvSpPr>
        <p:spPr>
          <a:xfrm>
            <a:off x="48006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4" name=""/>
          <p:cNvSpPr/>
          <p:nvPr/>
        </p:nvSpPr>
        <p:spPr>
          <a:xfrm>
            <a:off x="6172200" y="1829160"/>
            <a:ext cx="914040" cy="91368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5" name=""/>
          <p:cNvSpPr/>
          <p:nvPr/>
        </p:nvSpPr>
        <p:spPr>
          <a:xfrm>
            <a:off x="7543800" y="18288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6" name=""/>
          <p:cNvSpPr/>
          <p:nvPr/>
        </p:nvSpPr>
        <p:spPr>
          <a:xfrm>
            <a:off x="7543800" y="4350600"/>
            <a:ext cx="18284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47" name=""/>
          <p:cNvSpPr/>
          <p:nvPr/>
        </p:nvSpPr>
        <p:spPr>
          <a:xfrm>
            <a:off x="6172200" y="43434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Driver</a:t>
            </a:r>
            <a:endParaRPr b="0" lang="en-US" sz="1800" spc="-1" strike="noStrike">
              <a:latin typeface="Arial"/>
            </a:endParaRPr>
          </a:p>
        </p:txBody>
      </p:sp>
      <p:sp>
        <p:nvSpPr>
          <p:cNvPr id="148" name=""/>
          <p:cNvSpPr/>
          <p:nvPr/>
        </p:nvSpPr>
        <p:spPr>
          <a:xfrm>
            <a:off x="1719000" y="2210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49" name=""/>
          <p:cNvSpPr/>
          <p:nvPr/>
        </p:nvSpPr>
        <p:spPr>
          <a:xfrm>
            <a:off x="3090600" y="2185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0" name=""/>
          <p:cNvSpPr/>
          <p:nvPr/>
        </p:nvSpPr>
        <p:spPr>
          <a:xfrm>
            <a:off x="4461480" y="2200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1" name=""/>
          <p:cNvSpPr/>
          <p:nvPr/>
        </p:nvSpPr>
        <p:spPr>
          <a:xfrm>
            <a:off x="5824800" y="22014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2" name=""/>
          <p:cNvSpPr/>
          <p:nvPr/>
        </p:nvSpPr>
        <p:spPr>
          <a:xfrm>
            <a:off x="7195320" y="21931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3" name=""/>
          <p:cNvSpPr/>
          <p:nvPr/>
        </p:nvSpPr>
        <p:spPr>
          <a:xfrm>
            <a:off x="7196400" y="47156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54" name=""/>
          <p:cNvSpPr/>
          <p:nvPr/>
        </p:nvSpPr>
        <p:spPr>
          <a:xfrm>
            <a:off x="6501960" y="400536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
        <p:nvSpPr>
          <p:cNvPr id="155" name=""/>
          <p:cNvSpPr/>
          <p:nvPr/>
        </p:nvSpPr>
        <p:spPr>
          <a:xfrm>
            <a:off x="2057400" y="1360800"/>
            <a:ext cx="5028840" cy="239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Driver Stack</a:t>
            </a:r>
            <a:endParaRPr b="0" lang="en-US" sz="1800" spc="-1" strike="noStrike">
              <a:latin typeface="Arial"/>
            </a:endParaRPr>
          </a:p>
        </p:txBody>
      </p:sp>
      <p:sp>
        <p:nvSpPr>
          <p:cNvPr id="156" name=""/>
          <p:cNvSpPr/>
          <p:nvPr/>
        </p:nvSpPr>
        <p:spPr>
          <a:xfrm>
            <a:off x="5943600" y="3200400"/>
            <a:ext cx="1480680" cy="6854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
        <p:nvSpPr>
          <p:cNvPr id="157" name=""/>
          <p:cNvSpPr/>
          <p:nvPr/>
        </p:nvSpPr>
        <p:spPr>
          <a:xfrm>
            <a:off x="6502320" y="2853000"/>
            <a:ext cx="228240" cy="228240"/>
          </a:xfrm>
          <a:custGeom>
            <a:avLst/>
            <a:gdLst/>
            <a:ahLst/>
            <a:rect l="l" t="t" r="r" b="b"/>
            <a:pathLst>
              <a:path w="21600" h="21600">
                <a:moveTo>
                  <a:pt x="0" y="4300"/>
                </a:moveTo>
                <a:lnTo>
                  <a:pt x="10800" y="0"/>
                </a:lnTo>
                <a:lnTo>
                  <a:pt x="21600" y="4300"/>
                </a:lnTo>
                <a:lnTo>
                  <a:pt x="16200" y="4300"/>
                </a:lnTo>
                <a:lnTo>
                  <a:pt x="16200" y="17300"/>
                </a:lnTo>
                <a:lnTo>
                  <a:pt x="21600" y="17300"/>
                </a:lnTo>
                <a:lnTo>
                  <a:pt x="10800" y="21600"/>
                </a:lnTo>
                <a:lnTo>
                  <a:pt x="0" y="17300"/>
                </a:lnTo>
                <a:lnTo>
                  <a:pt x="5400" y="17300"/>
                </a:lnTo>
                <a:lnTo>
                  <a:pt x="5400" y="4300"/>
                </a:lnTo>
                <a:close/>
              </a:path>
            </a:pathLst>
          </a:custGeom>
          <a:solidFill>
            <a:srgbClr val="ffffff"/>
          </a:solidFill>
          <a:ln w="10800">
            <a:solidFill>
              <a:srgbClr val="1abc9c"/>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59"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endParaRPr b="0" lang="en-US" sz="3200" spc="-1" strike="noStrike">
              <a:latin typeface="Arial"/>
            </a:endParaRPr>
          </a:p>
        </p:txBody>
      </p:sp>
      <p:sp>
        <p:nvSpPr>
          <p:cNvPr id="160" name=""/>
          <p:cNvSpPr/>
          <p:nvPr/>
        </p:nvSpPr>
        <p:spPr>
          <a:xfrm>
            <a:off x="685800" y="1846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1" name=""/>
          <p:cNvSpPr/>
          <p:nvPr/>
        </p:nvSpPr>
        <p:spPr>
          <a:xfrm>
            <a:off x="6858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2" name=""/>
          <p:cNvSpPr/>
          <p:nvPr/>
        </p:nvSpPr>
        <p:spPr>
          <a:xfrm>
            <a:off x="6858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63" name=""/>
          <p:cNvSpPr/>
          <p:nvPr/>
        </p:nvSpPr>
        <p:spPr>
          <a:xfrm>
            <a:off x="2057400" y="1828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4" name=""/>
          <p:cNvSpPr/>
          <p:nvPr/>
        </p:nvSpPr>
        <p:spPr>
          <a:xfrm>
            <a:off x="20574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5" name=""/>
          <p:cNvSpPr/>
          <p:nvPr/>
        </p:nvSpPr>
        <p:spPr>
          <a:xfrm>
            <a:off x="2057400" y="4114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66" name=""/>
          <p:cNvSpPr/>
          <p:nvPr/>
        </p:nvSpPr>
        <p:spPr>
          <a:xfrm>
            <a:off x="1700640" y="21934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7" name=""/>
          <p:cNvSpPr/>
          <p:nvPr/>
        </p:nvSpPr>
        <p:spPr>
          <a:xfrm>
            <a:off x="1710000" y="3318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8" name=""/>
          <p:cNvSpPr/>
          <p:nvPr/>
        </p:nvSpPr>
        <p:spPr>
          <a:xfrm>
            <a:off x="1701360" y="447120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69" name=""/>
          <p:cNvSpPr/>
          <p:nvPr/>
        </p:nvSpPr>
        <p:spPr>
          <a:xfrm>
            <a:off x="3120120" y="33098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0" name=""/>
          <p:cNvSpPr/>
          <p:nvPr/>
        </p:nvSpPr>
        <p:spPr>
          <a:xfrm>
            <a:off x="3123000" y="217656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1" name=""/>
          <p:cNvSpPr/>
          <p:nvPr/>
        </p:nvSpPr>
        <p:spPr>
          <a:xfrm>
            <a:off x="3123720" y="446292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2" name=""/>
          <p:cNvSpPr/>
          <p:nvPr/>
        </p:nvSpPr>
        <p:spPr>
          <a:xfrm>
            <a:off x="5291280" y="334368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3" name=""/>
          <p:cNvSpPr/>
          <p:nvPr/>
        </p:nvSpPr>
        <p:spPr>
          <a:xfrm>
            <a:off x="57150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Virtual</a:t>
            </a:r>
            <a:br>
              <a:rPr sz="1800"/>
            </a:br>
            <a:r>
              <a:rPr b="0" lang="en-US" sz="1800" spc="-1" strike="noStrike">
                <a:solidFill>
                  <a:srgbClr val="2c3e50"/>
                </a:solidFill>
                <a:latin typeface="Noto Sans"/>
                <a:ea typeface="DejaVu Sans"/>
              </a:rPr>
              <a:t>Driver</a:t>
            </a:r>
            <a:endParaRPr b="0" lang="en-US" sz="1800" spc="-1" strike="noStrike">
              <a:latin typeface="Arial"/>
            </a:endParaRPr>
          </a:p>
        </p:txBody>
      </p:sp>
      <p:sp>
        <p:nvSpPr>
          <p:cNvPr id="174" name=""/>
          <p:cNvSpPr/>
          <p:nvPr/>
        </p:nvSpPr>
        <p:spPr>
          <a:xfrm>
            <a:off x="7086600" y="2971800"/>
            <a:ext cx="914040" cy="914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Kernel</a:t>
            </a:r>
            <a:endParaRPr b="0" lang="en-US" sz="1800" spc="-1" strike="noStrike">
              <a:latin typeface="Arial"/>
            </a:endParaRPr>
          </a:p>
        </p:txBody>
      </p:sp>
      <p:sp>
        <p:nvSpPr>
          <p:cNvPr id="175" name=""/>
          <p:cNvSpPr/>
          <p:nvPr/>
        </p:nvSpPr>
        <p:spPr>
          <a:xfrm>
            <a:off x="6746760" y="3335040"/>
            <a:ext cx="228240" cy="2282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ffffff"/>
          </a:solidFill>
          <a:ln w="10800">
            <a:solidFill>
              <a:srgbClr val="1abc9c"/>
            </a:solidFill>
            <a:round/>
          </a:ln>
        </p:spPr>
        <p:style>
          <a:lnRef idx="0"/>
          <a:fillRef idx="0"/>
          <a:effectRef idx="0"/>
          <a:fontRef idx="minor"/>
        </p:style>
      </p:sp>
      <p:sp>
        <p:nvSpPr>
          <p:cNvPr id="176" name=""/>
          <p:cNvSpPr/>
          <p:nvPr/>
        </p:nvSpPr>
        <p:spPr>
          <a:xfrm>
            <a:off x="3496320" y="1836720"/>
            <a:ext cx="1599840" cy="3200040"/>
          </a:xfrm>
          <a:prstGeom prst="rect">
            <a:avLst/>
          </a:prstGeom>
          <a:solidFill>
            <a:srgbClr val="ffffff"/>
          </a:solidFill>
          <a:ln w="10800">
            <a:solidFill>
              <a:srgbClr val="1abc9c"/>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1800" spc="-1" strike="noStrike">
                <a:solidFill>
                  <a:srgbClr val="2c3e50"/>
                </a:solidFill>
                <a:latin typeface="Noto Sans"/>
                <a:ea typeface="DejaVu Sans"/>
              </a:rPr>
              <a:t>Messaging</a:t>
            </a:r>
            <a:endParaRPr b="0" lang="en-US" sz="1800" spc="-1" strike="noStrike">
              <a:latin typeface="Arial"/>
            </a:endParaRPr>
          </a:p>
          <a:p>
            <a:pPr algn="ctr">
              <a:lnSpc>
                <a:spcPct val="100000"/>
              </a:lnSpc>
              <a:buNone/>
            </a:pPr>
            <a:r>
              <a:rPr b="0" lang="en-US" sz="1800" spc="-1" strike="noStrike">
                <a:solidFill>
                  <a:srgbClr val="2c3e50"/>
                </a:solidFill>
                <a:latin typeface="Noto Sans"/>
                <a:ea typeface="DejaVu Sans"/>
              </a:rPr>
              <a:t>Layer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78"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58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One-to-one architecture;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One-to-many, many-to-one architecture; virtual distributed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Device driver major and minor numbers for identifying similar drivers across the cluster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We can pool resources with virtual hardware by enumerating all similar hardware resources and using a load balancing algorithm using IOCTL requests to treat the resources as one large pool of resources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Technically we can have a distributed driver shared between nodes accessing remote resources in a pool, and be able to access these resources remotely, but let’s simplify and say all that have the virtual distributed driver are accessing the resources they share and that these resources can only be accessed by those with the virtual distributed driver</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Virtual distributed driver architecture virtual hardware transparently mimics the underlying resource pool and a regular driver stack can be used on top of it, treating the distributed hardware resources as one large virtual hardware resource backed by physical hardware resources on the network, the opposite of our one-to-one stransparent  virtual driver architecture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9640" cy="71964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0" name="PlaceHolder 2"/>
          <p:cNvSpPr>
            <a:spLocks noGrp="1"/>
          </p:cNvSpPr>
          <p:nvPr>
            <p:ph/>
          </p:nvPr>
        </p:nvSpPr>
        <p:spPr>
          <a:xfrm>
            <a:off x="360000" y="1485000"/>
            <a:ext cx="9359640" cy="3779640"/>
          </a:xfrm>
          <a:prstGeom prst="rect">
            <a:avLst/>
          </a:prstGeom>
          <a:noFill/>
          <a:ln w="0">
            <a:noFill/>
          </a:ln>
        </p:spPr>
        <p:txBody>
          <a:bodyPr lIns="0" rIns="0" tIns="0" bIns="0" anchor="t">
            <a:normAutofit fontScale="95000"/>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filesystem</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Mount root filesystem on our distributed filesystem from initramfs during boot</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Live migration of blocks of data between individual disks over the messaging layer as is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Single root scenario</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Migration of files for processes and threads is not necessary!</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All data appears to be in one place!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225720"/>
            <a:ext cx="9359640" cy="718560"/>
          </a:xfrm>
          <a:prstGeom prst="rect">
            <a:avLst/>
          </a:prstGeom>
          <a:noFill/>
          <a:ln w="0">
            <a:noFill/>
          </a:ln>
        </p:spPr>
        <p:txBody>
          <a:bodyPr lIns="0" rIns="0" tIns="0" bIns="0" anchor="ctr" anchorCtr="1">
            <a:noAutofit/>
          </a:bodyPr>
          <a:p>
            <a:pPr>
              <a:lnSpc>
                <a:spcPct val="100000"/>
              </a:lnSpc>
              <a:buNone/>
            </a:pPr>
            <a:r>
              <a:rPr b="1" lang="en-US" sz="2700" spc="-1" strike="noStrike">
                <a:solidFill>
                  <a:srgbClr val="ffffff"/>
                </a:solidFill>
                <a:latin typeface="Noto Sans"/>
              </a:rPr>
              <a:t>  </a:t>
            </a:r>
            <a:r>
              <a:rPr b="1" lang="en-US" sz="2700" spc="-1" strike="noStrike">
                <a:solidFill>
                  <a:srgbClr val="ffffff"/>
                </a:solidFill>
                <a:latin typeface="Noto Sans"/>
              </a:rPr>
              <a:t>Replicated Virtual Driver Architecture</a:t>
            </a:r>
            <a:endParaRPr b="0" lang="en-US" sz="2700" spc="-1" strike="noStrike">
              <a:latin typeface="Arial"/>
            </a:endParaRPr>
          </a:p>
        </p:txBody>
      </p:sp>
      <p:sp>
        <p:nvSpPr>
          <p:cNvPr id="182" name="PlaceHolder 2"/>
          <p:cNvSpPr>
            <a:spLocks noGrp="1"/>
          </p:cNvSpPr>
          <p:nvPr>
            <p:ph/>
          </p:nvPr>
        </p:nvSpPr>
        <p:spPr>
          <a:xfrm>
            <a:off x="360000" y="1485000"/>
            <a:ext cx="9359640" cy="377964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Unified network interface</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Distribute the load over multiple network interfaces</a:t>
            </a:r>
            <a:endParaRPr b="0" lang="en-US" sz="2400" spc="-1" strike="noStrike">
              <a:latin typeface="Arial"/>
            </a:endParaRPr>
          </a:p>
          <a:p>
            <a:pPr marL="432000" indent="-324000">
              <a:lnSpc>
                <a:spcPct val="100000"/>
              </a:lnSpc>
              <a:spcAft>
                <a:spcPts val="1057"/>
              </a:spcAft>
              <a:buClr>
                <a:srgbClr val="2c3e50"/>
              </a:buClr>
              <a:buSzPct val="45000"/>
              <a:buFont typeface="Wingdings" charset="2"/>
              <a:buChar char=""/>
            </a:pPr>
            <a:r>
              <a:rPr b="1" lang="en-US" sz="2400" spc="-1" strike="noStrike">
                <a:solidFill>
                  <a:srgbClr val="2c3e50"/>
                </a:solidFill>
                <a:latin typeface="Noto Sans"/>
              </a:rPr>
              <a:t>Any of the interfaces can send or accept network traffic as if it were the same interface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10298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2024-06-21T17:07:38Z</dcterms:created>
  <dc:creator/>
  <dc:description/>
  <dc:language>en-US</dc:language>
  <cp:lastModifiedBy/>
  <dcterms:modified xsi:type="dcterms:W3CDTF">2024-07-27T13:27:59Z</dcterms:modified>
  <cp:revision>184</cp:revision>
  <dc:subject/>
  <dc:title>Midnightblue</dc:title>
</cp:coreProperties>
</file>

<file path=docProps/custom.xml><?xml version="1.0" encoding="utf-8"?>
<Properties xmlns="http://schemas.openxmlformats.org/officeDocument/2006/custom-properties" xmlns:vt="http://schemas.openxmlformats.org/officeDocument/2006/docPropsVTypes"/>
</file>