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64C8EF-E161-4165-88F7-7BEBD3919F8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430A69-77DB-4729-9FC5-1AC11BD5C7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F9D3FF-3BBD-4E12-80C0-15969328A8B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B2C9DC-1287-4C17-BC60-79B5CC32936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71B811-6AC7-43DB-A35A-B6359695D1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690F391-88B2-4442-A790-F613800B1E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998F995-197C-4E9A-A053-E7D7491B80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BD201C3-800A-4979-AEA2-F46E72FD39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BE0B6F2-8AA7-401D-ACA6-2AAB49CF01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684F874-804C-494E-A71F-B621B49EF9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552B2D-FF65-4BC8-A6E9-F18529A7ED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6A0D049-480A-446B-901B-6526738F66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9D0EB8A-583C-4F85-86EA-400BCB1ED1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37229A4-14A7-4FFF-B942-92A25C060C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F5B2549-3BE8-4C72-AA2C-B2AC5E9A53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B00C731-8364-460C-8F25-AC46E09910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C168375-6F80-4604-B332-A80435E0AEB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FD35B56-6787-4E39-8D92-3DB12FC8FB7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23D35E-97A4-46BC-9A23-8AC3E1B66F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D866E4-69EC-4E2F-8F83-30FD71CA35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9CFFD3-C8F8-455A-8B6E-20470DA8D6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00654B-4C58-4010-89DC-DE06A1185D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1D861E-FD96-42A9-A1C0-A1E0F641B0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655480-544A-44BE-BA63-F1F5FEDB3C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9640" cy="37796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EA77D6AD-BC86-4506-B0AF-EF617933F2C6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F9751297-EA6A-4C19-BBA3-722D00BC9130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2520000" y="1350000"/>
            <a:ext cx="5039640" cy="188964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ftr" idx="6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sldNum" idx="7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6CF980B2-2E8B-4494-B911-0717813B3CAD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dt" idx="8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shorturl.at/E1Nik" TargetMode="External"/><Relationship Id="rId2" Type="http://schemas.openxmlformats.org/officeDocument/2006/relationships/hyperlink" Target="https://shorturl.at/KL0zM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9640" cy="14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2c3e50"/>
                </a:solidFill>
                <a:latin typeface="Noto Sans"/>
              </a:rPr>
              <a:t>TH</a:t>
            </a:r>
            <a:r>
              <a:rPr b="1" lang="en-US" sz="2700" spc="-1" strike="noStrike">
                <a:solidFill>
                  <a:srgbClr val="2c3e50"/>
                </a:solidFill>
                <a:latin typeface="Noto Sans"/>
              </a:rPr>
              <a:t>AT </a:t>
            </a:r>
            <a:r>
              <a:rPr b="1" lang="en-US" sz="2700" spc="-1" strike="noStrike">
                <a:solidFill>
                  <a:srgbClr val="2c3e50"/>
                </a:solidFill>
                <a:latin typeface="Noto Sans"/>
              </a:rPr>
              <a:t>IS </a:t>
            </a:r>
            <a:r>
              <a:rPr b="1" lang="en-US" sz="2700" spc="-1" strike="noStrike">
                <a:solidFill>
                  <a:srgbClr val="2c3e50"/>
                </a:solidFill>
                <a:latin typeface="Noto Sans"/>
              </a:rPr>
              <a:t>ALL</a:t>
            </a:r>
            <a:r>
              <a:rPr b="1" lang="en-US" sz="2700" spc="-1" strike="noStrike">
                <a:solidFill>
                  <a:srgbClr val="2c3e50"/>
                </a:solidFill>
                <a:latin typeface="Noto Sans"/>
              </a:rPr>
              <a:t>!!!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8888BDB-96DD-4D73-B188-421085FB747A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create a single virtual driver which is replicated and sits in-between the top of each driver stack and the kernel or functions as a virtual driver on the remote system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Intercept I/O requests between the top of the driver stack and the kernel (IOCTL in the Linux kernel)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Packets are put on the network as is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Virtual driver exports all symbols, variables, and functions of the underlying driver stack transparently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Transparent virtual driver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ated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Virtual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Driver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Archit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Kernel modules!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All drivers are kernel modules, but not all kernel modules are drivers!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Use all kernel modules, not just drivers?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With this architecture we can use arbitrary drivers, even drivers we don’t know of or drivers that haven’t loaded yet!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No need to modify any existing drivers!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can load and unload the virtual drivers at runtime to enable or disable features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only need to write one virtual driver!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can compile the virtual driver for ANY kernel for ANY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One driver to rule them all! ;)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lica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ted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Virt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ual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Dri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ver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Arc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hite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ctu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68640" y="1521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228600" y="1828800"/>
            <a:ext cx="13712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Hardware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2057400" y="1828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3429000" y="1828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4800600" y="1828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6172200" y="1829160"/>
            <a:ext cx="914040" cy="91368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7543800" y="1828800"/>
            <a:ext cx="18284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7543800" y="4350600"/>
            <a:ext cx="18284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6172200" y="43434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1719000" y="22104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>
            <a:off x="3090600" y="21852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4461480" y="220068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5824800" y="22014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7195320" y="219312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7196400" y="471564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6501960" y="400536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4300"/>
                </a:moveTo>
                <a:lnTo>
                  <a:pt x="10800" y="0"/>
                </a:lnTo>
                <a:lnTo>
                  <a:pt x="21600" y="4300"/>
                </a:lnTo>
                <a:lnTo>
                  <a:pt x="16200" y="4300"/>
                </a:lnTo>
                <a:lnTo>
                  <a:pt x="16200" y="17300"/>
                </a:lnTo>
                <a:lnTo>
                  <a:pt x="21600" y="17300"/>
                </a:lnTo>
                <a:lnTo>
                  <a:pt x="10800" y="21600"/>
                </a:lnTo>
                <a:lnTo>
                  <a:pt x="0" y="17300"/>
                </a:lnTo>
                <a:lnTo>
                  <a:pt x="5400" y="17300"/>
                </a:lnTo>
                <a:lnTo>
                  <a:pt x="5400" y="43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>
            <a:off x="2057400" y="1360800"/>
            <a:ext cx="5028840" cy="239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 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5943600" y="3200400"/>
            <a:ext cx="1480680" cy="6854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Messaging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Layer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6502320" y="28530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4300"/>
                </a:moveTo>
                <a:lnTo>
                  <a:pt x="10800" y="0"/>
                </a:lnTo>
                <a:lnTo>
                  <a:pt x="21600" y="4300"/>
                </a:lnTo>
                <a:lnTo>
                  <a:pt x="16200" y="4300"/>
                </a:lnTo>
                <a:lnTo>
                  <a:pt x="16200" y="17300"/>
                </a:lnTo>
                <a:lnTo>
                  <a:pt x="21600" y="17300"/>
                </a:lnTo>
                <a:lnTo>
                  <a:pt x="10800" y="21600"/>
                </a:lnTo>
                <a:lnTo>
                  <a:pt x="0" y="17300"/>
                </a:lnTo>
                <a:lnTo>
                  <a:pt x="5400" y="17300"/>
                </a:lnTo>
                <a:lnTo>
                  <a:pt x="5400" y="43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`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685800" y="1846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685800" y="2971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685800" y="4114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2057400" y="1828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2057400" y="2971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2057400" y="4114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1700640" y="219348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1710000" y="331884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1701360" y="44712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3120120" y="330984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3123000" y="217656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3123720" y="446292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5249160" y="330156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/>
          <p:cNvSpPr/>
          <p:nvPr/>
        </p:nvSpPr>
        <p:spPr>
          <a:xfrm>
            <a:off x="5622480" y="2844720"/>
            <a:ext cx="1142640" cy="11426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Hardware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8542440" y="296316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6875280" y="330948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3496320" y="1836720"/>
            <a:ext cx="1599840" cy="3200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Messaging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Layer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7214400" y="296388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8221320" y="331128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plic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ate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d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Virt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ual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Dri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ver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Arc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hit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ect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Virtual distributed driver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One-to-one architecture; virtual driver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With one-to-one architecture we can enumerate all hardware in a cluster on all systems, and can implement direct communication to simulate BUS mastering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One-to-many, many-to-one architecture; distributed virtual driver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Device driver major and minor numbers for identifying similar drivers across the cluster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can pool resources with virtual hardware by enumerating all similar hardware resources and using a load balancing algorithm using IOCTL requests to treat the resources as one large pool of resources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All that have the distributed virtual driver can access the resources they share in a pool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Distributed virtual driver architecture treats the distributed hardware resources as one large virtual hardware resource backed by the pool of physical hardware resources on the network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This can be used for such things as a distributed filesystem or a distributed network interface, creating the conditions for a single system image (SSI)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Recap!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-Transparency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-Can use with ANY driver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-No need to alter existing drivers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-Can load or unload drivers at runtime to enable or disable features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-Messaging layer is trivial to use with IOCTL packets, physical pages, and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filesystem data blocks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-We can compile the driver for ANY kernel for ANY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-One-to-one architecture; replicated virtual driver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-One-to-many, many-to-one architecture; distributed virtual driver architecture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with virtual hardware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-One driver to rule them all! ;)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plic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ate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d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Virt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ual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Dri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ver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Arc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hit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ect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Reading…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Noto Sans"/>
                <a:hlinkClick r:id="rId1"/>
              </a:rPr>
              <a:t>https://shorturl.at/E1Nik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Noto Sans"/>
                <a:hlinkClick r:id="rId2"/>
              </a:rPr>
              <a:t>https://shorturl.at/KL0zM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2024-06-21T17:07:38Z</dcterms:created>
  <dc:creator/>
  <dc:description/>
  <dc:language>en-US</dc:language>
  <cp:lastModifiedBy/>
  <dcterms:modified xsi:type="dcterms:W3CDTF">2024-07-27T17:36:15Z</dcterms:modified>
  <cp:revision>204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