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3" r:id="rId6"/>
    <p:sldId id="264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1DB2455-B4C4-4B7C-A10F-4DE5D56552E4}" type="datetimeFigureOut">
              <a:rPr lang="he-IL" smtClean="0"/>
              <a:t>ג'/אב/תשפ"ד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AEED4A5-367B-4431-932A-EBAC1FF632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672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51340D1-0E1B-4D92-B512-AEF2DA70A643}" type="datetimeFigureOut">
              <a:rPr lang="he-IL" smtClean="0"/>
              <a:t>ג'/אב/תשפ"ד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87455E8-61C2-4E14-857D-716AA6437D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053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40D1-0E1B-4D92-B512-AEF2DA70A643}" type="datetimeFigureOut">
              <a:rPr lang="he-IL" smtClean="0"/>
              <a:t>ג'/אב/תשפ"ד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55E8-61C2-4E14-857D-716AA6437D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028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40D1-0E1B-4D92-B512-AEF2DA70A643}" type="datetimeFigureOut">
              <a:rPr lang="he-IL" smtClean="0"/>
              <a:t>ג'/אב/תשפ"ד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55E8-61C2-4E14-857D-716AA6437D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5335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40D1-0E1B-4D92-B512-AEF2DA70A643}" type="datetimeFigureOut">
              <a:rPr lang="he-IL" smtClean="0"/>
              <a:t>ג'/אב/תשפ"ד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55E8-61C2-4E14-857D-716AA6437DA6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1306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40D1-0E1B-4D92-B512-AEF2DA70A643}" type="datetimeFigureOut">
              <a:rPr lang="he-IL" smtClean="0"/>
              <a:t>ג'/אב/תשפ"ד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55E8-61C2-4E14-857D-716AA6437D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8293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40D1-0E1B-4D92-B512-AEF2DA70A643}" type="datetimeFigureOut">
              <a:rPr lang="he-IL" smtClean="0"/>
              <a:t>ג'/אב/תשפ"ד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55E8-61C2-4E14-857D-716AA6437D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9841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40D1-0E1B-4D92-B512-AEF2DA70A643}" type="datetimeFigureOut">
              <a:rPr lang="he-IL" smtClean="0"/>
              <a:t>ג'/אב/תשפ"ד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55E8-61C2-4E14-857D-716AA6437D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9049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40D1-0E1B-4D92-B512-AEF2DA70A643}" type="datetimeFigureOut">
              <a:rPr lang="he-IL" smtClean="0"/>
              <a:t>ג'/אב/תשפ"ד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55E8-61C2-4E14-857D-716AA6437D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0230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40D1-0E1B-4D92-B512-AEF2DA70A643}" type="datetimeFigureOut">
              <a:rPr lang="he-IL" smtClean="0"/>
              <a:t>ג'/אב/תשפ"ד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55E8-61C2-4E14-857D-716AA6437D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57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40D1-0E1B-4D92-B512-AEF2DA70A643}" type="datetimeFigureOut">
              <a:rPr lang="he-IL" smtClean="0"/>
              <a:t>ג'/אב/תשפ"ד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55E8-61C2-4E14-857D-716AA6437D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005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40D1-0E1B-4D92-B512-AEF2DA70A643}" type="datetimeFigureOut">
              <a:rPr lang="he-IL" smtClean="0"/>
              <a:t>ג'/אב/תשפ"ד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55E8-61C2-4E14-857D-716AA6437D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17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40D1-0E1B-4D92-B512-AEF2DA70A643}" type="datetimeFigureOut">
              <a:rPr lang="he-IL" smtClean="0"/>
              <a:t>ג'/אב/תשפ"ד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55E8-61C2-4E14-857D-716AA6437D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768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40D1-0E1B-4D92-B512-AEF2DA70A643}" type="datetimeFigureOut">
              <a:rPr lang="he-IL" smtClean="0"/>
              <a:t>ג'/אב/תשפ"ד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55E8-61C2-4E14-857D-716AA6437D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074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40D1-0E1B-4D92-B512-AEF2DA70A643}" type="datetimeFigureOut">
              <a:rPr lang="he-IL" smtClean="0"/>
              <a:t>ג'/אב/תשפ"ד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55E8-61C2-4E14-857D-716AA6437D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026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40D1-0E1B-4D92-B512-AEF2DA70A643}" type="datetimeFigureOut">
              <a:rPr lang="he-IL" smtClean="0"/>
              <a:t>ג'/אב/תשפ"ד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55E8-61C2-4E14-857D-716AA6437D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966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40D1-0E1B-4D92-B512-AEF2DA70A643}" type="datetimeFigureOut">
              <a:rPr lang="he-IL" smtClean="0"/>
              <a:t>ג'/אב/תשפ"ד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55E8-61C2-4E14-857D-716AA6437D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468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40D1-0E1B-4D92-B512-AEF2DA70A643}" type="datetimeFigureOut">
              <a:rPr lang="he-IL" smtClean="0"/>
              <a:t>ג'/אב/תשפ"ד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55E8-61C2-4E14-857D-716AA6437D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011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340D1-0E1B-4D92-B512-AEF2DA70A643}" type="datetimeFigureOut">
              <a:rPr lang="he-IL" smtClean="0"/>
              <a:t>ג'/אב/תשפ"ד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55E8-61C2-4E14-857D-716AA6437D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5806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FA0D9AA-9217-6B5A-1014-5D778A82F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0339" y="3906838"/>
            <a:ext cx="8922204" cy="1350962"/>
          </a:xfrm>
        </p:spPr>
        <p:txBody>
          <a:bodyPr/>
          <a:lstStyle/>
          <a:p>
            <a:pPr algn="r"/>
            <a:r>
              <a:rPr lang="he-IL" dirty="0"/>
              <a:t>שמות המגישים: רועי בכור , ניב אפרתי ויהונתן קיקוז 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9861305D-C0B7-FE60-050B-F374B40F7BA4}"/>
              </a:ext>
            </a:extLst>
          </p:cNvPr>
          <p:cNvSpPr/>
          <p:nvPr/>
        </p:nvSpPr>
        <p:spPr>
          <a:xfrm>
            <a:off x="3417284" y="676870"/>
            <a:ext cx="47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Pitch estimation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809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0A480464-12A1-26FB-3518-7AD44E35719F}"/>
              </a:ext>
            </a:extLst>
          </p:cNvPr>
          <p:cNvSpPr/>
          <p:nvPr/>
        </p:nvSpPr>
        <p:spPr>
          <a:xfrm>
            <a:off x="1022994" y="522513"/>
            <a:ext cx="92966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Pitch estimation - introduction</a:t>
            </a:r>
            <a:endParaRPr lang="he-IL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071FAE2-78CC-F580-2805-62FA14A5840A}"/>
              </a:ext>
            </a:extLst>
          </p:cNvPr>
          <p:cNvSpPr txBox="1"/>
          <p:nvPr/>
        </p:nvSpPr>
        <p:spPr>
          <a:xfrm>
            <a:off x="772621" y="2642168"/>
            <a:ext cx="10276379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Bef>
                <a:spcPts val="1200"/>
              </a:spcBef>
              <a:spcAft>
                <a:spcPts val="1200"/>
              </a:spcAft>
            </a:pPr>
            <a:r>
              <a:rPr lang="he-IL" sz="2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מחלקת </a:t>
            </a: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Pitch Estimator </a:t>
            </a:r>
            <a:r>
              <a:rPr lang="he-IL" sz="2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נועדה לבצע </a:t>
            </a: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pitch estimation - </a:t>
            </a:r>
            <a:r>
              <a:rPr lang="he-IL" sz="2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להעריך את גובה הצליל של אותות שמע- באמצעות שיטות מגוונות. היא מקבלת קובץ שמע כקלט, מעבדת אותו פריים אחר פריים, ומיישמת שיטת </a:t>
            </a: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pitch estimation </a:t>
            </a:r>
            <a:r>
              <a:rPr lang="he-IL" sz="2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שנבחרה כדי לחשב את גובה הצליל לאורך הזמן. המחלקה מספקת גם אפשרות להציג גרף של אות השמע המקורי לצד גובה הצליל המוערך להמחשה.</a:t>
            </a:r>
            <a:endParaRPr lang="he-IL" sz="2800" dirty="0">
              <a:effectLst/>
            </a:endParaRPr>
          </a:p>
          <a:p>
            <a:br>
              <a:rPr lang="he-IL" sz="2800" dirty="0"/>
            </a:b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56732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568960C3-77A6-9688-7671-C80B45079218}"/>
              </a:ext>
            </a:extLst>
          </p:cNvPr>
          <p:cNvSpPr/>
          <p:nvPr/>
        </p:nvSpPr>
        <p:spPr>
          <a:xfrm>
            <a:off x="4920185" y="295478"/>
            <a:ext cx="235162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NCF</a:t>
            </a:r>
            <a:endParaRPr lang="he-IL" sz="7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6" name="תמונה 5" descr="תמונה שמכילה טקסט, צילום מסך, תרשים, עלילה">
            <a:extLst>
              <a:ext uri="{FF2B5EF4-FFF2-40B4-BE49-F238E27FC236}">
                <a16:creationId xmlns:a16="http://schemas.microsoft.com/office/drawing/2014/main" id="{3B72FA52-A843-A7D0-F6CA-8C7DFED12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68" y="2688461"/>
            <a:ext cx="8253622" cy="3874061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0DA02A3-CC49-E025-061D-B4CDC06CA92B}"/>
              </a:ext>
            </a:extLst>
          </p:cNvPr>
          <p:cNvSpPr txBox="1"/>
          <p:nvPr/>
        </p:nvSpPr>
        <p:spPr>
          <a:xfrm>
            <a:off x="2477311" y="1864667"/>
            <a:ext cx="764339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NCF (Normalized Cross-Correlation Function):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מודד דמיון בין אות לבין גרסאות המושהות כדי לזהות מחזוריות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4235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826F38DF-9E1D-4633-DE7E-F9E78F997179}"/>
              </a:ext>
            </a:extLst>
          </p:cNvPr>
          <p:cNvSpPr/>
          <p:nvPr/>
        </p:nvSpPr>
        <p:spPr>
          <a:xfrm>
            <a:off x="4474028" y="408164"/>
            <a:ext cx="245079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CEP</a:t>
            </a:r>
            <a:endParaRPr lang="he-IL" sz="8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8" name="תמונה 7" descr="תמונה שמכילה טקסט, צילום מסך, עלילה, קו">
            <a:extLst>
              <a:ext uri="{FF2B5EF4-FFF2-40B4-BE49-F238E27FC236}">
                <a16:creationId xmlns:a16="http://schemas.microsoft.com/office/drawing/2014/main" id="{A3045468-80A7-E654-958F-14A44C17F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950" y="2813722"/>
            <a:ext cx="7881257" cy="386958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489A3417-08A9-F8AB-A580-781C7A18D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1" y="3419473"/>
            <a:ext cx="57158" cy="19053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2D372F49-FA4F-AFC2-CEE6-3B4126D3D61A}"/>
              </a:ext>
            </a:extLst>
          </p:cNvPr>
          <p:cNvSpPr txBox="1"/>
          <p:nvPr/>
        </p:nvSpPr>
        <p:spPr>
          <a:xfrm>
            <a:off x="2511196" y="1731603"/>
            <a:ext cx="711245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CEP- CEPSTRAL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Analysis 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משתמש בטרנספורמציה הפורייה ההפוכה של הספקטרום הלוגריתמי לזיהוי גובה צליל.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3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8C49DF9D-F05E-7D16-0006-60CA0C223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719" y="3018083"/>
            <a:ext cx="7614559" cy="3677235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2CAC23A6-EA60-65F3-6784-B76C880ADC54}"/>
              </a:ext>
            </a:extLst>
          </p:cNvPr>
          <p:cNvSpPr/>
          <p:nvPr/>
        </p:nvSpPr>
        <p:spPr>
          <a:xfrm>
            <a:off x="4201885" y="162682"/>
            <a:ext cx="378822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LHS</a:t>
            </a:r>
            <a:endParaRPr lang="he-IL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4E16D31-0C8D-4952-722E-B8771E7E9C63}"/>
              </a:ext>
            </a:extLst>
          </p:cNvPr>
          <p:cNvSpPr txBox="1"/>
          <p:nvPr/>
        </p:nvSpPr>
        <p:spPr>
          <a:xfrm>
            <a:off x="2296884" y="1944324"/>
            <a:ext cx="776151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LHS (Likelihood Harmonic Summation):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מסכם תדרים הרמוניים כדי לקבוע את התדר היסודי.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4565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6EDBF2AD-1F85-6A6C-A4DD-D1E3C8BD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730" y="2567465"/>
            <a:ext cx="8420413" cy="4066400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D46EBA57-4D89-14DB-1F8C-D236B7CBBD8A}"/>
              </a:ext>
            </a:extLst>
          </p:cNvPr>
          <p:cNvSpPr/>
          <p:nvPr/>
        </p:nvSpPr>
        <p:spPr>
          <a:xfrm>
            <a:off x="5124419" y="224135"/>
            <a:ext cx="194316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PEP</a:t>
            </a:r>
            <a:endParaRPr lang="he-IL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AD167887-FADD-7E3E-4BD7-46F0B6044F2E}"/>
              </a:ext>
            </a:extLst>
          </p:cNvPr>
          <p:cNvSpPr txBox="1"/>
          <p:nvPr/>
        </p:nvSpPr>
        <p:spPr>
          <a:xfrm>
            <a:off x="2138730" y="1472743"/>
            <a:ext cx="763088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lvl="1" indent="-285750" algn="r" rtl="1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מחזק את פסגות האות כדי להדגיש את הרכיבים המחזוריים לזיהוי גובה צליל.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PEF (Peak Enhanced Function):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he-IL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16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E5D368EB-DBFB-02AB-63C4-5CD22B95A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670" y="2622476"/>
            <a:ext cx="8414659" cy="4017809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4F70C0DD-42F2-E1CE-E56D-528E248CE606}"/>
              </a:ext>
            </a:extLst>
          </p:cNvPr>
          <p:cNvSpPr/>
          <p:nvPr/>
        </p:nvSpPr>
        <p:spPr>
          <a:xfrm>
            <a:off x="3548742" y="229692"/>
            <a:ext cx="488794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SHR</a:t>
            </a:r>
            <a:endParaRPr lang="he-IL" sz="8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DB5D6AB4-28CB-5AD6-C474-3C898FE0C9C0}"/>
              </a:ext>
            </a:extLst>
          </p:cNvPr>
          <p:cNvSpPr txBox="1"/>
          <p:nvPr/>
        </p:nvSpPr>
        <p:spPr>
          <a:xfrm>
            <a:off x="1888670" y="1553131"/>
            <a:ext cx="871129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SHR (Spectral Harmonic Ratio):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מחשב את היחס בין אמפליטודות הרמוניות לאמפליטודות התדר היסודי להערכת גובה צליל.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5773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148</TotalTime>
  <Words>169</Words>
  <Application>Microsoft Office PowerPoint</Application>
  <PresentationFormat>מסך רחב</PresentationFormat>
  <Paragraphs>17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Aptos</vt:lpstr>
      <vt:lpstr>Arial</vt:lpstr>
      <vt:lpstr>Tw Cen MT</vt:lpstr>
      <vt:lpstr>מעגל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יהונתן קיקוז</dc:creator>
  <cp:lastModifiedBy>יהונתן קיקוז</cp:lastModifiedBy>
  <cp:revision>1</cp:revision>
  <dcterms:created xsi:type="dcterms:W3CDTF">2024-08-07T18:20:39Z</dcterms:created>
  <dcterms:modified xsi:type="dcterms:W3CDTF">2024-08-07T20:49:20Z</dcterms:modified>
</cp:coreProperties>
</file>